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drawings/drawing1.xml" ContentType="application/vnd.openxmlformats-officedocument.drawingml.chartshapes+xml"/>
  <Override PartName="/ppt/charts/chart3.xml" ContentType="application/vnd.openxmlformats-officedocument.drawingml.chart+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charts/chart5.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47"/>
  </p:notesMasterIdLst>
  <p:handoutMasterIdLst>
    <p:handoutMasterId r:id="rId48"/>
  </p:handoutMasterIdLst>
  <p:sldIdLst>
    <p:sldId id="639" r:id="rId2"/>
    <p:sldId id="756" r:id="rId3"/>
    <p:sldId id="736" r:id="rId4"/>
    <p:sldId id="734" r:id="rId5"/>
    <p:sldId id="735" r:id="rId6"/>
    <p:sldId id="737" r:id="rId7"/>
    <p:sldId id="738" r:id="rId8"/>
    <p:sldId id="739" r:id="rId9"/>
    <p:sldId id="757" r:id="rId10"/>
    <p:sldId id="728" r:id="rId11"/>
    <p:sldId id="643" r:id="rId12"/>
    <p:sldId id="730" r:id="rId13"/>
    <p:sldId id="644" r:id="rId14"/>
    <p:sldId id="731" r:id="rId15"/>
    <p:sldId id="732" r:id="rId16"/>
    <p:sldId id="741" r:id="rId17"/>
    <p:sldId id="720" r:id="rId18"/>
    <p:sldId id="733" r:id="rId19"/>
    <p:sldId id="758" r:id="rId20"/>
    <p:sldId id="742" r:id="rId21"/>
    <p:sldId id="743" r:id="rId22"/>
    <p:sldId id="744" r:id="rId23"/>
    <p:sldId id="740" r:id="rId24"/>
    <p:sldId id="708" r:id="rId25"/>
    <p:sldId id="712" r:id="rId26"/>
    <p:sldId id="710" r:id="rId27"/>
    <p:sldId id="751" r:id="rId28"/>
    <p:sldId id="752" r:id="rId29"/>
    <p:sldId id="753" r:id="rId30"/>
    <p:sldId id="754" r:id="rId31"/>
    <p:sldId id="714" r:id="rId32"/>
    <p:sldId id="715" r:id="rId33"/>
    <p:sldId id="656" r:id="rId34"/>
    <p:sldId id="665" r:id="rId35"/>
    <p:sldId id="705" r:id="rId36"/>
    <p:sldId id="706" r:id="rId37"/>
    <p:sldId id="701" r:id="rId38"/>
    <p:sldId id="746" r:id="rId39"/>
    <p:sldId id="747" r:id="rId40"/>
    <p:sldId id="748" r:id="rId41"/>
    <p:sldId id="749" r:id="rId42"/>
    <p:sldId id="750" r:id="rId43"/>
    <p:sldId id="755" r:id="rId44"/>
    <p:sldId id="713" r:id="rId45"/>
    <p:sldId id="75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y, Pankaj" initials="RP" lastIdx="1" clrIdx="0">
    <p:extLst>
      <p:ext uri="{19B8F6BF-5375-455C-9EA6-DF929625EA0E}">
        <p15:presenceInfo xmlns:p15="http://schemas.microsoft.com/office/powerpoint/2012/main" userId="S-1-5-21-553378609-2914435982-2802585094-15776113" providerId="AD"/>
      </p:ext>
    </p:extLst>
  </p:cmAuthor>
  <p:cmAuthor id="2" name="Ghosh, Sourav" initials="GS" lastIdx="1" clrIdx="1">
    <p:extLst>
      <p:ext uri="{19B8F6BF-5375-455C-9EA6-DF929625EA0E}">
        <p15:presenceInfo xmlns:p15="http://schemas.microsoft.com/office/powerpoint/2012/main" userId="S-1-5-21-553378609-2914435982-2802585094-157738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1B0EBE"/>
    <a:srgbClr val="0000CC"/>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249" autoAdjust="0"/>
  </p:normalViewPr>
  <p:slideViewPr>
    <p:cSldViewPr>
      <p:cViewPr>
        <p:scale>
          <a:sx n="70" d="100"/>
          <a:sy n="70" d="100"/>
        </p:scale>
        <p:origin x="1204" y="8"/>
      </p:cViewPr>
      <p:guideLst>
        <p:guide orient="horz" pos="2160"/>
        <p:guide pos="2880"/>
      </p:guideLst>
    </p:cSldViewPr>
  </p:slideViewPr>
  <p:outlineViewPr>
    <p:cViewPr>
      <p:scale>
        <a:sx n="33" d="100"/>
        <a:sy n="33" d="100"/>
      </p:scale>
      <p:origin x="0" y="7182"/>
    </p:cViewPr>
  </p:outlineViewPr>
  <p:notesTextViewPr>
    <p:cViewPr>
      <p:scale>
        <a:sx n="125" d="100"/>
        <a:sy n="125" d="100"/>
      </p:scale>
      <p:origin x="0" y="0"/>
    </p:cViewPr>
  </p:notesTextViewPr>
  <p:sorterViewPr>
    <p:cViewPr varScale="1">
      <p:scale>
        <a:sx n="1" d="1"/>
        <a:sy n="1" d="1"/>
      </p:scale>
      <p:origin x="0" y="-10728"/>
    </p:cViewPr>
  </p:sorterViewPr>
  <p:notesViewPr>
    <p:cSldViewPr>
      <p:cViewPr varScale="1">
        <p:scale>
          <a:sx n="53" d="100"/>
          <a:sy n="53" d="100"/>
        </p:scale>
        <p:origin x="-2850"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2.xml"/><Relationship Id="rId1" Type="http://schemas.microsoft.com/office/2011/relationships/chartStyle" Target="style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IN"/>
              <a:t>Raw Water(KL/MT of Lead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manualLayout>
          <c:layoutTarget val="inner"/>
          <c:xMode val="edge"/>
          <c:yMode val="edge"/>
          <c:x val="9.1664088863892004E-2"/>
          <c:y val="0.1622058823529412"/>
          <c:w val="0.87559781589801278"/>
          <c:h val="0.34178053111008183"/>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Sheet1!$B$2:$J$3</c:f>
              <c:multiLvlStrCache>
                <c:ptCount val="9"/>
                <c:lvl>
                  <c:pt idx="0">
                    <c:v>2016-17</c:v>
                  </c:pt>
                  <c:pt idx="1">
                    <c:v>2017-18</c:v>
                  </c:pt>
                  <c:pt idx="2">
                    <c:v>2018-19</c:v>
                  </c:pt>
                  <c:pt idx="3">
                    <c:v>2019-20</c:v>
                  </c:pt>
                  <c:pt idx="4">
                    <c:v>2020-21</c:v>
                  </c:pt>
                  <c:pt idx="5">
                    <c:v>2021-22(YTD Sept)</c:v>
                  </c:pt>
                  <c:pt idx="6">
                    <c:v>2022-23</c:v>
                  </c:pt>
                  <c:pt idx="7">
                    <c:v>2023-24</c:v>
                  </c:pt>
                  <c:pt idx="8">
                    <c:v>2024-25</c:v>
                  </c:pt>
                </c:lvl>
                <c:lvl>
                  <c:pt idx="0">
                    <c:v>Raw Water(KL)/MT of Lead</c:v>
                  </c:pt>
                </c:lvl>
              </c:multiLvlStrCache>
            </c:multiLvlStrRef>
          </c:cat>
          <c:val>
            <c:numRef>
              <c:f>Sheet1!$B$4:$J$4</c:f>
              <c:numCache>
                <c:formatCode>0.00</c:formatCode>
                <c:ptCount val="9"/>
                <c:pt idx="0">
                  <c:v>5.7</c:v>
                </c:pt>
                <c:pt idx="1">
                  <c:v>5.72</c:v>
                </c:pt>
                <c:pt idx="2">
                  <c:v>5.19</c:v>
                </c:pt>
                <c:pt idx="3">
                  <c:v>4.58</c:v>
                </c:pt>
                <c:pt idx="4">
                  <c:v>4.43</c:v>
                </c:pt>
                <c:pt idx="5">
                  <c:v>4.82</c:v>
                </c:pt>
                <c:pt idx="6">
                  <c:v>4.2084999999999999</c:v>
                </c:pt>
                <c:pt idx="7">
                  <c:v>3.9980749999999996</c:v>
                </c:pt>
                <c:pt idx="8">
                  <c:v>3.7981712499999993</c:v>
                </c:pt>
              </c:numCache>
            </c:numRef>
          </c:val>
          <c:extLst>
            <c:ext xmlns:c16="http://schemas.microsoft.com/office/drawing/2014/chart" uri="{C3380CC4-5D6E-409C-BE32-E72D297353CC}">
              <c16:uniqueId val="{00000000-38B6-436E-AC25-8B158ED90D55}"/>
            </c:ext>
          </c:extLst>
        </c:ser>
        <c:dLbls>
          <c:showLegendKey val="0"/>
          <c:showVal val="0"/>
          <c:showCatName val="0"/>
          <c:showSerName val="0"/>
          <c:showPercent val="0"/>
          <c:showBubbleSize val="0"/>
        </c:dLbls>
        <c:gapWidth val="219"/>
        <c:overlap val="-27"/>
        <c:axId val="1986176608"/>
        <c:axId val="1986184768"/>
      </c:barChart>
      <c:catAx>
        <c:axId val="1986176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986184768"/>
        <c:crosses val="autoZero"/>
        <c:auto val="1"/>
        <c:lblAlgn val="ctr"/>
        <c:lblOffset val="100"/>
        <c:noMultiLvlLbl val="0"/>
      </c:catAx>
      <c:valAx>
        <c:axId val="198618476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986176608"/>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30205423778409"/>
          <c:y val="0.16358850906494299"/>
          <c:w val="0.94860168341026363"/>
          <c:h val="0.70245105007172515"/>
        </c:manualLayout>
      </c:layout>
      <c:barChart>
        <c:barDir val="col"/>
        <c:grouping val="clustered"/>
        <c:varyColors val="0"/>
        <c:ser>
          <c:idx val="0"/>
          <c:order val="0"/>
          <c:tx>
            <c:strRef>
              <c:f>Sheet1!$B$1</c:f>
              <c:strCache>
                <c:ptCount val="1"/>
                <c:pt idx="0">
                  <c:v>Rs. Crores</c:v>
                </c:pt>
              </c:strCache>
            </c:strRef>
          </c:tx>
          <c:spPr>
            <a:solidFill>
              <a:srgbClr val="0070C0"/>
            </a:solidFill>
            <a:ln>
              <a:solidFill>
                <a:schemeClr val="accent1"/>
              </a:solidFill>
            </a:ln>
          </c:spPr>
          <c:invertIfNegative val="0"/>
          <c:dLbls>
            <c:dLbl>
              <c:idx val="0"/>
              <c:layout>
                <c:manualLayout>
                  <c:x val="1.6148520228076789E-3"/>
                  <c:y val="-1.100306738766142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F15-412B-BCB0-C241CB45D719}"/>
                </c:ext>
              </c:extLst>
            </c:dLbl>
            <c:dLbl>
              <c:idx val="1"/>
              <c:layout>
                <c:manualLayout>
                  <c:x val="4.3447069116360464E-3"/>
                  <c:y val="-4.219409282701431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F15-412B-BCB0-C241CB45D719}"/>
                </c:ext>
              </c:extLst>
            </c:dLbl>
            <c:dLbl>
              <c:idx val="2"/>
              <c:layout>
                <c:manualLayout>
                  <c:x val="4.3447069116360464E-3"/>
                  <c:y val="-3.4834889824818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F15-412B-BCB0-C241CB45D719}"/>
                </c:ext>
              </c:extLst>
            </c:dLbl>
            <c:dLbl>
              <c:idx val="3"/>
              <c:layout>
                <c:manualLayout>
                  <c:x val="2.7777777777788074E-3"/>
                  <c:y val="1.986815601538670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F15-412B-BCB0-C241CB45D719}"/>
                </c:ext>
              </c:extLst>
            </c:dLbl>
            <c:dLbl>
              <c:idx val="4"/>
              <c:layout>
                <c:manualLayout>
                  <c:x val="9.9002624671916048E-3"/>
                  <c:y val="7.3582371970950524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F15-412B-BCB0-C241CB45D719}"/>
                </c:ext>
              </c:extLst>
            </c:dLbl>
            <c:dLbl>
              <c:idx val="5"/>
              <c:layout>
                <c:manualLayout>
                  <c:x val="1.3888888888890821E-3"/>
                  <c:y val="-8.5866446926714866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F15-412B-BCB0-C241CB45D719}"/>
                </c:ext>
              </c:extLst>
            </c:dLbl>
            <c:dLbl>
              <c:idx val="6"/>
              <c:layout>
                <c:manualLayout>
                  <c:x val="1.1039916885389318E-2"/>
                  <c:y val="3.924800097663025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F15-412B-BCB0-C241CB45D719}"/>
                </c:ext>
              </c:extLst>
            </c:dLbl>
            <c:dLbl>
              <c:idx val="7"/>
              <c:layout>
                <c:manualLayout>
                  <c:x val="1.5313867016623101E-3"/>
                  <c:y val="2.502136360862631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F15-412B-BCB0-C241CB45D719}"/>
                </c:ext>
              </c:extLst>
            </c:dLbl>
            <c:dLbl>
              <c:idx val="8"/>
              <c:layout>
                <c:manualLayout>
                  <c:x val="8.4401793525809548E-3"/>
                  <c:y val="3.189128975157848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AF15-412B-BCB0-C241CB45D719}"/>
                </c:ext>
              </c:extLst>
            </c:dLbl>
            <c:dLbl>
              <c:idx val="9"/>
              <c:layout>
                <c:manualLayout>
                  <c:x val="-7.5684451081547924E-3"/>
                  <c:y val="-6.301426177149553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F15-412B-BCB0-C241CB45D719}"/>
                </c:ext>
              </c:extLst>
            </c:dLbl>
            <c:dLbl>
              <c:idx val="10"/>
              <c:layout>
                <c:manualLayout>
                  <c:x val="5.5555555555555558E-3"/>
                  <c:y val="-1.262131477751330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AF15-412B-BCB0-C241CB45D719}"/>
                </c:ext>
              </c:extLst>
            </c:dLbl>
            <c:dLbl>
              <c:idx val="11"/>
              <c:layout>
                <c:manualLayout>
                  <c:x val="-1.3888888888890821E-3"/>
                  <c:y val="2.330464505890254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AF15-412B-BCB0-C241CB45D719}"/>
                </c:ext>
              </c:extLst>
            </c:dLbl>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7"/>
                <c:pt idx="0">
                  <c:v>15-16</c:v>
                </c:pt>
                <c:pt idx="1">
                  <c:v>16-17</c:v>
                </c:pt>
                <c:pt idx="2">
                  <c:v>17-18</c:v>
                </c:pt>
                <c:pt idx="3">
                  <c:v>18-19</c:v>
                </c:pt>
                <c:pt idx="4">
                  <c:v>19-20</c:v>
                </c:pt>
                <c:pt idx="5">
                  <c:v>20-21 </c:v>
                </c:pt>
                <c:pt idx="6">
                  <c:v>21-22 YTD OCT'21</c:v>
                </c:pt>
              </c:strCache>
            </c:strRef>
          </c:cat>
          <c:val>
            <c:numRef>
              <c:f>Sheet1!$B$2:$B$10</c:f>
              <c:numCache>
                <c:formatCode>0</c:formatCode>
                <c:ptCount val="7"/>
                <c:pt idx="0">
                  <c:v>921</c:v>
                </c:pt>
                <c:pt idx="1">
                  <c:v>1229</c:v>
                </c:pt>
                <c:pt idx="2">
                  <c:v>1355</c:v>
                </c:pt>
                <c:pt idx="3">
                  <c:v>1563</c:v>
                </c:pt>
                <c:pt idx="4">
                  <c:v>1633.92</c:v>
                </c:pt>
                <c:pt idx="5">
                  <c:v>1590</c:v>
                </c:pt>
              </c:numCache>
            </c:numRef>
          </c:val>
          <c:extLst>
            <c:ext xmlns:c16="http://schemas.microsoft.com/office/drawing/2014/chart" uri="{C3380CC4-5D6E-409C-BE32-E72D297353CC}">
              <c16:uniqueId val="{0000000C-AF15-412B-BCB0-C241CB45D719}"/>
            </c:ext>
          </c:extLst>
        </c:ser>
        <c:ser>
          <c:idx val="1"/>
          <c:order val="1"/>
          <c:tx>
            <c:strRef>
              <c:f>Sheet1!$C$1</c:f>
              <c:strCache>
                <c:ptCount val="1"/>
                <c:pt idx="0">
                  <c:v>April'11</c:v>
                </c:pt>
              </c:strCache>
            </c:strRef>
          </c:tx>
          <c:spPr>
            <a:solidFill>
              <a:srgbClr val="00FF00"/>
            </a:solidFill>
            <a:ln>
              <a:solidFill>
                <a:schemeClr val="accent1"/>
              </a:solidFill>
            </a:ln>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7"/>
                <c:pt idx="0">
                  <c:v>15-16</c:v>
                </c:pt>
                <c:pt idx="1">
                  <c:v>16-17</c:v>
                </c:pt>
                <c:pt idx="2">
                  <c:v>17-18</c:v>
                </c:pt>
                <c:pt idx="3">
                  <c:v>18-19</c:v>
                </c:pt>
                <c:pt idx="4">
                  <c:v>19-20</c:v>
                </c:pt>
                <c:pt idx="5">
                  <c:v>20-21 </c:v>
                </c:pt>
                <c:pt idx="6">
                  <c:v>21-22 YTD OCT'21</c:v>
                </c:pt>
              </c:strCache>
            </c:strRef>
          </c:cat>
          <c:val>
            <c:numRef>
              <c:f>Sheet1!$C$2:$C$10</c:f>
              <c:numCache>
                <c:formatCode>General</c:formatCode>
                <c:ptCount val="7"/>
                <c:pt idx="6" formatCode="0_);\(0\)">
                  <c:v>1122.32</c:v>
                </c:pt>
              </c:numCache>
            </c:numRef>
          </c:val>
          <c:extLst>
            <c:ext xmlns:c16="http://schemas.microsoft.com/office/drawing/2014/chart" uri="{C3380CC4-5D6E-409C-BE32-E72D297353CC}">
              <c16:uniqueId val="{0000000D-AF15-412B-BCB0-C241CB45D719}"/>
            </c:ext>
          </c:extLst>
        </c:ser>
        <c:dLbls>
          <c:showLegendKey val="0"/>
          <c:showVal val="0"/>
          <c:showCatName val="0"/>
          <c:showSerName val="0"/>
          <c:showPercent val="0"/>
          <c:showBubbleSize val="0"/>
        </c:dLbls>
        <c:gapWidth val="33"/>
        <c:axId val="129680128"/>
        <c:axId val="129681664"/>
      </c:barChart>
      <c:catAx>
        <c:axId val="129680128"/>
        <c:scaling>
          <c:orientation val="minMax"/>
        </c:scaling>
        <c:delete val="0"/>
        <c:axPos val="b"/>
        <c:numFmt formatCode="General" sourceLinked="0"/>
        <c:majorTickMark val="out"/>
        <c:minorTickMark val="none"/>
        <c:tickLblPos val="nextTo"/>
        <c:crossAx val="129681664"/>
        <c:crosses val="autoZero"/>
        <c:auto val="1"/>
        <c:lblAlgn val="ctr"/>
        <c:lblOffset val="100"/>
        <c:noMultiLvlLbl val="0"/>
      </c:catAx>
      <c:valAx>
        <c:axId val="129681664"/>
        <c:scaling>
          <c:orientation val="minMax"/>
        </c:scaling>
        <c:delete val="0"/>
        <c:axPos val="l"/>
        <c:numFmt formatCode="0" sourceLinked="1"/>
        <c:majorTickMark val="out"/>
        <c:minorTickMark val="none"/>
        <c:tickLblPos val="nextTo"/>
        <c:crossAx val="129680128"/>
        <c:crosses val="autoZero"/>
        <c:crossBetween val="between"/>
      </c:valAx>
      <c:spPr>
        <a:noFill/>
        <a:ln>
          <a:noFill/>
        </a:ln>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202529640691522E-2"/>
          <c:y val="5.8151318041766507E-2"/>
          <c:w val="0.93427731016381665"/>
          <c:h val="0.86890049069960851"/>
        </c:manualLayout>
      </c:layout>
      <c:barChart>
        <c:barDir val="col"/>
        <c:grouping val="clustered"/>
        <c:varyColors val="0"/>
        <c:ser>
          <c:idx val="0"/>
          <c:order val="0"/>
          <c:tx>
            <c:strRef>
              <c:f>Sheet1!$B$1</c:f>
              <c:strCache>
                <c:ptCount val="1"/>
                <c:pt idx="0">
                  <c:v>AUTOMOTIVE  PRODUCTION (Lac Plates)</c:v>
                </c:pt>
              </c:strCache>
            </c:strRef>
          </c:tx>
          <c:spPr>
            <a:solidFill>
              <a:srgbClr val="0070C0"/>
            </a:solidFill>
            <a:ln>
              <a:solidFill>
                <a:schemeClr val="accent1"/>
              </a:solidFill>
            </a:ln>
          </c:spPr>
          <c:invertIfNegative val="0"/>
          <c:dLbls>
            <c:dLbl>
              <c:idx val="0"/>
              <c:layout>
                <c:manualLayout>
                  <c:x val="1.4846366186985261E-3"/>
                  <c:y val="4.5011164649194971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260-4F31-B081-A61C1E5F97F9}"/>
                </c:ext>
              </c:extLst>
            </c:dLbl>
            <c:dLbl>
              <c:idx val="1"/>
              <c:layout>
                <c:manualLayout>
                  <c:x val="1.5326047606119021E-3"/>
                  <c:y val="-1.686841383633113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260-4F31-B081-A61C1E5F97F9}"/>
                </c:ext>
              </c:extLst>
            </c:dLbl>
            <c:dLbl>
              <c:idx val="2"/>
              <c:layout>
                <c:manualLayout>
                  <c:x val="4.3103448275862058E-4"/>
                  <c:y val="1.63356446115887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260-4F31-B081-A61C1E5F97F9}"/>
                </c:ext>
              </c:extLst>
            </c:dLbl>
            <c:dLbl>
              <c:idx val="3"/>
              <c:layout>
                <c:manualLayout>
                  <c:x val="-6.8007285727215133E-3"/>
                  <c:y val="-4.174403572687738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260-4F31-B081-A61C1E5F97F9}"/>
                </c:ext>
              </c:extLst>
            </c:dLbl>
            <c:dLbl>
              <c:idx val="4"/>
              <c:layout>
                <c:manualLayout>
                  <c:x val="3.0172413793104012E-3"/>
                  <c:y val="-1.028009558506679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260-4F31-B081-A61C1E5F97F9}"/>
                </c:ext>
              </c:extLst>
            </c:dLbl>
            <c:dLbl>
              <c:idx val="5"/>
              <c:layout>
                <c:manualLayout>
                  <c:x val="-2.6819169155580052E-3"/>
                  <c:y val="-3.08438124338972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260-4F31-B081-A61C1E5F97F9}"/>
                </c:ext>
              </c:extLst>
            </c:dLbl>
            <c:dLbl>
              <c:idx val="6"/>
              <c:layout>
                <c:manualLayout>
                  <c:x val="8.8123359580064026E-3"/>
                  <c:y val="1.9021036549537176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260-4F31-B081-A61C1E5F97F9}"/>
                </c:ext>
              </c:extLst>
            </c:dLbl>
            <c:dLbl>
              <c:idx val="7"/>
              <c:layout>
                <c:manualLayout>
                  <c:x val="2.9693863698072452E-3"/>
                  <c:y val="-1.5959572217651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260-4F31-B081-A61C1E5F97F9}"/>
                </c:ext>
              </c:extLst>
            </c:dLbl>
            <c:dLbl>
              <c:idx val="8"/>
              <c:layout>
                <c:manualLayout>
                  <c:x val="3.3045977011497509E-3"/>
                  <c:y val="-1.2277196693696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260-4F31-B081-A61C1E5F97F9}"/>
                </c:ext>
              </c:extLst>
            </c:dLbl>
            <c:dLbl>
              <c:idx val="9"/>
              <c:layout>
                <c:manualLayout>
                  <c:x val="-6.9924880079644414E-3"/>
                  <c:y val="1.23808124730677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260-4F31-B081-A61C1E5F97F9}"/>
                </c:ext>
              </c:extLst>
            </c:dLbl>
            <c:dLbl>
              <c:idx val="10"/>
              <c:layout>
                <c:manualLayout>
                  <c:x val="2.6820300479688517E-3"/>
                  <c:y val="-1.36997648021270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260-4F31-B081-A61C1E5F97F9}"/>
                </c:ext>
              </c:extLst>
            </c:dLbl>
            <c:spPr>
              <a:noFill/>
              <a:ln>
                <a:noFill/>
              </a:ln>
              <a:effectLst/>
            </c:spPr>
            <c:txPr>
              <a:bodyPr rot="0" vert="horz"/>
              <a:lstStyle/>
              <a:p>
                <a:pPr>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Sheet1!$A$2:$A$10</c:f>
              <c:strCache>
                <c:ptCount val="7"/>
                <c:pt idx="0">
                  <c:v>15-16</c:v>
                </c:pt>
                <c:pt idx="1">
                  <c:v>16-17</c:v>
                </c:pt>
                <c:pt idx="2">
                  <c:v>17-18</c:v>
                </c:pt>
                <c:pt idx="3">
                  <c:v>18-19</c:v>
                </c:pt>
                <c:pt idx="4">
                  <c:v>19-20 </c:v>
                </c:pt>
                <c:pt idx="5">
                  <c:v>20-21 </c:v>
                </c:pt>
                <c:pt idx="6">
                  <c:v>21-22 YTD OCT'21</c:v>
                </c:pt>
              </c:strCache>
            </c:strRef>
          </c:cat>
          <c:val>
            <c:numRef>
              <c:f>Sheet1!$B$2:$B$10</c:f>
              <c:numCache>
                <c:formatCode>General</c:formatCode>
                <c:ptCount val="7"/>
                <c:pt idx="0">
                  <c:v>1175</c:v>
                </c:pt>
                <c:pt idx="1">
                  <c:v>1265</c:v>
                </c:pt>
                <c:pt idx="2">
                  <c:v>1349</c:v>
                </c:pt>
                <c:pt idx="3">
                  <c:v>1460</c:v>
                </c:pt>
                <c:pt idx="4">
                  <c:v>1427</c:v>
                </c:pt>
                <c:pt idx="5">
                  <c:v>1548</c:v>
                </c:pt>
              </c:numCache>
            </c:numRef>
          </c:val>
          <c:extLst>
            <c:ext xmlns:c16="http://schemas.microsoft.com/office/drawing/2014/chart" uri="{C3380CC4-5D6E-409C-BE32-E72D297353CC}">
              <c16:uniqueId val="{0000000B-3260-4F31-B081-A61C1E5F97F9}"/>
            </c:ext>
          </c:extLst>
        </c:ser>
        <c:ser>
          <c:idx val="1"/>
          <c:order val="1"/>
          <c:tx>
            <c:strRef>
              <c:f>Sheet1!$C$1</c:f>
              <c:strCache>
                <c:ptCount val="1"/>
                <c:pt idx="0">
                  <c:v>YTD Apr '13</c:v>
                </c:pt>
              </c:strCache>
            </c:strRef>
          </c:tx>
          <c:spPr>
            <a:solidFill>
              <a:srgbClr val="00FF00"/>
            </a:solidFill>
            <a:ln>
              <a:solidFill>
                <a:schemeClr val="accent1"/>
              </a:solidFill>
            </a:ln>
          </c:spPr>
          <c:invertIfNegative val="0"/>
          <c:dLbls>
            <c:dLbl>
              <c:idx val="13"/>
              <c:spPr>
                <a:noFill/>
                <a:ln>
                  <a:noFill/>
                </a:ln>
                <a:effectLst/>
              </c:spPr>
              <c:txPr>
                <a:bodyPr/>
                <a:lstStyle/>
                <a:p>
                  <a:pPr>
                    <a:defRPr/>
                  </a:pPr>
                  <a:endParaRPr lang="en-US"/>
                </a:p>
              </c:txPr>
              <c:showLegendKey val="0"/>
              <c:showVal val="1"/>
              <c:showCatName val="0"/>
              <c:showSerName val="0"/>
              <c:showPercent val="0"/>
              <c:showBubbleSize val="0"/>
              <c:extLst>
                <c:ext xmlns:c16="http://schemas.microsoft.com/office/drawing/2014/chart" uri="{C3380CC4-5D6E-409C-BE32-E72D297353CC}">
                  <c16:uniqueId val="{0000000C-3260-4F31-B081-A61C1E5F97F9}"/>
                </c:ext>
              </c:extLst>
            </c:dLbl>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cat>
            <c:strRef>
              <c:f>Sheet1!$A$2:$A$10</c:f>
              <c:strCache>
                <c:ptCount val="7"/>
                <c:pt idx="0">
                  <c:v>15-16</c:v>
                </c:pt>
                <c:pt idx="1">
                  <c:v>16-17</c:v>
                </c:pt>
                <c:pt idx="2">
                  <c:v>17-18</c:v>
                </c:pt>
                <c:pt idx="3">
                  <c:v>18-19</c:v>
                </c:pt>
                <c:pt idx="4">
                  <c:v>19-20 </c:v>
                </c:pt>
                <c:pt idx="5">
                  <c:v>20-21 </c:v>
                </c:pt>
                <c:pt idx="6">
                  <c:v>21-22 YTD OCT'21</c:v>
                </c:pt>
              </c:strCache>
            </c:strRef>
          </c:cat>
          <c:val>
            <c:numRef>
              <c:f>Sheet1!$C$2:$C$10</c:f>
              <c:numCache>
                <c:formatCode>General</c:formatCode>
                <c:ptCount val="7"/>
                <c:pt idx="6">
                  <c:v>948</c:v>
                </c:pt>
              </c:numCache>
            </c:numRef>
          </c:val>
          <c:extLst>
            <c:ext xmlns:c16="http://schemas.microsoft.com/office/drawing/2014/chart" uri="{C3380CC4-5D6E-409C-BE32-E72D297353CC}">
              <c16:uniqueId val="{0000000D-3260-4F31-B081-A61C1E5F97F9}"/>
            </c:ext>
          </c:extLst>
        </c:ser>
        <c:dLbls>
          <c:showLegendKey val="0"/>
          <c:showVal val="0"/>
          <c:showCatName val="0"/>
          <c:showSerName val="0"/>
          <c:showPercent val="0"/>
          <c:showBubbleSize val="0"/>
        </c:dLbls>
        <c:gapWidth val="113"/>
        <c:overlap val="97"/>
        <c:axId val="129897600"/>
        <c:axId val="129899136"/>
      </c:barChart>
      <c:catAx>
        <c:axId val="129897600"/>
        <c:scaling>
          <c:orientation val="minMax"/>
        </c:scaling>
        <c:delete val="0"/>
        <c:axPos val="b"/>
        <c:numFmt formatCode="General" sourceLinked="0"/>
        <c:majorTickMark val="out"/>
        <c:minorTickMark val="none"/>
        <c:tickLblPos val="nextTo"/>
        <c:crossAx val="129899136"/>
        <c:crosses val="autoZero"/>
        <c:auto val="1"/>
        <c:lblAlgn val="ctr"/>
        <c:lblOffset val="100"/>
        <c:noMultiLvlLbl val="0"/>
      </c:catAx>
      <c:valAx>
        <c:axId val="129899136"/>
        <c:scaling>
          <c:orientation val="minMax"/>
        </c:scaling>
        <c:delete val="0"/>
        <c:axPos val="l"/>
        <c:numFmt formatCode="General" sourceLinked="1"/>
        <c:majorTickMark val="out"/>
        <c:minorTickMark val="none"/>
        <c:tickLblPos val="nextTo"/>
        <c:crossAx val="129897600"/>
        <c:crosses val="autoZero"/>
        <c:crossBetween val="between"/>
      </c:valAx>
      <c:spPr>
        <a:ln>
          <a:noFill/>
        </a:ln>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IN"/>
              <a:t>DM Water(KL)/MT of Lead</a:t>
            </a:r>
          </a:p>
        </c:rich>
      </c:tx>
      <c:layout>
        <c:manualLayout>
          <c:xMode val="edge"/>
          <c:yMode val="edge"/>
          <c:x val="0.28503457814661132"/>
          <c:y val="2.777777777777777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Sheet1!$B$7:$J$7</c:f>
              <c:strCache>
                <c:ptCount val="9"/>
                <c:pt idx="0">
                  <c:v>2016-17</c:v>
                </c:pt>
                <c:pt idx="1">
                  <c:v>2017-18</c:v>
                </c:pt>
                <c:pt idx="2">
                  <c:v>2018-19</c:v>
                </c:pt>
                <c:pt idx="3">
                  <c:v>2019-20</c:v>
                </c:pt>
                <c:pt idx="4">
                  <c:v>2020-21</c:v>
                </c:pt>
                <c:pt idx="5">
                  <c:v>2021-22(YTD Sept)</c:v>
                </c:pt>
                <c:pt idx="6">
                  <c:v>2022-23</c:v>
                </c:pt>
                <c:pt idx="7">
                  <c:v>2023-24</c:v>
                </c:pt>
                <c:pt idx="8">
                  <c:v>2024-25</c:v>
                </c:pt>
              </c:strCache>
            </c:strRef>
          </c:cat>
          <c:val>
            <c:numRef>
              <c:f>Sheet1!$B$8:$J$8</c:f>
              <c:numCache>
                <c:formatCode>0.00</c:formatCode>
                <c:ptCount val="9"/>
                <c:pt idx="0">
                  <c:v>1.48</c:v>
                </c:pt>
                <c:pt idx="1">
                  <c:v>1.4</c:v>
                </c:pt>
                <c:pt idx="2">
                  <c:v>1.35</c:v>
                </c:pt>
                <c:pt idx="3">
                  <c:v>1.8</c:v>
                </c:pt>
                <c:pt idx="4">
                  <c:v>1.48</c:v>
                </c:pt>
                <c:pt idx="5">
                  <c:v>1.57</c:v>
                </c:pt>
                <c:pt idx="6">
                  <c:v>1.4915</c:v>
                </c:pt>
                <c:pt idx="7">
                  <c:v>1.416925</c:v>
                </c:pt>
                <c:pt idx="8">
                  <c:v>1.34607875</c:v>
                </c:pt>
              </c:numCache>
            </c:numRef>
          </c:val>
          <c:extLst>
            <c:ext xmlns:c16="http://schemas.microsoft.com/office/drawing/2014/chart" uri="{C3380CC4-5D6E-409C-BE32-E72D297353CC}">
              <c16:uniqueId val="{00000000-308A-4C91-9DBF-82C90C8B89AC}"/>
            </c:ext>
          </c:extLst>
        </c:ser>
        <c:dLbls>
          <c:showLegendKey val="0"/>
          <c:showVal val="0"/>
          <c:showCatName val="0"/>
          <c:showSerName val="0"/>
          <c:showPercent val="0"/>
          <c:showBubbleSize val="0"/>
        </c:dLbls>
        <c:gapWidth val="219"/>
        <c:overlap val="-27"/>
        <c:axId val="1986180416"/>
        <c:axId val="1986181504"/>
      </c:barChart>
      <c:catAx>
        <c:axId val="19861804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986181504"/>
        <c:crosses val="autoZero"/>
        <c:auto val="1"/>
        <c:lblAlgn val="ctr"/>
        <c:lblOffset val="100"/>
        <c:noMultiLvlLbl val="0"/>
      </c:catAx>
      <c:valAx>
        <c:axId val="1986181504"/>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986180416"/>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r>
              <a:rPr lang="en-IN"/>
              <a:t>Elec. Energy(KWH/MT of Lead</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dk1"/>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dk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Sheet1!$B$42:$J$43</c:f>
              <c:multiLvlStrCache>
                <c:ptCount val="9"/>
                <c:lvl>
                  <c:pt idx="0">
                    <c:v>2016-17</c:v>
                  </c:pt>
                  <c:pt idx="1">
                    <c:v>2017-18</c:v>
                  </c:pt>
                  <c:pt idx="2">
                    <c:v>2018-19</c:v>
                  </c:pt>
                  <c:pt idx="3">
                    <c:v>2019-20</c:v>
                  </c:pt>
                  <c:pt idx="4">
                    <c:v>2020-21</c:v>
                  </c:pt>
                  <c:pt idx="5">
                    <c:v>2021-22(YTD Sept)</c:v>
                  </c:pt>
                  <c:pt idx="6">
                    <c:v>2022-23</c:v>
                  </c:pt>
                  <c:pt idx="7">
                    <c:v>2023-24</c:v>
                  </c:pt>
                  <c:pt idx="8">
                    <c:v>2024-25</c:v>
                  </c:pt>
                </c:lvl>
                <c:lvl>
                  <c:pt idx="0">
                    <c:v>Energy(KWH)/MT of Lead</c:v>
                  </c:pt>
                </c:lvl>
              </c:multiLvlStrCache>
            </c:multiLvlStrRef>
          </c:cat>
          <c:val>
            <c:numRef>
              <c:f>Sheet1!$B$44:$J$44</c:f>
              <c:numCache>
                <c:formatCode>0.00</c:formatCode>
                <c:ptCount val="9"/>
                <c:pt idx="0">
                  <c:v>1501.42</c:v>
                </c:pt>
                <c:pt idx="1">
                  <c:v>1429.92</c:v>
                </c:pt>
                <c:pt idx="2">
                  <c:v>1324</c:v>
                </c:pt>
                <c:pt idx="3">
                  <c:v>1283.03</c:v>
                </c:pt>
                <c:pt idx="4">
                  <c:v>1152.21</c:v>
                </c:pt>
                <c:pt idx="5">
                  <c:v>1104.52</c:v>
                </c:pt>
                <c:pt idx="6">
                  <c:v>1049.2939999999999</c:v>
                </c:pt>
                <c:pt idx="7">
                  <c:v>996.82929999999988</c:v>
                </c:pt>
                <c:pt idx="8">
                  <c:v>946.98783499999979</c:v>
                </c:pt>
              </c:numCache>
            </c:numRef>
          </c:val>
          <c:extLst>
            <c:ext xmlns:c16="http://schemas.microsoft.com/office/drawing/2014/chart" uri="{C3380CC4-5D6E-409C-BE32-E72D297353CC}">
              <c16:uniqueId val="{00000000-6203-440A-AA73-4831A781E0E6}"/>
            </c:ext>
          </c:extLst>
        </c:ser>
        <c:dLbls>
          <c:showLegendKey val="0"/>
          <c:showVal val="0"/>
          <c:showCatName val="0"/>
          <c:showSerName val="0"/>
          <c:showPercent val="0"/>
          <c:showBubbleSize val="0"/>
        </c:dLbls>
        <c:gapWidth val="219"/>
        <c:overlap val="-27"/>
        <c:axId val="170825552"/>
        <c:axId val="170822288"/>
      </c:barChart>
      <c:catAx>
        <c:axId val="170825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70822288"/>
        <c:crosses val="autoZero"/>
        <c:auto val="1"/>
        <c:lblAlgn val="ctr"/>
        <c:lblOffset val="100"/>
        <c:noMultiLvlLbl val="0"/>
      </c:catAx>
      <c:valAx>
        <c:axId val="170822288"/>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solidFill>
                <a:latin typeface="+mn-lt"/>
                <a:ea typeface="+mn-ea"/>
                <a:cs typeface="+mn-cs"/>
              </a:defRPr>
            </a:pPr>
            <a:endParaRPr lang="en-US"/>
          </a:p>
        </c:txPr>
        <c:crossAx val="170825552"/>
        <c:crosses val="autoZero"/>
        <c:crossBetween val="between"/>
      </c:valAx>
      <c:spPr>
        <a:noFill/>
        <a:ln>
          <a:noFill/>
        </a:ln>
        <a:effectLst/>
      </c:spPr>
    </c:plotArea>
    <c:plotVisOnly val="1"/>
    <c:dispBlanksAs val="gap"/>
    <c:showDLblsOverMax val="0"/>
  </c:chart>
  <c:spPr>
    <a:solidFill>
      <a:schemeClr val="lt1"/>
    </a:solidFill>
    <a:ln w="25400" cap="flat" cmpd="sng" algn="ctr">
      <a:solidFill>
        <a:schemeClr val="dk1"/>
      </a:solidFill>
      <a:prstDash val="solid"/>
    </a:ln>
    <a:effectLst/>
  </c:spPr>
  <c:txPr>
    <a:bodyPr/>
    <a:lstStyle/>
    <a:p>
      <a:pPr>
        <a:defRPr>
          <a:solidFill>
            <a:schemeClr val="dk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0.07006</cdr:x>
      <cdr:y>0.04502</cdr:y>
    </cdr:from>
    <cdr:to>
      <cdr:x>0.90627</cdr:x>
      <cdr:y>0.08961</cdr:y>
    </cdr:to>
    <cdr:sp macro="" textlink="">
      <cdr:nvSpPr>
        <cdr:cNvPr id="3" name="TextBox 2"/>
        <cdr:cNvSpPr txBox="1">
          <a:spLocks xmlns:a="http://schemas.openxmlformats.org/drawingml/2006/main" noChangeArrowheads="1"/>
        </cdr:cNvSpPr>
      </cdr:nvSpPr>
      <cdr:spPr bwMode="auto">
        <a:xfrm xmlns:a="http://schemas.openxmlformats.org/drawingml/2006/main">
          <a:off x="617984" y="279658"/>
          <a:ext cx="7375767" cy="276999"/>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wrap="square">
          <a:spAutoFit/>
        </a:bodyPr>
        <a:lstStyle xmlns:a="http://schemas.openxmlformats.org/drawingml/2006/main">
          <a:defPPr>
            <a:defRPr lang="en-US"/>
          </a:defPPr>
          <a:lvl1pPr marL="0" algn="l" defTabSz="914400" rtl="0" eaLnBrk="1" latinLnBrk="0" hangingPunct="1">
            <a:defRPr sz="1800" kern="1200">
              <a:solidFill>
                <a:sysClr val="windowText" lastClr="000000"/>
              </a:solidFill>
              <a:latin typeface="Calibri"/>
            </a:defRPr>
          </a:lvl1pPr>
          <a:lvl2pPr marL="457200" algn="l" defTabSz="914400" rtl="0" eaLnBrk="1" latinLnBrk="0" hangingPunct="1">
            <a:defRPr sz="1800" kern="1200">
              <a:solidFill>
                <a:sysClr val="windowText" lastClr="000000"/>
              </a:solidFill>
              <a:latin typeface="Calibri"/>
            </a:defRPr>
          </a:lvl2pPr>
          <a:lvl3pPr marL="914400" algn="l" defTabSz="914400" rtl="0" eaLnBrk="1" latinLnBrk="0" hangingPunct="1">
            <a:defRPr sz="1800" kern="1200">
              <a:solidFill>
                <a:sysClr val="windowText" lastClr="000000"/>
              </a:solidFill>
              <a:latin typeface="Calibri"/>
            </a:defRPr>
          </a:lvl3pPr>
          <a:lvl4pPr marL="1371600" algn="l" defTabSz="914400" rtl="0" eaLnBrk="1" latinLnBrk="0" hangingPunct="1">
            <a:defRPr sz="1800" kern="1200">
              <a:solidFill>
                <a:sysClr val="windowText" lastClr="000000"/>
              </a:solidFill>
              <a:latin typeface="Calibri"/>
            </a:defRPr>
          </a:lvl4pPr>
          <a:lvl5pPr marL="1828800" algn="l" defTabSz="914400" rtl="0" eaLnBrk="1" latinLnBrk="0" hangingPunct="1">
            <a:defRPr sz="1800" kern="1200">
              <a:solidFill>
                <a:sysClr val="windowText" lastClr="000000"/>
              </a:solidFill>
              <a:latin typeface="Calibri"/>
            </a:defRPr>
          </a:lvl5pPr>
          <a:lvl6pPr marL="2286000" algn="l" defTabSz="914400" rtl="0" eaLnBrk="1" latinLnBrk="0" hangingPunct="1">
            <a:defRPr sz="1800" kern="1200">
              <a:solidFill>
                <a:sysClr val="windowText" lastClr="000000"/>
              </a:solidFill>
              <a:latin typeface="Calibri"/>
            </a:defRPr>
          </a:lvl6pPr>
          <a:lvl7pPr marL="2743200" algn="l" defTabSz="914400" rtl="0" eaLnBrk="1" latinLnBrk="0" hangingPunct="1">
            <a:defRPr sz="1800" kern="1200">
              <a:solidFill>
                <a:sysClr val="windowText" lastClr="000000"/>
              </a:solidFill>
              <a:latin typeface="Calibri"/>
            </a:defRPr>
          </a:lvl7pPr>
          <a:lvl8pPr marL="3200400" algn="l" defTabSz="914400" rtl="0" eaLnBrk="1" latinLnBrk="0" hangingPunct="1">
            <a:defRPr sz="1800" kern="1200">
              <a:solidFill>
                <a:sysClr val="windowText" lastClr="000000"/>
              </a:solidFill>
              <a:latin typeface="Calibri"/>
            </a:defRPr>
          </a:lvl8pPr>
          <a:lvl9pPr marL="3657600" algn="l" defTabSz="914400" rtl="0" eaLnBrk="1" latinLnBrk="0" hangingPunct="1">
            <a:defRPr sz="1800" kern="1200">
              <a:solidFill>
                <a:sysClr val="windowText" lastClr="000000"/>
              </a:solidFill>
              <a:latin typeface="Calibri"/>
            </a:defRPr>
          </a:lvl9pPr>
        </a:lstStyle>
        <a:p xmlns:a="http://schemas.openxmlformats.org/drawingml/2006/main">
          <a:pPr algn="ctr"/>
          <a:r>
            <a:rPr lang="en-US" sz="1200" b="1" dirty="0">
              <a:solidFill>
                <a:srgbClr val="0000CC"/>
              </a:solidFill>
              <a:latin typeface="Bookman Old Style" pitchFamily="18" charset="0"/>
            </a:rPr>
            <a:t>Industrial Production (Million Ah)</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5A616E77-5CBB-4204-A5A2-22FC70C25272}" type="datetimeFigureOut">
              <a:rPr lang="en-US" smtClean="0"/>
              <a:pPr/>
              <a:t>11/30/2021</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A7CA7A8-E050-46A3-8248-A7698F7879A2}"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ED2646-6322-4E55-9952-8B1F9343BC83}" type="datetimeFigureOut">
              <a:rPr lang="en-US" smtClean="0"/>
              <a:pPr/>
              <a:t>11/30/2021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AC3E71-EA57-48E0-9ED5-7343403275BE}" type="slidenum">
              <a:rPr lang="en-US" smtClean="0"/>
              <a:pPr/>
              <a:t>‹#›</a:t>
            </a:fld>
            <a:endParaRPr lang="en-US"/>
          </a:p>
        </p:txBody>
      </p:sp>
    </p:spTree>
    <p:extLst>
      <p:ext uri="{BB962C8B-B14F-4D97-AF65-F5344CB8AC3E}">
        <p14:creationId xmlns:p14="http://schemas.microsoft.com/office/powerpoint/2010/main" val="18747731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xfrm>
            <a:off x="1143000" y="685800"/>
            <a:ext cx="4573588" cy="3430588"/>
          </a:xfrm>
          <a:ln/>
        </p:spPr>
      </p:sp>
      <p:sp>
        <p:nvSpPr>
          <p:cNvPr id="72707" name="Notes Placeholder 2"/>
          <p:cNvSpPr>
            <a:spLocks noGrp="1"/>
          </p:cNvSpPr>
          <p:nvPr>
            <p:ph type="body" idx="1"/>
          </p:nvPr>
        </p:nvSpPr>
        <p:spPr>
          <a:noFill/>
          <a:ln/>
        </p:spPr>
        <p:txBody>
          <a:bodyPr/>
          <a:lstStyle/>
          <a:p>
            <a:endParaRPr lang="en-US" dirty="0">
              <a:latin typeface="Times New Roman" pitchFamily="18" charset="0"/>
            </a:endParaRPr>
          </a:p>
        </p:txBody>
      </p:sp>
      <p:sp>
        <p:nvSpPr>
          <p:cNvPr id="72708" name="Slide Number Placeholder 3"/>
          <p:cNvSpPr>
            <a:spLocks noGrp="1"/>
          </p:cNvSpPr>
          <p:nvPr>
            <p:ph type="sldNum" sz="quarter" idx="5"/>
          </p:nvPr>
        </p:nvSpPr>
        <p:spPr>
          <a:noFill/>
        </p:spPr>
        <p:txBody>
          <a:bodyPr/>
          <a:lstStyle/>
          <a:p>
            <a:pPr defTabSz="906648"/>
            <a:fld id="{2BC924C1-9C97-4C26-AFD7-F2E97EBC4497}" type="slidenum">
              <a:rPr lang="en-US" smtClean="0">
                <a:latin typeface="Times New Roman" pitchFamily="18" charset="0"/>
              </a:rPr>
              <a:pPr defTabSz="906648"/>
              <a:t>1</a:t>
            </a:fld>
            <a:endParaRPr lang="en-US" dirty="0">
              <a:latin typeface="Times New Roman" pitchFamily="18" charset="0"/>
            </a:endParaRPr>
          </a:p>
        </p:txBody>
      </p:sp>
    </p:spTree>
    <p:extLst>
      <p:ext uri="{BB962C8B-B14F-4D97-AF65-F5344CB8AC3E}">
        <p14:creationId xmlns:p14="http://schemas.microsoft.com/office/powerpoint/2010/main" val="1124563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p>
            <a:pPr defTabSz="906648"/>
            <a:fld id="{5C6E8CB4-CECF-4591-8EFF-3FF1C53AD5F9}" type="slidenum">
              <a:rPr lang="en-US" smtClean="0">
                <a:latin typeface="Times New Roman" pitchFamily="18" charset="0"/>
              </a:rPr>
              <a:pPr defTabSz="906648"/>
              <a:t>4</a:t>
            </a:fld>
            <a:endParaRPr lang="en-US" dirty="0">
              <a:latin typeface="Times New Roman" pitchFamily="18" charset="0"/>
            </a:endParaRPr>
          </a:p>
        </p:txBody>
      </p:sp>
      <p:sp>
        <p:nvSpPr>
          <p:cNvPr id="73731" name="Rectangle 1026"/>
          <p:cNvSpPr>
            <a:spLocks noGrp="1" noRot="1" noChangeAspect="1" noChangeArrowheads="1" noTextEdit="1"/>
          </p:cNvSpPr>
          <p:nvPr>
            <p:ph type="sldImg"/>
          </p:nvPr>
        </p:nvSpPr>
        <p:spPr>
          <a:xfrm>
            <a:off x="1143000" y="684213"/>
            <a:ext cx="4576763" cy="3432175"/>
          </a:xfrm>
          <a:solidFill>
            <a:srgbClr val="FFFFFF"/>
          </a:solidFill>
          <a:ln/>
        </p:spPr>
      </p:sp>
      <p:sp>
        <p:nvSpPr>
          <p:cNvPr id="73732" name="Rectangle 1027"/>
          <p:cNvSpPr>
            <a:spLocks noGrp="1" noChangeArrowheads="1"/>
          </p:cNvSpPr>
          <p:nvPr>
            <p:ph type="body" idx="1"/>
          </p:nvPr>
        </p:nvSpPr>
        <p:spPr>
          <a:xfrm>
            <a:off x="914400" y="4345587"/>
            <a:ext cx="5029200" cy="4114487"/>
          </a:xfrm>
          <a:solidFill>
            <a:srgbClr val="FFFFFF"/>
          </a:solidFill>
          <a:ln>
            <a:solidFill>
              <a:srgbClr val="000000"/>
            </a:solidFill>
          </a:ln>
        </p:spPr>
        <p:txBody>
          <a:bodyPr lIns="93932" tIns="46966" rIns="93932" bIns="46966"/>
          <a:lstStyle/>
          <a:p>
            <a:endParaRPr lang="en-US" dirty="0">
              <a:latin typeface="Times New Roman" pitchFamily="18" charset="0"/>
            </a:endParaRPr>
          </a:p>
        </p:txBody>
      </p:sp>
    </p:spTree>
    <p:extLst>
      <p:ext uri="{BB962C8B-B14F-4D97-AF65-F5344CB8AC3E}">
        <p14:creationId xmlns:p14="http://schemas.microsoft.com/office/powerpoint/2010/main" val="2522657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122172A-F2A2-4E05-9877-94040420AF85}" type="slidenum">
              <a:rPr lang="en-IN" smtClean="0"/>
              <a:pPr/>
              <a:t>27</a:t>
            </a:fld>
            <a:endParaRPr lang="en-IN"/>
          </a:p>
        </p:txBody>
      </p:sp>
    </p:spTree>
    <p:extLst>
      <p:ext uri="{BB962C8B-B14F-4D97-AF65-F5344CB8AC3E}">
        <p14:creationId xmlns:p14="http://schemas.microsoft.com/office/powerpoint/2010/main" val="28446250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122172A-F2A2-4E05-9877-94040420AF85}" type="slidenum">
              <a:rPr lang="en-IN" smtClean="0"/>
              <a:pPr/>
              <a:t>28</a:t>
            </a:fld>
            <a:endParaRPr lang="en-IN"/>
          </a:p>
        </p:txBody>
      </p:sp>
    </p:spTree>
    <p:extLst>
      <p:ext uri="{BB962C8B-B14F-4D97-AF65-F5344CB8AC3E}">
        <p14:creationId xmlns:p14="http://schemas.microsoft.com/office/powerpoint/2010/main" val="787180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122172A-F2A2-4E05-9877-94040420AF85}" type="slidenum">
              <a:rPr lang="en-IN" smtClean="0"/>
              <a:pPr/>
              <a:t>29</a:t>
            </a:fld>
            <a:endParaRPr lang="en-IN"/>
          </a:p>
        </p:txBody>
      </p:sp>
    </p:spTree>
    <p:extLst>
      <p:ext uri="{BB962C8B-B14F-4D97-AF65-F5344CB8AC3E}">
        <p14:creationId xmlns:p14="http://schemas.microsoft.com/office/powerpoint/2010/main" val="10655195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N" dirty="0"/>
          </a:p>
        </p:txBody>
      </p:sp>
      <p:sp>
        <p:nvSpPr>
          <p:cNvPr id="4" name="Slide Number Placeholder 3"/>
          <p:cNvSpPr>
            <a:spLocks noGrp="1"/>
          </p:cNvSpPr>
          <p:nvPr>
            <p:ph type="sldNum" sz="quarter" idx="10"/>
          </p:nvPr>
        </p:nvSpPr>
        <p:spPr/>
        <p:txBody>
          <a:bodyPr/>
          <a:lstStyle/>
          <a:p>
            <a:fld id="{0122172A-F2A2-4E05-9877-94040420AF85}" type="slidenum">
              <a:rPr lang="en-IN" smtClean="0"/>
              <a:pPr/>
              <a:t>30</a:t>
            </a:fld>
            <a:endParaRPr lang="en-IN"/>
          </a:p>
        </p:txBody>
      </p:sp>
    </p:spTree>
    <p:extLst>
      <p:ext uri="{BB962C8B-B14F-4D97-AF65-F5344CB8AC3E}">
        <p14:creationId xmlns:p14="http://schemas.microsoft.com/office/powerpoint/2010/main" val="4252967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83A4E8A-9E34-4149-BBAC-DF0436B8136D}" type="datetimeFigureOut">
              <a:rPr lang="en-US" smtClean="0"/>
              <a:pPr/>
              <a:t>11/30/2021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530FA00-3CCF-440D-B92F-9B12A66C440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898D16-E247-4E69-8FCD-B38610992766}" type="datetimeFigureOut">
              <a:rPr lang="en-US" smtClean="0"/>
              <a:pPr/>
              <a:t>11/30/2021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60F6B6-8C9C-448B-A663-4FA84BD0CD11}" type="slidenum">
              <a:rPr lang="en-US" smtClean="0"/>
              <a:pPr/>
              <a:t>‹#›</a:t>
            </a:fld>
            <a:endParaRPr lang="en-US"/>
          </a:p>
        </p:txBody>
      </p:sp>
      <p:sp>
        <p:nvSpPr>
          <p:cNvPr id="7" name="AutoShape 2"/>
          <p:cNvSpPr>
            <a:spLocks noChangeArrowheads="1"/>
          </p:cNvSpPr>
          <p:nvPr userDrawn="1"/>
        </p:nvSpPr>
        <p:spPr bwMode="auto">
          <a:xfrm>
            <a:off x="0" y="1"/>
            <a:ext cx="1547813" cy="304800"/>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solidFill>
            <a:srgbClr val="FF0000"/>
          </a:solidFill>
          <a:ln w="9525">
            <a:solidFill>
              <a:srgbClr val="FF0000"/>
            </a:solidFill>
            <a:miter lim="800000"/>
            <a:headEnd/>
            <a:tailEnd/>
          </a:ln>
        </p:spPr>
        <p:txBody>
          <a:bodyPr/>
          <a:lstStyle/>
          <a:p>
            <a:endParaRPr lang="en-US"/>
          </a:p>
        </p:txBody>
      </p:sp>
      <p:sp>
        <p:nvSpPr>
          <p:cNvPr id="8" name="AutoShape 3"/>
          <p:cNvSpPr>
            <a:spLocks noChangeArrowheads="1"/>
          </p:cNvSpPr>
          <p:nvPr userDrawn="1"/>
        </p:nvSpPr>
        <p:spPr bwMode="auto">
          <a:xfrm>
            <a:off x="1217613" y="1"/>
            <a:ext cx="690562" cy="304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rgbClr val="FF0000"/>
          </a:solidFill>
          <a:ln w="9525">
            <a:solidFill>
              <a:srgbClr val="FF0000"/>
            </a:solidFill>
            <a:miter lim="800000"/>
            <a:headEnd/>
            <a:tailEnd/>
          </a:ln>
        </p:spPr>
        <p:txBody>
          <a:bodyPr/>
          <a:lstStyle/>
          <a:p>
            <a:endParaRPr lang="en-US"/>
          </a:p>
        </p:txBody>
      </p:sp>
      <p:sp>
        <p:nvSpPr>
          <p:cNvPr id="9" name="AutoShape 4"/>
          <p:cNvSpPr>
            <a:spLocks noChangeArrowheads="1"/>
          </p:cNvSpPr>
          <p:nvPr userDrawn="1"/>
        </p:nvSpPr>
        <p:spPr bwMode="auto">
          <a:xfrm>
            <a:off x="7596188" y="6418261"/>
            <a:ext cx="1547812" cy="211138"/>
          </a:xfrm>
          <a:custGeom>
            <a:avLst/>
            <a:gdLst>
              <a:gd name="T0" fmla="*/ 2147483647 w 21600"/>
              <a:gd name="T1" fmla="*/ 2147483647 h 21600"/>
              <a:gd name="T2" fmla="*/ 2147483647 w 21600"/>
              <a:gd name="T3" fmla="*/ 2147483647 h 21600"/>
              <a:gd name="T4" fmla="*/ 0 w 21600"/>
              <a:gd name="T5" fmla="*/ 2147483647 h 21600"/>
              <a:gd name="T6" fmla="*/ 2147483647 w 21600"/>
              <a:gd name="T7" fmla="*/ 0 h 21600"/>
              <a:gd name="T8" fmla="*/ 0 60000 65536"/>
              <a:gd name="T9" fmla="*/ 0 60000 65536"/>
              <a:gd name="T10" fmla="*/ 0 60000 65536"/>
              <a:gd name="T11" fmla="*/ 0 60000 65536"/>
              <a:gd name="T12" fmla="*/ 1800 w 21600"/>
              <a:gd name="T13" fmla="*/ 1800 h 21600"/>
              <a:gd name="T14" fmla="*/ 19800 w 21600"/>
              <a:gd name="T15" fmla="*/ 19800 h 21600"/>
            </a:gdLst>
            <a:ahLst/>
            <a:cxnLst>
              <a:cxn ang="T8">
                <a:pos x="T0" y="T1"/>
              </a:cxn>
              <a:cxn ang="T9">
                <a:pos x="T2" y="T3"/>
              </a:cxn>
              <a:cxn ang="T10">
                <a:pos x="T4" y="T5"/>
              </a:cxn>
              <a:cxn ang="T11">
                <a:pos x="T6" y="T7"/>
              </a:cxn>
            </a:cxnLst>
            <a:rect l="T12" t="T13" r="T14" b="T15"/>
            <a:pathLst>
              <a:path w="21600" h="21600">
                <a:moveTo>
                  <a:pt x="0" y="0"/>
                </a:moveTo>
                <a:lnTo>
                  <a:pt x="0" y="21600"/>
                </a:lnTo>
                <a:lnTo>
                  <a:pt x="21600" y="21600"/>
                </a:lnTo>
                <a:lnTo>
                  <a:pt x="21600" y="0"/>
                </a:lnTo>
                <a:close/>
              </a:path>
            </a:pathLst>
          </a:custGeom>
          <a:solidFill>
            <a:srgbClr val="FF0000"/>
          </a:solidFill>
          <a:ln w="9525">
            <a:solidFill>
              <a:srgbClr val="FF0000"/>
            </a:solidFill>
            <a:miter lim="800000"/>
            <a:headEnd/>
            <a:tailEnd/>
          </a:ln>
        </p:spPr>
        <p:txBody>
          <a:bodyPr/>
          <a:lstStyle/>
          <a:p>
            <a:endParaRPr lang="en-US"/>
          </a:p>
        </p:txBody>
      </p:sp>
      <p:sp>
        <p:nvSpPr>
          <p:cNvPr id="10" name="AutoShape 5"/>
          <p:cNvSpPr>
            <a:spLocks noChangeArrowheads="1"/>
          </p:cNvSpPr>
          <p:nvPr userDrawn="1"/>
        </p:nvSpPr>
        <p:spPr bwMode="auto">
          <a:xfrm rot="10800000">
            <a:off x="7092949" y="6418261"/>
            <a:ext cx="792163" cy="211138"/>
          </a:xfrm>
          <a:custGeom>
            <a:avLst/>
            <a:gdLst>
              <a:gd name="T0" fmla="*/ 0 w 24776"/>
              <a:gd name="T1" fmla="*/ 0 h 21600"/>
              <a:gd name="T2" fmla="*/ 2147483647 w 24776"/>
              <a:gd name="T3" fmla="*/ 2147483647 h 21600"/>
              <a:gd name="T4" fmla="*/ 2147483647 w 24776"/>
              <a:gd name="T5" fmla="*/ 2147483647 h 21600"/>
              <a:gd name="T6" fmla="*/ 2147483647 w 24776"/>
              <a:gd name="T7" fmla="*/ 2147483647 h 21600"/>
              <a:gd name="T8" fmla="*/ 0 w 24776"/>
              <a:gd name="T9" fmla="*/ 0 h 21600"/>
              <a:gd name="T10" fmla="*/ 0 60000 65536"/>
              <a:gd name="T11" fmla="*/ 0 60000 65536"/>
              <a:gd name="T12" fmla="*/ 0 60000 65536"/>
              <a:gd name="T13" fmla="*/ 0 60000 65536"/>
              <a:gd name="T14" fmla="*/ 0 60000 65536"/>
              <a:gd name="T15" fmla="*/ 0 w 24776"/>
              <a:gd name="T16" fmla="*/ 0 h 21600"/>
              <a:gd name="T17" fmla="*/ 24776 w 24776"/>
              <a:gd name="T18" fmla="*/ 21600 h 21600"/>
            </a:gdLst>
            <a:ahLst/>
            <a:cxnLst>
              <a:cxn ang="T10">
                <a:pos x="T0" y="T1"/>
              </a:cxn>
              <a:cxn ang="T11">
                <a:pos x="T2" y="T3"/>
              </a:cxn>
              <a:cxn ang="T12">
                <a:pos x="T4" y="T5"/>
              </a:cxn>
              <a:cxn ang="T13">
                <a:pos x="T6" y="T7"/>
              </a:cxn>
              <a:cxn ang="T14">
                <a:pos x="T8" y="T9"/>
              </a:cxn>
            </a:cxnLst>
            <a:rect l="T15" t="T16" r="T17" b="T18"/>
            <a:pathLst>
              <a:path w="24776" h="21600">
                <a:moveTo>
                  <a:pt x="0" y="0"/>
                </a:moveTo>
                <a:lnTo>
                  <a:pt x="5400" y="21600"/>
                </a:lnTo>
                <a:lnTo>
                  <a:pt x="16200" y="21600"/>
                </a:lnTo>
                <a:lnTo>
                  <a:pt x="24776" y="575"/>
                </a:lnTo>
                <a:lnTo>
                  <a:pt x="0" y="0"/>
                </a:lnTo>
                <a:close/>
              </a:path>
            </a:pathLst>
          </a:custGeom>
          <a:solidFill>
            <a:srgbClr val="FF0000"/>
          </a:solidFill>
          <a:ln w="9525">
            <a:solidFill>
              <a:srgbClr val="FF0000"/>
            </a:solidFill>
            <a:miter lim="800000"/>
            <a:headEnd/>
            <a:tailEnd/>
          </a:ln>
        </p:spPr>
        <p:txBody>
          <a:bodyPr/>
          <a:lstStyle/>
          <a:p>
            <a:endParaRPr lang="en-US"/>
          </a:p>
        </p:txBody>
      </p:sp>
      <p:sp>
        <p:nvSpPr>
          <p:cNvPr id="11" name="Rectangle 10"/>
          <p:cNvSpPr>
            <a:spLocks noChangeArrowheads="1"/>
          </p:cNvSpPr>
          <p:nvPr userDrawn="1"/>
        </p:nvSpPr>
        <p:spPr bwMode="auto">
          <a:xfrm>
            <a:off x="1403350" y="6626926"/>
            <a:ext cx="7740650" cy="231073"/>
          </a:xfrm>
          <a:prstGeom prst="rect">
            <a:avLst/>
          </a:prstGeom>
          <a:solidFill>
            <a:srgbClr val="FF0000"/>
          </a:solidFill>
          <a:ln w="9525">
            <a:solidFill>
              <a:srgbClr val="FF0000"/>
            </a:solidFill>
            <a:miter lim="800000"/>
            <a:headEnd/>
            <a:tailEnd/>
          </a:ln>
        </p:spPr>
        <p:txBody>
          <a:bodyPr/>
          <a:lstStyle/>
          <a:p>
            <a:endParaRPr lang="en-IN">
              <a:latin typeface="Calibri" pitchFamily="34" charset="0"/>
            </a:endParaRPr>
          </a:p>
        </p:txBody>
      </p:sp>
      <p:sp>
        <p:nvSpPr>
          <p:cNvPr id="12" name="AutoShape 5"/>
          <p:cNvSpPr>
            <a:spLocks noChangeArrowheads="1"/>
          </p:cNvSpPr>
          <p:nvPr userDrawn="1"/>
        </p:nvSpPr>
        <p:spPr bwMode="auto">
          <a:xfrm rot="10800000">
            <a:off x="971548" y="6629400"/>
            <a:ext cx="619125" cy="228600"/>
          </a:xfrm>
          <a:custGeom>
            <a:avLst/>
            <a:gdLst>
              <a:gd name="T0" fmla="*/ 0 w 19348"/>
              <a:gd name="T1" fmla="*/ 0 h 21600"/>
              <a:gd name="T2" fmla="*/ 2147483647 w 19348"/>
              <a:gd name="T3" fmla="*/ 2147483647 h 21600"/>
              <a:gd name="T4" fmla="*/ 2147483647 w 19348"/>
              <a:gd name="T5" fmla="*/ 2147483647 h 21600"/>
              <a:gd name="T6" fmla="*/ 2147483647 w 19348"/>
              <a:gd name="T7" fmla="*/ 0 h 21600"/>
              <a:gd name="T8" fmla="*/ 0 w 19348"/>
              <a:gd name="T9" fmla="*/ 0 h 21600"/>
              <a:gd name="T10" fmla="*/ 0 60000 65536"/>
              <a:gd name="T11" fmla="*/ 0 60000 65536"/>
              <a:gd name="T12" fmla="*/ 0 60000 65536"/>
              <a:gd name="T13" fmla="*/ 0 60000 65536"/>
              <a:gd name="T14" fmla="*/ 0 60000 65536"/>
              <a:gd name="T15" fmla="*/ 0 w 19348"/>
              <a:gd name="T16" fmla="*/ 0 h 21600"/>
              <a:gd name="T17" fmla="*/ 19348 w 19348"/>
              <a:gd name="T18" fmla="*/ 21600 h 21600"/>
            </a:gdLst>
            <a:ahLst/>
            <a:cxnLst>
              <a:cxn ang="T10">
                <a:pos x="T0" y="T1"/>
              </a:cxn>
              <a:cxn ang="T11">
                <a:pos x="T2" y="T3"/>
              </a:cxn>
              <a:cxn ang="T12">
                <a:pos x="T4" y="T5"/>
              </a:cxn>
              <a:cxn ang="T13">
                <a:pos x="T6" y="T7"/>
              </a:cxn>
              <a:cxn ang="T14">
                <a:pos x="T8" y="T9"/>
              </a:cxn>
            </a:cxnLst>
            <a:rect l="T15" t="T16" r="T17" b="T18"/>
            <a:pathLst>
              <a:path w="19348" h="21600">
                <a:moveTo>
                  <a:pt x="0" y="0"/>
                </a:moveTo>
                <a:lnTo>
                  <a:pt x="5400" y="21600"/>
                </a:lnTo>
                <a:lnTo>
                  <a:pt x="16200" y="21600"/>
                </a:lnTo>
                <a:lnTo>
                  <a:pt x="19348" y="0"/>
                </a:lnTo>
                <a:lnTo>
                  <a:pt x="0" y="0"/>
                </a:lnTo>
                <a:close/>
              </a:path>
            </a:pathLst>
          </a:custGeom>
          <a:solidFill>
            <a:srgbClr val="FF0000"/>
          </a:solidFill>
          <a:ln w="9525">
            <a:solidFill>
              <a:srgbClr val="FF0000"/>
            </a:solidFill>
            <a:miter lim="800000"/>
            <a:headEnd/>
            <a:tailEnd/>
          </a:ln>
        </p:spPr>
        <p:txBody>
          <a:bodyPr/>
          <a:lstStyle/>
          <a:p>
            <a:endParaRPr lang="en-US"/>
          </a:p>
        </p:txBody>
      </p:sp>
      <p:pic>
        <p:nvPicPr>
          <p:cNvPr id="13" name="Picture 12" descr="New Picture (10).png"/>
          <p:cNvPicPr>
            <a:picLocks noChangeAspect="1"/>
          </p:cNvPicPr>
          <p:nvPr userDrawn="1"/>
        </p:nvPicPr>
        <p:blipFill>
          <a:blip r:embed="rId13" cstate="print"/>
          <a:stretch>
            <a:fillRect/>
          </a:stretch>
        </p:blipFill>
        <p:spPr>
          <a:xfrm>
            <a:off x="7981990" y="76200"/>
            <a:ext cx="1085811" cy="278120"/>
          </a:xfrm>
          <a:prstGeom prst="rect">
            <a:avLst/>
          </a:prstGeom>
        </p:spPr>
      </p:pic>
      <p:pic>
        <p:nvPicPr>
          <p:cNvPr id="14" name="Picture 13" descr="New Picture (9).png"/>
          <p:cNvPicPr>
            <a:picLocks noChangeAspect="1"/>
          </p:cNvPicPr>
          <p:nvPr userDrawn="1"/>
        </p:nvPicPr>
        <p:blipFill>
          <a:blip r:embed="rId14" cstate="print"/>
          <a:stretch>
            <a:fillRect/>
          </a:stretch>
        </p:blipFill>
        <p:spPr>
          <a:xfrm>
            <a:off x="7696200" y="76983"/>
            <a:ext cx="275263" cy="275263"/>
          </a:xfrm>
          <a:prstGeom prst="rect">
            <a:avLst/>
          </a:prstGeom>
        </p:spPr>
      </p:pic>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8.gif"/><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image" Target="../media/image63.jpeg"/><Relationship Id="rId7" Type="http://schemas.openxmlformats.org/officeDocument/2006/relationships/image" Target="../media/image67.jpeg"/><Relationship Id="rId2" Type="http://schemas.openxmlformats.org/officeDocument/2006/relationships/image" Target="../media/image62.jpe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75.jpeg"/><Relationship Id="rId2" Type="http://schemas.openxmlformats.org/officeDocument/2006/relationships/image" Target="../media/image70.jpeg"/><Relationship Id="rId1" Type="http://schemas.openxmlformats.org/officeDocument/2006/relationships/slideLayout" Target="../slideLayouts/slideLayout1.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41.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77.jpeg"/><Relationship Id="rId7" Type="http://schemas.openxmlformats.org/officeDocument/2006/relationships/image" Target="../media/image81.jpeg"/><Relationship Id="rId2" Type="http://schemas.openxmlformats.org/officeDocument/2006/relationships/image" Target="../media/image76.jpeg"/><Relationship Id="rId1" Type="http://schemas.openxmlformats.org/officeDocument/2006/relationships/slideLayout" Target="../slideLayouts/slideLayout1.xml"/><Relationship Id="rId6" Type="http://schemas.openxmlformats.org/officeDocument/2006/relationships/image" Target="../media/image80.jpeg"/><Relationship Id="rId5" Type="http://schemas.openxmlformats.org/officeDocument/2006/relationships/image" Target="../media/image79.jpeg"/><Relationship Id="rId10" Type="http://schemas.openxmlformats.org/officeDocument/2006/relationships/image" Target="../media/image84.jpeg"/><Relationship Id="rId4" Type="http://schemas.openxmlformats.org/officeDocument/2006/relationships/image" Target="../media/image78.jpeg"/><Relationship Id="rId9" Type="http://schemas.openxmlformats.org/officeDocument/2006/relationships/image" Target="../media/image83.jpeg"/></Relationships>
</file>

<file path=ppt/slides/_rels/slide42.xml.rels><?xml version="1.0" encoding="UTF-8" standalone="yes"?>
<Relationships xmlns="http://schemas.openxmlformats.org/package/2006/relationships"><Relationship Id="rId3" Type="http://schemas.openxmlformats.org/officeDocument/2006/relationships/image" Target="../media/image86.jpeg"/><Relationship Id="rId7" Type="http://schemas.openxmlformats.org/officeDocument/2006/relationships/image" Target="../media/image90.jpeg"/><Relationship Id="rId2" Type="http://schemas.openxmlformats.org/officeDocument/2006/relationships/image" Target="../media/image85.jpeg"/><Relationship Id="rId1" Type="http://schemas.openxmlformats.org/officeDocument/2006/relationships/slideLayout" Target="../slideLayouts/slideLayout1.xml"/><Relationship Id="rId6" Type="http://schemas.openxmlformats.org/officeDocument/2006/relationships/image" Target="../media/image89.jpeg"/><Relationship Id="rId5" Type="http://schemas.openxmlformats.org/officeDocument/2006/relationships/image" Target="../media/image88.jpeg"/><Relationship Id="rId4" Type="http://schemas.openxmlformats.org/officeDocument/2006/relationships/image" Target="../media/image8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4.jpeg"/><Relationship Id="rId13" Type="http://schemas.openxmlformats.org/officeDocument/2006/relationships/image" Target="../media/image19.jpe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jpeg"/><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jpeg"/><Relationship Id="rId4" Type="http://schemas.openxmlformats.org/officeDocument/2006/relationships/image" Target="../media/image10.gif"/><Relationship Id="rId9" Type="http://schemas.openxmlformats.org/officeDocument/2006/relationships/image" Target="../media/image15.jpeg"/></Relationships>
</file>

<file path=ppt/slides/_rels/slide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7543800" y="6507952"/>
            <a:ext cx="2018925" cy="338554"/>
          </a:xfrm>
          <a:prstGeom prst="rect">
            <a:avLst/>
          </a:prstGeom>
          <a:noFill/>
        </p:spPr>
        <p:txBody>
          <a:bodyPr wrap="square" rtlCol="0">
            <a:spAutoFit/>
          </a:bodyPr>
          <a:lstStyle/>
          <a:p>
            <a:pPr algn="just"/>
            <a:r>
              <a:rPr lang="en-IN" sz="1600" b="1" dirty="0">
                <a:solidFill>
                  <a:srgbClr val="002060"/>
                </a:solidFill>
              </a:rPr>
              <a:t> 30</a:t>
            </a:r>
            <a:r>
              <a:rPr lang="en-IN" sz="1600" b="1" baseline="30000" dirty="0">
                <a:solidFill>
                  <a:srgbClr val="002060"/>
                </a:solidFill>
              </a:rPr>
              <a:t>th</a:t>
            </a:r>
            <a:r>
              <a:rPr lang="en-IN" sz="1600" b="1" dirty="0">
                <a:solidFill>
                  <a:srgbClr val="002060"/>
                </a:solidFill>
              </a:rPr>
              <a:t> Nov 2021</a:t>
            </a:r>
          </a:p>
        </p:txBody>
      </p:sp>
      <p:sp>
        <p:nvSpPr>
          <p:cNvPr id="2" name="TextBox 1">
            <a:extLst>
              <a:ext uri="{FF2B5EF4-FFF2-40B4-BE49-F238E27FC236}">
                <a16:creationId xmlns:a16="http://schemas.microsoft.com/office/drawing/2014/main" id="{DFE618CC-B3F2-43EA-A16B-2628E04E87EC}"/>
              </a:ext>
            </a:extLst>
          </p:cNvPr>
          <p:cNvSpPr txBox="1"/>
          <p:nvPr/>
        </p:nvSpPr>
        <p:spPr>
          <a:xfrm>
            <a:off x="3779912" y="1282672"/>
            <a:ext cx="184731" cy="523220"/>
          </a:xfrm>
          <a:prstGeom prst="rect">
            <a:avLst/>
          </a:prstGeom>
          <a:noFill/>
        </p:spPr>
        <p:txBody>
          <a:bodyPr wrap="none" rtlCol="0">
            <a:spAutoFit/>
          </a:bodyPr>
          <a:lstStyle/>
          <a:p>
            <a:endParaRPr lang="en-IN" sz="2800" b="1" dirty="0">
              <a:solidFill>
                <a:srgbClr val="FFFF00"/>
              </a:solidFill>
              <a:effectLst>
                <a:outerShdw blurRad="38100" dist="38100" dir="2700000" algn="tl">
                  <a:srgbClr val="000000">
                    <a:alpha val="43137"/>
                  </a:srgbClr>
                </a:outerShdw>
              </a:effectLst>
            </a:endParaRPr>
          </a:p>
        </p:txBody>
      </p:sp>
      <p:pic>
        <p:nvPicPr>
          <p:cNvPr id="10242" name="Picture 2" descr="10,550 Hands Holding Earth Cliparts, Stock Vector and Royalty Free Hands  Holding Earth Illustrations">
            <a:extLst>
              <a:ext uri="{FF2B5EF4-FFF2-40B4-BE49-F238E27FC236}">
                <a16:creationId xmlns:a16="http://schemas.microsoft.com/office/drawing/2014/main" id="{FCE537B1-650F-4A09-847E-A04490547E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152400"/>
            <a:ext cx="4347504" cy="4267200"/>
          </a:xfrm>
          <a:prstGeom prst="rect">
            <a:avLst/>
          </a:prstGeom>
          <a:ln>
            <a:noFill/>
          </a:ln>
          <a:effectLst>
            <a:softEdge rad="317500"/>
          </a:effectLst>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D23EA8C8-CB66-4AA6-BB57-1E9D5F9BE3BA}"/>
              </a:ext>
            </a:extLst>
          </p:cNvPr>
          <p:cNvSpPr txBox="1"/>
          <p:nvPr/>
        </p:nvSpPr>
        <p:spPr>
          <a:xfrm>
            <a:off x="764243" y="4419600"/>
            <a:ext cx="6400800" cy="1938992"/>
          </a:xfrm>
          <a:prstGeom prst="rect">
            <a:avLst/>
          </a:prstGeom>
          <a:noFill/>
        </p:spPr>
        <p:txBody>
          <a:bodyPr wrap="square" rtlCol="0">
            <a:spAutoFit/>
          </a:bodyPr>
          <a:lstStyle/>
          <a:p>
            <a:pPr algn="ctr"/>
            <a:r>
              <a:rPr lang="en-US" sz="2400" b="1" dirty="0">
                <a:solidFill>
                  <a:srgbClr val="00B050"/>
                </a:solidFill>
              </a:rPr>
              <a:t>Ecological Sustainability in Industrial Region</a:t>
            </a:r>
          </a:p>
          <a:p>
            <a:pPr algn="ctr"/>
            <a:r>
              <a:rPr lang="en-US" sz="2400" b="1" dirty="0">
                <a:solidFill>
                  <a:srgbClr val="00B050"/>
                </a:solidFill>
              </a:rPr>
              <a:t>Haldia Edition</a:t>
            </a:r>
          </a:p>
          <a:p>
            <a:pPr algn="ctr"/>
            <a:r>
              <a:rPr lang="en-US" sz="2400" b="1" dirty="0">
                <a:solidFill>
                  <a:srgbClr val="00B050"/>
                </a:solidFill>
              </a:rPr>
              <a:t>Exide Industries Ltd. Haldia </a:t>
            </a:r>
          </a:p>
          <a:p>
            <a:pPr algn="ctr"/>
            <a:endParaRPr lang="en-US" sz="2400" b="1" dirty="0">
              <a:solidFill>
                <a:srgbClr val="00B050"/>
              </a:solidFill>
            </a:endParaRPr>
          </a:p>
          <a:p>
            <a:pPr algn="ctr"/>
            <a:r>
              <a:rPr lang="en-US" sz="2400" b="1" dirty="0">
                <a:solidFill>
                  <a:srgbClr val="00B050"/>
                </a:solidFill>
              </a:rPr>
              <a:t> </a:t>
            </a:r>
            <a:endParaRPr lang="en-IN" sz="2400" b="1" dirty="0">
              <a:solidFill>
                <a:srgbClr val="00B050"/>
              </a:solidFill>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6304" y="1341617"/>
            <a:ext cx="2815296" cy="1325383"/>
          </a:xfrm>
          <a:prstGeom prst="rect">
            <a:avLst/>
          </a:prstGeom>
        </p:spPr>
      </p:pic>
      <p:sp>
        <p:nvSpPr>
          <p:cNvPr id="6" name="TextBox 5"/>
          <p:cNvSpPr txBox="1"/>
          <p:nvPr/>
        </p:nvSpPr>
        <p:spPr>
          <a:xfrm>
            <a:off x="6248400" y="2819400"/>
            <a:ext cx="2743200" cy="381000"/>
          </a:xfrm>
          <a:prstGeom prst="rect">
            <a:avLst/>
          </a:prstGeom>
          <a:noFill/>
        </p:spPr>
        <p:txBody>
          <a:bodyPr wrap="square" rtlCol="0">
            <a:spAutoFit/>
          </a:bodyPr>
          <a:lstStyle/>
          <a:p>
            <a:pPr algn="ctr"/>
            <a:r>
              <a:rPr lang="en-US" dirty="0">
                <a:solidFill>
                  <a:srgbClr val="002060"/>
                </a:solidFill>
              </a:rPr>
              <a:t>30</a:t>
            </a:r>
            <a:r>
              <a:rPr lang="en-US" baseline="30000" dirty="0">
                <a:solidFill>
                  <a:srgbClr val="002060"/>
                </a:solidFill>
              </a:rPr>
              <a:t>TH</a:t>
            </a:r>
            <a:r>
              <a:rPr lang="en-US" dirty="0">
                <a:solidFill>
                  <a:srgbClr val="002060"/>
                </a:solidFill>
              </a:rPr>
              <a:t> NOV’21</a:t>
            </a:r>
            <a:endParaRPr lang="en-IN" dirty="0">
              <a:solidFill>
                <a:srgbClr val="002060"/>
              </a:solidFill>
            </a:endParaRPr>
          </a:p>
        </p:txBody>
      </p:sp>
    </p:spTree>
  </p:cSld>
  <p:clrMapOvr>
    <a:masterClrMapping/>
  </p:clrMapOvr>
  <p:transition advClick="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F954BF-0CC1-4350-ACFA-3EE52CB0DDED}"/>
              </a:ext>
            </a:extLst>
          </p:cNvPr>
          <p:cNvSpPr txBox="1"/>
          <p:nvPr/>
        </p:nvSpPr>
        <p:spPr>
          <a:xfrm>
            <a:off x="2095500" y="381000"/>
            <a:ext cx="4953000" cy="400110"/>
          </a:xfrm>
          <a:prstGeom prst="rect">
            <a:avLst/>
          </a:prstGeom>
          <a:noFill/>
        </p:spPr>
        <p:txBody>
          <a:bodyPr wrap="square" rtlCol="0">
            <a:spAutoFit/>
          </a:bodyPr>
          <a:lstStyle/>
          <a:p>
            <a:pPr algn="ctr"/>
            <a:r>
              <a:rPr lang="en-US" sz="2000" b="1" dirty="0"/>
              <a:t>ECOLOGICAL SUSTAINIBILITY</a:t>
            </a:r>
            <a:endParaRPr lang="en-IN" sz="2000" b="1" dirty="0"/>
          </a:p>
        </p:txBody>
      </p:sp>
      <p:sp>
        <p:nvSpPr>
          <p:cNvPr id="6" name="TextBox 5">
            <a:extLst>
              <a:ext uri="{FF2B5EF4-FFF2-40B4-BE49-F238E27FC236}">
                <a16:creationId xmlns:a16="http://schemas.microsoft.com/office/drawing/2014/main" id="{D9495E8B-A831-475F-876A-BB9296FB0FC1}"/>
              </a:ext>
            </a:extLst>
          </p:cNvPr>
          <p:cNvSpPr txBox="1"/>
          <p:nvPr/>
        </p:nvSpPr>
        <p:spPr>
          <a:xfrm>
            <a:off x="0" y="969042"/>
            <a:ext cx="7010400" cy="584775"/>
          </a:xfrm>
          <a:prstGeom prst="rect">
            <a:avLst/>
          </a:prstGeom>
          <a:noFill/>
        </p:spPr>
        <p:txBody>
          <a:bodyPr wrap="square" rtlCol="0">
            <a:spAutoFit/>
          </a:bodyPr>
          <a:lstStyle/>
          <a:p>
            <a:pPr algn="ctr"/>
            <a:r>
              <a:rPr lang="en-US" sz="1600" dirty="0"/>
              <a:t>It is basically everything connected to the Earths Ecosystem. </a:t>
            </a:r>
          </a:p>
          <a:p>
            <a:pPr algn="ctr"/>
            <a:endParaRPr lang="en-US" sz="1600" dirty="0"/>
          </a:p>
        </p:txBody>
      </p:sp>
      <p:sp>
        <p:nvSpPr>
          <p:cNvPr id="8" name="TextBox 7">
            <a:extLst>
              <a:ext uri="{FF2B5EF4-FFF2-40B4-BE49-F238E27FC236}">
                <a16:creationId xmlns:a16="http://schemas.microsoft.com/office/drawing/2014/main" id="{0D41C619-F399-4CC0-A005-BE860CC1D30C}"/>
              </a:ext>
            </a:extLst>
          </p:cNvPr>
          <p:cNvSpPr txBox="1"/>
          <p:nvPr/>
        </p:nvSpPr>
        <p:spPr>
          <a:xfrm>
            <a:off x="762000" y="1905000"/>
            <a:ext cx="7239000" cy="4116768"/>
          </a:xfrm>
          <a:prstGeom prst="rect">
            <a:avLst/>
          </a:prstGeom>
          <a:noFill/>
        </p:spPr>
        <p:txBody>
          <a:bodyPr wrap="square">
            <a:spAutoFit/>
          </a:bodyPr>
          <a:lstStyle/>
          <a:p>
            <a:pPr algn="l">
              <a:lnSpc>
                <a:spcPct val="150000"/>
              </a:lnSpc>
            </a:pPr>
            <a:r>
              <a:rPr lang="en-IN" sz="1600" b="0" i="0" dirty="0">
                <a:solidFill>
                  <a:srgbClr val="000000"/>
                </a:solidFill>
                <a:effectLst/>
              </a:rPr>
              <a:t>Amongst other things, ecological sustainability relates to the functioning of the Earth's biogeochemical system, which includes the following:</a:t>
            </a:r>
          </a:p>
          <a:p>
            <a:pPr marL="450850" indent="-268288" algn="l">
              <a:lnSpc>
                <a:spcPct val="150000"/>
              </a:lnSpc>
              <a:buFont typeface="Arial" panose="020B0604020202020204" pitchFamily="34" charset="0"/>
              <a:buChar char="•"/>
            </a:pPr>
            <a:r>
              <a:rPr lang="en-IN" sz="1600" b="0" i="0" dirty="0">
                <a:solidFill>
                  <a:srgbClr val="000000"/>
                </a:solidFill>
                <a:effectLst/>
              </a:rPr>
              <a:t>Water (pollutants, groundwater levels, salinity, temperature, alien species)</a:t>
            </a:r>
          </a:p>
          <a:p>
            <a:pPr marL="450850" indent="-268288" algn="l">
              <a:lnSpc>
                <a:spcPct val="150000"/>
              </a:lnSpc>
              <a:buFont typeface="Arial" panose="020B0604020202020204" pitchFamily="34" charset="0"/>
              <a:buChar char="•"/>
            </a:pPr>
            <a:r>
              <a:rPr lang="en-IN" sz="1600" b="0" i="0" dirty="0">
                <a:solidFill>
                  <a:srgbClr val="000000"/>
                </a:solidFill>
                <a:effectLst/>
              </a:rPr>
              <a:t>Air (pollutants, particles, ozone layer, climate system, noise)</a:t>
            </a:r>
          </a:p>
          <a:p>
            <a:pPr marL="450850" indent="-268288" algn="l">
              <a:lnSpc>
                <a:spcPct val="150000"/>
              </a:lnSpc>
              <a:buFont typeface="Arial" panose="020B0604020202020204" pitchFamily="34" charset="0"/>
              <a:buChar char="•"/>
            </a:pPr>
            <a:r>
              <a:rPr lang="en-IN" sz="1600" b="0" i="0" dirty="0">
                <a:solidFill>
                  <a:srgbClr val="000000"/>
                </a:solidFill>
                <a:effectLst/>
              </a:rPr>
              <a:t>Land (pollutants, erosion, land use, alien species)</a:t>
            </a:r>
          </a:p>
          <a:p>
            <a:pPr marL="450850" indent="-268288" algn="l">
              <a:lnSpc>
                <a:spcPct val="150000"/>
              </a:lnSpc>
              <a:buFont typeface="Arial" panose="020B0604020202020204" pitchFamily="34" charset="0"/>
              <a:buChar char="•"/>
            </a:pPr>
            <a:r>
              <a:rPr lang="en-IN" sz="1600" b="0" i="0" dirty="0">
                <a:solidFill>
                  <a:srgbClr val="000000"/>
                </a:solidFill>
                <a:effectLst/>
              </a:rPr>
              <a:t>Biodiversity (species and habitats (natural habitats), GMOs)</a:t>
            </a:r>
          </a:p>
          <a:p>
            <a:pPr marL="450850" indent="-268288" algn="l">
              <a:lnSpc>
                <a:spcPct val="150000"/>
              </a:lnSpc>
              <a:buFont typeface="Arial" panose="020B0604020202020204" pitchFamily="34" charset="0"/>
              <a:buChar char="•"/>
            </a:pPr>
            <a:r>
              <a:rPr lang="en-IN" sz="1600" b="0" i="0" dirty="0">
                <a:solidFill>
                  <a:srgbClr val="000000"/>
                </a:solidFill>
                <a:effectLst/>
              </a:rPr>
              <a:t>Ecosystem services (e.g. pollination, photosynthesis, water purification, climate control)</a:t>
            </a:r>
          </a:p>
          <a:p>
            <a:pPr algn="l">
              <a:lnSpc>
                <a:spcPct val="150000"/>
              </a:lnSpc>
              <a:buFont typeface="Arial" panose="020B0604020202020204" pitchFamily="34" charset="0"/>
              <a:buChar char="•"/>
            </a:pPr>
            <a:endParaRPr lang="en-IN" sz="1600" dirty="0">
              <a:solidFill>
                <a:srgbClr val="000000"/>
              </a:solidFill>
            </a:endParaRPr>
          </a:p>
          <a:p>
            <a:pPr algn="l">
              <a:lnSpc>
                <a:spcPct val="150000"/>
              </a:lnSpc>
            </a:pPr>
            <a:r>
              <a:rPr lang="en-IN" sz="1600" dirty="0">
                <a:solidFill>
                  <a:srgbClr val="000000"/>
                </a:solidFill>
              </a:rPr>
              <a:t>It includes Human health due to the over all Environment pollution in the Industrial Zone.</a:t>
            </a:r>
            <a:endParaRPr lang="en-IN" sz="1600" b="0" i="0" dirty="0">
              <a:solidFill>
                <a:srgbClr val="000000"/>
              </a:solidFill>
              <a:effectLst/>
            </a:endParaRPr>
          </a:p>
        </p:txBody>
      </p:sp>
    </p:spTree>
    <p:extLst>
      <p:ext uri="{BB962C8B-B14F-4D97-AF65-F5344CB8AC3E}">
        <p14:creationId xmlns:p14="http://schemas.microsoft.com/office/powerpoint/2010/main" val="29569041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C8A499C-6167-487D-9419-52F9521D5995}"/>
              </a:ext>
            </a:extLst>
          </p:cNvPr>
          <p:cNvSpPr txBox="1"/>
          <p:nvPr/>
        </p:nvSpPr>
        <p:spPr>
          <a:xfrm>
            <a:off x="1104899" y="111685"/>
            <a:ext cx="6934200" cy="923330"/>
          </a:xfrm>
          <a:prstGeom prst="rect">
            <a:avLst/>
          </a:prstGeom>
          <a:noFill/>
        </p:spPr>
        <p:txBody>
          <a:bodyPr wrap="square" rtlCol="0">
            <a:spAutoFit/>
          </a:bodyPr>
          <a:lstStyle/>
          <a:p>
            <a:pPr algn="ctr"/>
            <a:r>
              <a:rPr lang="en-US" sz="3600" b="1" dirty="0">
                <a:solidFill>
                  <a:srgbClr val="FF0000"/>
                </a:solidFill>
              </a:rPr>
              <a:t>EXIDE</a:t>
            </a:r>
          </a:p>
          <a:p>
            <a:pPr algn="ctr"/>
            <a:r>
              <a:rPr lang="en-US" dirty="0"/>
              <a:t> Committed to serve with cleaner safer and sustainable world.</a:t>
            </a:r>
          </a:p>
        </p:txBody>
      </p:sp>
      <p:sp>
        <p:nvSpPr>
          <p:cNvPr id="9" name="Oval 8">
            <a:extLst>
              <a:ext uri="{FF2B5EF4-FFF2-40B4-BE49-F238E27FC236}">
                <a16:creationId xmlns:a16="http://schemas.microsoft.com/office/drawing/2014/main" id="{27629BFE-7676-4636-998C-D2233BDB1E3F}"/>
              </a:ext>
            </a:extLst>
          </p:cNvPr>
          <p:cNvSpPr/>
          <p:nvPr/>
        </p:nvSpPr>
        <p:spPr>
          <a:xfrm>
            <a:off x="3619500" y="1676400"/>
            <a:ext cx="1905000" cy="1905000"/>
          </a:xfrm>
          <a:prstGeom prst="ellipse">
            <a:avLst/>
          </a:prstGeom>
          <a:blipFill>
            <a:blip r:embed="rId2"/>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dirty="0"/>
          </a:p>
        </p:txBody>
      </p:sp>
      <p:sp>
        <p:nvSpPr>
          <p:cNvPr id="13" name="Arc 12">
            <a:extLst>
              <a:ext uri="{FF2B5EF4-FFF2-40B4-BE49-F238E27FC236}">
                <a16:creationId xmlns:a16="http://schemas.microsoft.com/office/drawing/2014/main" id="{ABA5656D-FD8B-4490-A789-D50D61A98FB4}"/>
              </a:ext>
            </a:extLst>
          </p:cNvPr>
          <p:cNvSpPr/>
          <p:nvPr/>
        </p:nvSpPr>
        <p:spPr>
          <a:xfrm rot="5400000">
            <a:off x="1543050" y="-284870"/>
            <a:ext cx="6057900" cy="5715000"/>
          </a:xfrm>
          <a:prstGeom prst="arc">
            <a:avLst/>
          </a:prstGeom>
          <a:ln w="101600" cmpd="thickThi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Arc 13">
            <a:extLst>
              <a:ext uri="{FF2B5EF4-FFF2-40B4-BE49-F238E27FC236}">
                <a16:creationId xmlns:a16="http://schemas.microsoft.com/office/drawing/2014/main" id="{853FF7ED-AA2A-4D70-86AB-7C023085D083}"/>
              </a:ext>
            </a:extLst>
          </p:cNvPr>
          <p:cNvSpPr/>
          <p:nvPr/>
        </p:nvSpPr>
        <p:spPr>
          <a:xfrm rot="10800000">
            <a:off x="1543050" y="-113420"/>
            <a:ext cx="6057900" cy="5715000"/>
          </a:xfrm>
          <a:prstGeom prst="arc">
            <a:avLst/>
          </a:prstGeom>
          <a:ln w="101600" cmpd="thickThin">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5" name="Oval 14">
            <a:extLst>
              <a:ext uri="{FF2B5EF4-FFF2-40B4-BE49-F238E27FC236}">
                <a16:creationId xmlns:a16="http://schemas.microsoft.com/office/drawing/2014/main" id="{985EA576-F17C-4ECD-AA14-818D39698B5F}"/>
              </a:ext>
            </a:extLst>
          </p:cNvPr>
          <p:cNvSpPr/>
          <p:nvPr/>
        </p:nvSpPr>
        <p:spPr>
          <a:xfrm>
            <a:off x="6781800" y="1818835"/>
            <a:ext cx="1295400" cy="1249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SUSTAINABILITY POLICY</a:t>
            </a:r>
          </a:p>
        </p:txBody>
      </p:sp>
      <p:sp>
        <p:nvSpPr>
          <p:cNvPr id="16" name="Oval 15">
            <a:extLst>
              <a:ext uri="{FF2B5EF4-FFF2-40B4-BE49-F238E27FC236}">
                <a16:creationId xmlns:a16="http://schemas.microsoft.com/office/drawing/2014/main" id="{8FACFF6C-9F37-4447-9B0A-058CF66C254D}"/>
              </a:ext>
            </a:extLst>
          </p:cNvPr>
          <p:cNvSpPr/>
          <p:nvPr/>
        </p:nvSpPr>
        <p:spPr>
          <a:xfrm>
            <a:off x="914400" y="1828800"/>
            <a:ext cx="1295400" cy="1249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HR POLICY </a:t>
            </a:r>
          </a:p>
        </p:txBody>
      </p:sp>
      <p:sp>
        <p:nvSpPr>
          <p:cNvPr id="17" name="Oval 16">
            <a:extLst>
              <a:ext uri="{FF2B5EF4-FFF2-40B4-BE49-F238E27FC236}">
                <a16:creationId xmlns:a16="http://schemas.microsoft.com/office/drawing/2014/main" id="{624035A7-27EE-4F15-A22A-2CDF2A4C4480}"/>
              </a:ext>
            </a:extLst>
          </p:cNvPr>
          <p:cNvSpPr/>
          <p:nvPr/>
        </p:nvSpPr>
        <p:spPr>
          <a:xfrm>
            <a:off x="1714500" y="3964452"/>
            <a:ext cx="1295400" cy="1249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BIODIRVERSITY POLICY</a:t>
            </a:r>
          </a:p>
        </p:txBody>
      </p:sp>
      <p:sp>
        <p:nvSpPr>
          <p:cNvPr id="18" name="Oval 17">
            <a:extLst>
              <a:ext uri="{FF2B5EF4-FFF2-40B4-BE49-F238E27FC236}">
                <a16:creationId xmlns:a16="http://schemas.microsoft.com/office/drawing/2014/main" id="{D01207DD-E003-41DE-9604-15018F2B2C69}"/>
              </a:ext>
            </a:extLst>
          </p:cNvPr>
          <p:cNvSpPr/>
          <p:nvPr/>
        </p:nvSpPr>
        <p:spPr>
          <a:xfrm>
            <a:off x="3924299" y="4857310"/>
            <a:ext cx="1295400" cy="1249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EHS POLICY</a:t>
            </a:r>
          </a:p>
        </p:txBody>
      </p:sp>
      <p:sp>
        <p:nvSpPr>
          <p:cNvPr id="19" name="Oval 18">
            <a:extLst>
              <a:ext uri="{FF2B5EF4-FFF2-40B4-BE49-F238E27FC236}">
                <a16:creationId xmlns:a16="http://schemas.microsoft.com/office/drawing/2014/main" id="{9BA83D10-2453-4633-9003-24C849EF1831}"/>
              </a:ext>
            </a:extLst>
          </p:cNvPr>
          <p:cNvSpPr/>
          <p:nvPr/>
        </p:nvSpPr>
        <p:spPr>
          <a:xfrm>
            <a:off x="5933196" y="3964452"/>
            <a:ext cx="1295400" cy="12490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PRODUCT RESPOSIBILITY POLICY</a:t>
            </a:r>
          </a:p>
        </p:txBody>
      </p:sp>
      <p:cxnSp>
        <p:nvCxnSpPr>
          <p:cNvPr id="24" name="Straight Connector 23">
            <a:extLst>
              <a:ext uri="{FF2B5EF4-FFF2-40B4-BE49-F238E27FC236}">
                <a16:creationId xmlns:a16="http://schemas.microsoft.com/office/drawing/2014/main" id="{07C8DC5A-B9B1-48B2-81D7-C9CA09752AE0}"/>
              </a:ext>
            </a:extLst>
          </p:cNvPr>
          <p:cNvCxnSpPr>
            <a:cxnSpLocks/>
            <a:stCxn id="16" idx="0"/>
          </p:cNvCxnSpPr>
          <p:nvPr/>
        </p:nvCxnSpPr>
        <p:spPr>
          <a:xfrm flipV="1">
            <a:off x="1562100" y="1434905"/>
            <a:ext cx="13482" cy="39389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3F1D86FB-C0E8-44EB-98BF-C421DFAD143F}"/>
              </a:ext>
            </a:extLst>
          </p:cNvPr>
          <p:cNvCxnSpPr>
            <a:cxnSpLocks/>
          </p:cNvCxnSpPr>
          <p:nvPr/>
        </p:nvCxnSpPr>
        <p:spPr>
          <a:xfrm flipH="1" flipV="1">
            <a:off x="7429500" y="1387595"/>
            <a:ext cx="25938" cy="3847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5B3AB71-C320-40D0-BBDA-6ABD429CD696}"/>
              </a:ext>
            </a:extLst>
          </p:cNvPr>
          <p:cNvCxnSpPr>
            <a:stCxn id="16" idx="6"/>
          </p:cNvCxnSpPr>
          <p:nvPr/>
        </p:nvCxnSpPr>
        <p:spPr>
          <a:xfrm flipV="1">
            <a:off x="2209800" y="2453347"/>
            <a:ext cx="1409700" cy="1"/>
          </a:xfrm>
          <a:prstGeom prst="line">
            <a:avLst/>
          </a:prstGeom>
          <a:ln>
            <a:solidFill>
              <a:schemeClr val="accent6">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98955F89-9992-4023-890F-F851FBA65B6B}"/>
              </a:ext>
            </a:extLst>
          </p:cNvPr>
          <p:cNvCxnSpPr>
            <a:cxnSpLocks/>
            <a:stCxn id="17" idx="7"/>
          </p:cNvCxnSpPr>
          <p:nvPr/>
        </p:nvCxnSpPr>
        <p:spPr>
          <a:xfrm flipV="1">
            <a:off x="2820193" y="3244216"/>
            <a:ext cx="989807" cy="903162"/>
          </a:xfrm>
          <a:prstGeom prst="line">
            <a:avLst/>
          </a:prstGeom>
          <a:ln>
            <a:solidFill>
              <a:schemeClr val="accent6">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5A72F10-A310-4CBF-B911-70F71FEA09B0}"/>
              </a:ext>
            </a:extLst>
          </p:cNvPr>
          <p:cNvCxnSpPr>
            <a:cxnSpLocks/>
            <a:endCxn id="19" idx="1"/>
          </p:cNvCxnSpPr>
          <p:nvPr/>
        </p:nvCxnSpPr>
        <p:spPr>
          <a:xfrm>
            <a:off x="5295902" y="3244218"/>
            <a:ext cx="827001" cy="903160"/>
          </a:xfrm>
          <a:prstGeom prst="line">
            <a:avLst/>
          </a:prstGeom>
          <a:ln>
            <a:solidFill>
              <a:schemeClr val="accent6">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DF1DB8ED-F05F-4A20-B049-70614BBC5B06}"/>
              </a:ext>
            </a:extLst>
          </p:cNvPr>
          <p:cNvCxnSpPr>
            <a:cxnSpLocks/>
          </p:cNvCxnSpPr>
          <p:nvPr/>
        </p:nvCxnSpPr>
        <p:spPr>
          <a:xfrm>
            <a:off x="4611756" y="3576421"/>
            <a:ext cx="0" cy="1280888"/>
          </a:xfrm>
          <a:prstGeom prst="line">
            <a:avLst/>
          </a:prstGeom>
          <a:ln>
            <a:solidFill>
              <a:schemeClr val="accent6">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B7B71324-E4AF-404E-A28F-E5B823FD1DBD}"/>
              </a:ext>
            </a:extLst>
          </p:cNvPr>
          <p:cNvCxnSpPr>
            <a:cxnSpLocks/>
            <a:endCxn id="15" idx="2"/>
          </p:cNvCxnSpPr>
          <p:nvPr/>
        </p:nvCxnSpPr>
        <p:spPr>
          <a:xfrm flipV="1">
            <a:off x="5548239" y="2443383"/>
            <a:ext cx="1233561" cy="9966"/>
          </a:xfrm>
          <a:prstGeom prst="line">
            <a:avLst/>
          </a:prstGeom>
          <a:ln>
            <a:solidFill>
              <a:schemeClr val="accent6">
                <a:lumMod val="75000"/>
              </a:schemeClr>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pic>
        <p:nvPicPr>
          <p:cNvPr id="12290" name="Picture 2" descr="think green over vintage background illustration - 19773389">
            <a:extLst>
              <a:ext uri="{FF2B5EF4-FFF2-40B4-BE49-F238E27FC236}">
                <a16:creationId xmlns:a16="http://schemas.microsoft.com/office/drawing/2014/main" id="{BD1C4C02-7AA8-4BA8-BEC3-3251BE88515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01000" y="5029200"/>
            <a:ext cx="1179132" cy="1472636"/>
          </a:xfrm>
          <a:prstGeom prst="rect">
            <a:avLst/>
          </a:prstGeom>
          <a:ln>
            <a:noFill/>
          </a:ln>
          <a:effectLst>
            <a:softEdge rad="1651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65506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9F4CA672-0D28-42B9-A280-CD82C5279FEA}"/>
              </a:ext>
            </a:extLst>
          </p:cNvPr>
          <p:cNvSpPr>
            <a:spLocks noGrp="1"/>
          </p:cNvSpPr>
          <p:nvPr>
            <p:ph type="title"/>
          </p:nvPr>
        </p:nvSpPr>
        <p:spPr>
          <a:xfrm>
            <a:off x="457200" y="152400"/>
            <a:ext cx="8229600" cy="731837"/>
          </a:xfrm>
        </p:spPr>
        <p:txBody>
          <a:bodyPr anchor="ctr">
            <a:normAutofit fontScale="90000"/>
          </a:bodyPr>
          <a:lstStyle/>
          <a:p>
            <a:r>
              <a:rPr lang="en-US" dirty="0"/>
              <a:t>Our Focus</a:t>
            </a:r>
          </a:p>
        </p:txBody>
      </p:sp>
      <p:pic>
        <p:nvPicPr>
          <p:cNvPr id="6" name="Content Placeholder 5" descr="Text, letter&#10;&#10;Description automatically generated">
            <a:extLst>
              <a:ext uri="{FF2B5EF4-FFF2-40B4-BE49-F238E27FC236}">
                <a16:creationId xmlns:a16="http://schemas.microsoft.com/office/drawing/2014/main" id="{F07A88F6-D54E-4426-A9B9-5799060DE62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57800" y="938378"/>
            <a:ext cx="3753678" cy="5324367"/>
          </a:xfrm>
          <a:noFill/>
        </p:spPr>
      </p:pic>
      <p:sp>
        <p:nvSpPr>
          <p:cNvPr id="7" name="TextBox 6">
            <a:extLst>
              <a:ext uri="{FF2B5EF4-FFF2-40B4-BE49-F238E27FC236}">
                <a16:creationId xmlns:a16="http://schemas.microsoft.com/office/drawing/2014/main" id="{32F5FCED-250F-4FBA-B722-7457CED1B9A0}"/>
              </a:ext>
            </a:extLst>
          </p:cNvPr>
          <p:cNvSpPr txBox="1"/>
          <p:nvPr/>
        </p:nvSpPr>
        <p:spPr>
          <a:xfrm>
            <a:off x="457200" y="1447800"/>
            <a:ext cx="3886200" cy="2308324"/>
          </a:xfrm>
          <a:prstGeom prst="rect">
            <a:avLst/>
          </a:prstGeom>
          <a:noFill/>
        </p:spPr>
        <p:txBody>
          <a:bodyPr wrap="square" rtlCol="0">
            <a:spAutoFit/>
          </a:bodyPr>
          <a:lstStyle/>
          <a:p>
            <a:r>
              <a:rPr lang="en-US" dirty="0"/>
              <a:t>Exide is </a:t>
            </a:r>
            <a:r>
              <a:rPr lang="en-US" dirty="0" err="1"/>
              <a:t>focussed</a:t>
            </a:r>
            <a:r>
              <a:rPr lang="en-US" dirty="0"/>
              <a:t> on sustainability of</a:t>
            </a:r>
          </a:p>
          <a:p>
            <a:endParaRPr lang="en-US" dirty="0"/>
          </a:p>
          <a:p>
            <a:endParaRPr lang="en-US" dirty="0"/>
          </a:p>
          <a:p>
            <a:pPr marL="285750" indent="-285750">
              <a:buFont typeface="Arial" panose="020B0604020202020204" pitchFamily="34" charset="0"/>
              <a:buChar char="•"/>
            </a:pPr>
            <a:r>
              <a:rPr lang="en-US" dirty="0"/>
              <a:t>Economy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Society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Environment </a:t>
            </a:r>
            <a:endParaRPr lang="en-IN" dirty="0"/>
          </a:p>
        </p:txBody>
      </p:sp>
      <p:sp>
        <p:nvSpPr>
          <p:cNvPr id="8" name="TextBox 7">
            <a:extLst>
              <a:ext uri="{FF2B5EF4-FFF2-40B4-BE49-F238E27FC236}">
                <a16:creationId xmlns:a16="http://schemas.microsoft.com/office/drawing/2014/main" id="{7A7EB97B-9F0C-4A38-BF92-8B0F99F93657}"/>
              </a:ext>
            </a:extLst>
          </p:cNvPr>
          <p:cNvSpPr txBox="1"/>
          <p:nvPr/>
        </p:nvSpPr>
        <p:spPr>
          <a:xfrm>
            <a:off x="132522" y="4061700"/>
            <a:ext cx="4919698" cy="2585323"/>
          </a:xfrm>
          <a:prstGeom prst="rect">
            <a:avLst/>
          </a:prstGeom>
          <a:noFill/>
        </p:spPr>
        <p:txBody>
          <a:bodyPr wrap="square" rtlCol="0">
            <a:spAutoFit/>
          </a:bodyPr>
          <a:lstStyle/>
          <a:p>
            <a:pPr algn="just"/>
            <a:r>
              <a:rPr lang="en-US" dirty="0"/>
              <a:t>	Increasing ratio of population and  industrialization have a lot of negative impacts on the human and other living systems. Utilization of natural resources abruptly and other non-enviro-friendly activities should be controlled and there is need to put Environment sustainability plan in place by all Industries to handover a cleaner and safer world to our upcoming generation</a:t>
            </a:r>
          </a:p>
          <a:p>
            <a:pPr algn="just"/>
            <a:endParaRPr lang="en-IN" dirty="0"/>
          </a:p>
        </p:txBody>
      </p:sp>
      <p:pic>
        <p:nvPicPr>
          <p:cNvPr id="10244" name="Picture 4" descr="Three circles enclosed within one-another showing how both economy and society are constrained by environmental limits">
            <a:extLst>
              <a:ext uri="{FF2B5EF4-FFF2-40B4-BE49-F238E27FC236}">
                <a16:creationId xmlns:a16="http://schemas.microsoft.com/office/drawing/2014/main" id="{C1403EC9-74AA-4F7B-9D8F-B9FC2E245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102" y="2033588"/>
            <a:ext cx="2095500" cy="2005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64588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0A29714-8C13-4044-891F-177B8BA50E80}"/>
              </a:ext>
            </a:extLst>
          </p:cNvPr>
          <p:cNvSpPr txBox="1"/>
          <p:nvPr/>
        </p:nvSpPr>
        <p:spPr>
          <a:xfrm>
            <a:off x="304800" y="833958"/>
            <a:ext cx="4495800" cy="5539978"/>
          </a:xfrm>
          <a:prstGeom prst="rect">
            <a:avLst/>
          </a:prstGeom>
          <a:noFill/>
        </p:spPr>
        <p:txBody>
          <a:bodyPr wrap="square" rtlCol="0">
            <a:spAutoFit/>
          </a:bodyPr>
          <a:lstStyle/>
          <a:p>
            <a:r>
              <a:rPr lang="en-US" dirty="0"/>
              <a:t>Commitment towards protecting </a:t>
            </a:r>
          </a:p>
          <a:p>
            <a:endParaRPr lang="en-US" dirty="0"/>
          </a:p>
          <a:p>
            <a:r>
              <a:rPr lang="en-US" sz="2400" i="1" dirty="0"/>
              <a:t>Environment </a:t>
            </a:r>
          </a:p>
          <a:p>
            <a:endParaRPr lang="en-US" sz="2400" i="1" dirty="0"/>
          </a:p>
          <a:p>
            <a:r>
              <a:rPr lang="en-US" sz="2400" i="1" dirty="0"/>
              <a:t>Occupational Health </a:t>
            </a:r>
          </a:p>
          <a:p>
            <a:endParaRPr lang="en-US" sz="2400" i="1" dirty="0"/>
          </a:p>
          <a:p>
            <a:r>
              <a:rPr lang="en-US" sz="2400" i="1" dirty="0"/>
              <a:t>And safety of people</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r>
              <a:rPr lang="en-US" dirty="0"/>
              <a:t>Focus on continual improvement and sustain the standards, complying all statutory requirements.</a:t>
            </a:r>
          </a:p>
        </p:txBody>
      </p:sp>
      <p:pic>
        <p:nvPicPr>
          <p:cNvPr id="2050" name="Picture 2" descr="RA Chem Pharma Ltd">
            <a:extLst>
              <a:ext uri="{FF2B5EF4-FFF2-40B4-BE49-F238E27FC236}">
                <a16:creationId xmlns:a16="http://schemas.microsoft.com/office/drawing/2014/main" id="{32BDB635-73B1-4BB5-9C09-98231244BC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52600" y="3303032"/>
            <a:ext cx="1752600" cy="17526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4492713-62F5-410C-98C6-C1FB0FFC5953}"/>
              </a:ext>
            </a:extLst>
          </p:cNvPr>
          <p:cNvSpPr txBox="1"/>
          <p:nvPr/>
        </p:nvSpPr>
        <p:spPr>
          <a:xfrm>
            <a:off x="1905000" y="228600"/>
            <a:ext cx="5791200" cy="523220"/>
          </a:xfrm>
          <a:prstGeom prst="rect">
            <a:avLst/>
          </a:prstGeom>
          <a:noFill/>
        </p:spPr>
        <p:txBody>
          <a:bodyPr wrap="square" rtlCol="0">
            <a:spAutoFit/>
          </a:bodyPr>
          <a:lstStyle/>
          <a:p>
            <a:r>
              <a:rPr lang="en-US" sz="2800" b="1" dirty="0"/>
              <a:t>Environment Health and Safety Policy</a:t>
            </a:r>
          </a:p>
        </p:txBody>
      </p:sp>
      <p:pic>
        <p:nvPicPr>
          <p:cNvPr id="6" name="Picture 5">
            <a:extLst>
              <a:ext uri="{FF2B5EF4-FFF2-40B4-BE49-F238E27FC236}">
                <a16:creationId xmlns:a16="http://schemas.microsoft.com/office/drawing/2014/main" id="{91147126-F9B7-4B1D-A94B-61F6521E7C53}"/>
              </a:ext>
            </a:extLst>
          </p:cNvPr>
          <p:cNvPicPr>
            <a:picLocks noChangeAspect="1"/>
          </p:cNvPicPr>
          <p:nvPr/>
        </p:nvPicPr>
        <p:blipFill rotWithShape="1">
          <a:blip r:embed="rId3">
            <a:extLst>
              <a:ext uri="{28A0092B-C50C-407E-A947-70E740481C1C}">
                <a14:useLocalDpi xmlns:a14="http://schemas.microsoft.com/office/drawing/2010/main" val="0"/>
              </a:ext>
            </a:extLst>
          </a:blip>
          <a:srcRect r="2597"/>
          <a:stretch/>
        </p:blipFill>
        <p:spPr>
          <a:xfrm>
            <a:off x="5257800" y="1295400"/>
            <a:ext cx="3581400" cy="5068597"/>
          </a:xfrm>
          <a:prstGeom prst="rect">
            <a:avLst/>
          </a:prstGeom>
          <a:ln>
            <a:solidFill>
              <a:schemeClr val="tx1"/>
            </a:solidFill>
          </a:ln>
        </p:spPr>
      </p:pic>
      <p:sp>
        <p:nvSpPr>
          <p:cNvPr id="7" name="TextBox 6">
            <a:extLst>
              <a:ext uri="{FF2B5EF4-FFF2-40B4-BE49-F238E27FC236}">
                <a16:creationId xmlns:a16="http://schemas.microsoft.com/office/drawing/2014/main" id="{BD5F9377-4108-44E2-AED1-36A00D88F03F}"/>
              </a:ext>
            </a:extLst>
          </p:cNvPr>
          <p:cNvSpPr txBox="1"/>
          <p:nvPr/>
        </p:nvSpPr>
        <p:spPr>
          <a:xfrm>
            <a:off x="304800" y="1295400"/>
            <a:ext cx="4419600" cy="369332"/>
          </a:xfrm>
          <a:prstGeom prst="rect">
            <a:avLst/>
          </a:prstGeom>
          <a:noFill/>
        </p:spPr>
        <p:txBody>
          <a:bodyPr wrap="square" rtlCol="0">
            <a:spAutoFit/>
          </a:bodyPr>
          <a:lstStyle/>
          <a:p>
            <a:pPr marL="285750" indent="-285750">
              <a:buFont typeface="Arial" panose="020B0604020202020204" pitchFamily="34" charset="0"/>
              <a:buChar char="•"/>
            </a:pPr>
            <a:endParaRPr lang="en-US" dirty="0"/>
          </a:p>
        </p:txBody>
      </p:sp>
    </p:spTree>
    <p:extLst>
      <p:ext uri="{BB962C8B-B14F-4D97-AF65-F5344CB8AC3E}">
        <p14:creationId xmlns:p14="http://schemas.microsoft.com/office/powerpoint/2010/main" val="550998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1E4F2E9-1E03-4610-B034-2FC8D0621B32}"/>
              </a:ext>
            </a:extLst>
          </p:cNvPr>
          <p:cNvPicPr>
            <a:picLocks noChangeAspect="1"/>
          </p:cNvPicPr>
          <p:nvPr/>
        </p:nvPicPr>
        <p:blipFill rotWithShape="1">
          <a:blip r:embed="rId2"/>
          <a:srcRect l="21473" t="17534" r="39221" b="8641"/>
          <a:stretch/>
        </p:blipFill>
        <p:spPr>
          <a:xfrm>
            <a:off x="457200" y="722242"/>
            <a:ext cx="8229600" cy="5421868"/>
          </a:xfrm>
          <a:prstGeom prst="rect">
            <a:avLst/>
          </a:prstGeom>
        </p:spPr>
      </p:pic>
      <p:sp>
        <p:nvSpPr>
          <p:cNvPr id="5" name="TextBox 4">
            <a:extLst>
              <a:ext uri="{FF2B5EF4-FFF2-40B4-BE49-F238E27FC236}">
                <a16:creationId xmlns:a16="http://schemas.microsoft.com/office/drawing/2014/main" id="{29A7B1A7-B36B-4F80-9DC6-FEFB702E6561}"/>
              </a:ext>
            </a:extLst>
          </p:cNvPr>
          <p:cNvSpPr txBox="1"/>
          <p:nvPr/>
        </p:nvSpPr>
        <p:spPr>
          <a:xfrm>
            <a:off x="2819400" y="270301"/>
            <a:ext cx="3962400" cy="830997"/>
          </a:xfrm>
          <a:prstGeom prst="rect">
            <a:avLst/>
          </a:prstGeom>
          <a:noFill/>
        </p:spPr>
        <p:txBody>
          <a:bodyPr wrap="square" rtlCol="0">
            <a:spAutoFit/>
          </a:bodyPr>
          <a:lstStyle/>
          <a:p>
            <a:pPr algn="ctr"/>
            <a:r>
              <a:rPr lang="en-US" sz="2400" b="1" dirty="0"/>
              <a:t>Battery Manufacturing Process</a:t>
            </a:r>
            <a:endParaRPr lang="en-IN" sz="2400" b="1" dirty="0"/>
          </a:p>
        </p:txBody>
      </p:sp>
    </p:spTree>
    <p:extLst>
      <p:ext uri="{BB962C8B-B14F-4D97-AF65-F5344CB8AC3E}">
        <p14:creationId xmlns:p14="http://schemas.microsoft.com/office/powerpoint/2010/main" val="2698254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2D54F7-9317-4819-A008-825056D41FF3}"/>
              </a:ext>
            </a:extLst>
          </p:cNvPr>
          <p:cNvSpPr>
            <a:spLocks noGrp="1"/>
          </p:cNvSpPr>
          <p:nvPr>
            <p:ph type="title"/>
          </p:nvPr>
        </p:nvSpPr>
        <p:spPr>
          <a:xfrm>
            <a:off x="457200" y="533400"/>
            <a:ext cx="8229600" cy="427037"/>
          </a:xfrm>
        </p:spPr>
        <p:txBody>
          <a:bodyPr>
            <a:normAutofit fontScale="90000"/>
          </a:bodyPr>
          <a:lstStyle/>
          <a:p>
            <a:r>
              <a:rPr lang="en-US" sz="2400" b="1" dirty="0"/>
              <a:t>Initiative towards Ecological Sustainability</a:t>
            </a:r>
            <a:endParaRPr lang="en-IN" sz="2400" b="1" dirty="0"/>
          </a:p>
        </p:txBody>
      </p:sp>
      <p:sp>
        <p:nvSpPr>
          <p:cNvPr id="5" name="TextBox 4">
            <a:extLst>
              <a:ext uri="{FF2B5EF4-FFF2-40B4-BE49-F238E27FC236}">
                <a16:creationId xmlns:a16="http://schemas.microsoft.com/office/drawing/2014/main" id="{4F5AB558-7E3D-427B-ABB9-BE66E707FC4A}"/>
              </a:ext>
            </a:extLst>
          </p:cNvPr>
          <p:cNvSpPr txBox="1"/>
          <p:nvPr/>
        </p:nvSpPr>
        <p:spPr>
          <a:xfrm>
            <a:off x="838200" y="1752600"/>
            <a:ext cx="7010400" cy="4247317"/>
          </a:xfrm>
          <a:prstGeom prst="rect">
            <a:avLst/>
          </a:prstGeom>
          <a:noFill/>
        </p:spPr>
        <p:txBody>
          <a:bodyPr wrap="square" rtlCol="0">
            <a:spAutoFit/>
          </a:bodyPr>
          <a:lstStyle/>
          <a:p>
            <a:pPr marL="285750" indent="-285750">
              <a:buFont typeface="Wingdings" panose="05000000000000000000" pitchFamily="2" charset="2"/>
              <a:buChar char="Ø"/>
            </a:pPr>
            <a:r>
              <a:rPr lang="en-US" dirty="0"/>
              <a:t> Protect Environment </a:t>
            </a:r>
          </a:p>
          <a:p>
            <a:pPr marL="742950" lvl="1" indent="-285750">
              <a:buFont typeface="Wingdings" panose="05000000000000000000" pitchFamily="2" charset="2"/>
              <a:buChar char="Ø"/>
            </a:pPr>
            <a:r>
              <a:rPr lang="en-US" dirty="0"/>
              <a:t>Soil</a:t>
            </a:r>
          </a:p>
          <a:p>
            <a:pPr marL="742950" lvl="1" indent="-285750">
              <a:buFont typeface="Wingdings" panose="05000000000000000000" pitchFamily="2" charset="2"/>
              <a:buChar char="Ø"/>
            </a:pPr>
            <a:r>
              <a:rPr lang="en-US" dirty="0"/>
              <a:t>Air</a:t>
            </a:r>
          </a:p>
          <a:p>
            <a:pPr marL="742950" lvl="1" indent="-285750">
              <a:buFont typeface="Wingdings" panose="05000000000000000000" pitchFamily="2" charset="2"/>
              <a:buChar char="Ø"/>
            </a:pPr>
            <a:r>
              <a:rPr lang="en-US" dirty="0"/>
              <a:t>Water</a:t>
            </a:r>
          </a:p>
          <a:p>
            <a:pPr marL="742950" lvl="1" indent="-285750">
              <a:buFont typeface="Wingdings" panose="05000000000000000000" pitchFamily="2" charset="2"/>
              <a:buChar char="Ø"/>
            </a:pPr>
            <a:endParaRPr lang="en-US" dirty="0"/>
          </a:p>
          <a:p>
            <a:pPr marL="365125" lvl="1" indent="-365125">
              <a:buFont typeface="Wingdings" panose="05000000000000000000" pitchFamily="2" charset="2"/>
              <a:buChar char="Ø"/>
            </a:pPr>
            <a:r>
              <a:rPr lang="en-US" dirty="0"/>
              <a:t>Waste management </a:t>
            </a:r>
          </a:p>
          <a:p>
            <a:pPr marL="365125" lvl="1" indent="-365125">
              <a:buFont typeface="Wingdings" panose="05000000000000000000" pitchFamily="2" charset="2"/>
              <a:buChar char="Ø"/>
            </a:pPr>
            <a:endParaRPr lang="en-US" dirty="0"/>
          </a:p>
          <a:p>
            <a:pPr marL="365125" lvl="1" indent="-365125">
              <a:buFont typeface="Wingdings" panose="05000000000000000000" pitchFamily="2" charset="2"/>
              <a:buChar char="Ø"/>
            </a:pPr>
            <a:r>
              <a:rPr lang="en-US" dirty="0"/>
              <a:t>Reduction in Energy  </a:t>
            </a:r>
          </a:p>
          <a:p>
            <a:pPr marL="365125" lvl="1" indent="-365125">
              <a:buFont typeface="Wingdings" panose="05000000000000000000" pitchFamily="2" charset="2"/>
              <a:buChar char="Ø"/>
            </a:pPr>
            <a:endParaRPr lang="en-US" dirty="0"/>
          </a:p>
          <a:p>
            <a:pPr marL="365125" lvl="1" indent="-365125">
              <a:buFont typeface="Wingdings" panose="05000000000000000000" pitchFamily="2" charset="2"/>
              <a:buChar char="Ø"/>
            </a:pPr>
            <a:r>
              <a:rPr lang="en-US" dirty="0"/>
              <a:t>Sustainable source of ingredients on procurement</a:t>
            </a:r>
          </a:p>
          <a:p>
            <a:pPr marL="365125" lvl="1" indent="-365125">
              <a:buFont typeface="Wingdings" panose="05000000000000000000" pitchFamily="2" charset="2"/>
              <a:buChar char="Ø"/>
            </a:pPr>
            <a:endParaRPr lang="en-US" dirty="0"/>
          </a:p>
          <a:p>
            <a:pPr marL="365125" lvl="1" indent="-365125">
              <a:buFont typeface="Wingdings" panose="05000000000000000000" pitchFamily="2" charset="2"/>
              <a:buChar char="Ø"/>
            </a:pPr>
            <a:r>
              <a:rPr lang="en-US" dirty="0"/>
              <a:t>Strong Vendor policy on recycling of used battery.</a:t>
            </a:r>
          </a:p>
          <a:p>
            <a:pPr marL="365125" lvl="1" indent="-365125">
              <a:buFont typeface="Wingdings" panose="05000000000000000000" pitchFamily="2" charset="2"/>
              <a:buChar char="Ø"/>
            </a:pPr>
            <a:endParaRPr lang="en-US" dirty="0"/>
          </a:p>
          <a:p>
            <a:pPr marL="365125" lvl="1" indent="-365125">
              <a:buFont typeface="Wingdings" panose="05000000000000000000" pitchFamily="2" charset="2"/>
              <a:buChar char="Ø"/>
            </a:pPr>
            <a:r>
              <a:rPr lang="en-US" dirty="0"/>
              <a:t>Corporate Social Responsibility </a:t>
            </a:r>
          </a:p>
          <a:p>
            <a:pPr marL="0" lvl="1"/>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43400" y="1371599"/>
            <a:ext cx="4648200" cy="2590801"/>
          </a:xfrm>
          <a:prstGeom prst="rect">
            <a:avLst/>
          </a:prstGeom>
        </p:spPr>
      </p:pic>
    </p:spTree>
    <p:extLst>
      <p:ext uri="{BB962C8B-B14F-4D97-AF65-F5344CB8AC3E}">
        <p14:creationId xmlns:p14="http://schemas.microsoft.com/office/powerpoint/2010/main" val="3279599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19600" y="2362200"/>
            <a:ext cx="4724400" cy="3657600"/>
          </a:xfrm>
        </p:spPr>
        <p:txBody>
          <a:bodyPr>
            <a:normAutofit/>
          </a:bodyPr>
          <a:lstStyle/>
          <a:p>
            <a:r>
              <a:rPr lang="en-US" sz="2400" b="1" dirty="0">
                <a:solidFill>
                  <a:srgbClr val="00B050"/>
                </a:solidFill>
                <a:latin typeface="Bookman Old Style" panose="02050604050505020204" pitchFamily="18" charset="0"/>
              </a:rPr>
              <a:t>TO REDUCE PROCESS WATER</a:t>
            </a:r>
            <a:endParaRPr lang="en-IN" sz="2400" b="1" dirty="0">
              <a:solidFill>
                <a:srgbClr val="00B050"/>
              </a:solidFill>
              <a:latin typeface="Bookman Old Style" panose="02050604050505020204" pitchFamily="18"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1066800"/>
            <a:ext cx="4648200" cy="4486275"/>
          </a:xfrm>
          <a:prstGeom prst="rect">
            <a:avLst/>
          </a:prstGeom>
        </p:spPr>
      </p:pic>
    </p:spTree>
    <p:extLst>
      <p:ext uri="{BB962C8B-B14F-4D97-AF65-F5344CB8AC3E}">
        <p14:creationId xmlns:p14="http://schemas.microsoft.com/office/powerpoint/2010/main" val="6849364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21738" y="765702"/>
            <a:ext cx="4683888" cy="2696992"/>
            <a:chOff x="-15256" y="285720"/>
            <a:chExt cx="7065700" cy="4489480"/>
          </a:xfrm>
        </p:grpSpPr>
        <p:sp>
          <p:nvSpPr>
            <p:cNvPr id="3" name="Flowchart: Magnetic Disk 2"/>
            <p:cNvSpPr/>
            <p:nvPr/>
          </p:nvSpPr>
          <p:spPr>
            <a:xfrm>
              <a:off x="1600200" y="1320800"/>
              <a:ext cx="74295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050" dirty="0"/>
                <a:t>+VE TANK</a:t>
              </a:r>
            </a:p>
          </p:txBody>
        </p:sp>
        <p:sp>
          <p:nvSpPr>
            <p:cNvPr id="4" name="Rectangle 3"/>
            <p:cNvSpPr/>
            <p:nvPr/>
          </p:nvSpPr>
          <p:spPr>
            <a:xfrm>
              <a:off x="514350" y="4368800"/>
              <a:ext cx="62865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500" dirty="0"/>
                <a:t>SUMP PIT</a:t>
              </a:r>
            </a:p>
          </p:txBody>
        </p:sp>
        <p:sp>
          <p:nvSpPr>
            <p:cNvPr id="5" name="Cube 4"/>
            <p:cNvSpPr/>
            <p:nvPr/>
          </p:nvSpPr>
          <p:spPr>
            <a:xfrm>
              <a:off x="1257300" y="3454400"/>
              <a:ext cx="742950" cy="711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400" dirty="0"/>
                <a:t>Positive Pasting M/c</a:t>
              </a:r>
            </a:p>
          </p:txBody>
        </p:sp>
        <p:cxnSp>
          <p:nvCxnSpPr>
            <p:cNvPr id="6" name="Straight Connector 5"/>
            <p:cNvCxnSpPr/>
            <p:nvPr/>
          </p:nvCxnSpPr>
          <p:spPr>
            <a:xfrm>
              <a:off x="571500" y="3759200"/>
              <a:ext cx="2857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rot="5400000" flipH="1" flipV="1">
              <a:off x="553641" y="4064000"/>
              <a:ext cx="609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 name="Elbow Connector 7"/>
            <p:cNvCxnSpPr/>
            <p:nvPr/>
          </p:nvCxnSpPr>
          <p:spPr>
            <a:xfrm rot="5400000" flipH="1" flipV="1">
              <a:off x="708025" y="3921125"/>
              <a:ext cx="812800" cy="285750"/>
            </a:xfrm>
            <a:prstGeom prst="bentConnector3">
              <a:avLst>
                <a:gd name="adj1" fmla="val 79032"/>
              </a:avLst>
            </a:prstGeom>
            <a:ln w="38100"/>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flipH="1" flipV="1">
              <a:off x="-977899" y="2337734"/>
              <a:ext cx="2641600" cy="2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42900" y="1016004"/>
              <a:ext cx="1485900" cy="2117"/>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rot="5400000">
              <a:off x="1575396" y="1271523"/>
              <a:ext cx="508000" cy="11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rot="5400000" flipH="1" flipV="1">
              <a:off x="38101" y="1829734"/>
              <a:ext cx="609600" cy="23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1085850" y="1016004"/>
              <a:ext cx="228600" cy="21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Flowchart: Magnetic Disk 13"/>
            <p:cNvSpPr/>
            <p:nvPr/>
          </p:nvSpPr>
          <p:spPr>
            <a:xfrm>
              <a:off x="4286250" y="1422400"/>
              <a:ext cx="74295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050" dirty="0"/>
                <a:t>- VE TANK</a:t>
              </a:r>
            </a:p>
          </p:txBody>
        </p:sp>
        <p:sp>
          <p:nvSpPr>
            <p:cNvPr id="15" name="Cube 14"/>
            <p:cNvSpPr/>
            <p:nvPr/>
          </p:nvSpPr>
          <p:spPr>
            <a:xfrm>
              <a:off x="5029200" y="3454400"/>
              <a:ext cx="900130" cy="609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400" dirty="0"/>
                <a:t>Negative Pasting M/c</a:t>
              </a:r>
            </a:p>
          </p:txBody>
        </p:sp>
        <p:sp>
          <p:nvSpPr>
            <p:cNvPr id="16" name="Rectangle 15"/>
            <p:cNvSpPr/>
            <p:nvPr/>
          </p:nvSpPr>
          <p:spPr>
            <a:xfrm>
              <a:off x="5657850" y="4368800"/>
              <a:ext cx="5715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500" dirty="0"/>
                <a:t>SUMP PIT</a:t>
              </a:r>
            </a:p>
          </p:txBody>
        </p:sp>
        <p:cxnSp>
          <p:nvCxnSpPr>
            <p:cNvPr id="17" name="Elbow Connector 16"/>
            <p:cNvCxnSpPr>
              <a:stCxn id="44" idx="3"/>
              <a:endCxn id="15" idx="2"/>
            </p:cNvCxnSpPr>
            <p:nvPr/>
          </p:nvCxnSpPr>
          <p:spPr>
            <a:xfrm>
              <a:off x="3771900" y="3813029"/>
              <a:ext cx="1257299" cy="22373"/>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8" name="Shape 52"/>
            <p:cNvCxnSpPr/>
            <p:nvPr/>
          </p:nvCxnSpPr>
          <p:spPr>
            <a:xfrm rot="16200000" flipH="1">
              <a:off x="5416550" y="3841750"/>
              <a:ext cx="711200" cy="3429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9" name="Elbow Connector 18"/>
            <p:cNvCxnSpPr>
              <a:endCxn id="27" idx="2"/>
            </p:cNvCxnSpPr>
            <p:nvPr/>
          </p:nvCxnSpPr>
          <p:spPr>
            <a:xfrm flipV="1">
              <a:off x="6229350" y="3759200"/>
              <a:ext cx="57150" cy="812800"/>
            </a:xfrm>
            <a:prstGeom prst="bentConnector3">
              <a:avLst>
                <a:gd name="adj1" fmla="val -162904"/>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27" idx="0"/>
              <a:endCxn id="14" idx="1"/>
            </p:cNvCxnSpPr>
            <p:nvPr/>
          </p:nvCxnSpPr>
          <p:spPr>
            <a:xfrm flipH="1" flipV="1">
              <a:off x="4657727" y="1422400"/>
              <a:ext cx="1914525" cy="2336800"/>
            </a:xfrm>
            <a:prstGeom prst="bentConnector4">
              <a:avLst>
                <a:gd name="adj1" fmla="val -7463"/>
                <a:gd name="adj2" fmla="val 11304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10800000">
              <a:off x="5600700" y="1117604"/>
              <a:ext cx="228600" cy="21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22" name="TextBox 68"/>
            <p:cNvSpPr txBox="1">
              <a:spLocks noChangeArrowheads="1"/>
            </p:cNvSpPr>
            <p:nvPr/>
          </p:nvSpPr>
          <p:spPr bwMode="auto">
            <a:xfrm>
              <a:off x="971551" y="3149601"/>
              <a:ext cx="1543230" cy="333000"/>
            </a:xfrm>
            <a:prstGeom prst="rect">
              <a:avLst/>
            </a:prstGeom>
            <a:noFill/>
            <a:ln w="9525">
              <a:noFill/>
              <a:miter lim="800000"/>
              <a:headEnd/>
              <a:tailEnd/>
            </a:ln>
          </p:spPr>
          <p:txBody>
            <a:bodyPr wrap="none" lIns="91429" tIns="45715" rIns="91429" bIns="45715">
              <a:spAutoFit/>
            </a:bodyPr>
            <a:lstStyle/>
            <a:p>
              <a:r>
                <a:rPr lang="en-US" sz="700" dirty="0">
                  <a:latin typeface="Calibri" pitchFamily="34" charset="0"/>
                </a:rPr>
                <a:t>To Homogeneous Tank</a:t>
              </a:r>
            </a:p>
          </p:txBody>
        </p:sp>
        <p:sp>
          <p:nvSpPr>
            <p:cNvPr id="23" name="Striped Right Arrow 22"/>
            <p:cNvSpPr/>
            <p:nvPr/>
          </p:nvSpPr>
          <p:spPr>
            <a:xfrm rot="5400000">
              <a:off x="1819275" y="2809875"/>
              <a:ext cx="304800" cy="171450"/>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p>
          </p:txBody>
        </p:sp>
        <p:sp>
          <p:nvSpPr>
            <p:cNvPr id="24" name="Striped Right Arrow 23"/>
            <p:cNvSpPr/>
            <p:nvPr/>
          </p:nvSpPr>
          <p:spPr>
            <a:xfrm rot="5400000">
              <a:off x="4505325" y="2911475"/>
              <a:ext cx="304800" cy="171450"/>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p>
          </p:txBody>
        </p:sp>
        <p:sp>
          <p:nvSpPr>
            <p:cNvPr id="25" name="TextBox 75"/>
            <p:cNvSpPr txBox="1">
              <a:spLocks noChangeArrowheads="1"/>
            </p:cNvSpPr>
            <p:nvPr/>
          </p:nvSpPr>
          <p:spPr bwMode="auto">
            <a:xfrm>
              <a:off x="4857753" y="2928926"/>
              <a:ext cx="1121569" cy="691632"/>
            </a:xfrm>
            <a:prstGeom prst="rect">
              <a:avLst/>
            </a:prstGeom>
            <a:noFill/>
            <a:ln w="9525">
              <a:noFill/>
              <a:miter lim="800000"/>
              <a:headEnd/>
              <a:tailEnd/>
            </a:ln>
          </p:spPr>
          <p:txBody>
            <a:bodyPr lIns="91429" tIns="45715" rIns="91429" bIns="45715">
              <a:spAutoFit/>
            </a:bodyPr>
            <a:lstStyle/>
            <a:p>
              <a:r>
                <a:rPr lang="en-US" sz="700" dirty="0">
                  <a:latin typeface="Calibri" pitchFamily="34" charset="0"/>
                </a:rPr>
                <a:t>To Homogeneous Tank</a:t>
              </a:r>
            </a:p>
          </p:txBody>
        </p:sp>
        <p:sp>
          <p:nvSpPr>
            <p:cNvPr id="26" name="Flowchart: Collate 25"/>
            <p:cNvSpPr/>
            <p:nvPr/>
          </p:nvSpPr>
          <p:spPr>
            <a:xfrm rot="5400000" flipH="1">
              <a:off x="282575" y="3616325"/>
              <a:ext cx="406400" cy="285750"/>
            </a:xfrm>
            <a:prstGeom prst="flowChartCollat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solidFill>
                  <a:schemeClr val="tx1"/>
                </a:solidFill>
              </a:endParaRPr>
            </a:p>
          </p:txBody>
        </p:sp>
        <p:sp>
          <p:nvSpPr>
            <p:cNvPr id="27" name="Flowchart: Collate 26"/>
            <p:cNvSpPr/>
            <p:nvPr/>
          </p:nvSpPr>
          <p:spPr>
            <a:xfrm rot="5400000" flipH="1">
              <a:off x="6226175" y="3616325"/>
              <a:ext cx="406400" cy="285750"/>
            </a:xfrm>
            <a:prstGeom prst="flowChartCollat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solidFill>
                  <a:schemeClr val="tx1"/>
                </a:solidFill>
              </a:endParaRPr>
            </a:p>
          </p:txBody>
        </p:sp>
        <p:sp>
          <p:nvSpPr>
            <p:cNvPr id="28" name="TextBox 27"/>
            <p:cNvSpPr txBox="1"/>
            <p:nvPr/>
          </p:nvSpPr>
          <p:spPr>
            <a:xfrm>
              <a:off x="21442" y="3962402"/>
              <a:ext cx="878237" cy="333000"/>
            </a:xfrm>
            <a:prstGeom prst="rect">
              <a:avLst/>
            </a:prstGeom>
            <a:noFill/>
          </p:spPr>
          <p:txBody>
            <a:bodyPr wrap="none" lIns="91429" tIns="45715" rIns="91429" bIns="45715">
              <a:spAutoFit/>
            </a:bodyPr>
            <a:lstStyle/>
            <a:p>
              <a:pPr>
                <a:defRPr/>
              </a:pPr>
              <a:r>
                <a:rPr lang="en-US" sz="700" dirty="0"/>
                <a:t>AOD Pump</a:t>
              </a:r>
            </a:p>
          </p:txBody>
        </p:sp>
        <p:sp>
          <p:nvSpPr>
            <p:cNvPr id="29" name="TextBox 28"/>
            <p:cNvSpPr txBox="1"/>
            <p:nvPr/>
          </p:nvSpPr>
          <p:spPr>
            <a:xfrm>
              <a:off x="6172207" y="3962402"/>
              <a:ext cx="878237" cy="333000"/>
            </a:xfrm>
            <a:prstGeom prst="rect">
              <a:avLst/>
            </a:prstGeom>
            <a:noFill/>
          </p:spPr>
          <p:txBody>
            <a:bodyPr wrap="none" lIns="91429" tIns="45715" rIns="91429" bIns="45715">
              <a:spAutoFit/>
            </a:bodyPr>
            <a:lstStyle/>
            <a:p>
              <a:pPr>
                <a:defRPr/>
              </a:pPr>
              <a:r>
                <a:rPr lang="en-US" sz="700" dirty="0"/>
                <a:t>AOD Pump</a:t>
              </a:r>
            </a:p>
          </p:txBody>
        </p:sp>
        <p:cxnSp>
          <p:nvCxnSpPr>
            <p:cNvPr id="30" name="Straight Connector 29"/>
            <p:cNvCxnSpPr/>
            <p:nvPr/>
          </p:nvCxnSpPr>
          <p:spPr>
            <a:xfrm>
              <a:off x="2628900" y="304804"/>
              <a:ext cx="4057650" cy="21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rot="16200000" flipH="1">
              <a:off x="1308100" y="1625600"/>
              <a:ext cx="2641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endCxn id="44" idx="3"/>
            </p:cNvCxnSpPr>
            <p:nvPr/>
          </p:nvCxnSpPr>
          <p:spPr>
            <a:xfrm flipH="1">
              <a:off x="3771900" y="306919"/>
              <a:ext cx="1210" cy="350611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33" name="TextBox 107"/>
            <p:cNvSpPr txBox="1">
              <a:spLocks noChangeArrowheads="1"/>
            </p:cNvSpPr>
            <p:nvPr/>
          </p:nvSpPr>
          <p:spPr bwMode="auto">
            <a:xfrm>
              <a:off x="4071940" y="285725"/>
              <a:ext cx="1968824" cy="358615"/>
            </a:xfrm>
            <a:prstGeom prst="rect">
              <a:avLst/>
            </a:prstGeom>
            <a:noFill/>
            <a:ln w="9525">
              <a:noFill/>
              <a:miter lim="800000"/>
              <a:headEnd/>
              <a:tailEnd/>
            </a:ln>
          </p:spPr>
          <p:txBody>
            <a:bodyPr wrap="none" lIns="91429" tIns="45715" rIns="91429" bIns="45715">
              <a:spAutoFit/>
            </a:bodyPr>
            <a:lstStyle/>
            <a:p>
              <a:r>
                <a:rPr lang="en-US" sz="800" dirty="0">
                  <a:latin typeface="Calibri" pitchFamily="34" charset="0"/>
                </a:rPr>
                <a:t>DM water line for make up</a:t>
              </a:r>
            </a:p>
          </p:txBody>
        </p:sp>
        <p:sp>
          <p:nvSpPr>
            <p:cNvPr id="34" name="TextBox 108"/>
            <p:cNvSpPr txBox="1">
              <a:spLocks noChangeArrowheads="1"/>
            </p:cNvSpPr>
            <p:nvPr/>
          </p:nvSpPr>
          <p:spPr bwMode="auto">
            <a:xfrm rot="16200000">
              <a:off x="2722185" y="2283351"/>
              <a:ext cx="1094541" cy="348198"/>
            </a:xfrm>
            <a:prstGeom prst="rect">
              <a:avLst/>
            </a:prstGeom>
            <a:noFill/>
            <a:ln w="38100">
              <a:noFill/>
              <a:miter lim="800000"/>
              <a:headEnd/>
              <a:tailEnd/>
            </a:ln>
          </p:spPr>
          <p:txBody>
            <a:bodyPr wrap="none" lIns="91429" tIns="45715" rIns="91429" bIns="45715">
              <a:spAutoFit/>
            </a:bodyPr>
            <a:lstStyle/>
            <a:p>
              <a:r>
                <a:rPr lang="en-US" sz="900" b="1" dirty="0">
                  <a:latin typeface="Calibri" pitchFamily="34" charset="0"/>
                </a:rPr>
                <a:t>Over flow</a:t>
              </a:r>
            </a:p>
          </p:txBody>
        </p:sp>
        <p:cxnSp>
          <p:nvCxnSpPr>
            <p:cNvPr id="35" name="Straight Connector 34"/>
            <p:cNvCxnSpPr/>
            <p:nvPr/>
          </p:nvCxnSpPr>
          <p:spPr>
            <a:xfrm flipV="1">
              <a:off x="1143000" y="4559303"/>
              <a:ext cx="4514850"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6" name="Elbow Connector 35"/>
            <p:cNvCxnSpPr/>
            <p:nvPr/>
          </p:nvCxnSpPr>
          <p:spPr>
            <a:xfrm rot="16200000" flipH="1">
              <a:off x="1685925" y="2111375"/>
              <a:ext cx="1828800" cy="857250"/>
            </a:xfrm>
            <a:prstGeom prst="bentConnector3">
              <a:avLst>
                <a:gd name="adj1" fmla="val -3148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7" name="Elbow Connector 36"/>
            <p:cNvCxnSpPr/>
            <p:nvPr/>
          </p:nvCxnSpPr>
          <p:spPr>
            <a:xfrm rot="5400000">
              <a:off x="3035300" y="2089150"/>
              <a:ext cx="1930400" cy="800100"/>
            </a:xfrm>
            <a:prstGeom prst="bentConnector3">
              <a:avLst>
                <a:gd name="adj1" fmla="val -1927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a:stCxn id="27" idx="0"/>
              <a:endCxn id="27" idx="0"/>
            </p:cNvCxnSpPr>
            <p:nvPr/>
          </p:nvCxnSpPr>
          <p:spPr>
            <a:xfrm>
              <a:off x="6572252" y="3759204"/>
              <a:ext cx="1191" cy="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39" name="Straight Arrow Connector 38"/>
            <p:cNvCxnSpPr/>
            <p:nvPr/>
          </p:nvCxnSpPr>
          <p:spPr>
            <a:xfrm>
              <a:off x="2686050" y="4572004"/>
              <a:ext cx="1543050" cy="211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V="1">
              <a:off x="0" y="4775200"/>
              <a:ext cx="6858000" cy="0"/>
            </a:xfrm>
            <a:prstGeom prst="line">
              <a:avLst/>
            </a:prstGeom>
          </p:spPr>
          <p:style>
            <a:lnRef idx="3">
              <a:schemeClr val="dk1"/>
            </a:lnRef>
            <a:fillRef idx="0">
              <a:schemeClr val="dk1"/>
            </a:fillRef>
            <a:effectRef idx="2">
              <a:schemeClr val="dk1"/>
            </a:effectRef>
            <a:fontRef idx="minor">
              <a:schemeClr val="tx1"/>
            </a:fontRef>
          </p:style>
        </p:cxnSp>
        <p:sp>
          <p:nvSpPr>
            <p:cNvPr id="41" name="TextBox 46"/>
            <p:cNvSpPr txBox="1">
              <a:spLocks noChangeArrowheads="1"/>
            </p:cNvSpPr>
            <p:nvPr/>
          </p:nvSpPr>
          <p:spPr bwMode="auto">
            <a:xfrm>
              <a:off x="114293" y="285720"/>
              <a:ext cx="2457450" cy="422658"/>
            </a:xfrm>
            <a:prstGeom prst="rect">
              <a:avLst/>
            </a:prstGeom>
            <a:solidFill>
              <a:srgbClr val="FFFF00"/>
            </a:solidFill>
            <a:ln w="9525">
              <a:solidFill>
                <a:schemeClr val="tx1"/>
              </a:solidFill>
              <a:miter lim="800000"/>
              <a:headEnd/>
              <a:tailEnd/>
            </a:ln>
          </p:spPr>
          <p:txBody>
            <a:bodyPr lIns="91429" tIns="45715" rIns="91429" bIns="45715">
              <a:spAutoFit/>
            </a:bodyPr>
            <a:lstStyle/>
            <a:p>
              <a:pPr algn="ctr"/>
              <a:r>
                <a:rPr lang="en-US" sz="1000" b="1" dirty="0">
                  <a:solidFill>
                    <a:srgbClr val="002060"/>
                  </a:solidFill>
                </a:rPr>
                <a:t>PASTE RECOVERY SYSTEM</a:t>
              </a:r>
            </a:p>
          </p:txBody>
        </p:sp>
        <p:cxnSp>
          <p:nvCxnSpPr>
            <p:cNvPr id="42" name="Straight Connector 41"/>
            <p:cNvCxnSpPr>
              <a:endCxn id="5" idx="5"/>
            </p:cNvCxnSpPr>
            <p:nvPr/>
          </p:nvCxnSpPr>
          <p:spPr>
            <a:xfrm rot="10800000">
              <a:off x="2000250" y="3759200"/>
              <a:ext cx="628650" cy="0"/>
            </a:xfrm>
            <a:prstGeom prst="line">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rot="5400000">
              <a:off x="2170048" y="3302466"/>
              <a:ext cx="916517" cy="1190"/>
            </a:xfrm>
            <a:prstGeom prst="line">
              <a:avLst/>
            </a:prstGeom>
          </p:spPr>
          <p:style>
            <a:lnRef idx="3">
              <a:schemeClr val="accent1"/>
            </a:lnRef>
            <a:fillRef idx="0">
              <a:schemeClr val="accent1"/>
            </a:fillRef>
            <a:effectRef idx="2">
              <a:schemeClr val="accent1"/>
            </a:effectRef>
            <a:fontRef idx="minor">
              <a:schemeClr val="tx1"/>
            </a:fontRef>
          </p:style>
        </p:cxnSp>
        <p:sp>
          <p:nvSpPr>
            <p:cNvPr id="44" name="TextBox 168"/>
            <p:cNvSpPr txBox="1">
              <a:spLocks noChangeArrowheads="1"/>
            </p:cNvSpPr>
            <p:nvPr/>
          </p:nvSpPr>
          <p:spPr bwMode="auto">
            <a:xfrm>
              <a:off x="2857499" y="3454403"/>
              <a:ext cx="914401" cy="717249"/>
            </a:xfrm>
            <a:prstGeom prst="rect">
              <a:avLst/>
            </a:prstGeom>
            <a:noFill/>
            <a:ln w="9525">
              <a:noFill/>
              <a:miter lim="800000"/>
              <a:headEnd/>
              <a:tailEnd/>
            </a:ln>
          </p:spPr>
          <p:txBody>
            <a:bodyPr lIns="91429" tIns="45715" rIns="91429" bIns="45715">
              <a:spAutoFit/>
            </a:bodyPr>
            <a:lstStyle/>
            <a:p>
              <a:r>
                <a:rPr lang="en-US" sz="1050">
                  <a:latin typeface="Calibri" pitchFamily="34" charset="0"/>
                </a:rPr>
                <a:t>TO DRAIN</a:t>
              </a:r>
            </a:p>
          </p:txBody>
        </p:sp>
        <p:sp>
          <p:nvSpPr>
            <p:cNvPr id="45" name="TextBox 175"/>
            <p:cNvSpPr txBox="1">
              <a:spLocks noChangeArrowheads="1"/>
            </p:cNvSpPr>
            <p:nvPr/>
          </p:nvSpPr>
          <p:spPr bwMode="auto">
            <a:xfrm rot="16200000">
              <a:off x="-393320" y="2225885"/>
              <a:ext cx="1081111" cy="324983"/>
            </a:xfrm>
            <a:prstGeom prst="rect">
              <a:avLst/>
            </a:prstGeom>
            <a:solidFill>
              <a:srgbClr val="FFFF00"/>
            </a:solidFill>
            <a:ln w="9525">
              <a:noFill/>
              <a:miter lim="800000"/>
              <a:headEnd/>
              <a:tailEnd/>
            </a:ln>
          </p:spPr>
          <p:txBody>
            <a:bodyPr wrap="square" lIns="91429" tIns="45715" rIns="91429" bIns="45715">
              <a:spAutoFit/>
            </a:bodyPr>
            <a:lstStyle/>
            <a:p>
              <a:r>
                <a:rPr lang="en-US" sz="800" b="1" dirty="0">
                  <a:latin typeface="Calibri" pitchFamily="34" charset="0"/>
                </a:rPr>
                <a:t>BEFORE</a:t>
              </a:r>
            </a:p>
          </p:txBody>
        </p:sp>
        <p:sp>
          <p:nvSpPr>
            <p:cNvPr id="46" name="Rectangle 45"/>
            <p:cNvSpPr/>
            <p:nvPr/>
          </p:nvSpPr>
          <p:spPr>
            <a:xfrm>
              <a:off x="2857500" y="3454400"/>
              <a:ext cx="857250" cy="609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050" dirty="0"/>
                <a:t>DRAIN</a:t>
              </a:r>
            </a:p>
          </p:txBody>
        </p:sp>
      </p:grpSp>
      <p:grpSp>
        <p:nvGrpSpPr>
          <p:cNvPr id="47" name="Group 46"/>
          <p:cNvGrpSpPr/>
          <p:nvPr/>
        </p:nvGrpSpPr>
        <p:grpSpPr>
          <a:xfrm>
            <a:off x="3978786" y="3711508"/>
            <a:ext cx="4905043" cy="2702273"/>
            <a:chOff x="0" y="4876807"/>
            <a:chExt cx="6889997" cy="4267193"/>
          </a:xfrm>
        </p:grpSpPr>
        <p:sp>
          <p:nvSpPr>
            <p:cNvPr id="48" name="Flowchart: Magnetic Disk 47"/>
            <p:cNvSpPr/>
            <p:nvPr/>
          </p:nvSpPr>
          <p:spPr>
            <a:xfrm>
              <a:off x="1657350" y="5588000"/>
              <a:ext cx="74295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050" dirty="0"/>
                <a:t>+VE TANK</a:t>
              </a:r>
            </a:p>
          </p:txBody>
        </p:sp>
        <p:sp>
          <p:nvSpPr>
            <p:cNvPr id="49" name="Rectangle 48"/>
            <p:cNvSpPr/>
            <p:nvPr/>
          </p:nvSpPr>
          <p:spPr>
            <a:xfrm>
              <a:off x="571500" y="8636000"/>
              <a:ext cx="62865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500" dirty="0"/>
                <a:t>SUMP PIT</a:t>
              </a:r>
            </a:p>
          </p:txBody>
        </p:sp>
        <p:sp>
          <p:nvSpPr>
            <p:cNvPr id="50" name="Cube 49"/>
            <p:cNvSpPr/>
            <p:nvPr/>
          </p:nvSpPr>
          <p:spPr>
            <a:xfrm>
              <a:off x="1314450" y="7721600"/>
              <a:ext cx="742950" cy="7112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400" dirty="0"/>
                <a:t>Positive Pasting M/c</a:t>
              </a:r>
            </a:p>
          </p:txBody>
        </p:sp>
        <p:cxnSp>
          <p:nvCxnSpPr>
            <p:cNvPr id="51" name="Straight Connector 50"/>
            <p:cNvCxnSpPr/>
            <p:nvPr/>
          </p:nvCxnSpPr>
          <p:spPr>
            <a:xfrm>
              <a:off x="628650" y="8026400"/>
              <a:ext cx="28575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stCxn id="49" idx="0"/>
            </p:cNvCxnSpPr>
            <p:nvPr/>
          </p:nvCxnSpPr>
          <p:spPr>
            <a:xfrm rot="5400000" flipH="1" flipV="1">
              <a:off x="610791" y="8331200"/>
              <a:ext cx="609600"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3" name="Elbow Connector 52"/>
            <p:cNvCxnSpPr/>
            <p:nvPr/>
          </p:nvCxnSpPr>
          <p:spPr>
            <a:xfrm rot="5400000" flipH="1" flipV="1">
              <a:off x="765175" y="8188325"/>
              <a:ext cx="812800" cy="285750"/>
            </a:xfrm>
            <a:prstGeom prst="bentConnector3">
              <a:avLst>
                <a:gd name="adj1" fmla="val 79032"/>
              </a:avLst>
            </a:prstGeom>
            <a:ln w="38100"/>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920749" y="6604934"/>
              <a:ext cx="2641600" cy="2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400050" y="5283203"/>
              <a:ext cx="1485900" cy="2117"/>
            </a:xfrm>
            <a:prstGeom prst="straightConnector1">
              <a:avLst/>
            </a:prstGeom>
            <a:ln w="38100">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rot="5400000">
              <a:off x="1632546" y="5538723"/>
              <a:ext cx="508000" cy="119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rot="5400000" flipH="1" flipV="1">
              <a:off x="95251" y="6096934"/>
              <a:ext cx="609600" cy="23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143000" y="5283203"/>
              <a:ext cx="228600" cy="21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9" name="Cube 58"/>
            <p:cNvSpPr/>
            <p:nvPr/>
          </p:nvSpPr>
          <p:spPr>
            <a:xfrm>
              <a:off x="2514600" y="7213600"/>
              <a:ext cx="842962" cy="8128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700" dirty="0">
                  <a:solidFill>
                    <a:srgbClr val="002060"/>
                  </a:solidFill>
                </a:rPr>
                <a:t>SS Tank for +VE water</a:t>
              </a:r>
            </a:p>
          </p:txBody>
        </p:sp>
        <p:sp>
          <p:nvSpPr>
            <p:cNvPr id="60" name="Cube 59"/>
            <p:cNvSpPr/>
            <p:nvPr/>
          </p:nvSpPr>
          <p:spPr>
            <a:xfrm>
              <a:off x="3371850" y="7620000"/>
              <a:ext cx="842968" cy="812800"/>
            </a:xfrm>
            <a:prstGeom prst="cub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700" dirty="0">
                <a:solidFill>
                  <a:srgbClr val="002060"/>
                </a:solidFill>
              </a:endParaRPr>
            </a:p>
            <a:p>
              <a:pPr algn="ctr">
                <a:defRPr/>
              </a:pPr>
              <a:r>
                <a:rPr lang="en-US" sz="700" dirty="0">
                  <a:solidFill>
                    <a:srgbClr val="002060"/>
                  </a:solidFill>
                </a:rPr>
                <a:t>SS Tank for -VE water</a:t>
              </a:r>
            </a:p>
            <a:p>
              <a:pPr algn="ctr">
                <a:defRPr/>
              </a:pPr>
              <a:endParaRPr lang="en-US" sz="700" dirty="0"/>
            </a:p>
          </p:txBody>
        </p:sp>
        <p:sp>
          <p:nvSpPr>
            <p:cNvPr id="61" name="Flowchart: Magnetic Disk 60"/>
            <p:cNvSpPr/>
            <p:nvPr/>
          </p:nvSpPr>
          <p:spPr>
            <a:xfrm>
              <a:off x="4343400" y="5689600"/>
              <a:ext cx="742950" cy="1524000"/>
            </a:xfrm>
            <a:prstGeom prst="flowChartMagneticDisk">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050" dirty="0"/>
                <a:t>- VE TANK</a:t>
              </a:r>
            </a:p>
          </p:txBody>
        </p:sp>
        <p:sp>
          <p:nvSpPr>
            <p:cNvPr id="62" name="Cube 61"/>
            <p:cNvSpPr/>
            <p:nvPr/>
          </p:nvSpPr>
          <p:spPr>
            <a:xfrm>
              <a:off x="5086350" y="7721600"/>
              <a:ext cx="685800" cy="6096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400" dirty="0"/>
                <a:t>Negative Pasting M/c</a:t>
              </a:r>
            </a:p>
          </p:txBody>
        </p:sp>
        <p:sp>
          <p:nvSpPr>
            <p:cNvPr id="63" name="Rectangle 62"/>
            <p:cNvSpPr/>
            <p:nvPr/>
          </p:nvSpPr>
          <p:spPr>
            <a:xfrm>
              <a:off x="5715000" y="8636000"/>
              <a:ext cx="571500" cy="406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500" dirty="0"/>
                <a:t>SUMP PIT</a:t>
              </a:r>
            </a:p>
          </p:txBody>
        </p:sp>
        <p:cxnSp>
          <p:nvCxnSpPr>
            <p:cNvPr id="64" name="Elbow Connector 63"/>
            <p:cNvCxnSpPr>
              <a:stCxn id="50" idx="5"/>
              <a:endCxn id="59" idx="2"/>
            </p:cNvCxnSpPr>
            <p:nvPr/>
          </p:nvCxnSpPr>
          <p:spPr>
            <a:xfrm flipV="1">
              <a:off x="2057400" y="7721603"/>
              <a:ext cx="457200" cy="266700"/>
            </a:xfrm>
            <a:prstGeom prst="bentConnector3">
              <a:avLst>
                <a:gd name="adj1" fmla="val 50000"/>
              </a:avLst>
            </a:prstGeom>
            <a:ln w="38100">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5" name="Elbow Connector 64"/>
            <p:cNvCxnSpPr>
              <a:stCxn id="60" idx="5"/>
              <a:endCxn id="62" idx="2"/>
            </p:cNvCxnSpPr>
            <p:nvPr/>
          </p:nvCxnSpPr>
          <p:spPr>
            <a:xfrm>
              <a:off x="4214818" y="7924800"/>
              <a:ext cx="871532" cy="1778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6" name="Shape 52"/>
            <p:cNvCxnSpPr>
              <a:endCxn id="63" idx="0"/>
            </p:cNvCxnSpPr>
            <p:nvPr/>
          </p:nvCxnSpPr>
          <p:spPr>
            <a:xfrm rot="16200000" flipH="1">
              <a:off x="5473700" y="8108950"/>
              <a:ext cx="711200" cy="342900"/>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7" name="Elbow Connector 66"/>
            <p:cNvCxnSpPr>
              <a:stCxn id="63" idx="3"/>
              <a:endCxn id="75" idx="2"/>
            </p:cNvCxnSpPr>
            <p:nvPr/>
          </p:nvCxnSpPr>
          <p:spPr>
            <a:xfrm flipV="1">
              <a:off x="6286500" y="8026400"/>
              <a:ext cx="57150" cy="812800"/>
            </a:xfrm>
            <a:prstGeom prst="bentConnector3">
              <a:avLst>
                <a:gd name="adj1" fmla="val -162904"/>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8" name="Elbow Connector 58"/>
            <p:cNvCxnSpPr>
              <a:stCxn id="75" idx="0"/>
              <a:endCxn id="61" idx="1"/>
            </p:cNvCxnSpPr>
            <p:nvPr/>
          </p:nvCxnSpPr>
          <p:spPr>
            <a:xfrm flipH="1" flipV="1">
              <a:off x="4714877" y="5689600"/>
              <a:ext cx="1914525" cy="2336800"/>
            </a:xfrm>
            <a:prstGeom prst="bentConnector4">
              <a:avLst>
                <a:gd name="adj1" fmla="val -7463"/>
                <a:gd name="adj2" fmla="val 11304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rot="10800000">
              <a:off x="5657850" y="5384804"/>
              <a:ext cx="228600" cy="211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70" name="TextBox 78"/>
            <p:cNvSpPr txBox="1">
              <a:spLocks noChangeArrowheads="1"/>
            </p:cNvSpPr>
            <p:nvPr/>
          </p:nvSpPr>
          <p:spPr bwMode="auto">
            <a:xfrm>
              <a:off x="1028702" y="7416800"/>
              <a:ext cx="1437005" cy="315894"/>
            </a:xfrm>
            <a:prstGeom prst="rect">
              <a:avLst/>
            </a:prstGeom>
            <a:noFill/>
            <a:ln w="9525">
              <a:noFill/>
              <a:miter lim="800000"/>
              <a:headEnd/>
              <a:tailEnd/>
            </a:ln>
          </p:spPr>
          <p:txBody>
            <a:bodyPr wrap="none" lIns="91429" tIns="45715" rIns="91429" bIns="45715">
              <a:spAutoFit/>
            </a:bodyPr>
            <a:lstStyle/>
            <a:p>
              <a:r>
                <a:rPr lang="en-US" sz="700" dirty="0">
                  <a:latin typeface="Calibri" pitchFamily="34" charset="0"/>
                </a:rPr>
                <a:t>To Homogeneous Tank</a:t>
              </a:r>
            </a:p>
          </p:txBody>
        </p:sp>
        <p:sp>
          <p:nvSpPr>
            <p:cNvPr id="71" name="Striped Right Arrow 70"/>
            <p:cNvSpPr/>
            <p:nvPr/>
          </p:nvSpPr>
          <p:spPr>
            <a:xfrm rot="5400000">
              <a:off x="1876425" y="7077075"/>
              <a:ext cx="304800" cy="171450"/>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p>
          </p:txBody>
        </p:sp>
        <p:sp>
          <p:nvSpPr>
            <p:cNvPr id="72" name="Striped Right Arrow 71"/>
            <p:cNvSpPr/>
            <p:nvPr/>
          </p:nvSpPr>
          <p:spPr>
            <a:xfrm rot="5400000">
              <a:off x="4562475" y="7178675"/>
              <a:ext cx="304800" cy="171450"/>
            </a:xfrm>
            <a:prstGeom prst="striped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p>
          </p:txBody>
        </p:sp>
        <p:sp>
          <p:nvSpPr>
            <p:cNvPr id="73" name="TextBox 85"/>
            <p:cNvSpPr txBox="1">
              <a:spLocks noChangeArrowheads="1"/>
            </p:cNvSpPr>
            <p:nvPr/>
          </p:nvSpPr>
          <p:spPr bwMode="auto">
            <a:xfrm>
              <a:off x="4929199" y="7143768"/>
              <a:ext cx="1121569" cy="656102"/>
            </a:xfrm>
            <a:prstGeom prst="rect">
              <a:avLst/>
            </a:prstGeom>
            <a:noFill/>
            <a:ln w="9525">
              <a:noFill/>
              <a:miter lim="800000"/>
              <a:headEnd/>
              <a:tailEnd/>
            </a:ln>
          </p:spPr>
          <p:txBody>
            <a:bodyPr lIns="91429" tIns="45715" rIns="91429" bIns="45715">
              <a:spAutoFit/>
            </a:bodyPr>
            <a:lstStyle/>
            <a:p>
              <a:r>
                <a:rPr lang="en-US" sz="700" dirty="0">
                  <a:latin typeface="Calibri" pitchFamily="34" charset="0"/>
                </a:rPr>
                <a:t>To Homogeneous Tank</a:t>
              </a:r>
            </a:p>
          </p:txBody>
        </p:sp>
        <p:sp>
          <p:nvSpPr>
            <p:cNvPr id="74" name="Flowchart: Collate 73"/>
            <p:cNvSpPr/>
            <p:nvPr/>
          </p:nvSpPr>
          <p:spPr>
            <a:xfrm rot="5400000" flipH="1">
              <a:off x="339725" y="7883525"/>
              <a:ext cx="406400" cy="285750"/>
            </a:xfrm>
            <a:prstGeom prst="flowChartCollat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solidFill>
                  <a:schemeClr val="tx1"/>
                </a:solidFill>
              </a:endParaRPr>
            </a:p>
          </p:txBody>
        </p:sp>
        <p:sp>
          <p:nvSpPr>
            <p:cNvPr id="75" name="Flowchart: Collate 74"/>
            <p:cNvSpPr/>
            <p:nvPr/>
          </p:nvSpPr>
          <p:spPr>
            <a:xfrm rot="5400000" flipH="1">
              <a:off x="6283325" y="7883525"/>
              <a:ext cx="406400" cy="285750"/>
            </a:xfrm>
            <a:prstGeom prst="flowChartCollat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50" dirty="0">
                <a:solidFill>
                  <a:schemeClr val="tx1"/>
                </a:solidFill>
              </a:endParaRPr>
            </a:p>
          </p:txBody>
        </p:sp>
        <p:sp>
          <p:nvSpPr>
            <p:cNvPr id="76" name="TextBox 75"/>
            <p:cNvSpPr txBox="1"/>
            <p:nvPr/>
          </p:nvSpPr>
          <p:spPr>
            <a:xfrm>
              <a:off x="78587" y="8229601"/>
              <a:ext cx="817786" cy="315894"/>
            </a:xfrm>
            <a:prstGeom prst="rect">
              <a:avLst/>
            </a:prstGeom>
            <a:noFill/>
          </p:spPr>
          <p:txBody>
            <a:bodyPr wrap="none" lIns="91429" tIns="45715" rIns="91429" bIns="45715">
              <a:spAutoFit/>
            </a:bodyPr>
            <a:lstStyle/>
            <a:p>
              <a:pPr>
                <a:defRPr/>
              </a:pPr>
              <a:r>
                <a:rPr lang="en-US" sz="700" dirty="0"/>
                <a:t>AOD Pump</a:t>
              </a:r>
            </a:p>
          </p:txBody>
        </p:sp>
        <p:sp>
          <p:nvSpPr>
            <p:cNvPr id="77" name="TextBox 76"/>
            <p:cNvSpPr txBox="1"/>
            <p:nvPr/>
          </p:nvSpPr>
          <p:spPr>
            <a:xfrm>
              <a:off x="6072211" y="8229601"/>
              <a:ext cx="817786" cy="315894"/>
            </a:xfrm>
            <a:prstGeom prst="rect">
              <a:avLst/>
            </a:prstGeom>
            <a:noFill/>
          </p:spPr>
          <p:txBody>
            <a:bodyPr wrap="none" lIns="91429" tIns="45715" rIns="91429" bIns="45715">
              <a:spAutoFit/>
            </a:bodyPr>
            <a:lstStyle/>
            <a:p>
              <a:pPr>
                <a:defRPr/>
              </a:pPr>
              <a:r>
                <a:rPr lang="en-US" sz="700" dirty="0"/>
                <a:t>AOD Pump</a:t>
              </a:r>
            </a:p>
          </p:txBody>
        </p:sp>
        <p:cxnSp>
          <p:nvCxnSpPr>
            <p:cNvPr id="78" name="Straight Connector 77"/>
            <p:cNvCxnSpPr/>
            <p:nvPr/>
          </p:nvCxnSpPr>
          <p:spPr>
            <a:xfrm rot="5400000" flipH="1" flipV="1">
              <a:off x="2990851" y="7062134"/>
              <a:ext cx="304800" cy="238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143250" y="6908804"/>
              <a:ext cx="400050" cy="21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rot="5400000">
              <a:off x="3187701" y="7265334"/>
              <a:ext cx="711200" cy="23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2686050" y="5181604"/>
              <a:ext cx="4057650" cy="2117"/>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5400000">
              <a:off x="1670051" y="6196416"/>
              <a:ext cx="2032000" cy="2381"/>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10800000" flipH="1" flipV="1">
              <a:off x="3827860" y="5223933"/>
              <a:ext cx="0" cy="2396067"/>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84" name="TextBox 98"/>
            <p:cNvSpPr txBox="1">
              <a:spLocks noChangeArrowheads="1"/>
            </p:cNvSpPr>
            <p:nvPr/>
          </p:nvSpPr>
          <p:spPr bwMode="auto">
            <a:xfrm>
              <a:off x="3811193" y="4876807"/>
              <a:ext cx="1833303" cy="340193"/>
            </a:xfrm>
            <a:prstGeom prst="rect">
              <a:avLst/>
            </a:prstGeom>
            <a:noFill/>
            <a:ln w="9525">
              <a:noFill/>
              <a:miter lim="800000"/>
              <a:headEnd/>
              <a:tailEnd/>
            </a:ln>
          </p:spPr>
          <p:txBody>
            <a:bodyPr wrap="none" lIns="91429" tIns="45715" rIns="91429" bIns="45715">
              <a:spAutoFit/>
            </a:bodyPr>
            <a:lstStyle/>
            <a:p>
              <a:r>
                <a:rPr lang="en-US" sz="800" dirty="0">
                  <a:latin typeface="Calibri" pitchFamily="34" charset="0"/>
                </a:rPr>
                <a:t>DM water line for make up</a:t>
              </a:r>
            </a:p>
          </p:txBody>
        </p:sp>
        <p:sp>
          <p:nvSpPr>
            <p:cNvPr id="85" name="TextBox 100"/>
            <p:cNvSpPr txBox="1">
              <a:spLocks noChangeArrowheads="1"/>
            </p:cNvSpPr>
            <p:nvPr/>
          </p:nvSpPr>
          <p:spPr bwMode="auto">
            <a:xfrm>
              <a:off x="3028955" y="6540508"/>
              <a:ext cx="831296" cy="340193"/>
            </a:xfrm>
            <a:prstGeom prst="rect">
              <a:avLst/>
            </a:prstGeom>
            <a:noFill/>
            <a:ln w="38100">
              <a:noFill/>
              <a:miter lim="800000"/>
              <a:headEnd/>
              <a:tailEnd/>
            </a:ln>
          </p:spPr>
          <p:txBody>
            <a:bodyPr wrap="none" lIns="91429" tIns="45715" rIns="91429" bIns="45715">
              <a:spAutoFit/>
            </a:bodyPr>
            <a:lstStyle/>
            <a:p>
              <a:r>
                <a:rPr lang="en-US" sz="800" dirty="0">
                  <a:latin typeface="Calibri" pitchFamily="34" charset="0"/>
                </a:rPr>
                <a:t>Over flow</a:t>
              </a:r>
            </a:p>
          </p:txBody>
        </p:sp>
        <p:cxnSp>
          <p:nvCxnSpPr>
            <p:cNvPr id="86" name="Straight Connector 85"/>
            <p:cNvCxnSpPr/>
            <p:nvPr/>
          </p:nvCxnSpPr>
          <p:spPr>
            <a:xfrm flipV="1">
              <a:off x="1200150" y="8826503"/>
              <a:ext cx="4514850" cy="1270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7" name="Elbow Connector 86"/>
            <p:cNvCxnSpPr>
              <a:endCxn id="59" idx="0"/>
            </p:cNvCxnSpPr>
            <p:nvPr/>
          </p:nvCxnSpPr>
          <p:spPr>
            <a:xfrm rot="16200000" flipH="1">
              <a:off x="1972865" y="6148790"/>
              <a:ext cx="1320800" cy="808831"/>
            </a:xfrm>
            <a:prstGeom prst="bentConnector3">
              <a:avLst>
                <a:gd name="adj1" fmla="val 5000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8" name="Elbow Connector 87"/>
            <p:cNvCxnSpPr/>
            <p:nvPr/>
          </p:nvCxnSpPr>
          <p:spPr>
            <a:xfrm rot="5400000">
              <a:off x="3092450" y="6356350"/>
              <a:ext cx="1930400" cy="800100"/>
            </a:xfrm>
            <a:prstGeom prst="bentConnector3">
              <a:avLst>
                <a:gd name="adj1" fmla="val -19270"/>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89" name="Elbow Connector 88"/>
            <p:cNvCxnSpPr/>
            <p:nvPr/>
          </p:nvCxnSpPr>
          <p:spPr>
            <a:xfrm rot="16200000" flipH="1">
              <a:off x="3613150" y="8007350"/>
              <a:ext cx="1117600" cy="342900"/>
            </a:xfrm>
            <a:prstGeom prst="bentConnector3">
              <a:avLst>
                <a:gd name="adj1" fmla="val -15103"/>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a:stCxn id="75" idx="0"/>
              <a:endCxn id="75" idx="0"/>
            </p:cNvCxnSpPr>
            <p:nvPr/>
          </p:nvCxnSpPr>
          <p:spPr>
            <a:xfrm>
              <a:off x="6629402" y="8026404"/>
              <a:ext cx="1191" cy="2117"/>
            </a:xfrm>
            <a:prstGeom prst="line">
              <a:avLst/>
            </a:prstGeom>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2743200" y="8839204"/>
              <a:ext cx="1543050" cy="2117"/>
            </a:xfrm>
            <a:prstGeom prst="straightConnector1">
              <a:avLst/>
            </a:prstGeom>
            <a:ln w="38100">
              <a:headEnd type="arrow"/>
              <a:tailEnd type="arrow"/>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0" y="9144000"/>
              <a:ext cx="6858000" cy="0"/>
            </a:xfrm>
            <a:prstGeom prst="line">
              <a:avLst/>
            </a:prstGeom>
          </p:spPr>
          <p:style>
            <a:lnRef idx="3">
              <a:schemeClr val="dk1"/>
            </a:lnRef>
            <a:fillRef idx="0">
              <a:schemeClr val="dk1"/>
            </a:fillRef>
            <a:effectRef idx="2">
              <a:schemeClr val="dk1"/>
            </a:effectRef>
            <a:fontRef idx="minor">
              <a:schemeClr val="tx1"/>
            </a:fontRef>
          </p:style>
        </p:cxnSp>
        <p:sp>
          <p:nvSpPr>
            <p:cNvPr id="93" name="TextBox 177"/>
            <p:cNvSpPr txBox="1">
              <a:spLocks noChangeArrowheads="1"/>
            </p:cNvSpPr>
            <p:nvPr/>
          </p:nvSpPr>
          <p:spPr bwMode="auto">
            <a:xfrm rot="16200000">
              <a:off x="-421707" y="6586365"/>
              <a:ext cx="1219201" cy="324230"/>
            </a:xfrm>
            <a:prstGeom prst="rect">
              <a:avLst/>
            </a:prstGeom>
            <a:solidFill>
              <a:srgbClr val="FFFF00"/>
            </a:solidFill>
            <a:ln w="9525">
              <a:noFill/>
              <a:miter lim="800000"/>
              <a:headEnd/>
              <a:tailEnd/>
            </a:ln>
          </p:spPr>
          <p:txBody>
            <a:bodyPr lIns="91429" tIns="45715" rIns="91429" bIns="45715">
              <a:spAutoFit/>
            </a:bodyPr>
            <a:lstStyle/>
            <a:p>
              <a:r>
                <a:rPr lang="en-US" sz="900" b="1">
                  <a:latin typeface="Calibri" pitchFamily="34" charset="0"/>
                </a:rPr>
                <a:t>AFTER</a:t>
              </a:r>
            </a:p>
          </p:txBody>
        </p:sp>
        <p:sp>
          <p:nvSpPr>
            <p:cNvPr id="94" name="TextBox 97"/>
            <p:cNvSpPr txBox="1">
              <a:spLocks noChangeArrowheads="1"/>
            </p:cNvSpPr>
            <p:nvPr/>
          </p:nvSpPr>
          <p:spPr bwMode="auto">
            <a:xfrm>
              <a:off x="4357693" y="8501090"/>
              <a:ext cx="957277" cy="364494"/>
            </a:xfrm>
            <a:prstGeom prst="rect">
              <a:avLst/>
            </a:prstGeom>
            <a:noFill/>
            <a:ln w="9525">
              <a:solidFill>
                <a:schemeClr val="bg1"/>
              </a:solidFill>
              <a:miter lim="800000"/>
              <a:headEnd/>
              <a:tailEnd/>
            </a:ln>
          </p:spPr>
          <p:txBody>
            <a:bodyPr wrap="square" lIns="91429" tIns="45715" rIns="91429" bIns="45715">
              <a:spAutoFit/>
            </a:bodyPr>
            <a:lstStyle/>
            <a:p>
              <a:r>
                <a:rPr lang="en-US" sz="900" dirty="0">
                  <a:latin typeface="Calibri" pitchFamily="34" charset="0"/>
                </a:rPr>
                <a:t>Overflow</a:t>
              </a:r>
            </a:p>
          </p:txBody>
        </p:sp>
        <p:sp>
          <p:nvSpPr>
            <p:cNvPr id="95" name="Rectangle 95"/>
            <p:cNvSpPr>
              <a:spLocks noChangeArrowheads="1"/>
            </p:cNvSpPr>
            <p:nvPr/>
          </p:nvSpPr>
          <p:spPr bwMode="auto">
            <a:xfrm>
              <a:off x="5143500" y="5814490"/>
              <a:ext cx="1485902" cy="1098375"/>
            </a:xfrm>
            <a:prstGeom prst="rect">
              <a:avLst/>
            </a:prstGeom>
            <a:noFill/>
            <a:ln w="9525">
              <a:noFill/>
              <a:miter lim="800000"/>
              <a:headEnd/>
              <a:tailEnd/>
            </a:ln>
          </p:spPr>
          <p:txBody>
            <a:bodyPr lIns="91429" tIns="45715" rIns="91429" bIns="45715">
              <a:spAutoFit/>
            </a:bodyPr>
            <a:lstStyle/>
            <a:p>
              <a:pPr marL="533336" indent="-533336" eaLnBrk="0" hangingPunct="0">
                <a:spcBef>
                  <a:spcPct val="20000"/>
                </a:spcBef>
              </a:pPr>
              <a:r>
                <a:rPr lang="en-US" sz="700" b="1" dirty="0">
                  <a:cs typeface="Times New Roman" pitchFamily="18" charset="0"/>
                </a:rPr>
                <a:t>TO BE USED IN:</a:t>
              </a:r>
            </a:p>
            <a:p>
              <a:pPr marL="533336" indent="-533336" eaLnBrk="0" hangingPunct="0">
                <a:spcBef>
                  <a:spcPct val="20000"/>
                </a:spcBef>
              </a:pPr>
              <a:r>
                <a:rPr lang="en-US" sz="700" b="1" dirty="0">
                  <a:cs typeface="Times New Roman" pitchFamily="18" charset="0"/>
                </a:rPr>
                <a:t>a) Reuse in pasting M/C</a:t>
              </a:r>
            </a:p>
            <a:p>
              <a:pPr marL="533336" indent="-533336" eaLnBrk="0" hangingPunct="0">
                <a:spcBef>
                  <a:spcPct val="20000"/>
                </a:spcBef>
              </a:pPr>
              <a:r>
                <a:rPr lang="en-US" sz="700" b="1" dirty="0">
                  <a:cs typeface="Times New Roman" pitchFamily="18" charset="0"/>
                </a:rPr>
                <a:t>b) In machine washing</a:t>
              </a:r>
            </a:p>
            <a:p>
              <a:pPr marL="533336" indent="-533336" eaLnBrk="0" hangingPunct="0">
                <a:spcBef>
                  <a:spcPct val="20000"/>
                </a:spcBef>
              </a:pPr>
              <a:r>
                <a:rPr lang="en-US" sz="700" b="1" dirty="0">
                  <a:cs typeface="Times New Roman" pitchFamily="18" charset="0"/>
                </a:rPr>
                <a:t>c)  In  Paste Mixing</a:t>
              </a:r>
            </a:p>
          </p:txBody>
        </p:sp>
      </p:grpSp>
      <p:sp>
        <p:nvSpPr>
          <p:cNvPr id="172" name="TextBox 171"/>
          <p:cNvSpPr txBox="1"/>
          <p:nvPr/>
        </p:nvSpPr>
        <p:spPr>
          <a:xfrm>
            <a:off x="2759401" y="162992"/>
            <a:ext cx="4839595" cy="400110"/>
          </a:xfrm>
          <a:prstGeom prst="rect">
            <a:avLst/>
          </a:prstGeom>
          <a:noFill/>
        </p:spPr>
        <p:txBody>
          <a:bodyPr wrap="square" rtlCol="0">
            <a:spAutoFit/>
          </a:bodyPr>
          <a:lstStyle/>
          <a:p>
            <a:r>
              <a:rPr lang="en-US" sz="2000" b="1" dirty="0"/>
              <a:t>Initiatives to reduce process water</a:t>
            </a:r>
            <a:endParaRPr lang="en-IN" sz="2000" b="1" dirty="0"/>
          </a:p>
        </p:txBody>
      </p:sp>
      <p:sp>
        <p:nvSpPr>
          <p:cNvPr id="135" name="Rectangle 134">
            <a:extLst>
              <a:ext uri="{FF2B5EF4-FFF2-40B4-BE49-F238E27FC236}">
                <a16:creationId xmlns:a16="http://schemas.microsoft.com/office/drawing/2014/main" id="{AE135B01-BCC5-4E66-A9CD-B25D2E8A5C5C}"/>
              </a:ext>
            </a:extLst>
          </p:cNvPr>
          <p:cNvSpPr/>
          <p:nvPr/>
        </p:nvSpPr>
        <p:spPr>
          <a:xfrm>
            <a:off x="96053" y="593183"/>
            <a:ext cx="4735432" cy="3059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3" name="Rectangle 172">
            <a:extLst>
              <a:ext uri="{FF2B5EF4-FFF2-40B4-BE49-F238E27FC236}">
                <a16:creationId xmlns:a16="http://schemas.microsoft.com/office/drawing/2014/main" id="{6096F5B5-5FF3-4E8B-8B4B-445D98D12DC1}"/>
              </a:ext>
            </a:extLst>
          </p:cNvPr>
          <p:cNvSpPr/>
          <p:nvPr/>
        </p:nvSpPr>
        <p:spPr>
          <a:xfrm>
            <a:off x="3844583" y="3664312"/>
            <a:ext cx="5096659" cy="28460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6775594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8" name="Group 127">
            <a:extLst>
              <a:ext uri="{FF2B5EF4-FFF2-40B4-BE49-F238E27FC236}">
                <a16:creationId xmlns:a16="http://schemas.microsoft.com/office/drawing/2014/main" id="{5A8F2B12-5419-4421-BFE7-8610F82B7DE7}"/>
              </a:ext>
            </a:extLst>
          </p:cNvPr>
          <p:cNvGrpSpPr/>
          <p:nvPr/>
        </p:nvGrpSpPr>
        <p:grpSpPr>
          <a:xfrm>
            <a:off x="461238" y="813023"/>
            <a:ext cx="4110761" cy="2615977"/>
            <a:chOff x="461239" y="813023"/>
            <a:chExt cx="3468432" cy="2180675"/>
          </a:xfrm>
        </p:grpSpPr>
        <p:sp>
          <p:nvSpPr>
            <p:cNvPr id="136" name="Can 135"/>
            <p:cNvSpPr/>
            <p:nvPr/>
          </p:nvSpPr>
          <p:spPr>
            <a:xfrm>
              <a:off x="1781073" y="813023"/>
              <a:ext cx="676964" cy="101915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100" dirty="0"/>
                <a:t>Cooling Tower</a:t>
              </a:r>
            </a:p>
          </p:txBody>
        </p:sp>
        <p:sp>
          <p:nvSpPr>
            <p:cNvPr id="137" name="Cube 136"/>
            <p:cNvSpPr/>
            <p:nvPr/>
          </p:nvSpPr>
          <p:spPr>
            <a:xfrm>
              <a:off x="659244" y="1915664"/>
              <a:ext cx="696308" cy="83022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100" b="1" dirty="0"/>
                <a:t>J/F Tank</a:t>
              </a:r>
            </a:p>
          </p:txBody>
        </p:sp>
        <p:sp>
          <p:nvSpPr>
            <p:cNvPr id="138" name="Cube 137"/>
            <p:cNvSpPr/>
            <p:nvPr/>
          </p:nvSpPr>
          <p:spPr>
            <a:xfrm>
              <a:off x="1539291" y="2163471"/>
              <a:ext cx="1054141" cy="83022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1100" b="1" dirty="0"/>
                <a:t>Reservoir</a:t>
              </a:r>
            </a:p>
          </p:txBody>
        </p:sp>
        <p:sp>
          <p:nvSpPr>
            <p:cNvPr id="139" name="Flowchart: Collate 138"/>
            <p:cNvSpPr/>
            <p:nvPr/>
          </p:nvSpPr>
          <p:spPr>
            <a:xfrm rot="5400000" flipH="1">
              <a:off x="2949252" y="2419342"/>
              <a:ext cx="255455" cy="193419"/>
            </a:xfrm>
            <a:prstGeom prst="flowChartCollat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100" dirty="0">
                <a:solidFill>
                  <a:schemeClr val="tx1"/>
                </a:solidFill>
              </a:endParaRPr>
            </a:p>
          </p:txBody>
        </p:sp>
        <p:cxnSp>
          <p:nvCxnSpPr>
            <p:cNvPr id="140" name="Shape 10"/>
            <p:cNvCxnSpPr>
              <a:stCxn id="136" idx="2"/>
            </p:cNvCxnSpPr>
            <p:nvPr/>
          </p:nvCxnSpPr>
          <p:spPr>
            <a:xfrm rot="10800000" flipV="1">
              <a:off x="813979" y="1322600"/>
              <a:ext cx="967094" cy="831557"/>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1" name="Shape 34"/>
            <p:cNvCxnSpPr>
              <a:endCxn id="138" idx="1"/>
            </p:cNvCxnSpPr>
            <p:nvPr/>
          </p:nvCxnSpPr>
          <p:spPr>
            <a:xfrm>
              <a:off x="1278188" y="1971880"/>
              <a:ext cx="676423" cy="399148"/>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2" name="TextBox 14"/>
            <p:cNvSpPr txBox="1">
              <a:spLocks noChangeArrowheads="1"/>
            </p:cNvSpPr>
            <p:nvPr/>
          </p:nvSpPr>
          <p:spPr bwMode="auto">
            <a:xfrm>
              <a:off x="1345871" y="1744155"/>
              <a:ext cx="691193" cy="246211"/>
            </a:xfrm>
            <a:prstGeom prst="rect">
              <a:avLst/>
            </a:prstGeom>
            <a:noFill/>
            <a:ln w="9525">
              <a:noFill/>
              <a:miter lim="800000"/>
              <a:headEnd/>
              <a:tailEnd/>
            </a:ln>
          </p:spPr>
          <p:txBody>
            <a:bodyPr wrap="none" lIns="91429" tIns="45715" rIns="91429" bIns="45715">
              <a:spAutoFit/>
            </a:bodyPr>
            <a:lstStyle/>
            <a:p>
              <a:r>
                <a:rPr lang="en-US" sz="1000" dirty="0">
                  <a:latin typeface="Calibri" pitchFamily="34" charset="0"/>
                </a:rPr>
                <a:t>Over flow</a:t>
              </a:r>
            </a:p>
          </p:txBody>
        </p:sp>
        <p:cxnSp>
          <p:nvCxnSpPr>
            <p:cNvPr id="143" name="Shape 37"/>
            <p:cNvCxnSpPr>
              <a:stCxn id="139" idx="0"/>
              <a:endCxn id="136" idx="1"/>
            </p:cNvCxnSpPr>
            <p:nvPr/>
          </p:nvCxnSpPr>
          <p:spPr>
            <a:xfrm flipH="1" flipV="1">
              <a:off x="2119556" y="813024"/>
              <a:ext cx="1054134" cy="1703029"/>
            </a:xfrm>
            <a:prstGeom prst="bentConnector4">
              <a:avLst>
                <a:gd name="adj1" fmla="val -18552"/>
                <a:gd name="adj2" fmla="val 108438"/>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4" name="Shape 35"/>
            <p:cNvCxnSpPr>
              <a:stCxn id="139" idx="2"/>
            </p:cNvCxnSpPr>
            <p:nvPr/>
          </p:nvCxnSpPr>
          <p:spPr>
            <a:xfrm rot="10800000">
              <a:off x="2477381" y="2163472"/>
              <a:ext cx="502889" cy="352580"/>
            </a:xfrm>
            <a:prstGeom prst="bentConnector3">
              <a:avLst>
                <a:gd name="adj1" fmla="val 5000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6" name="Elbow Connector 145"/>
            <p:cNvCxnSpPr/>
            <p:nvPr/>
          </p:nvCxnSpPr>
          <p:spPr>
            <a:xfrm>
              <a:off x="2361329" y="2281885"/>
              <a:ext cx="1392616" cy="638637"/>
            </a:xfrm>
            <a:prstGeom prst="bentConnector3">
              <a:avLst>
                <a:gd name="adj1" fmla="val 21795"/>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7" name="TextBox 54"/>
            <p:cNvSpPr txBox="1">
              <a:spLocks noChangeArrowheads="1"/>
            </p:cNvSpPr>
            <p:nvPr/>
          </p:nvSpPr>
          <p:spPr bwMode="auto">
            <a:xfrm>
              <a:off x="2709487" y="2674381"/>
              <a:ext cx="1220184" cy="253906"/>
            </a:xfrm>
            <a:prstGeom prst="rect">
              <a:avLst/>
            </a:prstGeom>
            <a:noFill/>
            <a:ln w="9525">
              <a:noFill/>
              <a:miter lim="800000"/>
              <a:headEnd/>
              <a:tailEnd/>
            </a:ln>
          </p:spPr>
          <p:txBody>
            <a:bodyPr wrap="none" lIns="91429" tIns="45715" rIns="91429" bIns="45715">
              <a:spAutoFit/>
            </a:bodyPr>
            <a:lstStyle/>
            <a:p>
              <a:r>
                <a:rPr lang="en-US" sz="1050" b="1" dirty="0"/>
                <a:t>Over flow to Drain</a:t>
              </a:r>
            </a:p>
          </p:txBody>
        </p:sp>
        <p:sp>
          <p:nvSpPr>
            <p:cNvPr id="148" name="TextBox 56"/>
            <p:cNvSpPr txBox="1">
              <a:spLocks noChangeArrowheads="1"/>
            </p:cNvSpPr>
            <p:nvPr/>
          </p:nvSpPr>
          <p:spPr bwMode="auto">
            <a:xfrm>
              <a:off x="2950452" y="2218022"/>
              <a:ext cx="428300" cy="215433"/>
            </a:xfrm>
            <a:prstGeom prst="rect">
              <a:avLst/>
            </a:prstGeom>
            <a:noFill/>
            <a:ln w="9525">
              <a:noFill/>
              <a:miter lim="800000"/>
              <a:headEnd/>
              <a:tailEnd/>
            </a:ln>
          </p:spPr>
          <p:txBody>
            <a:bodyPr wrap="none" lIns="91429" tIns="45715" rIns="91429" bIns="45715">
              <a:spAutoFit/>
            </a:bodyPr>
            <a:lstStyle/>
            <a:p>
              <a:r>
                <a:rPr lang="en-US" sz="800" dirty="0">
                  <a:latin typeface="Calibri" pitchFamily="34" charset="0"/>
                </a:rPr>
                <a:t>Pump</a:t>
              </a:r>
            </a:p>
          </p:txBody>
        </p:sp>
        <p:sp>
          <p:nvSpPr>
            <p:cNvPr id="149" name="TextBox 58"/>
            <p:cNvSpPr txBox="1">
              <a:spLocks noChangeArrowheads="1"/>
            </p:cNvSpPr>
            <p:nvPr/>
          </p:nvSpPr>
          <p:spPr bwMode="auto">
            <a:xfrm>
              <a:off x="461239" y="813023"/>
              <a:ext cx="783336" cy="307766"/>
            </a:xfrm>
            <a:prstGeom prst="rect">
              <a:avLst/>
            </a:prstGeom>
            <a:solidFill>
              <a:srgbClr val="FFFF00"/>
            </a:solidFill>
            <a:ln w="9525">
              <a:solidFill>
                <a:schemeClr val="tx1"/>
              </a:solidFill>
              <a:miter lim="800000"/>
              <a:headEnd/>
              <a:tailEnd/>
            </a:ln>
          </p:spPr>
          <p:txBody>
            <a:bodyPr wrap="square" lIns="91429" tIns="45715" rIns="91429" bIns="45715">
              <a:spAutoFit/>
            </a:bodyPr>
            <a:lstStyle/>
            <a:p>
              <a:pPr algn="ctr"/>
              <a:r>
                <a:rPr lang="en-US" sz="1400" b="1" dirty="0">
                  <a:latin typeface="Calibri" pitchFamily="34" charset="0"/>
                </a:rPr>
                <a:t>BEFORE</a:t>
              </a:r>
              <a:endParaRPr lang="en-US" sz="1050" b="1" dirty="0">
                <a:latin typeface="Calibri" pitchFamily="34" charset="0"/>
              </a:endParaRPr>
            </a:p>
          </p:txBody>
        </p:sp>
      </p:grpSp>
      <p:grpSp>
        <p:nvGrpSpPr>
          <p:cNvPr id="150" name="Group 149"/>
          <p:cNvGrpSpPr/>
          <p:nvPr/>
        </p:nvGrpSpPr>
        <p:grpSpPr>
          <a:xfrm>
            <a:off x="4437856" y="3657600"/>
            <a:ext cx="4549635" cy="2692470"/>
            <a:chOff x="57150" y="4685731"/>
            <a:chExt cx="6869050" cy="4363567"/>
          </a:xfrm>
        </p:grpSpPr>
        <p:sp>
          <p:nvSpPr>
            <p:cNvPr id="151" name="Can 150"/>
            <p:cNvSpPr/>
            <p:nvPr/>
          </p:nvSpPr>
          <p:spPr>
            <a:xfrm>
              <a:off x="2343150" y="4978407"/>
              <a:ext cx="1085850" cy="1621367"/>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dirty="0"/>
                <a:t>Cooling Tower</a:t>
              </a:r>
            </a:p>
          </p:txBody>
        </p:sp>
        <p:sp>
          <p:nvSpPr>
            <p:cNvPr id="152" name="Cube 151"/>
            <p:cNvSpPr/>
            <p:nvPr/>
          </p:nvSpPr>
          <p:spPr>
            <a:xfrm>
              <a:off x="685800" y="6618817"/>
              <a:ext cx="1028700" cy="1320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b="1" dirty="0"/>
                <a:t>J/F Tank</a:t>
              </a:r>
            </a:p>
          </p:txBody>
        </p:sp>
        <p:sp>
          <p:nvSpPr>
            <p:cNvPr id="153" name="Cube 152"/>
            <p:cNvSpPr/>
            <p:nvPr/>
          </p:nvSpPr>
          <p:spPr>
            <a:xfrm>
              <a:off x="2000241" y="7228417"/>
              <a:ext cx="1543060" cy="1320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b="1" dirty="0"/>
                <a:t>Reservoir</a:t>
              </a:r>
            </a:p>
          </p:txBody>
        </p:sp>
        <p:sp>
          <p:nvSpPr>
            <p:cNvPr id="154" name="Cube 153"/>
            <p:cNvSpPr/>
            <p:nvPr/>
          </p:nvSpPr>
          <p:spPr>
            <a:xfrm>
              <a:off x="5372100" y="6212417"/>
              <a:ext cx="1428750" cy="1320800"/>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dirty="0"/>
                <a:t>Storage Tank</a:t>
              </a:r>
            </a:p>
          </p:txBody>
        </p:sp>
        <p:sp>
          <p:nvSpPr>
            <p:cNvPr id="155" name="Flowchart: Collate 154"/>
            <p:cNvSpPr/>
            <p:nvPr/>
          </p:nvSpPr>
          <p:spPr>
            <a:xfrm rot="5400000" flipH="1">
              <a:off x="4054475" y="7646458"/>
              <a:ext cx="406400" cy="285750"/>
            </a:xfrm>
            <a:prstGeom prst="flowChartCollate">
              <a:avLst/>
            </a:prstGeom>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cxnSp>
          <p:nvCxnSpPr>
            <p:cNvPr id="156" name="Shape 10"/>
            <p:cNvCxnSpPr>
              <a:stCxn id="151" idx="2"/>
            </p:cNvCxnSpPr>
            <p:nvPr/>
          </p:nvCxnSpPr>
          <p:spPr>
            <a:xfrm rot="10800000" flipV="1">
              <a:off x="914400" y="5789085"/>
              <a:ext cx="1428750" cy="1322915"/>
            </a:xfrm>
            <a:prstGeom prst="bentConnector3">
              <a:avLst>
                <a:gd name="adj1" fmla="val 50000"/>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7" name="Shape 13"/>
            <p:cNvCxnSpPr>
              <a:endCxn id="153" idx="1"/>
            </p:cNvCxnSpPr>
            <p:nvPr/>
          </p:nvCxnSpPr>
          <p:spPr>
            <a:xfrm>
              <a:off x="1600203" y="6923617"/>
              <a:ext cx="1006468" cy="635000"/>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8" name="TextBox 14"/>
            <p:cNvSpPr txBox="1">
              <a:spLocks noChangeArrowheads="1"/>
            </p:cNvSpPr>
            <p:nvPr/>
          </p:nvSpPr>
          <p:spPr bwMode="auto">
            <a:xfrm>
              <a:off x="1771651" y="6502404"/>
              <a:ext cx="970280" cy="407000"/>
            </a:xfrm>
            <a:prstGeom prst="rect">
              <a:avLst/>
            </a:prstGeom>
            <a:noFill/>
            <a:ln w="9525">
              <a:noFill/>
              <a:miter lim="800000"/>
              <a:headEnd/>
              <a:tailEnd/>
            </a:ln>
          </p:spPr>
          <p:txBody>
            <a:bodyPr wrap="none" lIns="91429" tIns="45715" rIns="91429" bIns="45715">
              <a:spAutoFit/>
            </a:bodyPr>
            <a:lstStyle/>
            <a:p>
              <a:r>
                <a:rPr lang="en-US" sz="700" dirty="0">
                  <a:latin typeface="Calibri" pitchFamily="34" charset="0"/>
                </a:rPr>
                <a:t>Over flow</a:t>
              </a:r>
            </a:p>
          </p:txBody>
        </p:sp>
        <p:cxnSp>
          <p:nvCxnSpPr>
            <p:cNvPr id="159" name="Shape 18"/>
            <p:cNvCxnSpPr>
              <a:stCxn id="155" idx="0"/>
              <a:endCxn id="151" idx="1"/>
            </p:cNvCxnSpPr>
            <p:nvPr/>
          </p:nvCxnSpPr>
          <p:spPr>
            <a:xfrm flipH="1" flipV="1">
              <a:off x="2886077" y="4978405"/>
              <a:ext cx="1514475" cy="2810931"/>
            </a:xfrm>
            <a:prstGeom prst="bentConnector4">
              <a:avLst>
                <a:gd name="adj1" fmla="val -19078"/>
                <a:gd name="adj2" fmla="val 108133"/>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0" name="Shape 20"/>
            <p:cNvCxnSpPr>
              <a:stCxn id="161" idx="6"/>
              <a:endCxn id="154" idx="1"/>
            </p:cNvCxnSpPr>
            <p:nvPr/>
          </p:nvCxnSpPr>
          <p:spPr>
            <a:xfrm>
              <a:off x="5029201" y="5552017"/>
              <a:ext cx="964406" cy="990600"/>
            </a:xfrm>
            <a:prstGeom prst="bentConnector2">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1" name="Oval 160"/>
            <p:cNvSpPr/>
            <p:nvPr/>
          </p:nvSpPr>
          <p:spPr>
            <a:xfrm>
              <a:off x="4743450" y="5298017"/>
              <a:ext cx="285750" cy="508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dirty="0">
                  <a:solidFill>
                    <a:srgbClr val="002060"/>
                  </a:solidFill>
                </a:rPr>
                <a:t>V</a:t>
              </a:r>
            </a:p>
          </p:txBody>
        </p:sp>
        <p:cxnSp>
          <p:nvCxnSpPr>
            <p:cNvPr id="162" name="Straight Connector 161"/>
            <p:cNvCxnSpPr/>
            <p:nvPr/>
          </p:nvCxnSpPr>
          <p:spPr>
            <a:xfrm flipV="1">
              <a:off x="4572000" y="5552017"/>
              <a:ext cx="1714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hape 35"/>
            <p:cNvCxnSpPr>
              <a:stCxn id="155" idx="2"/>
            </p:cNvCxnSpPr>
            <p:nvPr/>
          </p:nvCxnSpPr>
          <p:spPr>
            <a:xfrm rot="10800000">
              <a:off x="3371850" y="7228419"/>
              <a:ext cx="742950" cy="560916"/>
            </a:xfrm>
            <a:prstGeom prst="bentConnector3">
              <a:avLst>
                <a:gd name="adj1" fmla="val 50000"/>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164" name="TextBox 39"/>
            <p:cNvSpPr txBox="1">
              <a:spLocks noChangeArrowheads="1"/>
            </p:cNvSpPr>
            <p:nvPr/>
          </p:nvSpPr>
          <p:spPr bwMode="auto">
            <a:xfrm>
              <a:off x="5320908" y="7518403"/>
              <a:ext cx="1538354" cy="407000"/>
            </a:xfrm>
            <a:prstGeom prst="rect">
              <a:avLst/>
            </a:prstGeom>
            <a:noFill/>
            <a:ln w="9525">
              <a:noFill/>
              <a:miter lim="800000"/>
              <a:headEnd/>
              <a:tailEnd/>
            </a:ln>
          </p:spPr>
          <p:txBody>
            <a:bodyPr wrap="none" lIns="91429" tIns="45715" rIns="91429" bIns="45715">
              <a:spAutoFit/>
            </a:bodyPr>
            <a:lstStyle/>
            <a:p>
              <a:r>
                <a:rPr lang="en-US" sz="700" b="1" dirty="0">
                  <a:latin typeface="Calibri" pitchFamily="34" charset="0"/>
                </a:rPr>
                <a:t>As make up water</a:t>
              </a:r>
            </a:p>
          </p:txBody>
        </p:sp>
        <p:cxnSp>
          <p:nvCxnSpPr>
            <p:cNvPr id="165" name="Straight Connector 164"/>
            <p:cNvCxnSpPr>
              <a:stCxn id="154" idx="2"/>
            </p:cNvCxnSpPr>
            <p:nvPr/>
          </p:nvCxnSpPr>
          <p:spPr>
            <a:xfrm rot="10800000">
              <a:off x="4857750" y="7025219"/>
              <a:ext cx="514350" cy="127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flipH="1" flipV="1">
              <a:off x="4349288" y="7533683"/>
              <a:ext cx="1018116" cy="1191"/>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10800000">
              <a:off x="3543300" y="8039104"/>
              <a:ext cx="1314450" cy="2117"/>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68" name="Rectangle 22"/>
            <p:cNvSpPr>
              <a:spLocks noChangeArrowheads="1"/>
            </p:cNvSpPr>
            <p:nvPr/>
          </p:nvSpPr>
          <p:spPr bwMode="auto">
            <a:xfrm>
              <a:off x="3176832" y="8650275"/>
              <a:ext cx="3749368" cy="399023"/>
            </a:xfrm>
            <a:prstGeom prst="rect">
              <a:avLst/>
            </a:prstGeom>
            <a:noFill/>
            <a:ln w="9525">
              <a:noFill/>
              <a:miter lim="800000"/>
              <a:headEnd/>
              <a:tailEnd/>
            </a:ln>
          </p:spPr>
          <p:txBody>
            <a:bodyPr wrap="none" lIns="91429" tIns="45715" rIns="91429" bIns="45715">
              <a:spAutoFit/>
            </a:bodyPr>
            <a:lstStyle/>
            <a:p>
              <a:pPr eaLnBrk="0" hangingPunct="0">
                <a:spcBef>
                  <a:spcPct val="20000"/>
                </a:spcBef>
              </a:pPr>
              <a:r>
                <a:rPr lang="en-US" sz="1000" b="1" u="sng" dirty="0">
                  <a:solidFill>
                    <a:srgbClr val="002060"/>
                  </a:solidFill>
                  <a:cs typeface="Times New Roman" pitchFamily="18" charset="0"/>
                </a:rPr>
                <a:t>TO BE USED IN </a:t>
              </a:r>
              <a:r>
                <a:rPr lang="en-US" sz="1000" b="1" dirty="0">
                  <a:cs typeface="Times New Roman" pitchFamily="18" charset="0"/>
                </a:rPr>
                <a:t>: Recycle back to the system</a:t>
              </a:r>
            </a:p>
          </p:txBody>
        </p:sp>
        <p:sp>
          <p:nvSpPr>
            <p:cNvPr id="169" name="Rectangle 23"/>
            <p:cNvSpPr>
              <a:spLocks noChangeArrowheads="1"/>
            </p:cNvSpPr>
            <p:nvPr/>
          </p:nvSpPr>
          <p:spPr bwMode="auto">
            <a:xfrm>
              <a:off x="57150" y="8636000"/>
              <a:ext cx="2936175" cy="374083"/>
            </a:xfrm>
            <a:prstGeom prst="rect">
              <a:avLst/>
            </a:prstGeom>
            <a:solidFill>
              <a:srgbClr val="FFFF00"/>
            </a:solidFill>
            <a:ln w="9525">
              <a:solidFill>
                <a:schemeClr val="tx1"/>
              </a:solidFill>
              <a:miter lim="800000"/>
              <a:headEnd/>
              <a:tailEnd/>
            </a:ln>
          </p:spPr>
          <p:txBody>
            <a:bodyPr wrap="none" lIns="91429" tIns="45715" rIns="91429" bIns="45715">
              <a:spAutoFit/>
            </a:bodyPr>
            <a:lstStyle/>
            <a:p>
              <a:pPr eaLnBrk="0" hangingPunct="0">
                <a:spcBef>
                  <a:spcPct val="20000"/>
                </a:spcBef>
              </a:pPr>
              <a:r>
                <a:rPr lang="en-US" sz="900" b="1" dirty="0">
                  <a:cs typeface="Times New Roman" pitchFamily="18" charset="0"/>
                </a:rPr>
                <a:t>BENEFIT : RAW WATER  =  40 KL/DAY</a:t>
              </a:r>
            </a:p>
          </p:txBody>
        </p:sp>
        <p:sp>
          <p:nvSpPr>
            <p:cNvPr id="170" name="TextBox 57"/>
            <p:cNvSpPr txBox="1">
              <a:spLocks noChangeArrowheads="1"/>
            </p:cNvSpPr>
            <p:nvPr/>
          </p:nvSpPr>
          <p:spPr bwMode="auto">
            <a:xfrm>
              <a:off x="4057651" y="7270753"/>
              <a:ext cx="603040" cy="344381"/>
            </a:xfrm>
            <a:prstGeom prst="rect">
              <a:avLst/>
            </a:prstGeom>
            <a:noFill/>
            <a:ln w="9525">
              <a:noFill/>
              <a:miter lim="800000"/>
              <a:headEnd/>
              <a:tailEnd/>
            </a:ln>
          </p:spPr>
          <p:txBody>
            <a:bodyPr wrap="none" lIns="91429" tIns="45715" rIns="91429" bIns="45715">
              <a:spAutoFit/>
            </a:bodyPr>
            <a:lstStyle/>
            <a:p>
              <a:r>
                <a:rPr lang="en-US" sz="500" dirty="0">
                  <a:latin typeface="Calibri" pitchFamily="34" charset="0"/>
                </a:rPr>
                <a:t>Pump</a:t>
              </a:r>
            </a:p>
          </p:txBody>
        </p:sp>
        <p:sp>
          <p:nvSpPr>
            <p:cNvPr id="171" name="TextBox 59"/>
            <p:cNvSpPr txBox="1">
              <a:spLocks noChangeArrowheads="1"/>
            </p:cNvSpPr>
            <p:nvPr/>
          </p:nvSpPr>
          <p:spPr bwMode="auto">
            <a:xfrm>
              <a:off x="271482" y="4685731"/>
              <a:ext cx="1085833" cy="498783"/>
            </a:xfrm>
            <a:prstGeom prst="rect">
              <a:avLst/>
            </a:prstGeom>
            <a:solidFill>
              <a:srgbClr val="FFFF00"/>
            </a:solidFill>
            <a:ln w="9525">
              <a:solidFill>
                <a:schemeClr val="tx1"/>
              </a:solidFill>
              <a:miter lim="800000"/>
              <a:headEnd/>
              <a:tailEnd/>
            </a:ln>
          </p:spPr>
          <p:txBody>
            <a:bodyPr wrap="square" lIns="91429" tIns="45715" rIns="91429" bIns="45715">
              <a:spAutoFit/>
            </a:bodyPr>
            <a:lstStyle/>
            <a:p>
              <a:pPr algn="ctr"/>
              <a:r>
                <a:rPr lang="en-US" sz="1400" b="1" dirty="0">
                  <a:latin typeface="Calibri" pitchFamily="34" charset="0"/>
                </a:rPr>
                <a:t>AFTER</a:t>
              </a:r>
            </a:p>
          </p:txBody>
        </p:sp>
      </p:grpSp>
      <p:sp>
        <p:nvSpPr>
          <p:cNvPr id="172" name="TextBox 171"/>
          <p:cNvSpPr txBox="1"/>
          <p:nvPr/>
        </p:nvSpPr>
        <p:spPr>
          <a:xfrm>
            <a:off x="2535836" y="39202"/>
            <a:ext cx="4589557" cy="461665"/>
          </a:xfrm>
          <a:prstGeom prst="rect">
            <a:avLst/>
          </a:prstGeom>
          <a:noFill/>
        </p:spPr>
        <p:txBody>
          <a:bodyPr wrap="square" rtlCol="0">
            <a:spAutoFit/>
          </a:bodyPr>
          <a:lstStyle/>
          <a:p>
            <a:r>
              <a:rPr lang="en-US" sz="2400" b="1" dirty="0"/>
              <a:t>Initiatives to reduce process water</a:t>
            </a:r>
            <a:endParaRPr lang="en-IN" sz="2400" b="1" dirty="0"/>
          </a:p>
        </p:txBody>
      </p:sp>
      <p:sp>
        <p:nvSpPr>
          <p:cNvPr id="129" name="Rectangle 128">
            <a:extLst>
              <a:ext uri="{FF2B5EF4-FFF2-40B4-BE49-F238E27FC236}">
                <a16:creationId xmlns:a16="http://schemas.microsoft.com/office/drawing/2014/main" id="{F1FB9EFF-8986-427B-870B-4EDA65DBEAB5}"/>
              </a:ext>
            </a:extLst>
          </p:cNvPr>
          <p:cNvSpPr/>
          <p:nvPr/>
        </p:nvSpPr>
        <p:spPr>
          <a:xfrm>
            <a:off x="228600" y="409190"/>
            <a:ext cx="4521680" cy="305966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3" name="Rectangle 172">
            <a:extLst>
              <a:ext uri="{FF2B5EF4-FFF2-40B4-BE49-F238E27FC236}">
                <a16:creationId xmlns:a16="http://schemas.microsoft.com/office/drawing/2014/main" id="{B242E216-8396-4B2B-89BA-D62A55DBB044}"/>
              </a:ext>
            </a:extLst>
          </p:cNvPr>
          <p:cNvSpPr/>
          <p:nvPr/>
        </p:nvSpPr>
        <p:spPr>
          <a:xfrm>
            <a:off x="4343521" y="3525129"/>
            <a:ext cx="4738467" cy="291246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1229544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ChangeArrowheads="1"/>
          </p:cNvSpPr>
          <p:nvPr/>
        </p:nvSpPr>
        <p:spPr bwMode="auto">
          <a:xfrm>
            <a:off x="4704107" y="2149645"/>
            <a:ext cx="4429156" cy="400099"/>
          </a:xfrm>
          <a:prstGeom prst="rect">
            <a:avLst/>
          </a:prstGeom>
          <a:noFill/>
          <a:ln w="9525">
            <a:noFill/>
            <a:miter lim="800000"/>
            <a:headEnd/>
            <a:tailEnd/>
          </a:ln>
        </p:spPr>
        <p:txBody>
          <a:bodyPr wrap="square" lIns="91429" tIns="45715" rIns="91429" bIns="45715">
            <a:spAutoFit/>
          </a:bodyPr>
          <a:lstStyle/>
          <a:p>
            <a:pPr marL="342859" indent="-342859" algn="ctr"/>
            <a:r>
              <a:rPr lang="en-US" sz="2000" b="1" dirty="0">
                <a:ln/>
                <a:solidFill>
                  <a:srgbClr val="0000CC"/>
                </a:solidFill>
              </a:rPr>
              <a:t>  Re-use of RO waste water</a:t>
            </a:r>
            <a:r>
              <a:rPr lang="en-US" b="1" dirty="0">
                <a:solidFill>
                  <a:srgbClr val="0000CC"/>
                </a:solidFill>
              </a:rPr>
              <a:t>.</a:t>
            </a:r>
          </a:p>
        </p:txBody>
      </p:sp>
      <p:pic>
        <p:nvPicPr>
          <p:cNvPr id="9" name="Picture 1" descr="C:\Documents and Settings\parimalm\Desktop\DSC03701.JPG"/>
          <p:cNvPicPr>
            <a:picLocks noChangeAspect="1" noChangeArrowheads="1"/>
          </p:cNvPicPr>
          <p:nvPr/>
        </p:nvPicPr>
        <p:blipFill>
          <a:blip r:embed="rId2" cstate="print"/>
          <a:srcRect/>
          <a:stretch>
            <a:fillRect/>
          </a:stretch>
        </p:blipFill>
        <p:spPr bwMode="auto">
          <a:xfrm>
            <a:off x="246185" y="1308544"/>
            <a:ext cx="2566532" cy="2108224"/>
          </a:xfrm>
          <a:prstGeom prst="rect">
            <a:avLst/>
          </a:prstGeom>
          <a:noFill/>
          <a:ln w="9525">
            <a:solidFill>
              <a:schemeClr val="tx1"/>
            </a:solidFill>
            <a:miter lim="800000"/>
            <a:headEnd/>
            <a:tailEnd/>
          </a:ln>
        </p:spPr>
      </p:pic>
      <p:sp>
        <p:nvSpPr>
          <p:cNvPr id="10" name="TextBox 6"/>
          <p:cNvSpPr txBox="1">
            <a:spLocks noChangeArrowheads="1"/>
          </p:cNvSpPr>
          <p:nvPr/>
        </p:nvSpPr>
        <p:spPr bwMode="auto">
          <a:xfrm>
            <a:off x="551914" y="3416637"/>
            <a:ext cx="2008244" cy="307766"/>
          </a:xfrm>
          <a:prstGeom prst="rect">
            <a:avLst/>
          </a:prstGeom>
          <a:noFill/>
          <a:ln w="9525">
            <a:noFill/>
            <a:miter lim="800000"/>
            <a:headEnd/>
            <a:tailEnd/>
          </a:ln>
        </p:spPr>
        <p:txBody>
          <a:bodyPr wrap="square" lIns="91429" tIns="45715" rIns="91429" bIns="45715">
            <a:spAutoFit/>
          </a:bodyPr>
          <a:lstStyle/>
          <a:p>
            <a:r>
              <a:rPr lang="en-US" sz="1400" b="1" dirty="0"/>
              <a:t>Use for Gardening  </a:t>
            </a:r>
          </a:p>
        </p:txBody>
      </p:sp>
      <p:pic>
        <p:nvPicPr>
          <p:cNvPr id="11" name="Picture 10" descr="C:\Documents and Settings\parimalm\Desktop\DSC03707.JPG"/>
          <p:cNvPicPr>
            <a:picLocks noChangeAspect="1" noChangeArrowheads="1"/>
          </p:cNvPicPr>
          <p:nvPr/>
        </p:nvPicPr>
        <p:blipFill>
          <a:blip r:embed="rId3" cstate="print"/>
          <a:srcRect/>
          <a:stretch>
            <a:fillRect/>
          </a:stretch>
        </p:blipFill>
        <p:spPr bwMode="auto">
          <a:xfrm>
            <a:off x="3014775" y="1349059"/>
            <a:ext cx="2442279" cy="2108224"/>
          </a:xfrm>
          <a:prstGeom prst="rect">
            <a:avLst/>
          </a:prstGeom>
          <a:noFill/>
          <a:ln w="9525">
            <a:solidFill>
              <a:schemeClr val="tx1"/>
            </a:solidFill>
            <a:miter lim="800000"/>
            <a:headEnd/>
            <a:tailEnd/>
          </a:ln>
        </p:spPr>
      </p:pic>
      <p:sp>
        <p:nvSpPr>
          <p:cNvPr id="12" name="TextBox 7"/>
          <p:cNvSpPr txBox="1">
            <a:spLocks noChangeArrowheads="1"/>
          </p:cNvSpPr>
          <p:nvPr/>
        </p:nvSpPr>
        <p:spPr bwMode="auto">
          <a:xfrm>
            <a:off x="2903766" y="3533310"/>
            <a:ext cx="2664296" cy="523210"/>
          </a:xfrm>
          <a:prstGeom prst="rect">
            <a:avLst/>
          </a:prstGeom>
          <a:noFill/>
          <a:ln w="9525">
            <a:noFill/>
            <a:miter lim="800000"/>
            <a:headEnd/>
            <a:tailEnd/>
          </a:ln>
        </p:spPr>
        <p:txBody>
          <a:bodyPr wrap="square" lIns="91429" tIns="45715" rIns="91429" bIns="45715">
            <a:spAutoFit/>
          </a:bodyPr>
          <a:lstStyle/>
          <a:p>
            <a:pPr algn="ctr"/>
            <a:r>
              <a:rPr lang="en-US" sz="1400" b="1" dirty="0"/>
              <a:t>Use in E.T.P for Lime slurry preparation</a:t>
            </a:r>
          </a:p>
        </p:txBody>
      </p:sp>
      <p:pic>
        <p:nvPicPr>
          <p:cNvPr id="13" name="Picture 2" descr="C:\Documents and Settings\parimalm\Desktop\DSC03710.JPG"/>
          <p:cNvPicPr>
            <a:picLocks noChangeAspect="1" noChangeArrowheads="1"/>
          </p:cNvPicPr>
          <p:nvPr/>
        </p:nvPicPr>
        <p:blipFill>
          <a:blip r:embed="rId4" cstate="print"/>
          <a:srcRect/>
          <a:stretch>
            <a:fillRect/>
          </a:stretch>
        </p:blipFill>
        <p:spPr bwMode="auto">
          <a:xfrm>
            <a:off x="5267482" y="4143911"/>
            <a:ext cx="2600343" cy="2000264"/>
          </a:xfrm>
          <a:prstGeom prst="rect">
            <a:avLst/>
          </a:prstGeom>
          <a:noFill/>
          <a:ln w="9525">
            <a:solidFill>
              <a:schemeClr val="tx1"/>
            </a:solidFill>
            <a:miter lim="800000"/>
            <a:headEnd/>
            <a:tailEnd/>
          </a:ln>
        </p:spPr>
      </p:pic>
      <p:sp>
        <p:nvSpPr>
          <p:cNvPr id="14" name="Rectangle 13"/>
          <p:cNvSpPr>
            <a:spLocks noChangeArrowheads="1"/>
          </p:cNvSpPr>
          <p:nvPr/>
        </p:nvSpPr>
        <p:spPr bwMode="auto">
          <a:xfrm>
            <a:off x="551914" y="4969574"/>
            <a:ext cx="3995936" cy="954097"/>
          </a:xfrm>
          <a:prstGeom prst="rect">
            <a:avLst/>
          </a:prstGeom>
          <a:noFill/>
          <a:ln w="9525">
            <a:noFill/>
            <a:miter lim="800000"/>
            <a:headEnd/>
            <a:tailEnd/>
          </a:ln>
        </p:spPr>
        <p:txBody>
          <a:bodyPr wrap="square" lIns="91429" tIns="45715" rIns="91429" bIns="45715">
            <a:spAutoFit/>
          </a:bodyPr>
          <a:lstStyle/>
          <a:p>
            <a:pPr marL="342859" indent="-342859" algn="ctr"/>
            <a:r>
              <a:rPr lang="en-US" sz="2000" b="1" dirty="0">
                <a:ln/>
                <a:solidFill>
                  <a:srgbClr val="0000CC"/>
                </a:solidFill>
              </a:rPr>
              <a:t> Re-use of Lagoon discharge water            for  battery charging process</a:t>
            </a:r>
            <a:br>
              <a:rPr lang="en-US" sz="2400" b="1" u="sng" dirty="0">
                <a:solidFill>
                  <a:srgbClr val="0000CC"/>
                </a:solidFill>
              </a:rPr>
            </a:br>
            <a:r>
              <a:rPr lang="en-US" sz="1600" b="1" u="sng" dirty="0">
                <a:solidFill>
                  <a:srgbClr val="C00000"/>
                </a:solidFill>
              </a:rPr>
              <a:t> </a:t>
            </a:r>
            <a:endParaRPr lang="en-US" sz="2400" b="1" u="sng" dirty="0">
              <a:solidFill>
                <a:srgbClr val="C00000"/>
              </a:solidFill>
            </a:endParaRPr>
          </a:p>
        </p:txBody>
      </p:sp>
      <p:sp>
        <p:nvSpPr>
          <p:cNvPr id="15" name="TextBox 14"/>
          <p:cNvSpPr txBox="1"/>
          <p:nvPr/>
        </p:nvSpPr>
        <p:spPr>
          <a:xfrm>
            <a:off x="1752601" y="39627"/>
            <a:ext cx="5943600" cy="923330"/>
          </a:xfrm>
          <a:prstGeom prst="rect">
            <a:avLst/>
          </a:prstGeom>
          <a:noFill/>
        </p:spPr>
        <p:txBody>
          <a:bodyPr wrap="square" rtlCol="0">
            <a:spAutoFit/>
          </a:bodyPr>
          <a:lstStyle/>
          <a:p>
            <a:pPr algn="ctr"/>
            <a:r>
              <a:rPr lang="en-US" b="1" dirty="0">
                <a:solidFill>
                  <a:srgbClr val="0033CC"/>
                </a:solidFill>
                <a:latin typeface="Bookman Old Style" panose="02050604050505020204" pitchFamily="18" charset="0"/>
              </a:rPr>
              <a:t>CONTINUOUS ACTIVITY-REUSE OF WASTE WATER FROM RO PLANT AND LAGOON DISCHARGE</a:t>
            </a:r>
            <a:endParaRPr lang="en-IN"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1083631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400" y="1183936"/>
            <a:ext cx="5181600" cy="2585323"/>
          </a:xfrm>
          <a:prstGeom prst="rect">
            <a:avLst/>
          </a:prstGeom>
          <a:noFill/>
        </p:spPr>
        <p:txBody>
          <a:bodyPr wrap="square" rtlCol="0">
            <a:spAutoFit/>
          </a:bodyPr>
          <a:lstStyle/>
          <a:p>
            <a:r>
              <a:rPr lang="en-US" dirty="0"/>
              <a:t>For more than six decades, Exide has been one of India's most reliable brands, enjoying unrivalled reputation and recall. Our constant emphasis on innovation, extensive geographic footprint, strong relationship with marquee clients and steady technology upgradations with global business partners have made us a distinct frontrunner in the lead-acid storage batteries space for both automotive and industrial applications</a:t>
            </a:r>
            <a:endParaRPr lang="en-IN" dirty="0"/>
          </a:p>
        </p:txBody>
      </p:sp>
      <p:sp>
        <p:nvSpPr>
          <p:cNvPr id="6" name="TextBox 5"/>
          <p:cNvSpPr txBox="1"/>
          <p:nvPr/>
        </p:nvSpPr>
        <p:spPr>
          <a:xfrm>
            <a:off x="152400" y="660716"/>
            <a:ext cx="4490497" cy="523220"/>
          </a:xfrm>
          <a:prstGeom prst="rect">
            <a:avLst/>
          </a:prstGeom>
          <a:noFill/>
        </p:spPr>
        <p:txBody>
          <a:bodyPr wrap="square" rtlCol="0">
            <a:spAutoFit/>
          </a:bodyPr>
          <a:lstStyle/>
          <a:p>
            <a:r>
              <a:rPr lang="en-US" sz="2800" b="1" dirty="0">
                <a:solidFill>
                  <a:srgbClr val="FF0000"/>
                </a:solidFill>
              </a:rPr>
              <a:t>EXIDE INDUSTRIES LTD.</a:t>
            </a:r>
            <a:endParaRPr lang="en-IN" sz="2800" b="1" dirty="0">
              <a:solidFill>
                <a:srgbClr val="FF0000"/>
              </a:solidFill>
            </a:endParaRPr>
          </a:p>
        </p:txBody>
      </p:sp>
      <p:pic>
        <p:nvPicPr>
          <p:cNvPr id="1026" name="Picture 2" descr="Exide Industries Q3 PAT Seen Up 7.3% YoY To Rs. 165.5 Cr: Motilal Osw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6400" y="990600"/>
            <a:ext cx="3581400" cy="514389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28600" y="4495800"/>
            <a:ext cx="4953000" cy="2031325"/>
          </a:xfrm>
          <a:prstGeom prst="rect">
            <a:avLst/>
          </a:prstGeom>
          <a:noFill/>
        </p:spPr>
        <p:txBody>
          <a:bodyPr wrap="square" rtlCol="0">
            <a:spAutoFit/>
          </a:bodyPr>
          <a:lstStyle/>
          <a:p>
            <a:r>
              <a:rPr lang="en-US" dirty="0"/>
              <a:t>A leader in packaged power technology, EIL today is India's largest storage battery company with widest range of both conventional flooded as well as latest VRLA batteries. Apart from serving the domestic market the company exports batteries which have captured niches in South East Asian and European markets.</a:t>
            </a:r>
            <a:endParaRPr lang="en-IN" dirty="0"/>
          </a:p>
        </p:txBody>
      </p:sp>
      <p:sp>
        <p:nvSpPr>
          <p:cNvPr id="8" name="TextBox 7"/>
          <p:cNvSpPr txBox="1"/>
          <p:nvPr/>
        </p:nvSpPr>
        <p:spPr>
          <a:xfrm>
            <a:off x="228600" y="3995428"/>
            <a:ext cx="3276600" cy="461665"/>
          </a:xfrm>
          <a:prstGeom prst="rect">
            <a:avLst/>
          </a:prstGeom>
          <a:noFill/>
        </p:spPr>
        <p:txBody>
          <a:bodyPr wrap="square" rtlCol="0">
            <a:spAutoFit/>
          </a:bodyPr>
          <a:lstStyle/>
          <a:p>
            <a:r>
              <a:rPr lang="en-US" sz="2400" b="1" dirty="0">
                <a:solidFill>
                  <a:srgbClr val="002060"/>
                </a:solidFill>
              </a:rPr>
              <a:t>LEADERSHIP</a:t>
            </a:r>
            <a:endParaRPr lang="en-IN" sz="2400" b="1" dirty="0">
              <a:solidFill>
                <a:srgbClr val="002060"/>
              </a:solidFill>
            </a:endParaRPr>
          </a:p>
        </p:txBody>
      </p:sp>
    </p:spTree>
    <p:extLst>
      <p:ext uri="{BB962C8B-B14F-4D97-AF65-F5344CB8AC3E}">
        <p14:creationId xmlns:p14="http://schemas.microsoft.com/office/powerpoint/2010/main" val="6111983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52874" y="450306"/>
            <a:ext cx="8505335" cy="646331"/>
          </a:xfrm>
          <a:prstGeom prst="rect">
            <a:avLst/>
          </a:prstGeom>
          <a:noFill/>
        </p:spPr>
        <p:txBody>
          <a:bodyPr wrap="square" rtlCol="0">
            <a:spAutoFit/>
          </a:bodyPr>
          <a:lstStyle/>
          <a:p>
            <a:pPr algn="ctr"/>
            <a:r>
              <a:rPr lang="en-US" b="1" dirty="0">
                <a:solidFill>
                  <a:srgbClr val="0033CC"/>
                </a:solidFill>
                <a:latin typeface="Bookman Old Style" panose="02050604050505020204" pitchFamily="18" charset="0"/>
              </a:rPr>
              <a:t>REDUCTION OF PROCESS WATER THROUGH TECHNOLOGY UPGRADATION</a:t>
            </a:r>
            <a:endParaRPr lang="en-IN" b="1" dirty="0">
              <a:solidFill>
                <a:srgbClr val="0033CC"/>
              </a:solidFill>
              <a:latin typeface="Bookman Old Style" panose="02050604050505020204" pitchFamily="18" charset="0"/>
            </a:endParaRPr>
          </a:p>
        </p:txBody>
      </p:sp>
      <p:sp>
        <p:nvSpPr>
          <p:cNvPr id="3" name="TextBox 2"/>
          <p:cNvSpPr txBox="1"/>
          <p:nvPr/>
        </p:nvSpPr>
        <p:spPr>
          <a:xfrm>
            <a:off x="311085" y="1387508"/>
            <a:ext cx="8653807" cy="715581"/>
          </a:xfrm>
          <a:prstGeom prst="rect">
            <a:avLst/>
          </a:prstGeom>
          <a:noFill/>
        </p:spPr>
        <p:txBody>
          <a:bodyPr wrap="square" rtlCol="0">
            <a:spAutoFit/>
          </a:bodyPr>
          <a:lstStyle/>
          <a:p>
            <a:pPr marL="214313" indent="-214313">
              <a:buFont typeface="Arial" panose="020B0604020202020204" pitchFamily="34" charset="0"/>
              <a:buChar char="•"/>
            </a:pPr>
            <a:r>
              <a:rPr lang="en-US" sz="1350" b="1" dirty="0"/>
              <a:t> Conversion of dry filling to wet filling for positive plates</a:t>
            </a:r>
          </a:p>
          <a:p>
            <a:endParaRPr lang="en-US" sz="1350" b="1" dirty="0"/>
          </a:p>
          <a:p>
            <a:pPr marL="214313" indent="-214313">
              <a:buFont typeface="Arial" panose="020B0604020202020204" pitchFamily="34" charset="0"/>
              <a:buChar char="•"/>
            </a:pPr>
            <a:r>
              <a:rPr lang="en-US" sz="1350" b="1" dirty="0"/>
              <a:t> Conversion of conventional water bath charging to re-circulation charging</a:t>
            </a:r>
            <a:endParaRPr lang="en-IN" sz="1350" b="1" dirty="0"/>
          </a:p>
        </p:txBody>
      </p:sp>
      <p:sp>
        <p:nvSpPr>
          <p:cNvPr id="4" name="Rectangle 3"/>
          <p:cNvSpPr/>
          <p:nvPr/>
        </p:nvSpPr>
        <p:spPr>
          <a:xfrm>
            <a:off x="211239" y="2228849"/>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Dry Filling</a:t>
            </a:r>
            <a:endParaRPr lang="en-IN" sz="1350" dirty="0"/>
          </a:p>
        </p:txBody>
      </p:sp>
      <p:sp>
        <p:nvSpPr>
          <p:cNvPr id="5" name="Down Arrow 4"/>
          <p:cNvSpPr/>
          <p:nvPr/>
        </p:nvSpPr>
        <p:spPr>
          <a:xfrm>
            <a:off x="1024301" y="2667196"/>
            <a:ext cx="212104" cy="36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6" name="Rectangle 5"/>
          <p:cNvSpPr/>
          <p:nvPr/>
        </p:nvSpPr>
        <p:spPr>
          <a:xfrm>
            <a:off x="225379" y="3034841"/>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Acid Pickling</a:t>
            </a:r>
            <a:endParaRPr lang="en-IN" sz="1350" dirty="0"/>
          </a:p>
        </p:txBody>
      </p:sp>
      <p:sp>
        <p:nvSpPr>
          <p:cNvPr id="7" name="Down Arrow 6"/>
          <p:cNvSpPr/>
          <p:nvPr/>
        </p:nvSpPr>
        <p:spPr>
          <a:xfrm>
            <a:off x="1442301" y="3473188"/>
            <a:ext cx="212104" cy="36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8" name="Rectangle 7"/>
          <p:cNvSpPr/>
          <p:nvPr/>
        </p:nvSpPr>
        <p:spPr>
          <a:xfrm>
            <a:off x="239519" y="3862416"/>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Washing</a:t>
            </a:r>
            <a:endParaRPr lang="en-IN" sz="1350" dirty="0"/>
          </a:p>
        </p:txBody>
      </p:sp>
      <p:sp>
        <p:nvSpPr>
          <p:cNvPr id="9" name="Down Arrow 8"/>
          <p:cNvSpPr/>
          <p:nvPr/>
        </p:nvSpPr>
        <p:spPr>
          <a:xfrm>
            <a:off x="1038442" y="4300762"/>
            <a:ext cx="212104" cy="36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0" name="Rectangle 9"/>
          <p:cNvSpPr/>
          <p:nvPr/>
        </p:nvSpPr>
        <p:spPr>
          <a:xfrm>
            <a:off x="239519" y="4668408"/>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Drying</a:t>
            </a:r>
            <a:endParaRPr lang="en-IN" sz="1350" dirty="0"/>
          </a:p>
        </p:txBody>
      </p:sp>
      <p:sp>
        <p:nvSpPr>
          <p:cNvPr id="11" name="Down Arrow 10"/>
          <p:cNvSpPr/>
          <p:nvPr/>
        </p:nvSpPr>
        <p:spPr>
          <a:xfrm>
            <a:off x="1038441" y="5107127"/>
            <a:ext cx="212104" cy="36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2" name="Rectangle 11"/>
          <p:cNvSpPr/>
          <p:nvPr/>
        </p:nvSpPr>
        <p:spPr>
          <a:xfrm>
            <a:off x="239519" y="5517565"/>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Finished Plates to Assembly</a:t>
            </a:r>
            <a:endParaRPr lang="en-IN" sz="1350" dirty="0"/>
          </a:p>
        </p:txBody>
      </p:sp>
      <p:cxnSp>
        <p:nvCxnSpPr>
          <p:cNvPr id="14" name="Elbow Connector 13"/>
          <p:cNvCxnSpPr/>
          <p:nvPr/>
        </p:nvCxnSpPr>
        <p:spPr>
          <a:xfrm>
            <a:off x="2021185" y="2483931"/>
            <a:ext cx="579749" cy="183451"/>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2600934" y="2462162"/>
            <a:ext cx="1809947" cy="42420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FF0000"/>
                </a:solidFill>
              </a:rPr>
              <a:t>Generation of fines</a:t>
            </a:r>
            <a:endParaRPr lang="en-IN" sz="1350" b="1" dirty="0">
              <a:solidFill>
                <a:srgbClr val="FF0000"/>
              </a:solidFill>
            </a:endParaRPr>
          </a:p>
        </p:txBody>
      </p:sp>
      <p:cxnSp>
        <p:nvCxnSpPr>
          <p:cNvPr id="17" name="Elbow Connector 16"/>
          <p:cNvCxnSpPr/>
          <p:nvPr/>
        </p:nvCxnSpPr>
        <p:spPr>
          <a:xfrm>
            <a:off x="2049466" y="3249749"/>
            <a:ext cx="579749" cy="183451"/>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600934" y="3232804"/>
            <a:ext cx="1809947" cy="42420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FF0000"/>
                </a:solidFill>
              </a:rPr>
              <a:t>Generation of huge sludge</a:t>
            </a:r>
            <a:endParaRPr lang="en-IN" sz="1350" b="1" dirty="0">
              <a:solidFill>
                <a:srgbClr val="FF0000"/>
              </a:solidFill>
            </a:endParaRPr>
          </a:p>
        </p:txBody>
      </p:sp>
      <p:sp>
        <p:nvSpPr>
          <p:cNvPr id="19" name="Rectangle 18"/>
          <p:cNvSpPr/>
          <p:nvPr/>
        </p:nvSpPr>
        <p:spPr>
          <a:xfrm>
            <a:off x="4708689" y="2207266"/>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Wet Filling</a:t>
            </a:r>
            <a:endParaRPr lang="en-IN" sz="1350" dirty="0"/>
          </a:p>
        </p:txBody>
      </p:sp>
      <p:sp>
        <p:nvSpPr>
          <p:cNvPr id="20" name="Down Arrow 19"/>
          <p:cNvSpPr/>
          <p:nvPr/>
        </p:nvSpPr>
        <p:spPr>
          <a:xfrm>
            <a:off x="5493471" y="2645613"/>
            <a:ext cx="212104" cy="36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1" name="Rectangle 20"/>
          <p:cNvSpPr/>
          <p:nvPr/>
        </p:nvSpPr>
        <p:spPr>
          <a:xfrm>
            <a:off x="4708689" y="3040477"/>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Drying</a:t>
            </a:r>
            <a:endParaRPr lang="en-IN" sz="1350" dirty="0"/>
          </a:p>
        </p:txBody>
      </p:sp>
      <p:sp>
        <p:nvSpPr>
          <p:cNvPr id="22" name="Down Arrow 21"/>
          <p:cNvSpPr/>
          <p:nvPr/>
        </p:nvSpPr>
        <p:spPr>
          <a:xfrm>
            <a:off x="5507610" y="3473188"/>
            <a:ext cx="212104" cy="36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23" name="Rectangle 22"/>
          <p:cNvSpPr/>
          <p:nvPr/>
        </p:nvSpPr>
        <p:spPr>
          <a:xfrm>
            <a:off x="4694548" y="3873687"/>
            <a:ext cx="1809947" cy="43834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dirty="0"/>
              <a:t>Finished Plates to Assembly</a:t>
            </a:r>
            <a:endParaRPr lang="en-IN" sz="1350" dirty="0"/>
          </a:p>
        </p:txBody>
      </p:sp>
      <p:cxnSp>
        <p:nvCxnSpPr>
          <p:cNvPr id="24" name="Elbow Connector 23"/>
          <p:cNvCxnSpPr/>
          <p:nvPr/>
        </p:nvCxnSpPr>
        <p:spPr>
          <a:xfrm>
            <a:off x="6518635" y="2423576"/>
            <a:ext cx="579749" cy="183451"/>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7087779" y="2393406"/>
            <a:ext cx="1809947" cy="42420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FF0000"/>
                </a:solidFill>
              </a:rPr>
              <a:t>Generation of fines eliminated</a:t>
            </a:r>
            <a:endParaRPr lang="en-IN" sz="1350" b="1" dirty="0">
              <a:solidFill>
                <a:srgbClr val="FF0000"/>
              </a:solidFill>
            </a:endParaRPr>
          </a:p>
        </p:txBody>
      </p:sp>
      <p:cxnSp>
        <p:nvCxnSpPr>
          <p:cNvPr id="26" name="Elbow Connector 25"/>
          <p:cNvCxnSpPr/>
          <p:nvPr/>
        </p:nvCxnSpPr>
        <p:spPr>
          <a:xfrm>
            <a:off x="5694969" y="3657011"/>
            <a:ext cx="1389275" cy="189728"/>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7055963" y="3661584"/>
            <a:ext cx="1809947" cy="424207"/>
          </a:xfrm>
          <a:prstGeom prst="rect">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50" b="1" dirty="0">
                <a:solidFill>
                  <a:srgbClr val="FF0000"/>
                </a:solidFill>
              </a:rPr>
              <a:t>Generation of sludge eliminated</a:t>
            </a:r>
            <a:endParaRPr lang="en-IN" sz="1350" b="1" dirty="0">
              <a:solidFill>
                <a:srgbClr val="FF0000"/>
              </a:solidFill>
            </a:endParaRPr>
          </a:p>
        </p:txBody>
      </p:sp>
      <p:sp>
        <p:nvSpPr>
          <p:cNvPr id="28" name="Down Arrow 27"/>
          <p:cNvSpPr/>
          <p:nvPr/>
        </p:nvSpPr>
        <p:spPr>
          <a:xfrm>
            <a:off x="1038441" y="3480257"/>
            <a:ext cx="212104" cy="36764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15" name="TextBox 14"/>
          <p:cNvSpPr txBox="1"/>
          <p:nvPr/>
        </p:nvSpPr>
        <p:spPr>
          <a:xfrm>
            <a:off x="6773159" y="2393404"/>
            <a:ext cx="530258" cy="461665"/>
          </a:xfrm>
          <a:prstGeom prst="rect">
            <a:avLst/>
          </a:prstGeom>
          <a:noFill/>
        </p:spPr>
        <p:txBody>
          <a:bodyPr wrap="square" rtlCol="0">
            <a:spAutoFit/>
          </a:bodyPr>
          <a:lstStyle/>
          <a:p>
            <a:r>
              <a:rPr lang="en-US" sz="2400" b="1" dirty="0">
                <a:solidFill>
                  <a:srgbClr val="FF0000"/>
                </a:solidFill>
              </a:rPr>
              <a:t>X</a:t>
            </a:r>
            <a:endParaRPr lang="en-IN" sz="2400" b="1" dirty="0">
              <a:solidFill>
                <a:srgbClr val="FF0000"/>
              </a:solidFill>
            </a:endParaRPr>
          </a:p>
        </p:txBody>
      </p:sp>
      <p:sp>
        <p:nvSpPr>
          <p:cNvPr id="29" name="TextBox 28"/>
          <p:cNvSpPr txBox="1"/>
          <p:nvPr/>
        </p:nvSpPr>
        <p:spPr>
          <a:xfrm>
            <a:off x="6660903" y="3621543"/>
            <a:ext cx="530258" cy="461665"/>
          </a:xfrm>
          <a:prstGeom prst="rect">
            <a:avLst/>
          </a:prstGeom>
          <a:noFill/>
        </p:spPr>
        <p:txBody>
          <a:bodyPr wrap="square" rtlCol="0">
            <a:spAutoFit/>
          </a:bodyPr>
          <a:lstStyle/>
          <a:p>
            <a:r>
              <a:rPr lang="en-US" sz="2400" b="1" dirty="0">
                <a:solidFill>
                  <a:srgbClr val="FF0000"/>
                </a:solidFill>
              </a:rPr>
              <a:t>X</a:t>
            </a:r>
            <a:endParaRPr lang="en-IN" sz="2400" b="1" dirty="0">
              <a:solidFill>
                <a:srgbClr val="FF0000"/>
              </a:solidFill>
            </a:endParaRPr>
          </a:p>
        </p:txBody>
      </p:sp>
      <p:cxnSp>
        <p:nvCxnSpPr>
          <p:cNvPr id="30" name="Elbow Connector 29"/>
          <p:cNvCxnSpPr/>
          <p:nvPr/>
        </p:nvCxnSpPr>
        <p:spPr>
          <a:xfrm rot="5400000" flipH="1" flipV="1">
            <a:off x="1861524" y="3622559"/>
            <a:ext cx="655467" cy="300165"/>
          </a:xfrm>
          <a:prstGeom prst="bentConnector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72512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10"/>
          <p:cNvSpPr>
            <a:spLocks noGrp="1"/>
          </p:cNvSpPr>
          <p:nvPr>
            <p:ph type="sldNum" sz="quarter" idx="12"/>
          </p:nvPr>
        </p:nvSpPr>
        <p:spPr/>
        <p:txBody>
          <a:bodyPr/>
          <a:lstStyle/>
          <a:p>
            <a:pPr>
              <a:defRPr/>
            </a:pPr>
            <a:fld id="{B16C198C-DB4F-4163-BC89-163268B4BF26}" type="slidenum">
              <a:rPr lang="en-US" smtClean="0"/>
              <a:pPr>
                <a:defRPr/>
              </a:pPr>
              <a:t>21</a:t>
            </a:fld>
            <a:endParaRPr lang="en-US"/>
          </a:p>
        </p:txBody>
      </p:sp>
      <p:sp>
        <p:nvSpPr>
          <p:cNvPr id="15" name="TextBox 14"/>
          <p:cNvSpPr txBox="1"/>
          <p:nvPr/>
        </p:nvSpPr>
        <p:spPr>
          <a:xfrm>
            <a:off x="5952708" y="5040622"/>
            <a:ext cx="3525084" cy="1815882"/>
          </a:xfrm>
          <a:prstGeom prst="rect">
            <a:avLst/>
          </a:prstGeom>
          <a:noFill/>
        </p:spPr>
        <p:txBody>
          <a:bodyPr wrap="square">
            <a:spAutoFit/>
          </a:bodyPr>
          <a:lstStyle/>
          <a:p>
            <a:pPr>
              <a:defRPr/>
            </a:pPr>
            <a:r>
              <a:rPr lang="en-IN" sz="1600" b="1" dirty="0"/>
              <a:t>ADVANTAGES</a:t>
            </a:r>
          </a:p>
          <a:p>
            <a:pPr>
              <a:defRPr/>
            </a:pPr>
            <a:endParaRPr lang="en-IN" sz="1600" b="1" dirty="0"/>
          </a:p>
          <a:p>
            <a:pPr lvl="0">
              <a:buFont typeface="Arial" pitchFamily="34" charset="0"/>
              <a:buChar char="•"/>
              <a:defRPr/>
            </a:pPr>
            <a:r>
              <a:rPr lang="en-US" sz="1600" b="1" dirty="0"/>
              <a:t> Generation of fines eliminated</a:t>
            </a:r>
          </a:p>
          <a:p>
            <a:pPr lvl="0">
              <a:buFont typeface="Arial" pitchFamily="34" charset="0"/>
              <a:buChar char="•"/>
              <a:defRPr/>
            </a:pPr>
            <a:r>
              <a:rPr lang="en-US" sz="1600" b="1" dirty="0"/>
              <a:t> Minimum sludge generation due to </a:t>
            </a:r>
          </a:p>
          <a:p>
            <a:pPr lvl="0">
              <a:defRPr/>
            </a:pPr>
            <a:r>
              <a:rPr lang="en-US" sz="1600" b="1" dirty="0"/>
              <a:t>   elimination of pickling</a:t>
            </a:r>
            <a:endParaRPr lang="en-US" sz="1600" dirty="0"/>
          </a:p>
          <a:p>
            <a:pPr lvl="0">
              <a:buFont typeface="Arial" pitchFamily="34" charset="0"/>
              <a:buChar char="•"/>
              <a:defRPr/>
            </a:pPr>
            <a:endParaRPr lang="en-US" sz="1600" dirty="0"/>
          </a:p>
          <a:p>
            <a:pPr>
              <a:buFont typeface="Arial" pitchFamily="34" charset="0"/>
              <a:buChar char="•"/>
              <a:defRPr/>
            </a:pPr>
            <a:endParaRPr lang="en-IN" sz="1600" b="1" dirty="0"/>
          </a:p>
        </p:txBody>
      </p:sp>
      <p:sp>
        <p:nvSpPr>
          <p:cNvPr id="17" name="Rounded Rectangle 16"/>
          <p:cNvSpPr/>
          <p:nvPr/>
        </p:nvSpPr>
        <p:spPr>
          <a:xfrm>
            <a:off x="6057900" y="1600200"/>
            <a:ext cx="165735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t>DRY OXIDE FILLING</a:t>
            </a:r>
          </a:p>
        </p:txBody>
      </p:sp>
      <p:sp>
        <p:nvSpPr>
          <p:cNvPr id="18" name="Rounded Rectangle 17"/>
          <p:cNvSpPr/>
          <p:nvPr/>
        </p:nvSpPr>
        <p:spPr>
          <a:xfrm>
            <a:off x="6057900" y="4236316"/>
            <a:ext cx="165735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t>WET FILLING</a:t>
            </a:r>
          </a:p>
        </p:txBody>
      </p:sp>
      <p:sp>
        <p:nvSpPr>
          <p:cNvPr id="22" name="Curved Right Arrow 21"/>
          <p:cNvSpPr/>
          <p:nvPr/>
        </p:nvSpPr>
        <p:spPr>
          <a:xfrm>
            <a:off x="5429256" y="1821645"/>
            <a:ext cx="628650" cy="2860531"/>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350">
              <a:solidFill>
                <a:schemeClr val="tx1"/>
              </a:solidFill>
            </a:endParaRPr>
          </a:p>
        </p:txBody>
      </p:sp>
      <p:pic>
        <p:nvPicPr>
          <p:cNvPr id="2050" name="Picture 2" descr="C:\Users\soumabhos\Desktop\SIL\PICTURES\New folder - 28.02.13\DSC08479.JPG"/>
          <p:cNvPicPr>
            <a:picLocks noChangeAspect="1" noChangeArrowheads="1"/>
          </p:cNvPicPr>
          <p:nvPr/>
        </p:nvPicPr>
        <p:blipFill>
          <a:blip r:embed="rId2" cstate="print"/>
          <a:srcRect/>
          <a:stretch>
            <a:fillRect/>
          </a:stretch>
        </p:blipFill>
        <p:spPr bwMode="auto">
          <a:xfrm>
            <a:off x="717938" y="1339438"/>
            <a:ext cx="3549262" cy="2400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51" name="Picture 3" descr="C:\Users\soumabhos\Desktop\SIL\PICTURES\New folder - 28.02.13\DSC08491.JPG"/>
          <p:cNvPicPr>
            <a:picLocks noChangeAspect="1" noChangeArrowheads="1"/>
          </p:cNvPicPr>
          <p:nvPr/>
        </p:nvPicPr>
        <p:blipFill>
          <a:blip r:embed="rId3" cstate="print"/>
          <a:srcRect/>
          <a:stretch>
            <a:fillRect/>
          </a:stretch>
        </p:blipFill>
        <p:spPr bwMode="auto">
          <a:xfrm>
            <a:off x="717938" y="3879123"/>
            <a:ext cx="3549262" cy="25053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p:cNvSpPr txBox="1"/>
          <p:nvPr/>
        </p:nvSpPr>
        <p:spPr>
          <a:xfrm>
            <a:off x="1905000" y="228600"/>
            <a:ext cx="6172201" cy="646331"/>
          </a:xfrm>
          <a:prstGeom prst="rect">
            <a:avLst/>
          </a:prstGeom>
          <a:noFill/>
        </p:spPr>
        <p:txBody>
          <a:bodyPr wrap="square" rtlCol="0">
            <a:spAutoFit/>
          </a:bodyPr>
          <a:lstStyle/>
          <a:p>
            <a:pPr algn="ctr"/>
            <a:r>
              <a:rPr lang="en-US" b="1" dirty="0">
                <a:solidFill>
                  <a:srgbClr val="0033CC"/>
                </a:solidFill>
                <a:latin typeface="Bookman Old Style" panose="02050604050505020204" pitchFamily="18" charset="0"/>
              </a:rPr>
              <a:t>OXIDE FILLING PROCESS CHANGE IN TUBULAR PLATES FOR INDUSTRIAL</a:t>
            </a:r>
            <a:endParaRPr lang="en-IN"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26609140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lide Number Placeholder 13"/>
          <p:cNvSpPr>
            <a:spLocks noGrp="1"/>
          </p:cNvSpPr>
          <p:nvPr>
            <p:ph type="sldNum" sz="quarter" idx="12"/>
          </p:nvPr>
        </p:nvSpPr>
        <p:spPr/>
        <p:txBody>
          <a:bodyPr/>
          <a:lstStyle/>
          <a:p>
            <a:pPr>
              <a:defRPr/>
            </a:pPr>
            <a:fld id="{AE887CD7-AEFB-4446-BE5E-C80E04B678A6}" type="slidenum">
              <a:rPr lang="en-US" smtClean="0"/>
              <a:pPr>
                <a:defRPr/>
              </a:pPr>
              <a:t>22</a:t>
            </a:fld>
            <a:endParaRPr lang="en-US"/>
          </a:p>
        </p:txBody>
      </p:sp>
      <p:sp>
        <p:nvSpPr>
          <p:cNvPr id="17" name="TextBox 16"/>
          <p:cNvSpPr txBox="1"/>
          <p:nvPr/>
        </p:nvSpPr>
        <p:spPr>
          <a:xfrm>
            <a:off x="4876800" y="4582973"/>
            <a:ext cx="3607568" cy="1384995"/>
          </a:xfrm>
          <a:prstGeom prst="rect">
            <a:avLst/>
          </a:prstGeom>
          <a:noFill/>
        </p:spPr>
        <p:txBody>
          <a:bodyPr wrap="square">
            <a:spAutoFit/>
          </a:bodyPr>
          <a:lstStyle/>
          <a:p>
            <a:pPr>
              <a:defRPr/>
            </a:pPr>
            <a:r>
              <a:rPr lang="en-IN" sz="1200" b="1" dirty="0"/>
              <a:t>ADVANTAGES</a:t>
            </a:r>
          </a:p>
          <a:p>
            <a:pPr>
              <a:defRPr/>
            </a:pPr>
            <a:endParaRPr lang="en-IN" sz="1200" b="1" dirty="0"/>
          </a:p>
          <a:p>
            <a:pPr>
              <a:buFont typeface="Arial" pitchFamily="34" charset="0"/>
              <a:buChar char="•"/>
              <a:defRPr/>
            </a:pPr>
            <a:r>
              <a:rPr lang="en-IN" sz="1200" b="1" dirty="0"/>
              <a:t> </a:t>
            </a:r>
            <a:r>
              <a:rPr lang="en-US" sz="1200" b="1" dirty="0">
                <a:solidFill>
                  <a:schemeClr val="tx1">
                    <a:lumMod val="95000"/>
                    <a:lumOff val="5000"/>
                  </a:schemeClr>
                </a:solidFill>
              </a:rPr>
              <a:t>Availability of optimum specific gravity acid for</a:t>
            </a:r>
          </a:p>
          <a:p>
            <a:pPr>
              <a:defRPr/>
            </a:pPr>
            <a:r>
              <a:rPr lang="en-US" sz="1200" b="1" dirty="0">
                <a:solidFill>
                  <a:schemeClr val="tx1">
                    <a:lumMod val="95000"/>
                    <a:lumOff val="5000"/>
                  </a:schemeClr>
                </a:solidFill>
              </a:rPr>
              <a:t>  formation of positive &amp; negative plates enables</a:t>
            </a:r>
          </a:p>
          <a:p>
            <a:pPr>
              <a:defRPr/>
            </a:pPr>
            <a:r>
              <a:rPr lang="en-US" sz="1200" b="1" dirty="0">
                <a:solidFill>
                  <a:schemeClr val="tx1">
                    <a:lumMod val="95000"/>
                    <a:lumOff val="5000"/>
                  </a:schemeClr>
                </a:solidFill>
              </a:rPr>
              <a:t>  low AH I/P during charging</a:t>
            </a:r>
          </a:p>
          <a:p>
            <a:pPr>
              <a:buFont typeface="Arial" pitchFamily="34" charset="0"/>
              <a:buChar char="•"/>
              <a:defRPr/>
            </a:pPr>
            <a:r>
              <a:rPr lang="en-US" sz="1200" b="1" dirty="0">
                <a:solidFill>
                  <a:schemeClr val="tx1">
                    <a:lumMod val="95000"/>
                    <a:lumOff val="5000"/>
                  </a:schemeClr>
                </a:solidFill>
              </a:rPr>
              <a:t> Use of chilled acid enables charging to takes place at</a:t>
            </a:r>
          </a:p>
          <a:p>
            <a:pPr>
              <a:defRPr/>
            </a:pPr>
            <a:r>
              <a:rPr lang="en-US" sz="1200" b="1" dirty="0">
                <a:solidFill>
                  <a:schemeClr val="tx1">
                    <a:lumMod val="95000"/>
                    <a:lumOff val="5000"/>
                  </a:schemeClr>
                </a:solidFill>
              </a:rPr>
              <a:t>  50 % lower time</a:t>
            </a:r>
            <a:endParaRPr lang="en-IN" sz="1200" b="1" dirty="0"/>
          </a:p>
        </p:txBody>
      </p:sp>
      <p:sp>
        <p:nvSpPr>
          <p:cNvPr id="22" name="Rounded Rectangle 21"/>
          <p:cNvSpPr/>
          <p:nvPr/>
        </p:nvSpPr>
        <p:spPr>
          <a:xfrm>
            <a:off x="6545738" y="1687544"/>
            <a:ext cx="165735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t>WATER BATH CHARGING</a:t>
            </a:r>
          </a:p>
        </p:txBody>
      </p:sp>
      <p:sp>
        <p:nvSpPr>
          <p:cNvPr id="23" name="Rounded Rectangle 22"/>
          <p:cNvSpPr/>
          <p:nvPr/>
        </p:nvSpPr>
        <p:spPr>
          <a:xfrm>
            <a:off x="6545738" y="4011473"/>
            <a:ext cx="1657350" cy="5715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1350" b="1" dirty="0"/>
              <a:t>RECIRCULATION CHARGING</a:t>
            </a:r>
          </a:p>
        </p:txBody>
      </p:sp>
      <p:sp>
        <p:nvSpPr>
          <p:cNvPr id="25" name="Curved Right Arrow 24"/>
          <p:cNvSpPr/>
          <p:nvPr/>
        </p:nvSpPr>
        <p:spPr>
          <a:xfrm>
            <a:off x="5905378" y="1834387"/>
            <a:ext cx="495422" cy="2585213"/>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sz="1350">
              <a:solidFill>
                <a:schemeClr val="tx1"/>
              </a:solidFill>
            </a:endParaRPr>
          </a:p>
        </p:txBody>
      </p:sp>
      <p:pic>
        <p:nvPicPr>
          <p:cNvPr id="1027" name="Picture 3" descr="C:\Users\soumabhos\Desktop\SIL\PICTURES\New folder - 28.02.13\DSC08473.JPG"/>
          <p:cNvPicPr>
            <a:picLocks noChangeAspect="1" noChangeArrowheads="1"/>
          </p:cNvPicPr>
          <p:nvPr/>
        </p:nvPicPr>
        <p:blipFill>
          <a:blip r:embed="rId2" cstate="print"/>
          <a:srcRect/>
          <a:stretch>
            <a:fillRect/>
          </a:stretch>
        </p:blipFill>
        <p:spPr bwMode="auto">
          <a:xfrm>
            <a:off x="603771" y="1553752"/>
            <a:ext cx="3511029" cy="2457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28" name="Picture 4" descr="C:\Users\soumabhos\Desktop\SIL\PICTURES\New folder - 28.02.13\DSC08498.JPG"/>
          <p:cNvPicPr>
            <a:picLocks noChangeAspect="1" noChangeArrowheads="1"/>
          </p:cNvPicPr>
          <p:nvPr/>
        </p:nvPicPr>
        <p:blipFill>
          <a:blip r:embed="rId3" cstate="print"/>
          <a:srcRect/>
          <a:stretch>
            <a:fillRect/>
          </a:stretch>
        </p:blipFill>
        <p:spPr bwMode="auto">
          <a:xfrm>
            <a:off x="603771" y="4126078"/>
            <a:ext cx="3511029" cy="245772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0" name="TextBox 9"/>
          <p:cNvSpPr txBox="1"/>
          <p:nvPr/>
        </p:nvSpPr>
        <p:spPr>
          <a:xfrm>
            <a:off x="990600" y="412728"/>
            <a:ext cx="7391400" cy="646331"/>
          </a:xfrm>
          <a:prstGeom prst="rect">
            <a:avLst/>
          </a:prstGeom>
          <a:noFill/>
        </p:spPr>
        <p:txBody>
          <a:bodyPr wrap="square" rtlCol="0">
            <a:spAutoFit/>
          </a:bodyPr>
          <a:lstStyle/>
          <a:p>
            <a:pPr algn="ctr"/>
            <a:r>
              <a:rPr lang="en-US" b="1" dirty="0">
                <a:solidFill>
                  <a:srgbClr val="0033CC"/>
                </a:solidFill>
                <a:latin typeface="Bookman Old Style" panose="02050604050505020204" pitchFamily="18" charset="0"/>
              </a:rPr>
              <a:t>BATTERY CHARGING PROCESS- WATER BATH CHARGING TO RECIRCULATION CHARGING</a:t>
            </a:r>
            <a:endParaRPr lang="en-IN"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27782076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p:cNvGraphicFramePr>
            <a:graphicFrameLocks/>
          </p:cNvGraphicFramePr>
          <p:nvPr>
            <p:extLst>
              <p:ext uri="{D42A27DB-BD31-4B8C-83A1-F6EECF244321}">
                <p14:modId xmlns:p14="http://schemas.microsoft.com/office/powerpoint/2010/main" val="1839490867"/>
              </p:ext>
            </p:extLst>
          </p:nvPr>
        </p:nvGraphicFramePr>
        <p:xfrm>
          <a:off x="152400" y="3124200"/>
          <a:ext cx="8780750" cy="25908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2054905" y="20838"/>
            <a:ext cx="5384807" cy="461665"/>
          </a:xfrm>
          <a:prstGeom prst="rect">
            <a:avLst/>
          </a:prstGeom>
          <a:noFill/>
        </p:spPr>
        <p:txBody>
          <a:bodyPr wrap="none" rtlCol="0">
            <a:spAutoFit/>
          </a:bodyPr>
          <a:lstStyle/>
          <a:p>
            <a:r>
              <a:rPr lang="en-IN" sz="2400" b="1" dirty="0">
                <a:solidFill>
                  <a:srgbClr val="0033CC"/>
                </a:solidFill>
                <a:latin typeface="Bookman Old Style" panose="02050604050505020204" pitchFamily="18" charset="0"/>
              </a:rPr>
              <a:t>WATER CONSUMPTION REPORT</a:t>
            </a:r>
          </a:p>
        </p:txBody>
      </p:sp>
      <p:graphicFrame>
        <p:nvGraphicFramePr>
          <p:cNvPr id="8" name="Chart 7"/>
          <p:cNvGraphicFramePr/>
          <p:nvPr>
            <p:extLst>
              <p:ext uri="{D42A27DB-BD31-4B8C-83A1-F6EECF244321}">
                <p14:modId xmlns:p14="http://schemas.microsoft.com/office/powerpoint/2010/main" val="517375983"/>
              </p:ext>
            </p:extLst>
          </p:nvPr>
        </p:nvGraphicFramePr>
        <p:xfrm>
          <a:off x="152400" y="533400"/>
          <a:ext cx="4415409" cy="244794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9" name="Chart 8"/>
          <p:cNvGraphicFramePr/>
          <p:nvPr>
            <p:extLst>
              <p:ext uri="{D42A27DB-BD31-4B8C-83A1-F6EECF244321}">
                <p14:modId xmlns:p14="http://schemas.microsoft.com/office/powerpoint/2010/main" val="2489037194"/>
              </p:ext>
            </p:extLst>
          </p:nvPr>
        </p:nvGraphicFramePr>
        <p:xfrm>
          <a:off x="4818351" y="547300"/>
          <a:ext cx="4114799" cy="243404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5715000" y="547300"/>
            <a:ext cx="3429000" cy="276999"/>
          </a:xfrm>
          <a:prstGeom prst="rect">
            <a:avLst/>
          </a:prstGeom>
          <a:noFill/>
        </p:spPr>
        <p:txBody>
          <a:bodyPr wrap="square" rtlCol="0">
            <a:spAutoFit/>
          </a:bodyPr>
          <a:lstStyle/>
          <a:p>
            <a:r>
              <a:rPr lang="en-US" sz="1200" b="1" dirty="0">
                <a:solidFill>
                  <a:srgbClr val="1B0EBE"/>
                </a:solidFill>
                <a:latin typeface="Bookman Old Style" panose="02050604050505020204" pitchFamily="18" charset="0"/>
              </a:rPr>
              <a:t>Automotive Production(Million Ah)</a:t>
            </a:r>
            <a:endParaRPr lang="en-IN" sz="1200" b="1" dirty="0">
              <a:solidFill>
                <a:srgbClr val="1B0EBE"/>
              </a:solidFill>
              <a:latin typeface="Bookman Old Style" panose="02050604050505020204" pitchFamily="18" charset="0"/>
            </a:endParaRPr>
          </a:p>
        </p:txBody>
      </p:sp>
      <p:cxnSp>
        <p:nvCxnSpPr>
          <p:cNvPr id="12" name="Straight Arrow Connector 11"/>
          <p:cNvCxnSpPr/>
          <p:nvPr/>
        </p:nvCxnSpPr>
        <p:spPr>
          <a:xfrm flipV="1">
            <a:off x="838200" y="1295400"/>
            <a:ext cx="2743200" cy="583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p:cNvCxnSpPr/>
          <p:nvPr/>
        </p:nvCxnSpPr>
        <p:spPr>
          <a:xfrm flipV="1">
            <a:off x="5521902" y="1137894"/>
            <a:ext cx="2743200" cy="583223"/>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16" name="TextBox 15"/>
          <p:cNvSpPr txBox="1"/>
          <p:nvPr/>
        </p:nvSpPr>
        <p:spPr>
          <a:xfrm>
            <a:off x="152400" y="6010208"/>
            <a:ext cx="4415409" cy="523220"/>
          </a:xfrm>
          <a:prstGeom prst="rect">
            <a:avLst/>
          </a:prstGeom>
          <a:noFill/>
        </p:spPr>
        <p:txBody>
          <a:bodyPr wrap="square" rtlCol="0">
            <a:spAutoFit/>
          </a:bodyPr>
          <a:lstStyle/>
          <a:p>
            <a:r>
              <a:rPr lang="en-US" sz="1400" dirty="0"/>
              <a:t>Prod. Volume Increase from 2016-17 to 2020-21 -  </a:t>
            </a:r>
            <a:r>
              <a:rPr lang="en-US" sz="1400" b="1" dirty="0"/>
              <a:t>50%</a:t>
            </a:r>
          </a:p>
          <a:p>
            <a:r>
              <a:rPr lang="en-US" sz="1400" dirty="0"/>
              <a:t>Raw Water Cons. Reduction -  </a:t>
            </a:r>
            <a:r>
              <a:rPr lang="en-US" sz="1400" b="1" dirty="0"/>
              <a:t>29%</a:t>
            </a:r>
            <a:endParaRPr lang="en-IN" sz="1400" b="1" dirty="0"/>
          </a:p>
        </p:txBody>
      </p:sp>
      <p:cxnSp>
        <p:nvCxnSpPr>
          <p:cNvPr id="18" name="Straight Arrow Connector 17"/>
          <p:cNvCxnSpPr/>
          <p:nvPr/>
        </p:nvCxnSpPr>
        <p:spPr>
          <a:xfrm flipV="1">
            <a:off x="4267200" y="6073674"/>
            <a:ext cx="0" cy="161947"/>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cxnSp>
        <p:nvCxnSpPr>
          <p:cNvPr id="19" name="Straight Arrow Connector 18"/>
          <p:cNvCxnSpPr/>
          <p:nvPr/>
        </p:nvCxnSpPr>
        <p:spPr>
          <a:xfrm flipH="1">
            <a:off x="2819400" y="6235621"/>
            <a:ext cx="7068" cy="222333"/>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24" name="TextBox 23"/>
          <p:cNvSpPr txBox="1"/>
          <p:nvPr/>
        </p:nvSpPr>
        <p:spPr>
          <a:xfrm>
            <a:off x="152400" y="5765897"/>
            <a:ext cx="2590800" cy="307777"/>
          </a:xfrm>
          <a:prstGeom prst="rect">
            <a:avLst/>
          </a:prstGeom>
          <a:noFill/>
        </p:spPr>
        <p:txBody>
          <a:bodyPr wrap="square" rtlCol="0">
            <a:spAutoFit/>
          </a:bodyPr>
          <a:lstStyle/>
          <a:p>
            <a:r>
              <a:rPr lang="en-US" sz="1400" b="1" dirty="0"/>
              <a:t>INDUSTRIAL &amp; AUTOMOTIVE </a:t>
            </a:r>
            <a:endParaRPr lang="en-IN" sz="1400" b="1" dirty="0"/>
          </a:p>
        </p:txBody>
      </p:sp>
      <p:cxnSp>
        <p:nvCxnSpPr>
          <p:cNvPr id="28" name="Straight Arrow Connector 27"/>
          <p:cNvCxnSpPr/>
          <p:nvPr/>
        </p:nvCxnSpPr>
        <p:spPr>
          <a:xfrm>
            <a:off x="1524000" y="3707424"/>
            <a:ext cx="6629400" cy="331176"/>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6211805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2376344615"/>
              </p:ext>
            </p:extLst>
          </p:nvPr>
        </p:nvGraphicFramePr>
        <p:xfrm>
          <a:off x="128460" y="1066800"/>
          <a:ext cx="4519737" cy="1371600"/>
        </p:xfrm>
        <a:graphic>
          <a:graphicData uri="http://schemas.openxmlformats.org/drawingml/2006/table">
            <a:tbl>
              <a:tblPr>
                <a:tableStyleId>{5C22544A-7EE6-4342-B048-85BDC9FD1C3A}</a:tableStyleId>
              </a:tblPr>
              <a:tblGrid>
                <a:gridCol w="475762">
                  <a:extLst>
                    <a:ext uri="{9D8B030D-6E8A-4147-A177-3AD203B41FA5}">
                      <a16:colId xmlns:a16="http://schemas.microsoft.com/office/drawing/2014/main" val="20000"/>
                    </a:ext>
                  </a:extLst>
                </a:gridCol>
                <a:gridCol w="475762">
                  <a:extLst>
                    <a:ext uri="{9D8B030D-6E8A-4147-A177-3AD203B41FA5}">
                      <a16:colId xmlns:a16="http://schemas.microsoft.com/office/drawing/2014/main" val="20001"/>
                    </a:ext>
                  </a:extLst>
                </a:gridCol>
                <a:gridCol w="475762">
                  <a:extLst>
                    <a:ext uri="{9D8B030D-6E8A-4147-A177-3AD203B41FA5}">
                      <a16:colId xmlns:a16="http://schemas.microsoft.com/office/drawing/2014/main" val="20002"/>
                    </a:ext>
                  </a:extLst>
                </a:gridCol>
                <a:gridCol w="475762">
                  <a:extLst>
                    <a:ext uri="{9D8B030D-6E8A-4147-A177-3AD203B41FA5}">
                      <a16:colId xmlns:a16="http://schemas.microsoft.com/office/drawing/2014/main" val="20003"/>
                    </a:ext>
                  </a:extLst>
                </a:gridCol>
                <a:gridCol w="475762">
                  <a:extLst>
                    <a:ext uri="{9D8B030D-6E8A-4147-A177-3AD203B41FA5}">
                      <a16:colId xmlns:a16="http://schemas.microsoft.com/office/drawing/2014/main" val="20004"/>
                    </a:ext>
                  </a:extLst>
                </a:gridCol>
                <a:gridCol w="713641">
                  <a:extLst>
                    <a:ext uri="{9D8B030D-6E8A-4147-A177-3AD203B41FA5}">
                      <a16:colId xmlns:a16="http://schemas.microsoft.com/office/drawing/2014/main" val="20005"/>
                    </a:ext>
                  </a:extLst>
                </a:gridCol>
                <a:gridCol w="475762">
                  <a:extLst>
                    <a:ext uri="{9D8B030D-6E8A-4147-A177-3AD203B41FA5}">
                      <a16:colId xmlns:a16="http://schemas.microsoft.com/office/drawing/2014/main" val="20006"/>
                    </a:ext>
                  </a:extLst>
                </a:gridCol>
                <a:gridCol w="475762">
                  <a:extLst>
                    <a:ext uri="{9D8B030D-6E8A-4147-A177-3AD203B41FA5}">
                      <a16:colId xmlns:a16="http://schemas.microsoft.com/office/drawing/2014/main" val="20007"/>
                    </a:ext>
                  </a:extLst>
                </a:gridCol>
                <a:gridCol w="475762">
                  <a:extLst>
                    <a:ext uri="{9D8B030D-6E8A-4147-A177-3AD203B41FA5}">
                      <a16:colId xmlns:a16="http://schemas.microsoft.com/office/drawing/2014/main" val="20008"/>
                    </a:ext>
                  </a:extLst>
                </a:gridCol>
              </a:tblGrid>
              <a:tr h="342900">
                <a:tc gridSpan="9">
                  <a:txBody>
                    <a:bodyPr/>
                    <a:lstStyle/>
                    <a:p>
                      <a:pPr algn="ctr" fontAlgn="b"/>
                      <a:r>
                        <a:rPr lang="en-US" sz="1200" b="1" u="none" strike="noStrike" dirty="0">
                          <a:effectLst/>
                        </a:rPr>
                        <a:t>Raw Water(KL)/MT of Lead</a:t>
                      </a:r>
                      <a:endParaRPr lang="en-US" sz="12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685800">
                <a:tc>
                  <a:txBody>
                    <a:bodyPr/>
                    <a:lstStyle/>
                    <a:p>
                      <a:pPr algn="ctr" fontAlgn="b"/>
                      <a:r>
                        <a:rPr lang="en-IN" sz="1050" u="none" strike="noStrike">
                          <a:effectLst/>
                        </a:rPr>
                        <a:t>2016-17</a:t>
                      </a:r>
                      <a:endParaRPr lang="en-IN"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50" u="none" strike="noStrike">
                          <a:effectLst/>
                        </a:rPr>
                        <a:t>2017-18</a:t>
                      </a:r>
                      <a:endParaRPr lang="en-IN"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50" u="none" strike="noStrike">
                          <a:effectLst/>
                        </a:rPr>
                        <a:t>2018-19</a:t>
                      </a:r>
                      <a:endParaRPr lang="en-IN"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50" u="none" strike="noStrike">
                          <a:effectLst/>
                        </a:rPr>
                        <a:t>2019-20</a:t>
                      </a:r>
                      <a:endParaRPr lang="en-IN"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50" u="none" strike="noStrike">
                          <a:effectLst/>
                        </a:rPr>
                        <a:t>2020-21</a:t>
                      </a:r>
                      <a:endParaRPr lang="en-IN" sz="105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050" u="none" strike="noStrike" dirty="0">
                          <a:effectLst/>
                        </a:rPr>
                        <a:t>2021-22(YTD Sept)</a:t>
                      </a:r>
                      <a:endParaRPr lang="en-IN" sz="105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en-IN" sz="1050" u="none" strike="noStrike" dirty="0">
                          <a:effectLst/>
                        </a:rPr>
                        <a:t>2022-23</a:t>
                      </a:r>
                      <a:endParaRPr lang="en-IN"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050" u="none" strike="noStrike" dirty="0">
                          <a:effectLst/>
                        </a:rPr>
                        <a:t>2023-24</a:t>
                      </a:r>
                      <a:endParaRPr lang="en-IN" sz="105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050" u="none" strike="noStrike" dirty="0">
                          <a:effectLst/>
                        </a:rPr>
                        <a:t>2024-25</a:t>
                      </a:r>
                      <a:endParaRPr lang="en-IN" sz="105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42900">
                <a:tc>
                  <a:txBody>
                    <a:bodyPr/>
                    <a:lstStyle/>
                    <a:p>
                      <a:pPr algn="ctr" fontAlgn="b"/>
                      <a:r>
                        <a:rPr lang="en-IN" sz="1100" u="none" strike="noStrike">
                          <a:effectLst/>
                        </a:rPr>
                        <a:t>5.70</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a:effectLst/>
                        </a:rPr>
                        <a:t>5.72</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dirty="0">
                          <a:effectLst/>
                        </a:rPr>
                        <a:t>5.19</a:t>
                      </a:r>
                      <a:endParaRPr lang="en-IN"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a:effectLst/>
                        </a:rPr>
                        <a:t>4.58</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a:effectLst/>
                        </a:rPr>
                        <a:t>4.43</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dirty="0">
                          <a:effectLst/>
                        </a:rPr>
                        <a:t>4.82</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en-IN" sz="1100" u="none" strike="noStrike" dirty="0">
                          <a:effectLst/>
                        </a:rPr>
                        <a:t>4.21</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IN" sz="1100" u="none" strike="noStrike" dirty="0">
                          <a:effectLst/>
                        </a:rPr>
                        <a:t>4.00</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IN" sz="1100" u="none" strike="noStrike" dirty="0">
                          <a:effectLst/>
                        </a:rPr>
                        <a:t>3.80</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0002"/>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1986144710"/>
              </p:ext>
            </p:extLst>
          </p:nvPr>
        </p:nvGraphicFramePr>
        <p:xfrm>
          <a:off x="4800600" y="1066800"/>
          <a:ext cx="4267200" cy="1371600"/>
        </p:xfrm>
        <a:graphic>
          <a:graphicData uri="http://schemas.openxmlformats.org/drawingml/2006/table">
            <a:tbl>
              <a:tblPr>
                <a:tableStyleId>{5C22544A-7EE6-4342-B048-85BDC9FD1C3A}</a:tableStyleId>
              </a:tblPr>
              <a:tblGrid>
                <a:gridCol w="449179">
                  <a:extLst>
                    <a:ext uri="{9D8B030D-6E8A-4147-A177-3AD203B41FA5}">
                      <a16:colId xmlns:a16="http://schemas.microsoft.com/office/drawing/2014/main" val="20000"/>
                    </a:ext>
                  </a:extLst>
                </a:gridCol>
                <a:gridCol w="449179">
                  <a:extLst>
                    <a:ext uri="{9D8B030D-6E8A-4147-A177-3AD203B41FA5}">
                      <a16:colId xmlns:a16="http://schemas.microsoft.com/office/drawing/2014/main" val="20001"/>
                    </a:ext>
                  </a:extLst>
                </a:gridCol>
                <a:gridCol w="449179">
                  <a:extLst>
                    <a:ext uri="{9D8B030D-6E8A-4147-A177-3AD203B41FA5}">
                      <a16:colId xmlns:a16="http://schemas.microsoft.com/office/drawing/2014/main" val="20002"/>
                    </a:ext>
                  </a:extLst>
                </a:gridCol>
                <a:gridCol w="449179">
                  <a:extLst>
                    <a:ext uri="{9D8B030D-6E8A-4147-A177-3AD203B41FA5}">
                      <a16:colId xmlns:a16="http://schemas.microsoft.com/office/drawing/2014/main" val="20003"/>
                    </a:ext>
                  </a:extLst>
                </a:gridCol>
                <a:gridCol w="449179">
                  <a:extLst>
                    <a:ext uri="{9D8B030D-6E8A-4147-A177-3AD203B41FA5}">
                      <a16:colId xmlns:a16="http://schemas.microsoft.com/office/drawing/2014/main" val="20004"/>
                    </a:ext>
                  </a:extLst>
                </a:gridCol>
                <a:gridCol w="673768">
                  <a:extLst>
                    <a:ext uri="{9D8B030D-6E8A-4147-A177-3AD203B41FA5}">
                      <a16:colId xmlns:a16="http://schemas.microsoft.com/office/drawing/2014/main" val="20005"/>
                    </a:ext>
                  </a:extLst>
                </a:gridCol>
                <a:gridCol w="449179">
                  <a:extLst>
                    <a:ext uri="{9D8B030D-6E8A-4147-A177-3AD203B41FA5}">
                      <a16:colId xmlns:a16="http://schemas.microsoft.com/office/drawing/2014/main" val="20006"/>
                    </a:ext>
                  </a:extLst>
                </a:gridCol>
                <a:gridCol w="449179">
                  <a:extLst>
                    <a:ext uri="{9D8B030D-6E8A-4147-A177-3AD203B41FA5}">
                      <a16:colId xmlns:a16="http://schemas.microsoft.com/office/drawing/2014/main" val="20007"/>
                    </a:ext>
                  </a:extLst>
                </a:gridCol>
                <a:gridCol w="449179">
                  <a:extLst>
                    <a:ext uri="{9D8B030D-6E8A-4147-A177-3AD203B41FA5}">
                      <a16:colId xmlns:a16="http://schemas.microsoft.com/office/drawing/2014/main" val="20008"/>
                    </a:ext>
                  </a:extLst>
                </a:gridCol>
              </a:tblGrid>
              <a:tr h="342900">
                <a:tc gridSpan="9">
                  <a:txBody>
                    <a:bodyPr/>
                    <a:lstStyle/>
                    <a:p>
                      <a:pPr algn="ctr" fontAlgn="b"/>
                      <a:r>
                        <a:rPr lang="en-IN" sz="1400" b="1" u="none" strike="noStrike" dirty="0">
                          <a:effectLst/>
                        </a:rPr>
                        <a:t>DM Water(KL)/MT of Lead</a:t>
                      </a:r>
                      <a:endParaRPr lang="en-IN" sz="1400" b="1" i="0" u="none" strike="noStrike" dirty="0">
                        <a:solidFill>
                          <a:srgbClr val="000000"/>
                        </a:solidFill>
                        <a:effectLst/>
                        <a:latin typeface="Calibri" panose="020F0502020204030204" pitchFamily="34" charset="0"/>
                      </a:endParaRPr>
                    </a:p>
                  </a:txBody>
                  <a:tcPr marL="9525" marR="9525" marT="9525" marB="0" anchor="b"/>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10000"/>
                  </a:ext>
                </a:extLst>
              </a:tr>
              <a:tr h="685800">
                <a:tc>
                  <a:txBody>
                    <a:bodyPr/>
                    <a:lstStyle/>
                    <a:p>
                      <a:pPr algn="l" fontAlgn="b"/>
                      <a:r>
                        <a:rPr lang="en-IN" sz="1100" u="none" strike="noStrike">
                          <a:effectLst/>
                        </a:rPr>
                        <a:t>2016-17</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N" sz="1100" u="none" strike="noStrike">
                          <a:effectLst/>
                        </a:rPr>
                        <a:t>2017-18</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N" sz="1100" u="none" strike="noStrike">
                          <a:effectLst/>
                        </a:rPr>
                        <a:t>2018-19</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N" sz="1100" u="none" strike="noStrike">
                          <a:effectLst/>
                        </a:rPr>
                        <a:t>2019-20</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N" sz="1100" u="none" strike="noStrike">
                          <a:effectLst/>
                        </a:rPr>
                        <a:t>2020-21</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N" sz="1100" u="none" strike="noStrike" dirty="0">
                          <a:effectLst/>
                        </a:rPr>
                        <a:t>2021-22(YTD Sept)</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l" fontAlgn="b"/>
                      <a:r>
                        <a:rPr lang="en-IN" sz="1100" u="none" strike="noStrike">
                          <a:effectLst/>
                        </a:rPr>
                        <a:t>2022-23</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N" sz="1100" u="none" strike="noStrike">
                          <a:effectLst/>
                        </a:rPr>
                        <a:t>2023-24</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IN" sz="1100" u="none" strike="noStrike">
                          <a:effectLst/>
                        </a:rPr>
                        <a:t>2024-25</a:t>
                      </a:r>
                      <a:endParaRPr lang="en-IN"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1"/>
                  </a:ext>
                </a:extLst>
              </a:tr>
              <a:tr h="342900">
                <a:tc>
                  <a:txBody>
                    <a:bodyPr/>
                    <a:lstStyle/>
                    <a:p>
                      <a:pPr algn="ctr" fontAlgn="b"/>
                      <a:r>
                        <a:rPr lang="en-IN" sz="1100" u="none" strike="noStrike">
                          <a:effectLst/>
                        </a:rPr>
                        <a:t>1.48</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a:effectLst/>
                        </a:rPr>
                        <a:t>1.40</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a:effectLst/>
                        </a:rPr>
                        <a:t>1.35</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a:effectLst/>
                        </a:rPr>
                        <a:t>1.80</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a:effectLst/>
                        </a:rPr>
                        <a:t>1.48</a:t>
                      </a:r>
                      <a:endParaRPr lang="en-IN"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N" sz="1100" u="none" strike="noStrike" dirty="0">
                          <a:effectLst/>
                        </a:rPr>
                        <a:t>1.57</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92D050"/>
                    </a:solidFill>
                  </a:tcPr>
                </a:tc>
                <a:tc>
                  <a:txBody>
                    <a:bodyPr/>
                    <a:lstStyle/>
                    <a:p>
                      <a:pPr algn="ctr" fontAlgn="b"/>
                      <a:r>
                        <a:rPr lang="en-IN" sz="1100" u="none" strike="noStrike" dirty="0">
                          <a:effectLst/>
                        </a:rPr>
                        <a:t>1.49</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IN" sz="1100" u="none" strike="noStrike" dirty="0">
                          <a:effectLst/>
                        </a:rPr>
                        <a:t>1.42</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tc>
                  <a:txBody>
                    <a:bodyPr/>
                    <a:lstStyle/>
                    <a:p>
                      <a:pPr algn="ctr" fontAlgn="b"/>
                      <a:r>
                        <a:rPr lang="en-IN" sz="1100" u="none" strike="noStrike" dirty="0">
                          <a:effectLst/>
                        </a:rPr>
                        <a:t>1.35</a:t>
                      </a:r>
                      <a:endParaRPr lang="en-IN" sz="1100" b="0" i="0" u="none" strike="noStrike" dirty="0">
                        <a:solidFill>
                          <a:srgbClr val="000000"/>
                        </a:solidFill>
                        <a:effectLst/>
                        <a:latin typeface="Calibri" panose="020F0502020204030204" pitchFamily="34" charset="0"/>
                      </a:endParaRPr>
                    </a:p>
                  </a:txBody>
                  <a:tcPr marL="9525" marR="9525" marT="9525" marB="0" anchor="b">
                    <a:solidFill>
                      <a:srgbClr val="FFFF00"/>
                    </a:solidFill>
                  </a:tcPr>
                </a:tc>
                <a:extLst>
                  <a:ext uri="{0D108BD9-81ED-4DB2-BD59-A6C34878D82A}">
                    <a16:rowId xmlns:a16="http://schemas.microsoft.com/office/drawing/2014/main" val="10002"/>
                  </a:ext>
                </a:extLst>
              </a:tr>
            </a:tbl>
          </a:graphicData>
        </a:graphic>
      </p:graphicFrame>
      <p:graphicFrame>
        <p:nvGraphicFramePr>
          <p:cNvPr id="7" name="Chart 6"/>
          <p:cNvGraphicFramePr>
            <a:graphicFrameLocks/>
          </p:cNvGraphicFramePr>
          <p:nvPr>
            <p:extLst>
              <p:ext uri="{D42A27DB-BD31-4B8C-83A1-F6EECF244321}">
                <p14:modId xmlns:p14="http://schemas.microsoft.com/office/powerpoint/2010/main" val="4131777905"/>
              </p:ext>
            </p:extLst>
          </p:nvPr>
        </p:nvGraphicFramePr>
        <p:xfrm>
          <a:off x="128460" y="2814935"/>
          <a:ext cx="8863140" cy="3200400"/>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p:cNvCxnSpPr/>
          <p:nvPr/>
        </p:nvCxnSpPr>
        <p:spPr>
          <a:xfrm>
            <a:off x="1066800" y="3886200"/>
            <a:ext cx="7086600" cy="1524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9" name="TextBox 8"/>
          <p:cNvSpPr txBox="1"/>
          <p:nvPr/>
        </p:nvSpPr>
        <p:spPr>
          <a:xfrm>
            <a:off x="2108196" y="24353"/>
            <a:ext cx="5384807" cy="461665"/>
          </a:xfrm>
          <a:prstGeom prst="rect">
            <a:avLst/>
          </a:prstGeom>
          <a:noFill/>
        </p:spPr>
        <p:txBody>
          <a:bodyPr wrap="none" rtlCol="0">
            <a:spAutoFit/>
          </a:bodyPr>
          <a:lstStyle/>
          <a:p>
            <a:r>
              <a:rPr lang="en-IN" sz="2400" b="1" dirty="0">
                <a:solidFill>
                  <a:srgbClr val="0033CC"/>
                </a:solidFill>
                <a:latin typeface="Bookman Old Style" panose="02050604050505020204" pitchFamily="18" charset="0"/>
              </a:rPr>
              <a:t>WATER CONSUMPTION REPORT</a:t>
            </a:r>
          </a:p>
        </p:txBody>
      </p:sp>
      <p:sp>
        <p:nvSpPr>
          <p:cNvPr id="2" name="TextBox 1"/>
          <p:cNvSpPr txBox="1"/>
          <p:nvPr/>
        </p:nvSpPr>
        <p:spPr>
          <a:xfrm>
            <a:off x="4114799" y="2414016"/>
            <a:ext cx="1371600" cy="261610"/>
          </a:xfrm>
          <a:prstGeom prst="rect">
            <a:avLst/>
          </a:prstGeom>
          <a:noFill/>
        </p:spPr>
        <p:txBody>
          <a:bodyPr wrap="square" rtlCol="0">
            <a:spAutoFit/>
          </a:bodyPr>
          <a:lstStyle/>
          <a:p>
            <a:r>
              <a:rPr lang="en-US" sz="1100" b="1" dirty="0"/>
              <a:t>28% </a:t>
            </a:r>
            <a:r>
              <a:rPr lang="en-US" sz="1100" b="1" dirty="0" err="1"/>
              <a:t>Redn</a:t>
            </a:r>
            <a:r>
              <a:rPr lang="en-US" sz="1100" b="1" dirty="0"/>
              <a:t>.</a:t>
            </a:r>
            <a:endParaRPr lang="en-IN" sz="1100" b="1" dirty="0"/>
          </a:p>
        </p:txBody>
      </p:sp>
      <p:sp>
        <p:nvSpPr>
          <p:cNvPr id="10" name="TextBox 9"/>
          <p:cNvSpPr txBox="1"/>
          <p:nvPr/>
        </p:nvSpPr>
        <p:spPr>
          <a:xfrm>
            <a:off x="8458200" y="2410709"/>
            <a:ext cx="1371600" cy="261610"/>
          </a:xfrm>
          <a:prstGeom prst="rect">
            <a:avLst/>
          </a:prstGeom>
          <a:noFill/>
        </p:spPr>
        <p:txBody>
          <a:bodyPr wrap="square" rtlCol="0">
            <a:spAutoFit/>
          </a:bodyPr>
          <a:lstStyle/>
          <a:p>
            <a:r>
              <a:rPr lang="en-US" sz="1100" b="1" dirty="0"/>
              <a:t>16% </a:t>
            </a:r>
            <a:r>
              <a:rPr lang="en-US" sz="1100" b="1" dirty="0" err="1"/>
              <a:t>Redn</a:t>
            </a:r>
            <a:r>
              <a:rPr lang="en-US" sz="1100" b="1" dirty="0"/>
              <a:t>.</a:t>
            </a:r>
            <a:endParaRPr lang="en-IN" sz="1100" b="1" dirty="0"/>
          </a:p>
        </p:txBody>
      </p:sp>
    </p:spTree>
    <p:extLst>
      <p:ext uri="{BB962C8B-B14F-4D97-AF65-F5344CB8AC3E}">
        <p14:creationId xmlns:p14="http://schemas.microsoft.com/office/powerpoint/2010/main" val="7396530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4" name="Group 233"/>
          <p:cNvGrpSpPr/>
          <p:nvPr/>
        </p:nvGrpSpPr>
        <p:grpSpPr>
          <a:xfrm>
            <a:off x="163613" y="1023246"/>
            <a:ext cx="4187194" cy="2741178"/>
            <a:chOff x="-24" y="-214758"/>
            <a:chExt cx="6858000" cy="3783959"/>
          </a:xfrm>
        </p:grpSpPr>
        <p:grpSp>
          <p:nvGrpSpPr>
            <p:cNvPr id="235" name="Group 263"/>
            <p:cNvGrpSpPr>
              <a:grpSpLocks/>
            </p:cNvGrpSpPr>
            <p:nvPr/>
          </p:nvGrpSpPr>
          <p:grpSpPr bwMode="auto">
            <a:xfrm>
              <a:off x="5234014" y="417483"/>
              <a:ext cx="457200" cy="2336800"/>
              <a:chOff x="7391400" y="2133600"/>
              <a:chExt cx="609600" cy="1346200"/>
            </a:xfrm>
          </p:grpSpPr>
          <p:cxnSp>
            <p:nvCxnSpPr>
              <p:cNvPr id="287" name="Straight Connector 286"/>
              <p:cNvCxnSpPr/>
              <p:nvPr/>
            </p:nvCxnSpPr>
            <p:spPr>
              <a:xfrm>
                <a:off x="7391400" y="2133600"/>
                <a:ext cx="6096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8" name="Straight Connector 287"/>
              <p:cNvCxnSpPr/>
              <p:nvPr/>
            </p:nvCxnSpPr>
            <p:spPr>
              <a:xfrm>
                <a:off x="7543800" y="2260416"/>
                <a:ext cx="4572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9" name="Straight Connector 288"/>
              <p:cNvCxnSpPr/>
              <p:nvPr/>
            </p:nvCxnSpPr>
            <p:spPr>
              <a:xfrm rot="5400000">
                <a:off x="6743907" y="2781093"/>
                <a:ext cx="1294986"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90" name="Straight Connector 289"/>
              <p:cNvCxnSpPr/>
              <p:nvPr/>
            </p:nvCxnSpPr>
            <p:spPr>
              <a:xfrm rot="5400000">
                <a:off x="6934108" y="2870108"/>
                <a:ext cx="1219384"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grpSp>
          <p:nvGrpSpPr>
            <p:cNvPr id="236" name="Group 250"/>
            <p:cNvGrpSpPr>
              <a:grpSpLocks/>
            </p:cNvGrpSpPr>
            <p:nvPr/>
          </p:nvGrpSpPr>
          <p:grpSpPr bwMode="auto">
            <a:xfrm>
              <a:off x="4024339" y="519081"/>
              <a:ext cx="457200" cy="2032000"/>
              <a:chOff x="7391400" y="2133600"/>
              <a:chExt cx="609600" cy="1346198"/>
            </a:xfrm>
          </p:grpSpPr>
          <p:cxnSp>
            <p:nvCxnSpPr>
              <p:cNvPr id="283" name="Straight Connector 282"/>
              <p:cNvCxnSpPr/>
              <p:nvPr/>
            </p:nvCxnSpPr>
            <p:spPr>
              <a:xfrm>
                <a:off x="7391400" y="2133600"/>
                <a:ext cx="6096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4" name="Straight Connector 283"/>
              <p:cNvCxnSpPr/>
              <p:nvPr/>
            </p:nvCxnSpPr>
            <p:spPr>
              <a:xfrm>
                <a:off x="7543800" y="2261209"/>
                <a:ext cx="4572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5" name="Straight Connector 284"/>
              <p:cNvCxnSpPr/>
              <p:nvPr/>
            </p:nvCxnSpPr>
            <p:spPr>
              <a:xfrm rot="5400000">
                <a:off x="6743542" y="2781458"/>
                <a:ext cx="1295716"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6" name="Straight Connector 285"/>
              <p:cNvCxnSpPr/>
              <p:nvPr/>
            </p:nvCxnSpPr>
            <p:spPr>
              <a:xfrm rot="5400000">
                <a:off x="6934505" y="2870504"/>
                <a:ext cx="1218589"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sp>
          <p:nvSpPr>
            <p:cNvPr id="237" name="Snip Same Side Corner Rectangle 236"/>
            <p:cNvSpPr/>
            <p:nvPr/>
          </p:nvSpPr>
          <p:spPr>
            <a:xfrm>
              <a:off x="3257576" y="315881"/>
              <a:ext cx="685800" cy="1574800"/>
            </a:xfrm>
            <a:prstGeom prst="snip2SameRect">
              <a:avLst/>
            </a:prstGeom>
            <a:ln>
              <a:solidFill>
                <a:schemeClr val="tx1"/>
              </a:solidFill>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900" dirty="0">
                <a:solidFill>
                  <a:schemeClr val="tx1"/>
                </a:solidFill>
              </a:endParaRPr>
            </a:p>
          </p:txBody>
        </p:sp>
        <p:sp>
          <p:nvSpPr>
            <p:cNvPr id="238" name="Rectangle 237"/>
            <p:cNvSpPr/>
            <p:nvPr/>
          </p:nvSpPr>
          <p:spPr>
            <a:xfrm>
              <a:off x="3349255" y="671483"/>
              <a:ext cx="400050" cy="203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grpSp>
          <p:nvGrpSpPr>
            <p:cNvPr id="239" name="Group 145"/>
            <p:cNvGrpSpPr>
              <a:grpSpLocks/>
            </p:cNvGrpSpPr>
            <p:nvPr/>
          </p:nvGrpSpPr>
          <p:grpSpPr bwMode="auto">
            <a:xfrm>
              <a:off x="1543076" y="1636687"/>
              <a:ext cx="1200151" cy="1424521"/>
              <a:chOff x="2513806" y="2895599"/>
              <a:chExt cx="1600995" cy="776434"/>
            </a:xfrm>
          </p:grpSpPr>
          <p:cxnSp>
            <p:nvCxnSpPr>
              <p:cNvPr id="277" name="Straight Connector 276"/>
              <p:cNvCxnSpPr/>
              <p:nvPr/>
            </p:nvCxnSpPr>
            <p:spPr>
              <a:xfrm rot="5400000">
                <a:off x="3810227" y="3200173"/>
                <a:ext cx="609147"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8" name="Straight Connector 277"/>
              <p:cNvCxnSpPr/>
              <p:nvPr/>
            </p:nvCxnSpPr>
            <p:spPr>
              <a:xfrm rot="16200000" flipH="1">
                <a:off x="3721070" y="3247609"/>
                <a:ext cx="498393" cy="15883"/>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9" name="Straight Connector 278"/>
              <p:cNvCxnSpPr/>
              <p:nvPr/>
            </p:nvCxnSpPr>
            <p:spPr>
              <a:xfrm rot="10800000">
                <a:off x="2513807" y="2895600"/>
                <a:ext cx="1600993"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0" name="Straight Connector 279"/>
              <p:cNvCxnSpPr/>
              <p:nvPr/>
            </p:nvCxnSpPr>
            <p:spPr>
              <a:xfrm rot="10800000">
                <a:off x="2666283" y="2999432"/>
                <a:ext cx="1311925"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1" name="Straight Connector 280"/>
              <p:cNvCxnSpPr/>
              <p:nvPr/>
            </p:nvCxnSpPr>
            <p:spPr>
              <a:xfrm rot="5400000">
                <a:off x="2126962" y="3283599"/>
                <a:ext cx="775278" cy="1589"/>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82" name="Straight Connector 281"/>
              <p:cNvCxnSpPr>
                <a:endCxn id="266" idx="2"/>
              </p:cNvCxnSpPr>
              <p:nvPr/>
            </p:nvCxnSpPr>
            <p:spPr>
              <a:xfrm rot="5400000">
                <a:off x="2696873" y="3261590"/>
                <a:ext cx="609147"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sp>
          <p:nvSpPr>
            <p:cNvPr id="240" name="Rectangle 239"/>
            <p:cNvSpPr/>
            <p:nvPr/>
          </p:nvSpPr>
          <p:spPr>
            <a:xfrm>
              <a:off x="3214686" y="2043083"/>
              <a:ext cx="685778" cy="3143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b="1" dirty="0">
                  <a:solidFill>
                    <a:schemeClr val="tx1"/>
                  </a:solidFill>
                </a:rPr>
                <a:t>S.T.-1</a:t>
              </a:r>
            </a:p>
          </p:txBody>
        </p:sp>
        <p:sp>
          <p:nvSpPr>
            <p:cNvPr id="241" name="Rectangle 240"/>
            <p:cNvSpPr/>
            <p:nvPr/>
          </p:nvSpPr>
          <p:spPr>
            <a:xfrm>
              <a:off x="3271863" y="620685"/>
              <a:ext cx="661988" cy="125306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42" name="Rectangle 241"/>
            <p:cNvSpPr/>
            <p:nvPr/>
          </p:nvSpPr>
          <p:spPr>
            <a:xfrm>
              <a:off x="3271868" y="1128683"/>
              <a:ext cx="671513" cy="736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43" name="TextBox 157"/>
            <p:cNvSpPr txBox="1">
              <a:spLocks noChangeArrowheads="1"/>
            </p:cNvSpPr>
            <p:nvPr/>
          </p:nvSpPr>
          <p:spPr bwMode="auto">
            <a:xfrm>
              <a:off x="3286126" y="1357289"/>
              <a:ext cx="700066" cy="166512"/>
            </a:xfrm>
            <a:prstGeom prst="rect">
              <a:avLst/>
            </a:prstGeom>
            <a:noFill/>
            <a:ln w="9525">
              <a:solidFill>
                <a:schemeClr val="tx1"/>
              </a:solidFill>
              <a:miter lim="800000"/>
              <a:headEnd/>
              <a:tailEnd/>
            </a:ln>
          </p:spPr>
          <p:txBody>
            <a:bodyPr wrap="square" lIns="91429" tIns="45715" rIns="91429" bIns="45715">
              <a:spAutoFit/>
            </a:bodyPr>
            <a:lstStyle/>
            <a:p>
              <a:r>
                <a:rPr lang="en-US" sz="200" dirty="0">
                  <a:latin typeface="Calibri" pitchFamily="34" charset="0"/>
                </a:rPr>
                <a:t>Red Slurry</a:t>
              </a:r>
            </a:p>
          </p:txBody>
        </p:sp>
        <p:grpSp>
          <p:nvGrpSpPr>
            <p:cNvPr id="244" name="Group 197"/>
            <p:cNvGrpSpPr>
              <a:grpSpLocks/>
            </p:cNvGrpSpPr>
            <p:nvPr/>
          </p:nvGrpSpPr>
          <p:grpSpPr bwMode="auto">
            <a:xfrm>
              <a:off x="2790851" y="620683"/>
              <a:ext cx="457200" cy="2032000"/>
              <a:chOff x="7391400" y="2133600"/>
              <a:chExt cx="609600" cy="1346200"/>
            </a:xfrm>
          </p:grpSpPr>
          <p:cxnSp>
            <p:nvCxnSpPr>
              <p:cNvPr id="273" name="Straight Connector 272"/>
              <p:cNvCxnSpPr/>
              <p:nvPr/>
            </p:nvCxnSpPr>
            <p:spPr>
              <a:xfrm>
                <a:off x="7391400" y="2133600"/>
                <a:ext cx="6096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4" name="Straight Connector 273"/>
              <p:cNvCxnSpPr/>
              <p:nvPr/>
            </p:nvCxnSpPr>
            <p:spPr>
              <a:xfrm>
                <a:off x="7543800" y="2261209"/>
                <a:ext cx="457200"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5" name="Straight Connector 274"/>
              <p:cNvCxnSpPr/>
              <p:nvPr/>
            </p:nvCxnSpPr>
            <p:spPr>
              <a:xfrm rot="5400000">
                <a:off x="6743541" y="2781459"/>
                <a:ext cx="1295718"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cxnSp>
            <p:nvCxnSpPr>
              <p:cNvPr id="276" name="Straight Connector 275"/>
              <p:cNvCxnSpPr/>
              <p:nvPr/>
            </p:nvCxnSpPr>
            <p:spPr>
              <a:xfrm rot="5400000">
                <a:off x="6934504" y="2870505"/>
                <a:ext cx="1218591" cy="0"/>
              </a:xfrm>
              <a:prstGeom prst="line">
                <a:avLst/>
              </a:prstGeom>
              <a:ln>
                <a:solidFill>
                  <a:schemeClr val="tx1"/>
                </a:solidFill>
              </a:ln>
            </p:spPr>
            <p:style>
              <a:lnRef idx="2">
                <a:schemeClr val="dk1"/>
              </a:lnRef>
              <a:fillRef idx="0">
                <a:schemeClr val="dk1"/>
              </a:fillRef>
              <a:effectRef idx="1">
                <a:schemeClr val="dk1"/>
              </a:effectRef>
              <a:fontRef idx="minor">
                <a:schemeClr val="tx1"/>
              </a:fontRef>
            </p:style>
          </p:cxnSp>
        </p:grpSp>
        <p:cxnSp>
          <p:nvCxnSpPr>
            <p:cNvPr id="245" name="Straight Connector 244"/>
            <p:cNvCxnSpPr/>
            <p:nvPr/>
          </p:nvCxnSpPr>
          <p:spPr>
            <a:xfrm rot="5400000">
              <a:off x="1733973" y="1839883"/>
              <a:ext cx="2235200"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46" name="Snip Same Side Corner Rectangle 245"/>
            <p:cNvSpPr/>
            <p:nvPr/>
          </p:nvSpPr>
          <p:spPr>
            <a:xfrm>
              <a:off x="2400326" y="2449483"/>
              <a:ext cx="4057650" cy="406400"/>
            </a:xfrm>
            <a:prstGeom prst="snip2SameRect">
              <a:avLst/>
            </a:prstGeom>
            <a:ln>
              <a:solidFill>
                <a:schemeClr val="tx1"/>
              </a:solidFill>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900" dirty="0">
                <a:solidFill>
                  <a:schemeClr val="tx1"/>
                </a:solidFill>
              </a:endParaRPr>
            </a:p>
          </p:txBody>
        </p:sp>
        <p:sp>
          <p:nvSpPr>
            <p:cNvPr id="247" name="Rectangle 246"/>
            <p:cNvSpPr/>
            <p:nvPr/>
          </p:nvSpPr>
          <p:spPr>
            <a:xfrm>
              <a:off x="2857531" y="677838"/>
              <a:ext cx="378619" cy="6138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48" name="Rectangle 247"/>
            <p:cNvSpPr/>
            <p:nvPr/>
          </p:nvSpPr>
          <p:spPr>
            <a:xfrm>
              <a:off x="2836099" y="677841"/>
              <a:ext cx="34529" cy="238124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49" name="Snip Same Side Corner Rectangle 248"/>
            <p:cNvSpPr/>
            <p:nvPr/>
          </p:nvSpPr>
          <p:spPr>
            <a:xfrm>
              <a:off x="4491064" y="214281"/>
              <a:ext cx="685800" cy="1574800"/>
            </a:xfrm>
            <a:prstGeom prst="snip2SameRect">
              <a:avLst/>
            </a:prstGeom>
            <a:ln>
              <a:solidFill>
                <a:schemeClr val="tx1"/>
              </a:solidFill>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900" dirty="0">
                <a:solidFill>
                  <a:schemeClr val="tx1"/>
                </a:solidFill>
              </a:endParaRPr>
            </a:p>
          </p:txBody>
        </p:sp>
        <p:sp>
          <p:nvSpPr>
            <p:cNvPr id="250" name="Rectangle 249"/>
            <p:cNvSpPr/>
            <p:nvPr/>
          </p:nvSpPr>
          <p:spPr>
            <a:xfrm>
              <a:off x="4429132" y="1941486"/>
              <a:ext cx="690582" cy="34450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b="1" dirty="0">
                  <a:solidFill>
                    <a:schemeClr val="tx1"/>
                  </a:solidFill>
                </a:rPr>
                <a:t>S.T.-2</a:t>
              </a:r>
            </a:p>
          </p:txBody>
        </p:sp>
        <p:sp>
          <p:nvSpPr>
            <p:cNvPr id="251" name="Rectangle 250"/>
            <p:cNvSpPr/>
            <p:nvPr/>
          </p:nvSpPr>
          <p:spPr>
            <a:xfrm>
              <a:off x="4505353" y="519084"/>
              <a:ext cx="661988" cy="125306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52" name="Rectangle 251"/>
            <p:cNvSpPr/>
            <p:nvPr/>
          </p:nvSpPr>
          <p:spPr>
            <a:xfrm>
              <a:off x="4505356" y="1027083"/>
              <a:ext cx="671513" cy="736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53" name="TextBox 249"/>
            <p:cNvSpPr txBox="1">
              <a:spLocks noChangeArrowheads="1"/>
            </p:cNvSpPr>
            <p:nvPr/>
          </p:nvSpPr>
          <p:spPr bwMode="auto">
            <a:xfrm>
              <a:off x="4500570" y="1230282"/>
              <a:ext cx="681023" cy="166512"/>
            </a:xfrm>
            <a:prstGeom prst="rect">
              <a:avLst/>
            </a:prstGeom>
            <a:noFill/>
            <a:ln w="9525">
              <a:solidFill>
                <a:schemeClr val="tx1"/>
              </a:solidFill>
              <a:miter lim="800000"/>
              <a:headEnd/>
              <a:tailEnd/>
            </a:ln>
          </p:spPr>
          <p:txBody>
            <a:bodyPr wrap="square" lIns="91429" tIns="45715" rIns="91429" bIns="45715">
              <a:spAutoFit/>
            </a:bodyPr>
            <a:lstStyle/>
            <a:p>
              <a:r>
                <a:rPr lang="en-US" sz="200" dirty="0">
                  <a:latin typeface="Calibri" pitchFamily="34" charset="0"/>
                </a:rPr>
                <a:t>Red Slurry</a:t>
              </a:r>
            </a:p>
          </p:txBody>
        </p:sp>
        <p:sp>
          <p:nvSpPr>
            <p:cNvPr id="254" name="Rectangle 253"/>
            <p:cNvSpPr/>
            <p:nvPr/>
          </p:nvSpPr>
          <p:spPr>
            <a:xfrm>
              <a:off x="4091019" y="576238"/>
              <a:ext cx="378619" cy="6138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55" name="Rectangle 254"/>
            <p:cNvSpPr/>
            <p:nvPr/>
          </p:nvSpPr>
          <p:spPr>
            <a:xfrm>
              <a:off x="4055299" y="576235"/>
              <a:ext cx="34529" cy="238124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56" name="Snip Same Side Corner Rectangle 255"/>
            <p:cNvSpPr/>
            <p:nvPr/>
          </p:nvSpPr>
          <p:spPr>
            <a:xfrm>
              <a:off x="5414963" y="203200"/>
              <a:ext cx="685800" cy="1574800"/>
            </a:xfrm>
            <a:prstGeom prst="snip2SameRect">
              <a:avLst/>
            </a:prstGeom>
            <a:ln>
              <a:solidFill>
                <a:schemeClr val="tx1"/>
              </a:solidFill>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900" dirty="0">
                <a:solidFill>
                  <a:schemeClr val="tx1"/>
                </a:solidFill>
              </a:endParaRPr>
            </a:p>
          </p:txBody>
        </p:sp>
        <p:sp>
          <p:nvSpPr>
            <p:cNvPr id="257" name="Rectangle 256"/>
            <p:cNvSpPr/>
            <p:nvPr/>
          </p:nvSpPr>
          <p:spPr>
            <a:xfrm>
              <a:off x="5757890" y="1839883"/>
              <a:ext cx="814383" cy="374664"/>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b="1" dirty="0">
                  <a:solidFill>
                    <a:schemeClr val="tx1"/>
                  </a:solidFill>
                </a:rPr>
                <a:t>S.T.-3</a:t>
              </a:r>
            </a:p>
          </p:txBody>
        </p:sp>
        <p:sp>
          <p:nvSpPr>
            <p:cNvPr id="258" name="Rectangle 257"/>
            <p:cNvSpPr/>
            <p:nvPr/>
          </p:nvSpPr>
          <p:spPr>
            <a:xfrm>
              <a:off x="5715028" y="417485"/>
              <a:ext cx="661988" cy="1253067"/>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59" name="Rectangle 258"/>
            <p:cNvSpPr/>
            <p:nvPr/>
          </p:nvSpPr>
          <p:spPr>
            <a:xfrm>
              <a:off x="5715031" y="925483"/>
              <a:ext cx="671513" cy="7366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60" name="TextBox 262"/>
            <p:cNvSpPr txBox="1">
              <a:spLocks noChangeArrowheads="1"/>
            </p:cNvSpPr>
            <p:nvPr/>
          </p:nvSpPr>
          <p:spPr bwMode="auto">
            <a:xfrm>
              <a:off x="5715017" y="1071540"/>
              <a:ext cx="685797" cy="166512"/>
            </a:xfrm>
            <a:prstGeom prst="rect">
              <a:avLst/>
            </a:prstGeom>
            <a:noFill/>
            <a:ln w="9525">
              <a:solidFill>
                <a:schemeClr val="tx1"/>
              </a:solidFill>
              <a:miter lim="800000"/>
              <a:headEnd/>
              <a:tailEnd/>
            </a:ln>
          </p:spPr>
          <p:txBody>
            <a:bodyPr wrap="square" lIns="91429" tIns="45715" rIns="91429" bIns="45715">
              <a:spAutoFit/>
            </a:bodyPr>
            <a:lstStyle/>
            <a:p>
              <a:r>
                <a:rPr lang="en-US" sz="200" dirty="0">
                  <a:latin typeface="Calibri" pitchFamily="34" charset="0"/>
                </a:rPr>
                <a:t>Red Slurry</a:t>
              </a:r>
            </a:p>
          </p:txBody>
        </p:sp>
        <p:sp>
          <p:nvSpPr>
            <p:cNvPr id="261" name="Rectangle 260"/>
            <p:cNvSpPr/>
            <p:nvPr/>
          </p:nvSpPr>
          <p:spPr>
            <a:xfrm>
              <a:off x="5300694" y="474638"/>
              <a:ext cx="378619" cy="61383"/>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62" name="Rectangle 261"/>
            <p:cNvSpPr/>
            <p:nvPr/>
          </p:nvSpPr>
          <p:spPr>
            <a:xfrm>
              <a:off x="5272118" y="474641"/>
              <a:ext cx="42863" cy="2482849"/>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63" name="Rectangle 262"/>
            <p:cNvSpPr/>
            <p:nvPr/>
          </p:nvSpPr>
          <p:spPr>
            <a:xfrm>
              <a:off x="2415805" y="2754283"/>
              <a:ext cx="4042172" cy="3048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900" dirty="0">
                <a:solidFill>
                  <a:schemeClr val="tx1"/>
                </a:solidFill>
              </a:endParaRPr>
            </a:p>
          </p:txBody>
        </p:sp>
        <p:sp>
          <p:nvSpPr>
            <p:cNvPr id="264" name="Right Arrow 263"/>
            <p:cNvSpPr/>
            <p:nvPr/>
          </p:nvSpPr>
          <p:spPr>
            <a:xfrm rot="-2280000">
              <a:off x="1842153" y="2093998"/>
              <a:ext cx="771241" cy="510387"/>
            </a:xfrm>
            <a:prstGeom prst="rightArrow">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500" dirty="0">
                  <a:solidFill>
                    <a:schemeClr val="tx1"/>
                  </a:solidFill>
                </a:rPr>
                <a:t>Pump On</a:t>
              </a:r>
            </a:p>
          </p:txBody>
        </p:sp>
        <p:sp>
          <p:nvSpPr>
            <p:cNvPr id="265" name="Rounded Rectangle 264"/>
            <p:cNvSpPr/>
            <p:nvPr/>
          </p:nvSpPr>
          <p:spPr>
            <a:xfrm>
              <a:off x="1600226" y="1717116"/>
              <a:ext cx="1085850" cy="61384"/>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900" dirty="0">
                <a:solidFill>
                  <a:schemeClr val="tx1"/>
                </a:solidFill>
              </a:endParaRPr>
            </a:p>
          </p:txBody>
        </p:sp>
        <p:sp>
          <p:nvSpPr>
            <p:cNvPr id="266" name="Rounded Rectangle 265"/>
            <p:cNvSpPr/>
            <p:nvPr/>
          </p:nvSpPr>
          <p:spPr>
            <a:xfrm>
              <a:off x="1543081" y="1738283"/>
              <a:ext cx="34529" cy="1219200"/>
            </a:xfrm>
            <a:prstGeom prst="roundRect">
              <a:avLst/>
            </a:prstGeom>
            <a:ln>
              <a:solidFill>
                <a:schemeClr val="tx1"/>
              </a:solidFill>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900" dirty="0">
                <a:solidFill>
                  <a:schemeClr val="tx1"/>
                </a:solidFill>
              </a:endParaRPr>
            </a:p>
          </p:txBody>
        </p:sp>
        <p:sp>
          <p:nvSpPr>
            <p:cNvPr id="267" name="Rectangle 266"/>
            <p:cNvSpPr/>
            <p:nvPr/>
          </p:nvSpPr>
          <p:spPr>
            <a:xfrm>
              <a:off x="400076" y="2652681"/>
              <a:ext cx="1257300" cy="406400"/>
            </a:xfrm>
            <a:prstGeom prst="rect">
              <a:avLst/>
            </a:prstGeom>
            <a:solidFill>
              <a:schemeClr val="accent6">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scene3d>
                <a:camera prst="orthographicFront"/>
                <a:lightRig rig="balanced" dir="t">
                  <a:rot lat="0" lon="0" rev="2100000"/>
                </a:lightRig>
              </a:scene3d>
              <a:sp3d extrusionH="57150" prstMaterial="metal">
                <a:bevelT w="38100" h="25400"/>
                <a:contourClr>
                  <a:schemeClr val="bg2"/>
                </a:contourClr>
              </a:sp3d>
            </a:bodyPr>
            <a:lstStyle/>
            <a:p>
              <a:pPr algn="ctr">
                <a:defRPr/>
              </a:pPr>
              <a:r>
                <a:rPr lang="en-US" sz="900" b="1" dirty="0">
                  <a:ln w="50800"/>
                  <a:solidFill>
                    <a:schemeClr val="tx1"/>
                  </a:solidFill>
                </a:rPr>
                <a:t>ETP DRAIN</a:t>
              </a:r>
            </a:p>
          </p:txBody>
        </p:sp>
        <p:sp>
          <p:nvSpPr>
            <p:cNvPr id="268" name="Oval 267"/>
            <p:cNvSpPr/>
            <p:nvPr/>
          </p:nvSpPr>
          <p:spPr>
            <a:xfrm>
              <a:off x="2343176" y="1535083"/>
              <a:ext cx="228600" cy="4064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900" dirty="0">
                  <a:solidFill>
                    <a:schemeClr val="tx1"/>
                  </a:solidFill>
                </a:rPr>
                <a:t>P</a:t>
              </a:r>
            </a:p>
          </p:txBody>
        </p:sp>
        <p:sp>
          <p:nvSpPr>
            <p:cNvPr id="269" name="Rectangle 59"/>
            <p:cNvSpPr>
              <a:spLocks noChangeArrowheads="1"/>
            </p:cNvSpPr>
            <p:nvPr/>
          </p:nvSpPr>
          <p:spPr bwMode="auto">
            <a:xfrm>
              <a:off x="103768" y="-214758"/>
              <a:ext cx="1401661" cy="361116"/>
            </a:xfrm>
            <a:prstGeom prst="rect">
              <a:avLst/>
            </a:prstGeom>
            <a:solidFill>
              <a:srgbClr val="FFFF00"/>
            </a:solidFill>
            <a:ln w="9525">
              <a:solidFill>
                <a:schemeClr val="tx1"/>
              </a:solidFill>
              <a:miter lim="800000"/>
              <a:headEnd/>
              <a:tailEnd/>
            </a:ln>
          </p:spPr>
          <p:txBody>
            <a:bodyPr wrap="square" lIns="91429" tIns="45715" rIns="91429" bIns="45715">
              <a:spAutoFit/>
            </a:bodyPr>
            <a:lstStyle/>
            <a:p>
              <a:pPr algn="ctr"/>
              <a:r>
                <a:rPr lang="en-US" sz="1100" b="1" dirty="0"/>
                <a:t>BEFORE</a:t>
              </a:r>
            </a:p>
          </p:txBody>
        </p:sp>
        <p:sp>
          <p:nvSpPr>
            <p:cNvPr id="270" name="Rectangle 269"/>
            <p:cNvSpPr/>
            <p:nvPr/>
          </p:nvSpPr>
          <p:spPr>
            <a:xfrm>
              <a:off x="428605" y="3145369"/>
              <a:ext cx="6257947" cy="291405"/>
            </a:xfrm>
            <a:prstGeom prst="rect">
              <a:avLst/>
            </a:prstGeom>
            <a:ln>
              <a:solidFill>
                <a:schemeClr val="tx1"/>
              </a:solidFill>
            </a:ln>
          </p:spPr>
          <p:txBody>
            <a:bodyPr wrap="square" lIns="91429" tIns="45715" rIns="91429" bIns="45715">
              <a:spAutoFit/>
            </a:bodyPr>
            <a:lstStyle/>
            <a:p>
              <a:pPr algn="ctr">
                <a:defRPr/>
              </a:pPr>
              <a:r>
                <a:rPr lang="en-US" sz="800" b="1" kern="0" dirty="0">
                  <a:cs typeface="Arial" pitchFamily="34" charset="0"/>
                </a:rPr>
                <a:t>No process for recovering the Slurry and Spill out DM after decanting .</a:t>
              </a:r>
            </a:p>
          </p:txBody>
        </p:sp>
        <p:cxnSp>
          <p:nvCxnSpPr>
            <p:cNvPr id="271" name="Straight Connector 270"/>
            <p:cNvCxnSpPr/>
            <p:nvPr/>
          </p:nvCxnSpPr>
          <p:spPr>
            <a:xfrm>
              <a:off x="-24" y="3567084"/>
              <a:ext cx="6858000" cy="21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72" name="Rectangle 271"/>
            <p:cNvSpPr/>
            <p:nvPr/>
          </p:nvSpPr>
          <p:spPr>
            <a:xfrm>
              <a:off x="25" y="328585"/>
              <a:ext cx="3371850" cy="457931"/>
            </a:xfrm>
            <a:prstGeom prst="rect">
              <a:avLst/>
            </a:prstGeom>
            <a:ln>
              <a:solidFill>
                <a:schemeClr val="tx1"/>
              </a:solidFill>
            </a:ln>
          </p:spPr>
          <p:txBody>
            <a:bodyPr lIns="91429" tIns="45715" rIns="91429" bIns="45715">
              <a:spAutoFit/>
            </a:bodyPr>
            <a:lstStyle/>
            <a:p>
              <a:pPr algn="ctr">
                <a:defRPr/>
              </a:pPr>
              <a:r>
                <a:rPr lang="en-US" sz="800" b="1" kern="0" dirty="0">
                  <a:ln w="50800"/>
                  <a:solidFill>
                    <a:srgbClr val="002060"/>
                  </a:solidFill>
                  <a:cs typeface="Arial" pitchFamily="34" charset="0"/>
                </a:rPr>
                <a:t>SLURRY MIXING  &amp; PREPARATION</a:t>
              </a:r>
            </a:p>
            <a:p>
              <a:pPr algn="ctr">
                <a:defRPr/>
              </a:pPr>
              <a:r>
                <a:rPr lang="en-US" sz="800" b="1" kern="0" dirty="0">
                  <a:ln w="50800"/>
                  <a:solidFill>
                    <a:srgbClr val="002060"/>
                  </a:solidFill>
                  <a:cs typeface="Arial" pitchFamily="34" charset="0"/>
                </a:rPr>
                <a:t> PLANT</a:t>
              </a:r>
            </a:p>
          </p:txBody>
        </p:sp>
      </p:grpSp>
      <p:grpSp>
        <p:nvGrpSpPr>
          <p:cNvPr id="291" name="Group 290"/>
          <p:cNvGrpSpPr/>
          <p:nvPr/>
        </p:nvGrpSpPr>
        <p:grpSpPr>
          <a:xfrm>
            <a:off x="4496549" y="2897432"/>
            <a:ext cx="4645763" cy="3448545"/>
            <a:chOff x="114300" y="3962404"/>
            <a:chExt cx="6696496" cy="5082117"/>
          </a:xfrm>
        </p:grpSpPr>
        <p:sp>
          <p:nvSpPr>
            <p:cNvPr id="292" name="Rectangle 291"/>
            <p:cNvSpPr/>
            <p:nvPr/>
          </p:nvSpPr>
          <p:spPr>
            <a:xfrm>
              <a:off x="6455569" y="3964525"/>
              <a:ext cx="57150" cy="833967"/>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293" name="Rectangle 292"/>
            <p:cNvSpPr/>
            <p:nvPr/>
          </p:nvSpPr>
          <p:spPr>
            <a:xfrm>
              <a:off x="5154216" y="5488520"/>
              <a:ext cx="34528" cy="34713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294" name="Rectangle 293"/>
            <p:cNvSpPr/>
            <p:nvPr/>
          </p:nvSpPr>
          <p:spPr>
            <a:xfrm>
              <a:off x="4767265" y="6115051"/>
              <a:ext cx="670322" cy="713316"/>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295" name="Rectangle 294"/>
            <p:cNvSpPr/>
            <p:nvPr/>
          </p:nvSpPr>
          <p:spPr>
            <a:xfrm>
              <a:off x="4767268" y="6405035"/>
              <a:ext cx="679847" cy="4191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grpSp>
          <p:nvGrpSpPr>
            <p:cNvPr id="296" name="Group 263"/>
            <p:cNvGrpSpPr>
              <a:grpSpLocks/>
            </p:cNvGrpSpPr>
            <p:nvPr/>
          </p:nvGrpSpPr>
          <p:grpSpPr bwMode="auto">
            <a:xfrm>
              <a:off x="4332685" y="5626107"/>
              <a:ext cx="414338" cy="1022351"/>
              <a:chOff x="7391400" y="2133600"/>
              <a:chExt cx="609600" cy="1346200"/>
            </a:xfrm>
          </p:grpSpPr>
          <p:cxnSp>
            <p:nvCxnSpPr>
              <p:cNvPr id="460" name="Straight Connector 459"/>
              <p:cNvCxnSpPr/>
              <p:nvPr/>
            </p:nvCxnSpPr>
            <p:spPr>
              <a:xfrm>
                <a:off x="7391400" y="2133600"/>
                <a:ext cx="609600" cy="0"/>
              </a:xfrm>
              <a:prstGeom prst="line">
                <a:avLst/>
              </a:prstGeom>
              <a:ln/>
            </p:spPr>
            <p:style>
              <a:lnRef idx="2">
                <a:schemeClr val="dk1"/>
              </a:lnRef>
              <a:fillRef idx="0">
                <a:schemeClr val="dk1"/>
              </a:fillRef>
              <a:effectRef idx="1">
                <a:schemeClr val="dk1"/>
              </a:effectRef>
              <a:fontRef idx="minor">
                <a:schemeClr val="tx1"/>
              </a:fontRef>
            </p:style>
          </p:cxnSp>
          <p:cxnSp>
            <p:nvCxnSpPr>
              <p:cNvPr id="461" name="Straight Connector 11"/>
              <p:cNvCxnSpPr/>
              <p:nvPr/>
            </p:nvCxnSpPr>
            <p:spPr>
              <a:xfrm>
                <a:off x="7543799" y="2261809"/>
                <a:ext cx="457201" cy="0"/>
              </a:xfrm>
              <a:prstGeom prst="line">
                <a:avLst/>
              </a:prstGeom>
              <a:ln/>
            </p:spPr>
            <p:style>
              <a:lnRef idx="2">
                <a:schemeClr val="dk1"/>
              </a:lnRef>
              <a:fillRef idx="0">
                <a:schemeClr val="dk1"/>
              </a:fillRef>
              <a:effectRef idx="1">
                <a:schemeClr val="dk1"/>
              </a:effectRef>
              <a:fontRef idx="minor">
                <a:schemeClr val="tx1"/>
              </a:fontRef>
            </p:style>
          </p:cxnSp>
          <p:cxnSp>
            <p:nvCxnSpPr>
              <p:cNvPr id="462" name="Straight Connector 461"/>
              <p:cNvCxnSpPr/>
              <p:nvPr/>
            </p:nvCxnSpPr>
            <p:spPr>
              <a:xfrm rot="5400000">
                <a:off x="6743384" y="2781616"/>
                <a:ext cx="1296031" cy="0"/>
              </a:xfrm>
              <a:prstGeom prst="line">
                <a:avLst/>
              </a:prstGeom>
              <a:ln/>
            </p:spPr>
            <p:style>
              <a:lnRef idx="2">
                <a:schemeClr val="dk1"/>
              </a:lnRef>
              <a:fillRef idx="0">
                <a:schemeClr val="dk1"/>
              </a:fillRef>
              <a:effectRef idx="1">
                <a:schemeClr val="dk1"/>
              </a:effectRef>
              <a:fontRef idx="minor">
                <a:schemeClr val="tx1"/>
              </a:fontRef>
            </p:style>
          </p:cxnSp>
          <p:cxnSp>
            <p:nvCxnSpPr>
              <p:cNvPr id="463" name="Straight Connector 462"/>
              <p:cNvCxnSpPr/>
              <p:nvPr/>
            </p:nvCxnSpPr>
            <p:spPr>
              <a:xfrm rot="5400000">
                <a:off x="6934804" y="2870805"/>
                <a:ext cx="1217991" cy="0"/>
              </a:xfrm>
              <a:prstGeom prst="line">
                <a:avLst/>
              </a:prstGeom>
              <a:ln/>
            </p:spPr>
            <p:style>
              <a:lnRef idx="2">
                <a:schemeClr val="dk1"/>
              </a:lnRef>
              <a:fillRef idx="0">
                <a:schemeClr val="dk1"/>
              </a:fillRef>
              <a:effectRef idx="1">
                <a:schemeClr val="dk1"/>
              </a:effectRef>
              <a:fontRef idx="minor">
                <a:schemeClr val="tx1"/>
              </a:fontRef>
            </p:style>
          </p:cxnSp>
        </p:grpSp>
        <p:grpSp>
          <p:nvGrpSpPr>
            <p:cNvPr id="297" name="Group 250"/>
            <p:cNvGrpSpPr>
              <a:grpSpLocks/>
            </p:cNvGrpSpPr>
            <p:nvPr/>
          </p:nvGrpSpPr>
          <p:grpSpPr bwMode="auto">
            <a:xfrm>
              <a:off x="3217069" y="5958417"/>
              <a:ext cx="431006" cy="1270000"/>
              <a:chOff x="7367160" y="2133600"/>
              <a:chExt cx="633840" cy="1671539"/>
            </a:xfrm>
          </p:grpSpPr>
          <p:cxnSp>
            <p:nvCxnSpPr>
              <p:cNvPr id="456" name="Straight Connector 455"/>
              <p:cNvCxnSpPr/>
              <p:nvPr/>
            </p:nvCxnSpPr>
            <p:spPr>
              <a:xfrm>
                <a:off x="7391673" y="2133600"/>
                <a:ext cx="609327" cy="0"/>
              </a:xfrm>
              <a:prstGeom prst="line">
                <a:avLst/>
              </a:prstGeom>
              <a:ln/>
            </p:spPr>
            <p:style>
              <a:lnRef idx="2">
                <a:schemeClr val="dk1"/>
              </a:lnRef>
              <a:fillRef idx="0">
                <a:schemeClr val="dk1"/>
              </a:fillRef>
              <a:effectRef idx="1">
                <a:schemeClr val="dk1"/>
              </a:effectRef>
              <a:fontRef idx="minor">
                <a:schemeClr val="tx1"/>
              </a:fontRef>
            </p:style>
          </p:cxnSp>
          <p:cxnSp>
            <p:nvCxnSpPr>
              <p:cNvPr id="457" name="Straight Connector 456"/>
              <p:cNvCxnSpPr/>
              <p:nvPr/>
            </p:nvCxnSpPr>
            <p:spPr>
              <a:xfrm>
                <a:off x="7544005" y="2261751"/>
                <a:ext cx="456995" cy="0"/>
              </a:xfrm>
              <a:prstGeom prst="line">
                <a:avLst/>
              </a:prstGeom>
              <a:ln/>
            </p:spPr>
            <p:style>
              <a:lnRef idx="2">
                <a:schemeClr val="dk1"/>
              </a:lnRef>
              <a:fillRef idx="0">
                <a:schemeClr val="dk1"/>
              </a:fillRef>
              <a:effectRef idx="1">
                <a:schemeClr val="dk1"/>
              </a:effectRef>
              <a:fontRef idx="minor">
                <a:schemeClr val="tx1"/>
              </a:fontRef>
            </p:style>
          </p:cxnSp>
          <p:cxnSp>
            <p:nvCxnSpPr>
              <p:cNvPr id="458" name="Straight Connector 457"/>
              <p:cNvCxnSpPr/>
              <p:nvPr/>
            </p:nvCxnSpPr>
            <p:spPr>
              <a:xfrm rot="5400000">
                <a:off x="6678764" y="2821996"/>
                <a:ext cx="1401306" cy="24513"/>
              </a:xfrm>
              <a:prstGeom prst="line">
                <a:avLst/>
              </a:prstGeom>
              <a:ln/>
            </p:spPr>
            <p:style>
              <a:lnRef idx="2">
                <a:schemeClr val="dk1"/>
              </a:lnRef>
              <a:fillRef idx="0">
                <a:schemeClr val="dk1"/>
              </a:fillRef>
              <a:effectRef idx="1">
                <a:schemeClr val="dk1"/>
              </a:effectRef>
              <a:fontRef idx="minor">
                <a:schemeClr val="tx1"/>
              </a:fontRef>
            </p:style>
          </p:cxnSp>
          <p:cxnSp>
            <p:nvCxnSpPr>
              <p:cNvPr id="459" name="Straight Connector 458"/>
              <p:cNvCxnSpPr>
                <a:endCxn id="325" idx="3"/>
              </p:cNvCxnSpPr>
              <p:nvPr/>
            </p:nvCxnSpPr>
            <p:spPr>
              <a:xfrm rot="16200000" flipH="1">
                <a:off x="6779315" y="3026442"/>
                <a:ext cx="1543388" cy="14008"/>
              </a:xfrm>
              <a:prstGeom prst="line">
                <a:avLst/>
              </a:prstGeom>
              <a:ln/>
            </p:spPr>
            <p:style>
              <a:lnRef idx="2">
                <a:schemeClr val="dk1"/>
              </a:lnRef>
              <a:fillRef idx="0">
                <a:schemeClr val="dk1"/>
              </a:fillRef>
              <a:effectRef idx="1">
                <a:schemeClr val="dk1"/>
              </a:effectRef>
              <a:fontRef idx="minor">
                <a:schemeClr val="tx1"/>
              </a:fontRef>
            </p:style>
          </p:cxnSp>
        </p:grpSp>
        <p:sp>
          <p:nvSpPr>
            <p:cNvPr id="298" name="Snip Same Side Corner Rectangle 297"/>
            <p:cNvSpPr/>
            <p:nvPr/>
          </p:nvSpPr>
          <p:spPr>
            <a:xfrm>
              <a:off x="2536036" y="5795440"/>
              <a:ext cx="622697" cy="1157817"/>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299" name="Rectangle 298"/>
            <p:cNvSpPr/>
            <p:nvPr/>
          </p:nvSpPr>
          <p:spPr>
            <a:xfrm>
              <a:off x="2619377" y="6258984"/>
              <a:ext cx="363141" cy="1164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00" name="Rectangle 299"/>
            <p:cNvSpPr/>
            <p:nvPr/>
          </p:nvSpPr>
          <p:spPr>
            <a:xfrm>
              <a:off x="2428869" y="7040037"/>
              <a:ext cx="678664" cy="1751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800" dirty="0">
                  <a:solidFill>
                    <a:schemeClr val="tx1"/>
                  </a:solidFill>
                </a:rPr>
                <a:t>R.T.-1</a:t>
              </a:r>
            </a:p>
          </p:txBody>
        </p:sp>
        <p:grpSp>
          <p:nvGrpSpPr>
            <p:cNvPr id="301" name="Group 197"/>
            <p:cNvGrpSpPr>
              <a:grpSpLocks/>
            </p:cNvGrpSpPr>
            <p:nvPr/>
          </p:nvGrpSpPr>
          <p:grpSpPr bwMode="auto">
            <a:xfrm>
              <a:off x="2112173" y="6214535"/>
              <a:ext cx="415529" cy="1079500"/>
              <a:chOff x="7391400" y="2133598"/>
              <a:chExt cx="609600" cy="1421690"/>
            </a:xfrm>
          </p:grpSpPr>
          <p:cxnSp>
            <p:nvCxnSpPr>
              <p:cNvPr id="452" name="Straight Connector 451"/>
              <p:cNvCxnSpPr/>
              <p:nvPr/>
            </p:nvCxnSpPr>
            <p:spPr>
              <a:xfrm>
                <a:off x="7391400" y="2133598"/>
                <a:ext cx="609600" cy="0"/>
              </a:xfrm>
              <a:prstGeom prst="line">
                <a:avLst/>
              </a:prstGeom>
              <a:ln/>
            </p:spPr>
            <p:style>
              <a:lnRef idx="2">
                <a:schemeClr val="dk1"/>
              </a:lnRef>
              <a:fillRef idx="0">
                <a:schemeClr val="dk1"/>
              </a:fillRef>
              <a:effectRef idx="1">
                <a:schemeClr val="dk1"/>
              </a:effectRef>
              <a:fontRef idx="minor">
                <a:schemeClr val="tx1"/>
              </a:fontRef>
            </p:style>
          </p:cxnSp>
          <p:cxnSp>
            <p:nvCxnSpPr>
              <p:cNvPr id="453" name="Straight Connector 452"/>
              <p:cNvCxnSpPr/>
              <p:nvPr/>
            </p:nvCxnSpPr>
            <p:spPr>
              <a:xfrm>
                <a:off x="7543364" y="2261829"/>
                <a:ext cx="457636" cy="0"/>
              </a:xfrm>
              <a:prstGeom prst="line">
                <a:avLst/>
              </a:prstGeom>
              <a:ln/>
            </p:spPr>
            <p:style>
              <a:lnRef idx="2">
                <a:schemeClr val="dk1"/>
              </a:lnRef>
              <a:fillRef idx="0">
                <a:schemeClr val="dk1"/>
              </a:fillRef>
              <a:effectRef idx="1">
                <a:schemeClr val="dk1"/>
              </a:effectRef>
              <a:fontRef idx="minor">
                <a:schemeClr val="tx1"/>
              </a:fontRef>
            </p:style>
          </p:cxnSp>
          <p:cxnSp>
            <p:nvCxnSpPr>
              <p:cNvPr id="454" name="Straight Connector 453"/>
              <p:cNvCxnSpPr/>
              <p:nvPr/>
            </p:nvCxnSpPr>
            <p:spPr>
              <a:xfrm rot="16200000" flipH="1">
                <a:off x="6684921" y="2840077"/>
                <a:ext cx="1421690" cy="8734"/>
              </a:xfrm>
              <a:prstGeom prst="line">
                <a:avLst/>
              </a:prstGeom>
              <a:ln/>
            </p:spPr>
            <p:style>
              <a:lnRef idx="2">
                <a:schemeClr val="dk1"/>
              </a:lnRef>
              <a:fillRef idx="0">
                <a:schemeClr val="dk1"/>
              </a:fillRef>
              <a:effectRef idx="1">
                <a:schemeClr val="dk1"/>
              </a:effectRef>
              <a:fontRef idx="minor">
                <a:schemeClr val="tx1"/>
              </a:fontRef>
            </p:style>
          </p:cxnSp>
          <p:cxnSp>
            <p:nvCxnSpPr>
              <p:cNvPr id="455" name="Straight Connector 454"/>
              <p:cNvCxnSpPr/>
              <p:nvPr/>
            </p:nvCxnSpPr>
            <p:spPr>
              <a:xfrm rot="5400000">
                <a:off x="6934267" y="2870926"/>
                <a:ext cx="1218194" cy="0"/>
              </a:xfrm>
              <a:prstGeom prst="line">
                <a:avLst/>
              </a:prstGeom>
              <a:ln/>
            </p:spPr>
            <p:style>
              <a:lnRef idx="2">
                <a:schemeClr val="dk1"/>
              </a:lnRef>
              <a:fillRef idx="0">
                <a:schemeClr val="dk1"/>
              </a:fillRef>
              <a:effectRef idx="1">
                <a:schemeClr val="dk1"/>
              </a:effectRef>
              <a:fontRef idx="minor">
                <a:schemeClr val="tx1"/>
              </a:fontRef>
            </p:style>
          </p:cxnSp>
        </p:grpSp>
        <p:cxnSp>
          <p:nvCxnSpPr>
            <p:cNvPr id="302" name="Straight Connector 301"/>
            <p:cNvCxnSpPr/>
            <p:nvPr/>
          </p:nvCxnSpPr>
          <p:spPr>
            <a:xfrm rot="5400000">
              <a:off x="1530880" y="6924676"/>
              <a:ext cx="1272116" cy="0"/>
            </a:xfrm>
            <a:prstGeom prst="line">
              <a:avLst/>
            </a:prstGeom>
            <a:ln w="63500">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rot="5400000">
              <a:off x="1327680" y="7127876"/>
              <a:ext cx="1678516" cy="0"/>
            </a:xfrm>
            <a:prstGeom prst="line">
              <a:avLst/>
            </a:prstGeom>
            <a:ln w="92075">
              <a:solidFill>
                <a:schemeClr val="bg1"/>
              </a:solidFill>
            </a:ln>
          </p:spPr>
          <p:style>
            <a:lnRef idx="1">
              <a:schemeClr val="accent1"/>
            </a:lnRef>
            <a:fillRef idx="0">
              <a:schemeClr val="accent1"/>
            </a:fillRef>
            <a:effectRef idx="0">
              <a:schemeClr val="accent1"/>
            </a:effectRef>
            <a:fontRef idx="minor">
              <a:schemeClr val="tx1"/>
            </a:fontRef>
          </p:style>
        </p:cxnSp>
        <p:sp>
          <p:nvSpPr>
            <p:cNvPr id="304" name="Rectangle 303"/>
            <p:cNvSpPr/>
            <p:nvPr/>
          </p:nvSpPr>
          <p:spPr>
            <a:xfrm>
              <a:off x="2172892" y="6263221"/>
              <a:ext cx="344090" cy="338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05" name="Rectangle 304"/>
            <p:cNvSpPr/>
            <p:nvPr/>
          </p:nvSpPr>
          <p:spPr>
            <a:xfrm>
              <a:off x="2153844" y="6263219"/>
              <a:ext cx="60713" cy="138061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06" name="Snip Same Side Corner Rectangle 305"/>
            <p:cNvSpPr/>
            <p:nvPr/>
          </p:nvSpPr>
          <p:spPr>
            <a:xfrm>
              <a:off x="3657606" y="5738284"/>
              <a:ext cx="622697" cy="1157816"/>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07" name="Rectangle 306"/>
            <p:cNvSpPr/>
            <p:nvPr/>
          </p:nvSpPr>
          <p:spPr>
            <a:xfrm>
              <a:off x="3571876" y="6982887"/>
              <a:ext cx="657225" cy="2323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800" dirty="0">
                  <a:solidFill>
                    <a:schemeClr val="tx1"/>
                  </a:solidFill>
                </a:rPr>
                <a:t>R.T.-2</a:t>
              </a:r>
            </a:p>
          </p:txBody>
        </p:sp>
        <p:sp>
          <p:nvSpPr>
            <p:cNvPr id="308" name="Rectangle 307"/>
            <p:cNvSpPr/>
            <p:nvPr/>
          </p:nvSpPr>
          <p:spPr>
            <a:xfrm>
              <a:off x="3669508" y="6172204"/>
              <a:ext cx="602456" cy="7133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09" name="Rectangle 308"/>
            <p:cNvSpPr/>
            <p:nvPr/>
          </p:nvSpPr>
          <p:spPr>
            <a:xfrm>
              <a:off x="3669509" y="6462187"/>
              <a:ext cx="610791" cy="4191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10" name="Rectangle 309"/>
            <p:cNvSpPr/>
            <p:nvPr/>
          </p:nvSpPr>
          <p:spPr>
            <a:xfrm>
              <a:off x="3293270" y="6206069"/>
              <a:ext cx="344091" cy="338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11" name="Rectangle 310"/>
            <p:cNvSpPr/>
            <p:nvPr/>
          </p:nvSpPr>
          <p:spPr>
            <a:xfrm>
              <a:off x="3261124" y="6206067"/>
              <a:ext cx="41672" cy="17018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12" name="Rectangle 311"/>
            <p:cNvSpPr/>
            <p:nvPr/>
          </p:nvSpPr>
          <p:spPr>
            <a:xfrm>
              <a:off x="4745852" y="6925741"/>
              <a:ext cx="683412" cy="28947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800" dirty="0">
                  <a:solidFill>
                    <a:schemeClr val="tx1"/>
                  </a:solidFill>
                </a:rPr>
                <a:t>R.T.-3</a:t>
              </a:r>
            </a:p>
          </p:txBody>
        </p:sp>
        <p:sp>
          <p:nvSpPr>
            <p:cNvPr id="313" name="TextBox 262"/>
            <p:cNvSpPr txBox="1">
              <a:spLocks noChangeArrowheads="1"/>
            </p:cNvSpPr>
            <p:nvPr/>
          </p:nvSpPr>
          <p:spPr bwMode="auto">
            <a:xfrm>
              <a:off x="4738691" y="6519337"/>
              <a:ext cx="415530" cy="247775"/>
            </a:xfrm>
            <a:prstGeom prst="rect">
              <a:avLst/>
            </a:prstGeom>
            <a:noFill/>
            <a:ln w="9525">
              <a:noFill/>
              <a:miter lim="800000"/>
              <a:headEnd/>
              <a:tailEnd/>
            </a:ln>
          </p:spPr>
          <p:txBody>
            <a:bodyPr lIns="91429" tIns="45715" rIns="91429" bIns="45715">
              <a:spAutoFit/>
            </a:bodyPr>
            <a:lstStyle/>
            <a:p>
              <a:r>
                <a:rPr lang="en-US" sz="200" dirty="0">
                  <a:latin typeface="Calibri" pitchFamily="34" charset="0"/>
                </a:rPr>
                <a:t>Red Slurry</a:t>
              </a:r>
            </a:p>
          </p:txBody>
        </p:sp>
        <p:sp>
          <p:nvSpPr>
            <p:cNvPr id="314" name="Rectangle 313"/>
            <p:cNvSpPr/>
            <p:nvPr/>
          </p:nvSpPr>
          <p:spPr>
            <a:xfrm>
              <a:off x="4392217" y="6146800"/>
              <a:ext cx="344090" cy="35984"/>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15" name="Rectangle 314"/>
            <p:cNvSpPr/>
            <p:nvPr/>
          </p:nvSpPr>
          <p:spPr>
            <a:xfrm>
              <a:off x="4366028" y="6146804"/>
              <a:ext cx="40481" cy="170391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16" name="Oval 315"/>
            <p:cNvSpPr/>
            <p:nvPr/>
          </p:nvSpPr>
          <p:spPr>
            <a:xfrm>
              <a:off x="1070374" y="7666567"/>
              <a:ext cx="232172" cy="175684"/>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600" dirty="0">
                  <a:solidFill>
                    <a:schemeClr val="tx1"/>
                  </a:solidFill>
                </a:rPr>
                <a:t>P</a:t>
              </a:r>
            </a:p>
          </p:txBody>
        </p:sp>
        <p:sp>
          <p:nvSpPr>
            <p:cNvPr id="317" name="Snip Same Side Corner Rectangle 316"/>
            <p:cNvSpPr/>
            <p:nvPr/>
          </p:nvSpPr>
          <p:spPr>
            <a:xfrm>
              <a:off x="1193008" y="5236637"/>
              <a:ext cx="520304" cy="984251"/>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18" name="Freeform 317"/>
            <p:cNvSpPr/>
            <p:nvPr/>
          </p:nvSpPr>
          <p:spPr>
            <a:xfrm>
              <a:off x="1179915" y="5435603"/>
              <a:ext cx="92869" cy="99484"/>
            </a:xfrm>
            <a:custGeom>
              <a:avLst/>
              <a:gdLst>
                <a:gd name="connsiteX0" fmla="*/ 0 w 123825"/>
                <a:gd name="connsiteY0" fmla="*/ 133350 h 133350"/>
                <a:gd name="connsiteX1" fmla="*/ 57150 w 123825"/>
                <a:gd name="connsiteY1" fmla="*/ 104775 h 133350"/>
                <a:gd name="connsiteX2" fmla="*/ 95250 w 123825"/>
                <a:gd name="connsiteY2" fmla="*/ 47625 h 133350"/>
                <a:gd name="connsiteX3" fmla="*/ 123825 w 123825"/>
                <a:gd name="connsiteY3" fmla="*/ 0 h 133350"/>
              </a:gdLst>
              <a:ahLst/>
              <a:cxnLst>
                <a:cxn ang="0">
                  <a:pos x="connsiteX0" y="connsiteY0"/>
                </a:cxn>
                <a:cxn ang="0">
                  <a:pos x="connsiteX1" y="connsiteY1"/>
                </a:cxn>
                <a:cxn ang="0">
                  <a:pos x="connsiteX2" y="connsiteY2"/>
                </a:cxn>
                <a:cxn ang="0">
                  <a:pos x="connsiteX3" y="connsiteY3"/>
                </a:cxn>
              </a:cxnLst>
              <a:rect l="l" t="t" r="r" b="b"/>
              <a:pathLst>
                <a:path w="123825" h="133350">
                  <a:moveTo>
                    <a:pt x="0" y="133350"/>
                  </a:moveTo>
                  <a:cubicBezTo>
                    <a:pt x="20383" y="126556"/>
                    <a:pt x="41944" y="122153"/>
                    <a:pt x="57150" y="104775"/>
                  </a:cubicBezTo>
                  <a:cubicBezTo>
                    <a:pt x="72227" y="87545"/>
                    <a:pt x="88010" y="69345"/>
                    <a:pt x="95250" y="47625"/>
                  </a:cubicBezTo>
                  <a:cubicBezTo>
                    <a:pt x="107615" y="10531"/>
                    <a:pt x="97675" y="26150"/>
                    <a:pt x="123825" y="0"/>
                  </a:cubicBezTo>
                </a:path>
              </a:pathLst>
            </a:custGeom>
          </p:spPr>
          <p:style>
            <a:lnRef idx="1">
              <a:schemeClr val="accent1"/>
            </a:lnRef>
            <a:fillRef idx="0">
              <a:schemeClr val="accent1"/>
            </a:fillRef>
            <a:effectRef idx="0">
              <a:schemeClr val="accent1"/>
            </a:effectRef>
            <a:fontRef idx="minor">
              <a:schemeClr val="tx1"/>
            </a:fontRef>
          </p:style>
          <p:txBody>
            <a:bodyPr lIns="91429" tIns="45715" rIns="91429" bIns="45715" anchor="ctr"/>
            <a:lstStyle/>
            <a:p>
              <a:pPr algn="ctr">
                <a:defRPr/>
              </a:pPr>
              <a:endParaRPr lang="en-US" sz="1000" dirty="0"/>
            </a:p>
          </p:txBody>
        </p:sp>
        <p:sp>
          <p:nvSpPr>
            <p:cNvPr id="319" name="Freeform 318"/>
            <p:cNvSpPr/>
            <p:nvPr/>
          </p:nvSpPr>
          <p:spPr>
            <a:xfrm>
              <a:off x="1187056" y="5778508"/>
              <a:ext cx="96440" cy="65617"/>
            </a:xfrm>
            <a:custGeom>
              <a:avLst/>
              <a:gdLst>
                <a:gd name="connsiteX0" fmla="*/ 0 w 125586"/>
                <a:gd name="connsiteY0" fmla="*/ 85725 h 85725"/>
                <a:gd name="connsiteX1" fmla="*/ 38100 w 125586"/>
                <a:gd name="connsiteY1" fmla="*/ 76200 h 85725"/>
                <a:gd name="connsiteX2" fmla="*/ 104775 w 125586"/>
                <a:gd name="connsiteY2" fmla="*/ 38100 h 85725"/>
                <a:gd name="connsiteX3" fmla="*/ 123825 w 125586"/>
                <a:gd name="connsiteY3" fmla="*/ 0 h 85725"/>
              </a:gdLst>
              <a:ahLst/>
              <a:cxnLst>
                <a:cxn ang="0">
                  <a:pos x="connsiteX0" y="connsiteY0"/>
                </a:cxn>
                <a:cxn ang="0">
                  <a:pos x="connsiteX1" y="connsiteY1"/>
                </a:cxn>
                <a:cxn ang="0">
                  <a:pos x="connsiteX2" y="connsiteY2"/>
                </a:cxn>
                <a:cxn ang="0">
                  <a:pos x="connsiteX3" y="connsiteY3"/>
                </a:cxn>
              </a:cxnLst>
              <a:rect l="l" t="t" r="r" b="b"/>
              <a:pathLst>
                <a:path w="125586" h="85725">
                  <a:moveTo>
                    <a:pt x="0" y="85725"/>
                  </a:moveTo>
                  <a:cubicBezTo>
                    <a:pt x="12700" y="82550"/>
                    <a:pt x="25843" y="80797"/>
                    <a:pt x="38100" y="76200"/>
                  </a:cubicBezTo>
                  <a:cubicBezTo>
                    <a:pt x="65722" y="65842"/>
                    <a:pt x="81088" y="53891"/>
                    <a:pt x="104775" y="38100"/>
                  </a:cubicBezTo>
                  <a:cubicBezTo>
                    <a:pt x="125586" y="6883"/>
                    <a:pt x="123825" y="20973"/>
                    <a:pt x="123825" y="0"/>
                  </a:cubicBezTo>
                </a:path>
              </a:pathLst>
            </a:custGeom>
          </p:spPr>
          <p:style>
            <a:lnRef idx="1">
              <a:schemeClr val="accent1"/>
            </a:lnRef>
            <a:fillRef idx="0">
              <a:schemeClr val="accent1"/>
            </a:fillRef>
            <a:effectRef idx="0">
              <a:schemeClr val="accent1"/>
            </a:effectRef>
            <a:fontRef idx="minor">
              <a:schemeClr val="tx1"/>
            </a:fontRef>
          </p:style>
          <p:txBody>
            <a:bodyPr lIns="91429" tIns="45715" rIns="91429" bIns="45715" anchor="ctr"/>
            <a:lstStyle/>
            <a:p>
              <a:pPr algn="ctr">
                <a:defRPr/>
              </a:pPr>
              <a:endParaRPr lang="en-US" sz="1000" dirty="0"/>
            </a:p>
          </p:txBody>
        </p:sp>
        <p:cxnSp>
          <p:nvCxnSpPr>
            <p:cNvPr id="320" name="Straight Connector 319"/>
            <p:cNvCxnSpPr/>
            <p:nvPr/>
          </p:nvCxnSpPr>
          <p:spPr>
            <a:xfrm rot="16200000" flipV="1">
              <a:off x="-919822" y="6366406"/>
              <a:ext cx="2904067" cy="47625"/>
            </a:xfrm>
            <a:prstGeom prst="line">
              <a:avLst/>
            </a:prstGeom>
            <a:ln/>
          </p:spPr>
          <p:style>
            <a:lnRef idx="2">
              <a:schemeClr val="dk1"/>
            </a:lnRef>
            <a:fillRef idx="0">
              <a:schemeClr val="dk1"/>
            </a:fillRef>
            <a:effectRef idx="1">
              <a:schemeClr val="dk1"/>
            </a:effectRef>
            <a:fontRef idx="minor">
              <a:schemeClr val="tx1"/>
            </a:fontRef>
          </p:style>
        </p:cxnSp>
        <p:cxnSp>
          <p:nvCxnSpPr>
            <p:cNvPr id="321" name="Straight Connector 320"/>
            <p:cNvCxnSpPr/>
            <p:nvPr/>
          </p:nvCxnSpPr>
          <p:spPr>
            <a:xfrm rot="16200000" flipV="1">
              <a:off x="-617935" y="6353707"/>
              <a:ext cx="2609851" cy="28575"/>
            </a:xfrm>
            <a:prstGeom prst="line">
              <a:avLst/>
            </a:prstGeom>
            <a:ln/>
          </p:spPr>
          <p:style>
            <a:lnRef idx="2">
              <a:schemeClr val="dk1"/>
            </a:lnRef>
            <a:fillRef idx="0">
              <a:schemeClr val="dk1"/>
            </a:fillRef>
            <a:effectRef idx="1">
              <a:schemeClr val="dk1"/>
            </a:effectRef>
            <a:fontRef idx="minor">
              <a:schemeClr val="tx1"/>
            </a:fontRef>
          </p:style>
        </p:cxnSp>
        <p:cxnSp>
          <p:nvCxnSpPr>
            <p:cNvPr id="322" name="Straight Connector 321"/>
            <p:cNvCxnSpPr/>
            <p:nvPr/>
          </p:nvCxnSpPr>
          <p:spPr>
            <a:xfrm>
              <a:off x="548884" y="7833784"/>
              <a:ext cx="1388269" cy="0"/>
            </a:xfrm>
            <a:prstGeom prst="line">
              <a:avLst/>
            </a:prstGeom>
            <a:ln/>
          </p:spPr>
          <p:style>
            <a:lnRef idx="2">
              <a:schemeClr val="dk1"/>
            </a:lnRef>
            <a:fillRef idx="0">
              <a:schemeClr val="dk1"/>
            </a:fillRef>
            <a:effectRef idx="1">
              <a:schemeClr val="dk1"/>
            </a:effectRef>
            <a:fontRef idx="minor">
              <a:schemeClr val="tx1"/>
            </a:fontRef>
          </p:style>
        </p:cxnSp>
        <p:cxnSp>
          <p:nvCxnSpPr>
            <p:cNvPr id="323" name="Straight Connector 322"/>
            <p:cNvCxnSpPr/>
            <p:nvPr/>
          </p:nvCxnSpPr>
          <p:spPr>
            <a:xfrm>
              <a:off x="5163741" y="4104219"/>
              <a:ext cx="987028" cy="2116"/>
            </a:xfrm>
            <a:prstGeom prst="line">
              <a:avLst/>
            </a:prstGeom>
            <a:ln/>
          </p:spPr>
          <p:style>
            <a:lnRef idx="2">
              <a:schemeClr val="dk1"/>
            </a:lnRef>
            <a:fillRef idx="0">
              <a:schemeClr val="dk1"/>
            </a:fillRef>
            <a:effectRef idx="1">
              <a:schemeClr val="dk1"/>
            </a:effectRef>
            <a:fontRef idx="minor">
              <a:schemeClr val="tx1"/>
            </a:fontRef>
          </p:style>
        </p:cxnSp>
        <p:sp>
          <p:nvSpPr>
            <p:cNvPr id="324" name="Snip Same Side Corner Rectangle 323"/>
            <p:cNvSpPr/>
            <p:nvPr/>
          </p:nvSpPr>
          <p:spPr>
            <a:xfrm>
              <a:off x="3852863" y="7609420"/>
              <a:ext cx="925116" cy="626533"/>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25" name="Snip Same Side Corner Rectangle 324"/>
            <p:cNvSpPr/>
            <p:nvPr/>
          </p:nvSpPr>
          <p:spPr>
            <a:xfrm>
              <a:off x="2840837" y="7609419"/>
              <a:ext cx="1012031" cy="637116"/>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26" name="Snip Same Side Corner Rectangle 325"/>
            <p:cNvSpPr/>
            <p:nvPr/>
          </p:nvSpPr>
          <p:spPr>
            <a:xfrm>
              <a:off x="1828801" y="7609419"/>
              <a:ext cx="983456" cy="637116"/>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cxnSp>
          <p:nvCxnSpPr>
            <p:cNvPr id="327" name="Straight Connector 326"/>
            <p:cNvCxnSpPr/>
            <p:nvPr/>
          </p:nvCxnSpPr>
          <p:spPr>
            <a:xfrm>
              <a:off x="672705" y="5063067"/>
              <a:ext cx="635794" cy="0"/>
            </a:xfrm>
            <a:prstGeom prst="line">
              <a:avLst/>
            </a:prstGeom>
            <a:ln/>
          </p:spPr>
          <p:style>
            <a:lnRef idx="2">
              <a:schemeClr val="dk1"/>
            </a:lnRef>
            <a:fillRef idx="0">
              <a:schemeClr val="dk1"/>
            </a:fillRef>
            <a:effectRef idx="1">
              <a:schemeClr val="dk1"/>
            </a:effectRef>
            <a:fontRef idx="minor">
              <a:schemeClr val="tx1"/>
            </a:fontRef>
          </p:style>
        </p:cxnSp>
        <p:cxnSp>
          <p:nvCxnSpPr>
            <p:cNvPr id="328" name="Straight Connector 327"/>
            <p:cNvCxnSpPr/>
            <p:nvPr/>
          </p:nvCxnSpPr>
          <p:spPr>
            <a:xfrm>
              <a:off x="498878" y="4946651"/>
              <a:ext cx="925115" cy="0"/>
            </a:xfrm>
            <a:prstGeom prst="line">
              <a:avLst/>
            </a:prstGeom>
            <a:ln/>
          </p:spPr>
          <p:style>
            <a:lnRef idx="2">
              <a:schemeClr val="dk1"/>
            </a:lnRef>
            <a:fillRef idx="0">
              <a:schemeClr val="dk1"/>
            </a:fillRef>
            <a:effectRef idx="1">
              <a:schemeClr val="dk1"/>
            </a:effectRef>
            <a:fontRef idx="minor">
              <a:schemeClr val="tx1"/>
            </a:fontRef>
          </p:style>
        </p:cxnSp>
        <p:cxnSp>
          <p:nvCxnSpPr>
            <p:cNvPr id="329" name="Straight Connector 328"/>
            <p:cNvCxnSpPr/>
            <p:nvPr/>
          </p:nvCxnSpPr>
          <p:spPr>
            <a:xfrm rot="5400000" flipH="1" flipV="1">
              <a:off x="1221719" y="5149851"/>
              <a:ext cx="17356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rot="5400000" flipH="1" flipV="1">
              <a:off x="1279001" y="5091643"/>
              <a:ext cx="28998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rot="5400000" flipH="1" flipV="1">
              <a:off x="1490800" y="5149851"/>
              <a:ext cx="173567" cy="0"/>
            </a:xfrm>
            <a:prstGeom prst="line">
              <a:avLst/>
            </a:prstGeom>
            <a:ln/>
          </p:spPr>
          <p:style>
            <a:lnRef idx="2">
              <a:schemeClr val="dk1"/>
            </a:lnRef>
            <a:fillRef idx="0">
              <a:schemeClr val="dk1"/>
            </a:fillRef>
            <a:effectRef idx="1">
              <a:schemeClr val="dk1"/>
            </a:effectRef>
            <a:fontRef idx="minor">
              <a:schemeClr val="tx1"/>
            </a:fontRef>
          </p:style>
        </p:cxnSp>
        <p:cxnSp>
          <p:nvCxnSpPr>
            <p:cNvPr id="332" name="Straight Connector 331"/>
            <p:cNvCxnSpPr/>
            <p:nvPr/>
          </p:nvCxnSpPr>
          <p:spPr>
            <a:xfrm rot="5400000" flipH="1" flipV="1">
              <a:off x="1326626" y="5091643"/>
              <a:ext cx="289983"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1588296" y="5073651"/>
              <a:ext cx="635794" cy="0"/>
            </a:xfrm>
            <a:prstGeom prst="line">
              <a:avLst/>
            </a:prstGeom>
            <a:ln/>
          </p:spPr>
          <p:style>
            <a:lnRef idx="2">
              <a:schemeClr val="dk1"/>
            </a:lnRef>
            <a:fillRef idx="0">
              <a:schemeClr val="dk1"/>
            </a:fillRef>
            <a:effectRef idx="1">
              <a:schemeClr val="dk1"/>
            </a:effectRef>
            <a:fontRef idx="minor">
              <a:schemeClr val="tx1"/>
            </a:fontRef>
          </p:style>
        </p:cxnSp>
        <p:cxnSp>
          <p:nvCxnSpPr>
            <p:cNvPr id="334" name="Straight Connector 333"/>
            <p:cNvCxnSpPr/>
            <p:nvPr/>
          </p:nvCxnSpPr>
          <p:spPr>
            <a:xfrm flipV="1">
              <a:off x="1482329" y="4946657"/>
              <a:ext cx="866775" cy="10583"/>
            </a:xfrm>
            <a:prstGeom prst="line">
              <a:avLst/>
            </a:prstGeom>
            <a:ln/>
          </p:spPr>
          <p:style>
            <a:lnRef idx="2">
              <a:schemeClr val="dk1"/>
            </a:lnRef>
            <a:fillRef idx="0">
              <a:schemeClr val="dk1"/>
            </a:fillRef>
            <a:effectRef idx="1">
              <a:schemeClr val="dk1"/>
            </a:effectRef>
            <a:fontRef idx="minor">
              <a:schemeClr val="tx1"/>
            </a:fontRef>
          </p:style>
        </p:cxnSp>
        <p:cxnSp>
          <p:nvCxnSpPr>
            <p:cNvPr id="335" name="Straight Connector 334"/>
            <p:cNvCxnSpPr/>
            <p:nvPr/>
          </p:nvCxnSpPr>
          <p:spPr>
            <a:xfrm rot="16200000" flipV="1">
              <a:off x="2055286" y="5231872"/>
              <a:ext cx="347133" cy="9525"/>
            </a:xfrm>
            <a:prstGeom prst="line">
              <a:avLst/>
            </a:prstGeom>
            <a:ln/>
          </p:spPr>
          <p:style>
            <a:lnRef idx="2">
              <a:schemeClr val="dk1"/>
            </a:lnRef>
            <a:fillRef idx="0">
              <a:schemeClr val="dk1"/>
            </a:fillRef>
            <a:effectRef idx="1">
              <a:schemeClr val="dk1"/>
            </a:effectRef>
            <a:fontRef idx="minor">
              <a:schemeClr val="tx1"/>
            </a:fontRef>
          </p:style>
        </p:cxnSp>
        <p:cxnSp>
          <p:nvCxnSpPr>
            <p:cNvPr id="336" name="Straight Connector 335"/>
            <p:cNvCxnSpPr/>
            <p:nvPr/>
          </p:nvCxnSpPr>
          <p:spPr>
            <a:xfrm rot="16200000" flipV="1">
              <a:off x="2180300" y="5115456"/>
              <a:ext cx="347133" cy="9525"/>
            </a:xfrm>
            <a:prstGeom prst="line">
              <a:avLst/>
            </a:prstGeom>
            <a:ln/>
          </p:spPr>
          <p:style>
            <a:lnRef idx="2">
              <a:schemeClr val="dk1"/>
            </a:lnRef>
            <a:fillRef idx="0">
              <a:schemeClr val="dk1"/>
            </a:fillRef>
            <a:effectRef idx="1">
              <a:schemeClr val="dk1"/>
            </a:effectRef>
            <a:fontRef idx="minor">
              <a:schemeClr val="tx1"/>
            </a:fontRef>
          </p:style>
        </p:cxnSp>
        <p:cxnSp>
          <p:nvCxnSpPr>
            <p:cNvPr id="337" name="Straight Connector 336"/>
            <p:cNvCxnSpPr/>
            <p:nvPr/>
          </p:nvCxnSpPr>
          <p:spPr>
            <a:xfrm>
              <a:off x="2322915" y="5484284"/>
              <a:ext cx="1388269" cy="0"/>
            </a:xfrm>
            <a:prstGeom prst="line">
              <a:avLst/>
            </a:prstGeom>
            <a:ln/>
          </p:spPr>
          <p:style>
            <a:lnRef idx="2">
              <a:schemeClr val="dk1"/>
            </a:lnRef>
            <a:fillRef idx="0">
              <a:schemeClr val="dk1"/>
            </a:fillRef>
            <a:effectRef idx="1">
              <a:schemeClr val="dk1"/>
            </a:effectRef>
            <a:fontRef idx="minor">
              <a:schemeClr val="tx1"/>
            </a:fontRef>
          </p:style>
        </p:cxnSp>
        <p:cxnSp>
          <p:nvCxnSpPr>
            <p:cNvPr id="338" name="Straight Connector 337"/>
            <p:cNvCxnSpPr/>
            <p:nvPr/>
          </p:nvCxnSpPr>
          <p:spPr>
            <a:xfrm>
              <a:off x="2407448" y="5353051"/>
              <a:ext cx="1329929" cy="0"/>
            </a:xfrm>
            <a:prstGeom prst="line">
              <a:avLst/>
            </a:prstGeom>
            <a:ln/>
          </p:spPr>
          <p:style>
            <a:lnRef idx="2">
              <a:schemeClr val="dk1"/>
            </a:lnRef>
            <a:fillRef idx="0">
              <a:schemeClr val="dk1"/>
            </a:fillRef>
            <a:effectRef idx="1">
              <a:schemeClr val="dk1"/>
            </a:effectRef>
            <a:fontRef idx="minor">
              <a:schemeClr val="tx1"/>
            </a:fontRef>
          </p:style>
        </p:cxnSp>
        <p:sp>
          <p:nvSpPr>
            <p:cNvPr id="339" name="Oval 338"/>
            <p:cNvSpPr/>
            <p:nvPr/>
          </p:nvSpPr>
          <p:spPr>
            <a:xfrm>
              <a:off x="2199090" y="5293792"/>
              <a:ext cx="230981" cy="232833"/>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grpSp>
          <p:nvGrpSpPr>
            <p:cNvPr id="340" name="Group 241"/>
            <p:cNvGrpSpPr>
              <a:grpSpLocks/>
            </p:cNvGrpSpPr>
            <p:nvPr/>
          </p:nvGrpSpPr>
          <p:grpSpPr bwMode="auto">
            <a:xfrm flipH="1">
              <a:off x="3517107" y="5410204"/>
              <a:ext cx="2255044" cy="3634317"/>
              <a:chOff x="6553200" y="1435100"/>
              <a:chExt cx="2934653" cy="3822700"/>
            </a:xfrm>
          </p:grpSpPr>
          <p:cxnSp>
            <p:nvCxnSpPr>
              <p:cNvPr id="444" name="Straight Connector 443"/>
              <p:cNvCxnSpPr/>
              <p:nvPr/>
            </p:nvCxnSpPr>
            <p:spPr>
              <a:xfrm rot="16200000" flipV="1">
                <a:off x="7582499" y="1639055"/>
                <a:ext cx="374032" cy="6198"/>
              </a:xfrm>
              <a:prstGeom prst="line">
                <a:avLst/>
              </a:prstGeom>
              <a:ln/>
            </p:spPr>
            <p:style>
              <a:lnRef idx="2">
                <a:schemeClr val="dk1"/>
              </a:lnRef>
              <a:fillRef idx="0">
                <a:schemeClr val="dk1"/>
              </a:fillRef>
              <a:effectRef idx="1">
                <a:schemeClr val="dk1"/>
              </a:effectRef>
              <a:fontRef idx="minor">
                <a:schemeClr val="tx1"/>
              </a:fontRef>
            </p:style>
          </p:cxnSp>
          <p:cxnSp>
            <p:nvCxnSpPr>
              <p:cNvPr id="445" name="Straight Connector 444"/>
              <p:cNvCxnSpPr/>
              <p:nvPr/>
            </p:nvCxnSpPr>
            <p:spPr>
              <a:xfrm rot="16200000" flipV="1">
                <a:off x="4686783" y="3313911"/>
                <a:ext cx="3822700" cy="65077"/>
              </a:xfrm>
              <a:prstGeom prst="line">
                <a:avLst/>
              </a:prstGeom>
              <a:ln/>
            </p:spPr>
            <p:style>
              <a:lnRef idx="2">
                <a:schemeClr val="dk1"/>
              </a:lnRef>
              <a:fillRef idx="0">
                <a:schemeClr val="dk1"/>
              </a:fillRef>
              <a:effectRef idx="1">
                <a:schemeClr val="dk1"/>
              </a:effectRef>
              <a:fontRef idx="minor">
                <a:schemeClr val="tx1"/>
              </a:fontRef>
            </p:style>
          </p:cxnSp>
          <p:cxnSp>
            <p:nvCxnSpPr>
              <p:cNvPr id="446" name="Straight Connector 445"/>
              <p:cNvCxnSpPr/>
              <p:nvPr/>
            </p:nvCxnSpPr>
            <p:spPr>
              <a:xfrm rot="16200000" flipV="1">
                <a:off x="5082344" y="3300026"/>
                <a:ext cx="3437535" cy="37187"/>
              </a:xfrm>
              <a:prstGeom prst="line">
                <a:avLst/>
              </a:prstGeom>
              <a:ln/>
            </p:spPr>
            <p:style>
              <a:lnRef idx="2">
                <a:schemeClr val="dk1"/>
              </a:lnRef>
              <a:fillRef idx="0">
                <a:schemeClr val="dk1"/>
              </a:fillRef>
              <a:effectRef idx="1">
                <a:schemeClr val="dk1"/>
              </a:effectRef>
              <a:fontRef idx="minor">
                <a:schemeClr val="tx1"/>
              </a:fontRef>
            </p:style>
          </p:cxnSp>
          <p:cxnSp>
            <p:nvCxnSpPr>
              <p:cNvPr id="447" name="Straight Connector 446"/>
              <p:cNvCxnSpPr/>
              <p:nvPr/>
            </p:nvCxnSpPr>
            <p:spPr>
              <a:xfrm rot="10800000" flipH="1">
                <a:off x="6618277" y="5224404"/>
                <a:ext cx="2869576" cy="0"/>
              </a:xfrm>
              <a:prstGeom prst="line">
                <a:avLst/>
              </a:prstGeom>
              <a:ln/>
            </p:spPr>
            <p:style>
              <a:lnRef idx="2">
                <a:schemeClr val="dk1"/>
              </a:lnRef>
              <a:fillRef idx="0">
                <a:schemeClr val="dk1"/>
              </a:fillRef>
              <a:effectRef idx="1">
                <a:schemeClr val="dk1"/>
              </a:effectRef>
              <a:fontRef idx="minor">
                <a:schemeClr val="tx1"/>
              </a:fontRef>
            </p:style>
          </p:cxnSp>
          <p:cxnSp>
            <p:nvCxnSpPr>
              <p:cNvPr id="448" name="Straight Connector 447"/>
              <p:cNvCxnSpPr/>
              <p:nvPr/>
            </p:nvCxnSpPr>
            <p:spPr>
              <a:xfrm rot="10800000" flipH="1">
                <a:off x="6807309" y="5028482"/>
                <a:ext cx="2454324" cy="6680"/>
              </a:xfrm>
              <a:prstGeom prst="line">
                <a:avLst/>
              </a:prstGeom>
              <a:ln/>
            </p:spPr>
            <p:style>
              <a:lnRef idx="2">
                <a:schemeClr val="dk1"/>
              </a:lnRef>
              <a:fillRef idx="0">
                <a:schemeClr val="dk1"/>
              </a:fillRef>
              <a:effectRef idx="1">
                <a:schemeClr val="dk1"/>
              </a:effectRef>
              <a:fontRef idx="minor">
                <a:schemeClr val="tx1"/>
              </a:fontRef>
            </p:style>
          </p:cxnSp>
          <p:cxnSp>
            <p:nvCxnSpPr>
              <p:cNvPr id="449" name="Straight Connector 448"/>
              <p:cNvCxnSpPr/>
              <p:nvPr/>
            </p:nvCxnSpPr>
            <p:spPr>
              <a:xfrm>
                <a:off x="6782518" y="1599852"/>
                <a:ext cx="838250" cy="0"/>
              </a:xfrm>
              <a:prstGeom prst="line">
                <a:avLst/>
              </a:prstGeom>
              <a:ln/>
            </p:spPr>
            <p:style>
              <a:lnRef idx="2">
                <a:schemeClr val="dk1"/>
              </a:lnRef>
              <a:fillRef idx="0">
                <a:schemeClr val="dk1"/>
              </a:fillRef>
              <a:effectRef idx="1">
                <a:schemeClr val="dk1"/>
              </a:effectRef>
              <a:fontRef idx="minor">
                <a:schemeClr val="tx1"/>
              </a:fontRef>
            </p:style>
          </p:cxnSp>
          <p:cxnSp>
            <p:nvCxnSpPr>
              <p:cNvPr id="450" name="Straight Connector 449"/>
              <p:cNvCxnSpPr/>
              <p:nvPr/>
            </p:nvCxnSpPr>
            <p:spPr>
              <a:xfrm>
                <a:off x="6553200" y="1448458"/>
                <a:ext cx="1219414" cy="0"/>
              </a:xfrm>
              <a:prstGeom prst="line">
                <a:avLst/>
              </a:prstGeom>
              <a:ln/>
            </p:spPr>
            <p:style>
              <a:lnRef idx="2">
                <a:schemeClr val="dk1"/>
              </a:lnRef>
              <a:fillRef idx="0">
                <a:schemeClr val="dk1"/>
              </a:fillRef>
              <a:effectRef idx="1">
                <a:schemeClr val="dk1"/>
              </a:effectRef>
              <a:fontRef idx="minor">
                <a:schemeClr val="tx1"/>
              </a:fontRef>
            </p:style>
          </p:cxnSp>
          <p:cxnSp>
            <p:nvCxnSpPr>
              <p:cNvPr id="451" name="Straight Connector 450"/>
              <p:cNvCxnSpPr/>
              <p:nvPr/>
            </p:nvCxnSpPr>
            <p:spPr>
              <a:xfrm rot="5400000" flipH="1" flipV="1">
                <a:off x="7506110" y="1714512"/>
                <a:ext cx="229318" cy="0"/>
              </a:xfrm>
              <a:prstGeom prst="line">
                <a:avLst/>
              </a:prstGeom>
              <a:ln/>
            </p:spPr>
            <p:style>
              <a:lnRef idx="2">
                <a:schemeClr val="dk1"/>
              </a:lnRef>
              <a:fillRef idx="0">
                <a:schemeClr val="dk1"/>
              </a:fillRef>
              <a:effectRef idx="1">
                <a:schemeClr val="dk1"/>
              </a:effectRef>
              <a:fontRef idx="minor">
                <a:schemeClr val="tx1"/>
              </a:fontRef>
            </p:style>
          </p:cxnSp>
        </p:grpSp>
        <p:sp>
          <p:nvSpPr>
            <p:cNvPr id="341" name="Snip Same Side Corner Rectangle 340"/>
            <p:cNvSpPr/>
            <p:nvPr/>
          </p:nvSpPr>
          <p:spPr>
            <a:xfrm>
              <a:off x="4763691" y="5681140"/>
              <a:ext cx="694134" cy="1157817"/>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cxnSp>
          <p:nvCxnSpPr>
            <p:cNvPr id="342" name="Straight Connector 341"/>
            <p:cNvCxnSpPr/>
            <p:nvPr/>
          </p:nvCxnSpPr>
          <p:spPr>
            <a:xfrm>
              <a:off x="3389711" y="8420100"/>
              <a:ext cx="752475" cy="0"/>
            </a:xfrm>
            <a:prstGeom prst="line">
              <a:avLst/>
            </a:prstGeom>
            <a:ln/>
          </p:spPr>
          <p:style>
            <a:lnRef idx="2">
              <a:schemeClr val="dk1"/>
            </a:lnRef>
            <a:fillRef idx="0">
              <a:schemeClr val="dk1"/>
            </a:fillRef>
            <a:effectRef idx="1">
              <a:schemeClr val="dk1"/>
            </a:effectRef>
            <a:fontRef idx="minor">
              <a:schemeClr val="tx1"/>
            </a:fontRef>
          </p:style>
        </p:cxnSp>
        <p:cxnSp>
          <p:nvCxnSpPr>
            <p:cNvPr id="343" name="Straight Connector 342"/>
            <p:cNvCxnSpPr/>
            <p:nvPr/>
          </p:nvCxnSpPr>
          <p:spPr>
            <a:xfrm rot="5400000" flipH="1" flipV="1">
              <a:off x="3043502" y="8420100"/>
              <a:ext cx="347133" cy="0"/>
            </a:xfrm>
            <a:prstGeom prst="line">
              <a:avLst/>
            </a:prstGeom>
            <a:ln/>
          </p:spPr>
          <p:style>
            <a:lnRef idx="2">
              <a:schemeClr val="dk1"/>
            </a:lnRef>
            <a:fillRef idx="0">
              <a:schemeClr val="dk1"/>
            </a:fillRef>
            <a:effectRef idx="1">
              <a:schemeClr val="dk1"/>
            </a:effectRef>
            <a:fontRef idx="minor">
              <a:schemeClr val="tx1"/>
            </a:fontRef>
          </p:style>
        </p:cxnSp>
        <p:cxnSp>
          <p:nvCxnSpPr>
            <p:cNvPr id="344" name="Straight Connector 343"/>
            <p:cNvCxnSpPr/>
            <p:nvPr/>
          </p:nvCxnSpPr>
          <p:spPr>
            <a:xfrm rot="5400000" flipH="1" flipV="1">
              <a:off x="3302931" y="8333317"/>
              <a:ext cx="173567" cy="0"/>
            </a:xfrm>
            <a:prstGeom prst="line">
              <a:avLst/>
            </a:prstGeom>
            <a:ln/>
          </p:spPr>
          <p:style>
            <a:lnRef idx="2">
              <a:schemeClr val="dk1"/>
            </a:lnRef>
            <a:fillRef idx="0">
              <a:schemeClr val="dk1"/>
            </a:fillRef>
            <a:effectRef idx="1">
              <a:schemeClr val="dk1"/>
            </a:effectRef>
            <a:fontRef idx="minor">
              <a:schemeClr val="tx1"/>
            </a:fontRef>
          </p:style>
        </p:cxnSp>
        <p:cxnSp>
          <p:nvCxnSpPr>
            <p:cNvPr id="345" name="Straight Connector 344"/>
            <p:cNvCxnSpPr/>
            <p:nvPr/>
          </p:nvCxnSpPr>
          <p:spPr>
            <a:xfrm>
              <a:off x="3217073" y="8593667"/>
              <a:ext cx="1098947" cy="0"/>
            </a:xfrm>
            <a:prstGeom prst="line">
              <a:avLst/>
            </a:prstGeom>
          </p:spPr>
          <p:style>
            <a:lnRef idx="2">
              <a:schemeClr val="dk1"/>
            </a:lnRef>
            <a:fillRef idx="0">
              <a:schemeClr val="dk1"/>
            </a:fillRef>
            <a:effectRef idx="1">
              <a:schemeClr val="dk1"/>
            </a:effectRef>
            <a:fontRef idx="minor">
              <a:schemeClr val="tx1"/>
            </a:fontRef>
          </p:style>
        </p:cxnSp>
        <p:cxnSp>
          <p:nvCxnSpPr>
            <p:cNvPr id="346" name="Straight Connector 345"/>
            <p:cNvCxnSpPr/>
            <p:nvPr/>
          </p:nvCxnSpPr>
          <p:spPr>
            <a:xfrm rot="5400000" flipH="1" flipV="1">
              <a:off x="4055406" y="8333317"/>
              <a:ext cx="173567" cy="0"/>
            </a:xfrm>
            <a:prstGeom prst="line">
              <a:avLst/>
            </a:prstGeom>
            <a:ln/>
          </p:spPr>
          <p:style>
            <a:lnRef idx="2">
              <a:schemeClr val="dk1"/>
            </a:lnRef>
            <a:fillRef idx="0">
              <a:schemeClr val="dk1"/>
            </a:fillRef>
            <a:effectRef idx="1">
              <a:schemeClr val="dk1"/>
            </a:effectRef>
            <a:fontRef idx="minor">
              <a:schemeClr val="tx1"/>
            </a:fontRef>
          </p:style>
        </p:cxnSp>
        <p:cxnSp>
          <p:nvCxnSpPr>
            <p:cNvPr id="347" name="Straight Connector 346"/>
            <p:cNvCxnSpPr/>
            <p:nvPr/>
          </p:nvCxnSpPr>
          <p:spPr>
            <a:xfrm rot="5400000" flipH="1" flipV="1">
              <a:off x="4142450" y="8420100"/>
              <a:ext cx="347133" cy="0"/>
            </a:xfrm>
            <a:prstGeom prst="line">
              <a:avLst/>
            </a:prstGeom>
            <a:ln/>
          </p:spPr>
          <p:style>
            <a:lnRef idx="2">
              <a:schemeClr val="dk1"/>
            </a:lnRef>
            <a:fillRef idx="0">
              <a:schemeClr val="dk1"/>
            </a:fillRef>
            <a:effectRef idx="1">
              <a:schemeClr val="dk1"/>
            </a:effectRef>
            <a:fontRef idx="minor">
              <a:schemeClr val="tx1"/>
            </a:fontRef>
          </p:style>
        </p:cxnSp>
        <p:cxnSp>
          <p:nvCxnSpPr>
            <p:cNvPr id="348" name="Straight Connector 347"/>
            <p:cNvCxnSpPr/>
            <p:nvPr/>
          </p:nvCxnSpPr>
          <p:spPr>
            <a:xfrm rot="5400000" flipH="1" flipV="1">
              <a:off x="3650590" y="8854017"/>
              <a:ext cx="287867" cy="0"/>
            </a:xfrm>
            <a:prstGeom prst="line">
              <a:avLst/>
            </a:prstGeom>
            <a:ln/>
          </p:spPr>
          <p:style>
            <a:lnRef idx="2">
              <a:schemeClr val="dk1"/>
            </a:lnRef>
            <a:fillRef idx="0">
              <a:schemeClr val="dk1"/>
            </a:fillRef>
            <a:effectRef idx="1">
              <a:schemeClr val="dk1"/>
            </a:effectRef>
            <a:fontRef idx="minor">
              <a:schemeClr val="tx1"/>
            </a:fontRef>
          </p:style>
        </p:cxnSp>
        <p:cxnSp>
          <p:nvCxnSpPr>
            <p:cNvPr id="349" name="Straight Connector 348"/>
            <p:cNvCxnSpPr/>
            <p:nvPr/>
          </p:nvCxnSpPr>
          <p:spPr>
            <a:xfrm rot="5400000" flipH="1" flipV="1">
              <a:off x="3911204" y="8767235"/>
              <a:ext cx="114300" cy="0"/>
            </a:xfrm>
            <a:prstGeom prst="line">
              <a:avLst/>
            </a:prstGeom>
            <a:ln/>
          </p:spPr>
          <p:style>
            <a:lnRef idx="2">
              <a:schemeClr val="dk1"/>
            </a:lnRef>
            <a:fillRef idx="0">
              <a:schemeClr val="dk1"/>
            </a:fillRef>
            <a:effectRef idx="1">
              <a:schemeClr val="dk1"/>
            </a:effectRef>
            <a:fontRef idx="minor">
              <a:schemeClr val="tx1"/>
            </a:fontRef>
          </p:style>
        </p:cxnSp>
        <p:sp>
          <p:nvSpPr>
            <p:cNvPr id="350" name="Rectangle 349"/>
            <p:cNvSpPr/>
            <p:nvPr/>
          </p:nvSpPr>
          <p:spPr>
            <a:xfrm>
              <a:off x="4781551" y="6104468"/>
              <a:ext cx="659606" cy="71331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1" name="Rectangle 350"/>
            <p:cNvSpPr/>
            <p:nvPr/>
          </p:nvSpPr>
          <p:spPr>
            <a:xfrm>
              <a:off x="4781552" y="6394455"/>
              <a:ext cx="667941" cy="4191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2" name="Rectangle 351"/>
            <p:cNvSpPr/>
            <p:nvPr/>
          </p:nvSpPr>
          <p:spPr>
            <a:xfrm>
              <a:off x="595316" y="5018617"/>
              <a:ext cx="34529" cy="270721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3" name="Rectangle 352"/>
            <p:cNvSpPr/>
            <p:nvPr/>
          </p:nvSpPr>
          <p:spPr>
            <a:xfrm>
              <a:off x="614362" y="7725841"/>
              <a:ext cx="463154" cy="5715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4" name="Rectangle 353"/>
            <p:cNvSpPr/>
            <p:nvPr/>
          </p:nvSpPr>
          <p:spPr>
            <a:xfrm>
              <a:off x="1308503" y="7725841"/>
              <a:ext cx="520303" cy="57151"/>
            </a:xfrm>
            <a:prstGeom prst="rect">
              <a:avLst/>
            </a:prstGeom>
            <a:ln/>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55" name="Rectangle 354"/>
            <p:cNvSpPr/>
            <p:nvPr/>
          </p:nvSpPr>
          <p:spPr>
            <a:xfrm>
              <a:off x="614368" y="4980525"/>
              <a:ext cx="751285" cy="3598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6" name="Rectangle 355"/>
            <p:cNvSpPr/>
            <p:nvPr/>
          </p:nvSpPr>
          <p:spPr>
            <a:xfrm>
              <a:off x="1539479" y="4986869"/>
              <a:ext cx="752475" cy="338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7" name="Rectangle 356"/>
            <p:cNvSpPr/>
            <p:nvPr/>
          </p:nvSpPr>
          <p:spPr>
            <a:xfrm>
              <a:off x="2271718" y="4995337"/>
              <a:ext cx="35719" cy="298451"/>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8" name="Rectangle 357"/>
            <p:cNvSpPr/>
            <p:nvPr/>
          </p:nvSpPr>
          <p:spPr>
            <a:xfrm>
              <a:off x="2436019" y="5380569"/>
              <a:ext cx="520304" cy="592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59" name="Rectangle 358"/>
            <p:cNvSpPr/>
            <p:nvPr/>
          </p:nvSpPr>
          <p:spPr>
            <a:xfrm>
              <a:off x="2863454" y="5293791"/>
              <a:ext cx="1503759" cy="289983"/>
            </a:xfrm>
            <a:prstGeom prst="rect">
              <a:avLst/>
            </a:prstGeom>
          </p:spPr>
          <p:style>
            <a:lnRef idx="1">
              <a:schemeClr val="accent6"/>
            </a:lnRef>
            <a:fillRef idx="3">
              <a:schemeClr val="accent6"/>
            </a:fillRef>
            <a:effectRef idx="2">
              <a:schemeClr val="accent6"/>
            </a:effectRef>
            <a:fontRef idx="minor">
              <a:schemeClr val="lt1"/>
            </a:fontRef>
          </p:style>
          <p:txBody>
            <a:bodyPr lIns="91429" tIns="45715" rIns="91429" bIns="45715" anchor="ctr"/>
            <a:lstStyle/>
            <a:p>
              <a:pPr algn="ctr">
                <a:defRPr/>
              </a:pPr>
              <a:r>
                <a:rPr lang="en-US" sz="900" dirty="0">
                  <a:solidFill>
                    <a:schemeClr val="tx1"/>
                  </a:solidFill>
                </a:rPr>
                <a:t>MAIN DM LINE</a:t>
              </a:r>
            </a:p>
          </p:txBody>
        </p:sp>
        <p:sp>
          <p:nvSpPr>
            <p:cNvPr id="360" name="Rectangle 359"/>
            <p:cNvSpPr/>
            <p:nvPr/>
          </p:nvSpPr>
          <p:spPr>
            <a:xfrm>
              <a:off x="3657605" y="8883652"/>
              <a:ext cx="2024063" cy="57149"/>
            </a:xfrm>
            <a:prstGeom prst="rect">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1" name="Rectangle 360"/>
            <p:cNvSpPr/>
            <p:nvPr/>
          </p:nvSpPr>
          <p:spPr>
            <a:xfrm>
              <a:off x="3245648" y="8250769"/>
              <a:ext cx="108347" cy="298451"/>
            </a:xfrm>
            <a:prstGeom prst="rect">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2" name="Rectangle 361"/>
            <p:cNvSpPr/>
            <p:nvPr/>
          </p:nvSpPr>
          <p:spPr>
            <a:xfrm>
              <a:off x="3332560" y="8496301"/>
              <a:ext cx="346472" cy="59267"/>
            </a:xfrm>
            <a:prstGeom prst="rect">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3" name="Rectangle 362"/>
            <p:cNvSpPr/>
            <p:nvPr/>
          </p:nvSpPr>
          <p:spPr>
            <a:xfrm flipH="1">
              <a:off x="4195766" y="8195737"/>
              <a:ext cx="77391" cy="298451"/>
            </a:xfrm>
            <a:prstGeom prst="rect">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4" name="Rectangle 363"/>
            <p:cNvSpPr/>
            <p:nvPr/>
          </p:nvSpPr>
          <p:spPr>
            <a:xfrm flipH="1">
              <a:off x="3911209" y="8496301"/>
              <a:ext cx="296465" cy="59267"/>
            </a:xfrm>
            <a:prstGeom prst="rect">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5" name="Rectangle 364"/>
            <p:cNvSpPr/>
            <p:nvPr/>
          </p:nvSpPr>
          <p:spPr>
            <a:xfrm>
              <a:off x="3862391" y="8650825"/>
              <a:ext cx="34529" cy="3005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6" name="Oval 365"/>
            <p:cNvSpPr/>
            <p:nvPr/>
          </p:nvSpPr>
          <p:spPr>
            <a:xfrm>
              <a:off x="3679036" y="8333321"/>
              <a:ext cx="404813" cy="404283"/>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sp>
          <p:nvSpPr>
            <p:cNvPr id="367" name="Rectangle 366"/>
            <p:cNvSpPr/>
            <p:nvPr/>
          </p:nvSpPr>
          <p:spPr>
            <a:xfrm>
              <a:off x="5610226" y="5467358"/>
              <a:ext cx="79772" cy="3433233"/>
            </a:xfrm>
            <a:prstGeom prst="rect">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8" name="Rectangle 367"/>
            <p:cNvSpPr/>
            <p:nvPr/>
          </p:nvSpPr>
          <p:spPr>
            <a:xfrm>
              <a:off x="5029201" y="5471584"/>
              <a:ext cx="691754" cy="65616"/>
            </a:xfrm>
            <a:prstGeom prst="rect">
              <a:avLst/>
            </a:prstGeom>
            <a:solidFill>
              <a:srgbClr val="FFC000"/>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69" name="Rectangle 368"/>
            <p:cNvSpPr/>
            <p:nvPr/>
          </p:nvSpPr>
          <p:spPr>
            <a:xfrm>
              <a:off x="2846785" y="8089903"/>
              <a:ext cx="994172" cy="1397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0" name="Rectangle 369"/>
            <p:cNvSpPr/>
            <p:nvPr/>
          </p:nvSpPr>
          <p:spPr>
            <a:xfrm>
              <a:off x="2852740" y="7882468"/>
              <a:ext cx="994172" cy="34713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1" name="Rectangle 370"/>
            <p:cNvSpPr/>
            <p:nvPr/>
          </p:nvSpPr>
          <p:spPr>
            <a:xfrm>
              <a:off x="3887391" y="7842253"/>
              <a:ext cx="890588" cy="3640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2" name="Rectangle 371"/>
            <p:cNvSpPr/>
            <p:nvPr/>
          </p:nvSpPr>
          <p:spPr>
            <a:xfrm>
              <a:off x="3621882" y="7842252"/>
              <a:ext cx="346472" cy="5714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3" name="Rectangle 372"/>
            <p:cNvSpPr/>
            <p:nvPr/>
          </p:nvSpPr>
          <p:spPr>
            <a:xfrm>
              <a:off x="2846786" y="7842258"/>
              <a:ext cx="981075" cy="3005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4" name="Rectangle 373"/>
            <p:cNvSpPr/>
            <p:nvPr/>
          </p:nvSpPr>
          <p:spPr>
            <a:xfrm>
              <a:off x="2464594" y="7842252"/>
              <a:ext cx="520304" cy="5714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5" name="Rectangle 374"/>
            <p:cNvSpPr/>
            <p:nvPr/>
          </p:nvSpPr>
          <p:spPr>
            <a:xfrm>
              <a:off x="1828801" y="7842255"/>
              <a:ext cx="983456" cy="3937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6" name="Rectangle 375"/>
            <p:cNvSpPr/>
            <p:nvPr/>
          </p:nvSpPr>
          <p:spPr>
            <a:xfrm>
              <a:off x="1202533" y="5767919"/>
              <a:ext cx="471488" cy="43391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7" name="Rectangle 376"/>
            <p:cNvSpPr/>
            <p:nvPr/>
          </p:nvSpPr>
          <p:spPr>
            <a:xfrm>
              <a:off x="1202533" y="5757333"/>
              <a:ext cx="482204" cy="2370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8" name="Rectangle 377"/>
            <p:cNvSpPr/>
            <p:nvPr/>
          </p:nvSpPr>
          <p:spPr>
            <a:xfrm>
              <a:off x="1197774" y="5420792"/>
              <a:ext cx="481013" cy="78104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79" name="Rectangle 378"/>
            <p:cNvSpPr/>
            <p:nvPr/>
          </p:nvSpPr>
          <p:spPr>
            <a:xfrm>
              <a:off x="1216820" y="5410203"/>
              <a:ext cx="486966" cy="607484"/>
            </a:xfrm>
            <a:prstGeom prst="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80" name="Flowchart: Connector 379"/>
            <p:cNvSpPr/>
            <p:nvPr/>
          </p:nvSpPr>
          <p:spPr>
            <a:xfrm>
              <a:off x="1250162" y="5748874"/>
              <a:ext cx="173831" cy="173567"/>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200" dirty="0">
                  <a:solidFill>
                    <a:schemeClr val="tx1"/>
                  </a:solidFill>
                </a:rPr>
                <a:t>L1</a:t>
              </a:r>
              <a:endParaRPr lang="en-US" sz="1000" dirty="0">
                <a:solidFill>
                  <a:schemeClr val="tx1"/>
                </a:solidFill>
              </a:endParaRPr>
            </a:p>
          </p:txBody>
        </p:sp>
        <p:sp>
          <p:nvSpPr>
            <p:cNvPr id="381" name="Rectangle 380"/>
            <p:cNvSpPr/>
            <p:nvPr/>
          </p:nvSpPr>
          <p:spPr>
            <a:xfrm>
              <a:off x="1214442" y="5700185"/>
              <a:ext cx="461963" cy="491067"/>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82" name="Rectangle 381"/>
            <p:cNvSpPr/>
            <p:nvPr/>
          </p:nvSpPr>
          <p:spPr>
            <a:xfrm>
              <a:off x="1482329" y="5005919"/>
              <a:ext cx="57150" cy="1157816"/>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83" name="Rectangle 382"/>
            <p:cNvSpPr/>
            <p:nvPr/>
          </p:nvSpPr>
          <p:spPr>
            <a:xfrm>
              <a:off x="1320405" y="4995333"/>
              <a:ext cx="45244" cy="1168400"/>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84" name="Rectangle 383"/>
            <p:cNvSpPr/>
            <p:nvPr/>
          </p:nvSpPr>
          <p:spPr>
            <a:xfrm>
              <a:off x="2424116" y="7876120"/>
              <a:ext cx="34529" cy="347133"/>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85" name="Flowchart: Connector 384"/>
            <p:cNvSpPr/>
            <p:nvPr/>
          </p:nvSpPr>
          <p:spPr>
            <a:xfrm>
              <a:off x="1250160" y="5410200"/>
              <a:ext cx="392893" cy="376247"/>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300" b="1" dirty="0">
                  <a:solidFill>
                    <a:schemeClr val="tx1"/>
                  </a:solidFill>
                </a:rPr>
                <a:t>L1</a:t>
              </a:r>
              <a:endParaRPr lang="en-US" sz="1050" b="1" dirty="0">
                <a:solidFill>
                  <a:schemeClr val="tx1"/>
                </a:solidFill>
              </a:endParaRPr>
            </a:p>
          </p:txBody>
        </p:sp>
        <p:sp>
          <p:nvSpPr>
            <p:cNvPr id="386" name="Snip Same Side Corner Rectangle 385"/>
            <p:cNvSpPr/>
            <p:nvPr/>
          </p:nvSpPr>
          <p:spPr>
            <a:xfrm>
              <a:off x="5911454" y="4241801"/>
              <a:ext cx="636984" cy="1100667"/>
            </a:xfrm>
            <a:prstGeom prst="snip2SameRect">
              <a:avLst/>
            </a:prstGeom>
            <a:ln/>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87" name="Rectangle 386"/>
            <p:cNvSpPr/>
            <p:nvPr/>
          </p:nvSpPr>
          <p:spPr>
            <a:xfrm>
              <a:off x="5857896" y="5488523"/>
              <a:ext cx="828659" cy="36936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r>
                <a:rPr lang="en-US" sz="700" b="1" dirty="0">
                  <a:solidFill>
                    <a:schemeClr val="tx1"/>
                  </a:solidFill>
                </a:rPr>
                <a:t>MIXING TANK</a:t>
              </a:r>
            </a:p>
          </p:txBody>
        </p:sp>
        <p:sp>
          <p:nvSpPr>
            <p:cNvPr id="388" name="Rectangle 387"/>
            <p:cNvSpPr/>
            <p:nvPr/>
          </p:nvSpPr>
          <p:spPr>
            <a:xfrm>
              <a:off x="209552" y="4889507"/>
              <a:ext cx="58341" cy="1214967"/>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89" name="Rectangle 388"/>
            <p:cNvSpPr/>
            <p:nvPr/>
          </p:nvSpPr>
          <p:spPr>
            <a:xfrm>
              <a:off x="325045" y="4770967"/>
              <a:ext cx="2082403" cy="61384"/>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90" name="Rectangle 389"/>
            <p:cNvSpPr/>
            <p:nvPr/>
          </p:nvSpPr>
          <p:spPr>
            <a:xfrm>
              <a:off x="2349106" y="3964525"/>
              <a:ext cx="58340" cy="833967"/>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91" name="Rectangle 390"/>
            <p:cNvSpPr/>
            <p:nvPr/>
          </p:nvSpPr>
          <p:spPr>
            <a:xfrm>
              <a:off x="4083846" y="4138088"/>
              <a:ext cx="997744" cy="57149"/>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92" name="Oval 391"/>
            <p:cNvSpPr/>
            <p:nvPr/>
          </p:nvSpPr>
          <p:spPr>
            <a:xfrm>
              <a:off x="115494" y="4690535"/>
              <a:ext cx="230981" cy="230717"/>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sp>
          <p:nvSpPr>
            <p:cNvPr id="393" name="Rectangle 392"/>
            <p:cNvSpPr/>
            <p:nvPr/>
          </p:nvSpPr>
          <p:spPr>
            <a:xfrm>
              <a:off x="6050756" y="4195233"/>
              <a:ext cx="57150" cy="1066800"/>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94" name="Rectangle 393"/>
            <p:cNvSpPr/>
            <p:nvPr/>
          </p:nvSpPr>
          <p:spPr>
            <a:xfrm>
              <a:off x="4083845" y="4195237"/>
              <a:ext cx="58341" cy="603251"/>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95" name="Rectangle 394"/>
            <p:cNvSpPr/>
            <p:nvPr/>
          </p:nvSpPr>
          <p:spPr>
            <a:xfrm>
              <a:off x="2638430" y="5063067"/>
              <a:ext cx="1445419" cy="35984"/>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96" name="Rectangle 395"/>
            <p:cNvSpPr/>
            <p:nvPr/>
          </p:nvSpPr>
          <p:spPr>
            <a:xfrm>
              <a:off x="2638427" y="5094821"/>
              <a:ext cx="58341" cy="1852083"/>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397" name="Rectangle 396"/>
            <p:cNvSpPr/>
            <p:nvPr/>
          </p:nvSpPr>
          <p:spPr>
            <a:xfrm>
              <a:off x="2549134" y="6229357"/>
              <a:ext cx="601265" cy="715433"/>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98" name="Rectangle 397"/>
            <p:cNvSpPr/>
            <p:nvPr/>
          </p:nvSpPr>
          <p:spPr>
            <a:xfrm>
              <a:off x="2549129" y="6519335"/>
              <a:ext cx="609600" cy="4191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399" name="TextBox 157"/>
            <p:cNvSpPr txBox="1">
              <a:spLocks noChangeArrowheads="1"/>
            </p:cNvSpPr>
            <p:nvPr/>
          </p:nvSpPr>
          <p:spPr bwMode="auto">
            <a:xfrm>
              <a:off x="2571751" y="6519336"/>
              <a:ext cx="616744" cy="408627"/>
            </a:xfrm>
            <a:prstGeom prst="rect">
              <a:avLst/>
            </a:prstGeom>
            <a:noFill/>
            <a:ln w="9525">
              <a:noFill/>
              <a:miter lim="800000"/>
              <a:headEnd/>
              <a:tailEnd/>
            </a:ln>
          </p:spPr>
          <p:txBody>
            <a:bodyPr lIns="91429" tIns="45715" rIns="91429" bIns="45715">
              <a:spAutoFit/>
            </a:bodyPr>
            <a:lstStyle/>
            <a:p>
              <a:r>
                <a:rPr lang="en-US" sz="500" b="1" dirty="0">
                  <a:latin typeface="Calibri" pitchFamily="34" charset="0"/>
                </a:rPr>
                <a:t>Red Slurry</a:t>
              </a:r>
            </a:p>
          </p:txBody>
        </p:sp>
        <p:cxnSp>
          <p:nvCxnSpPr>
            <p:cNvPr id="400" name="Straight Connector 399"/>
            <p:cNvCxnSpPr/>
            <p:nvPr/>
          </p:nvCxnSpPr>
          <p:spPr>
            <a:xfrm rot="10800000" flipV="1">
              <a:off x="267896" y="4715936"/>
              <a:ext cx="2081213" cy="2117"/>
            </a:xfrm>
            <a:prstGeom prst="line">
              <a:avLst/>
            </a:prstGeom>
            <a:ln/>
          </p:spPr>
          <p:style>
            <a:lnRef idx="2">
              <a:schemeClr val="dk1"/>
            </a:lnRef>
            <a:fillRef idx="0">
              <a:schemeClr val="dk1"/>
            </a:fillRef>
            <a:effectRef idx="1">
              <a:schemeClr val="dk1"/>
            </a:effectRef>
            <a:fontRef idx="minor">
              <a:schemeClr val="tx1"/>
            </a:fontRef>
          </p:style>
        </p:cxnSp>
        <p:cxnSp>
          <p:nvCxnSpPr>
            <p:cNvPr id="401" name="Straight Connector 400"/>
            <p:cNvCxnSpPr/>
            <p:nvPr/>
          </p:nvCxnSpPr>
          <p:spPr>
            <a:xfrm rot="5400000">
              <a:off x="5787564" y="4429591"/>
              <a:ext cx="694267" cy="1191"/>
            </a:xfrm>
            <a:prstGeom prst="line">
              <a:avLst/>
            </a:prstGeom>
            <a:ln/>
          </p:spPr>
          <p:style>
            <a:lnRef idx="2">
              <a:schemeClr val="dk1"/>
            </a:lnRef>
            <a:fillRef idx="0">
              <a:schemeClr val="dk1"/>
            </a:fillRef>
            <a:effectRef idx="1">
              <a:schemeClr val="dk1"/>
            </a:effectRef>
            <a:fontRef idx="minor">
              <a:schemeClr val="tx1"/>
            </a:fontRef>
          </p:style>
        </p:cxnSp>
        <p:cxnSp>
          <p:nvCxnSpPr>
            <p:cNvPr id="402" name="Straight Connector 401"/>
            <p:cNvCxnSpPr/>
            <p:nvPr/>
          </p:nvCxnSpPr>
          <p:spPr>
            <a:xfrm>
              <a:off x="4026694" y="4108451"/>
              <a:ext cx="1040606" cy="0"/>
            </a:xfrm>
            <a:prstGeom prst="line">
              <a:avLst/>
            </a:prstGeom>
            <a:ln/>
          </p:spPr>
          <p:style>
            <a:lnRef idx="2">
              <a:schemeClr val="dk1"/>
            </a:lnRef>
            <a:fillRef idx="0">
              <a:schemeClr val="dk1"/>
            </a:fillRef>
            <a:effectRef idx="1">
              <a:schemeClr val="dk1"/>
            </a:effectRef>
            <a:fontRef idx="minor">
              <a:schemeClr val="tx1"/>
            </a:fontRef>
          </p:style>
        </p:cxnSp>
        <p:cxnSp>
          <p:nvCxnSpPr>
            <p:cNvPr id="403" name="Straight Connector 402"/>
            <p:cNvCxnSpPr/>
            <p:nvPr/>
          </p:nvCxnSpPr>
          <p:spPr>
            <a:xfrm>
              <a:off x="4199340" y="4226987"/>
              <a:ext cx="867965" cy="2116"/>
            </a:xfrm>
            <a:prstGeom prst="line">
              <a:avLst/>
            </a:prstGeom>
            <a:ln/>
          </p:spPr>
          <p:style>
            <a:lnRef idx="2">
              <a:schemeClr val="dk1"/>
            </a:lnRef>
            <a:fillRef idx="0">
              <a:schemeClr val="dk1"/>
            </a:fillRef>
            <a:effectRef idx="1">
              <a:schemeClr val="dk1"/>
            </a:effectRef>
            <a:fontRef idx="minor">
              <a:schemeClr val="tx1"/>
            </a:fontRef>
          </p:style>
        </p:cxnSp>
        <p:cxnSp>
          <p:nvCxnSpPr>
            <p:cNvPr id="404" name="Straight Connector 403"/>
            <p:cNvCxnSpPr/>
            <p:nvPr/>
          </p:nvCxnSpPr>
          <p:spPr>
            <a:xfrm rot="10800000">
              <a:off x="2719387" y="5120219"/>
              <a:ext cx="1271588" cy="2116"/>
            </a:xfrm>
            <a:prstGeom prst="line">
              <a:avLst/>
            </a:prstGeom>
            <a:ln/>
          </p:spPr>
          <p:style>
            <a:lnRef idx="2">
              <a:schemeClr val="dk1"/>
            </a:lnRef>
            <a:fillRef idx="0">
              <a:schemeClr val="dk1"/>
            </a:fillRef>
            <a:effectRef idx="1">
              <a:schemeClr val="dk1"/>
            </a:effectRef>
            <a:fontRef idx="minor">
              <a:schemeClr val="tx1"/>
            </a:fontRef>
          </p:style>
        </p:cxnSp>
        <p:sp>
          <p:nvSpPr>
            <p:cNvPr id="405" name="Rectangle 404"/>
            <p:cNvSpPr/>
            <p:nvPr/>
          </p:nvSpPr>
          <p:spPr>
            <a:xfrm>
              <a:off x="5241131" y="4138088"/>
              <a:ext cx="866775" cy="57149"/>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sp>
          <p:nvSpPr>
            <p:cNvPr id="406" name="Oval 405"/>
            <p:cNvSpPr/>
            <p:nvPr/>
          </p:nvSpPr>
          <p:spPr>
            <a:xfrm>
              <a:off x="5008960" y="4078825"/>
              <a:ext cx="232172" cy="232833"/>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cxnSp>
          <p:nvCxnSpPr>
            <p:cNvPr id="407" name="Straight Connector 406"/>
            <p:cNvCxnSpPr/>
            <p:nvPr/>
          </p:nvCxnSpPr>
          <p:spPr>
            <a:xfrm>
              <a:off x="5241131" y="4229104"/>
              <a:ext cx="809625" cy="2117"/>
            </a:xfrm>
            <a:prstGeom prst="line">
              <a:avLst/>
            </a:prstGeom>
            <a:ln/>
          </p:spPr>
          <p:style>
            <a:lnRef idx="2">
              <a:schemeClr val="dk1"/>
            </a:lnRef>
            <a:fillRef idx="0">
              <a:schemeClr val="dk1"/>
            </a:fillRef>
            <a:effectRef idx="1">
              <a:schemeClr val="dk1"/>
            </a:effectRef>
            <a:fontRef idx="minor">
              <a:schemeClr val="tx1"/>
            </a:fontRef>
          </p:style>
        </p:cxnSp>
        <p:cxnSp>
          <p:nvCxnSpPr>
            <p:cNvPr id="408" name="Straight Connector 407"/>
            <p:cNvCxnSpPr/>
            <p:nvPr/>
          </p:nvCxnSpPr>
          <p:spPr>
            <a:xfrm rot="5400000">
              <a:off x="5670882" y="4573523"/>
              <a:ext cx="694267" cy="1191"/>
            </a:xfrm>
            <a:prstGeom prst="line">
              <a:avLst/>
            </a:prstGeom>
            <a:ln/>
          </p:spPr>
          <p:style>
            <a:lnRef idx="2">
              <a:schemeClr val="dk1"/>
            </a:lnRef>
            <a:fillRef idx="0">
              <a:schemeClr val="dk1"/>
            </a:fillRef>
            <a:effectRef idx="1">
              <a:schemeClr val="dk1"/>
            </a:effectRef>
            <a:fontRef idx="minor">
              <a:schemeClr val="tx1"/>
            </a:fontRef>
          </p:style>
        </p:cxnSp>
        <p:cxnSp>
          <p:nvCxnSpPr>
            <p:cNvPr id="409" name="Straight Connector 408"/>
            <p:cNvCxnSpPr/>
            <p:nvPr/>
          </p:nvCxnSpPr>
          <p:spPr>
            <a:xfrm>
              <a:off x="2600330" y="5037668"/>
              <a:ext cx="1387079" cy="2117"/>
            </a:xfrm>
            <a:prstGeom prst="line">
              <a:avLst/>
            </a:prstGeom>
            <a:ln/>
          </p:spPr>
          <p:style>
            <a:lnRef idx="2">
              <a:schemeClr val="dk1"/>
            </a:lnRef>
            <a:fillRef idx="0">
              <a:schemeClr val="dk1"/>
            </a:fillRef>
            <a:effectRef idx="1">
              <a:schemeClr val="dk1"/>
            </a:effectRef>
            <a:fontRef idx="minor">
              <a:schemeClr val="tx1"/>
            </a:fontRef>
          </p:style>
        </p:cxnSp>
        <p:cxnSp>
          <p:nvCxnSpPr>
            <p:cNvPr id="410" name="Straight Connector 409"/>
            <p:cNvCxnSpPr/>
            <p:nvPr/>
          </p:nvCxnSpPr>
          <p:spPr>
            <a:xfrm rot="5400000" flipH="1" flipV="1">
              <a:off x="4026365" y="4406306"/>
              <a:ext cx="347133" cy="1190"/>
            </a:xfrm>
            <a:prstGeom prst="line">
              <a:avLst/>
            </a:prstGeom>
            <a:ln/>
          </p:spPr>
          <p:style>
            <a:lnRef idx="2">
              <a:schemeClr val="dk1"/>
            </a:lnRef>
            <a:fillRef idx="0">
              <a:schemeClr val="dk1"/>
            </a:fillRef>
            <a:effectRef idx="1">
              <a:schemeClr val="dk1"/>
            </a:effectRef>
            <a:fontRef idx="minor">
              <a:schemeClr val="tx1"/>
            </a:fontRef>
          </p:style>
        </p:cxnSp>
        <p:cxnSp>
          <p:nvCxnSpPr>
            <p:cNvPr id="411" name="Straight Connector 410"/>
            <p:cNvCxnSpPr/>
            <p:nvPr/>
          </p:nvCxnSpPr>
          <p:spPr>
            <a:xfrm rot="5400000" flipH="1" flipV="1">
              <a:off x="3766939" y="4361859"/>
              <a:ext cx="520700" cy="1191"/>
            </a:xfrm>
            <a:prstGeom prst="line">
              <a:avLst/>
            </a:prstGeom>
            <a:ln/>
          </p:spPr>
          <p:style>
            <a:lnRef idx="2">
              <a:schemeClr val="dk1"/>
            </a:lnRef>
            <a:fillRef idx="0">
              <a:schemeClr val="dk1"/>
            </a:fillRef>
            <a:effectRef idx="1">
              <a:schemeClr val="dk1"/>
            </a:effectRef>
            <a:fontRef idx="minor">
              <a:schemeClr val="tx1"/>
            </a:fontRef>
          </p:style>
        </p:cxnSp>
        <p:cxnSp>
          <p:nvCxnSpPr>
            <p:cNvPr id="412" name="Straight Connector 411"/>
            <p:cNvCxnSpPr/>
            <p:nvPr/>
          </p:nvCxnSpPr>
          <p:spPr>
            <a:xfrm rot="5400000" flipH="1" flipV="1">
              <a:off x="2337265" y="5524966"/>
              <a:ext cx="810683" cy="1190"/>
            </a:xfrm>
            <a:prstGeom prst="line">
              <a:avLst/>
            </a:prstGeom>
            <a:ln/>
          </p:spPr>
          <p:style>
            <a:lnRef idx="2">
              <a:schemeClr val="dk1"/>
            </a:lnRef>
            <a:fillRef idx="0">
              <a:schemeClr val="dk1"/>
            </a:fillRef>
            <a:effectRef idx="1">
              <a:schemeClr val="dk1"/>
            </a:effectRef>
            <a:fontRef idx="minor">
              <a:schemeClr val="tx1"/>
            </a:fontRef>
          </p:style>
        </p:cxnSp>
        <p:cxnSp>
          <p:nvCxnSpPr>
            <p:cNvPr id="413" name="Straight Connector 412"/>
            <p:cNvCxnSpPr/>
            <p:nvPr/>
          </p:nvCxnSpPr>
          <p:spPr>
            <a:xfrm rot="5400000" flipH="1" flipV="1">
              <a:off x="2153445" y="5513917"/>
              <a:ext cx="927100" cy="0"/>
            </a:xfrm>
            <a:prstGeom prst="line">
              <a:avLst/>
            </a:prstGeom>
            <a:ln/>
          </p:spPr>
          <p:style>
            <a:lnRef idx="2">
              <a:schemeClr val="dk1"/>
            </a:lnRef>
            <a:fillRef idx="0">
              <a:schemeClr val="dk1"/>
            </a:fillRef>
            <a:effectRef idx="1">
              <a:schemeClr val="dk1"/>
            </a:effectRef>
            <a:fontRef idx="minor">
              <a:schemeClr val="tx1"/>
            </a:fontRef>
          </p:style>
        </p:cxnSp>
        <p:sp>
          <p:nvSpPr>
            <p:cNvPr id="414" name="Rectangle 413"/>
            <p:cNvSpPr/>
            <p:nvPr/>
          </p:nvSpPr>
          <p:spPr>
            <a:xfrm>
              <a:off x="2349105" y="3987807"/>
              <a:ext cx="4163615" cy="57151"/>
            </a:xfrm>
            <a:prstGeom prst="rect">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endParaRPr lang="en-US" sz="1000" dirty="0">
                <a:solidFill>
                  <a:schemeClr val="tx1"/>
                </a:solidFill>
              </a:endParaRPr>
            </a:p>
          </p:txBody>
        </p:sp>
        <p:cxnSp>
          <p:nvCxnSpPr>
            <p:cNvPr id="415" name="Straight Connector 414"/>
            <p:cNvCxnSpPr/>
            <p:nvPr/>
          </p:nvCxnSpPr>
          <p:spPr>
            <a:xfrm>
              <a:off x="2291956" y="3962404"/>
              <a:ext cx="4279106" cy="2117"/>
            </a:xfrm>
            <a:prstGeom prst="line">
              <a:avLst/>
            </a:prstGeom>
            <a:ln/>
          </p:spPr>
          <p:style>
            <a:lnRef idx="2">
              <a:schemeClr val="dk1"/>
            </a:lnRef>
            <a:fillRef idx="0">
              <a:schemeClr val="dk1"/>
            </a:fillRef>
            <a:effectRef idx="1">
              <a:schemeClr val="dk1"/>
            </a:effectRef>
            <a:fontRef idx="minor">
              <a:schemeClr val="tx1"/>
            </a:fontRef>
          </p:style>
        </p:cxnSp>
        <p:cxnSp>
          <p:nvCxnSpPr>
            <p:cNvPr id="416" name="Straight Connector 415"/>
            <p:cNvCxnSpPr/>
            <p:nvPr/>
          </p:nvCxnSpPr>
          <p:spPr>
            <a:xfrm rot="5400000">
              <a:off x="5855230" y="4677708"/>
              <a:ext cx="1157816" cy="2381"/>
            </a:xfrm>
            <a:prstGeom prst="line">
              <a:avLst/>
            </a:prstGeom>
            <a:ln/>
          </p:spPr>
          <p:style>
            <a:lnRef idx="2">
              <a:schemeClr val="dk1"/>
            </a:lnRef>
            <a:fillRef idx="0">
              <a:schemeClr val="dk1"/>
            </a:fillRef>
            <a:effectRef idx="1">
              <a:schemeClr val="dk1"/>
            </a:effectRef>
            <a:fontRef idx="minor">
              <a:schemeClr val="tx1"/>
            </a:fontRef>
          </p:style>
        </p:cxnSp>
        <p:cxnSp>
          <p:nvCxnSpPr>
            <p:cNvPr id="417" name="Straight Connector 416"/>
            <p:cNvCxnSpPr/>
            <p:nvPr/>
          </p:nvCxnSpPr>
          <p:spPr>
            <a:xfrm rot="5400000">
              <a:off x="5981901" y="4541774"/>
              <a:ext cx="1155700" cy="1190"/>
            </a:xfrm>
            <a:prstGeom prst="line">
              <a:avLst/>
            </a:prstGeom>
            <a:ln/>
          </p:spPr>
          <p:style>
            <a:lnRef idx="2">
              <a:schemeClr val="dk1"/>
            </a:lnRef>
            <a:fillRef idx="0">
              <a:schemeClr val="dk1"/>
            </a:fillRef>
            <a:effectRef idx="1">
              <a:schemeClr val="dk1"/>
            </a:effectRef>
            <a:fontRef idx="minor">
              <a:schemeClr val="tx1"/>
            </a:fontRef>
          </p:style>
        </p:cxnSp>
        <p:cxnSp>
          <p:nvCxnSpPr>
            <p:cNvPr id="418" name="Straight Connector 417"/>
            <p:cNvCxnSpPr/>
            <p:nvPr/>
          </p:nvCxnSpPr>
          <p:spPr>
            <a:xfrm>
              <a:off x="2464595" y="4080933"/>
              <a:ext cx="3990975" cy="0"/>
            </a:xfrm>
            <a:prstGeom prst="line">
              <a:avLst/>
            </a:prstGeom>
            <a:ln/>
          </p:spPr>
          <p:style>
            <a:lnRef idx="2">
              <a:schemeClr val="dk1"/>
            </a:lnRef>
            <a:fillRef idx="0">
              <a:schemeClr val="dk1"/>
            </a:fillRef>
            <a:effectRef idx="1">
              <a:schemeClr val="dk1"/>
            </a:effectRef>
            <a:fontRef idx="minor">
              <a:schemeClr val="tx1"/>
            </a:fontRef>
          </p:style>
        </p:cxnSp>
        <p:cxnSp>
          <p:nvCxnSpPr>
            <p:cNvPr id="419" name="Straight Connector 418"/>
            <p:cNvCxnSpPr/>
            <p:nvPr/>
          </p:nvCxnSpPr>
          <p:spPr>
            <a:xfrm rot="5400000">
              <a:off x="2065139" y="4488859"/>
              <a:ext cx="800100" cy="1191"/>
            </a:xfrm>
            <a:prstGeom prst="line">
              <a:avLst/>
            </a:prstGeom>
            <a:ln/>
          </p:spPr>
          <p:style>
            <a:lnRef idx="2">
              <a:schemeClr val="dk1"/>
            </a:lnRef>
            <a:fillRef idx="0">
              <a:schemeClr val="dk1"/>
            </a:fillRef>
            <a:effectRef idx="1">
              <a:schemeClr val="dk1"/>
            </a:effectRef>
            <a:fontRef idx="minor">
              <a:schemeClr val="tx1"/>
            </a:fontRef>
          </p:style>
        </p:cxnSp>
        <p:cxnSp>
          <p:nvCxnSpPr>
            <p:cNvPr id="420" name="Straight Connector 419"/>
            <p:cNvCxnSpPr/>
            <p:nvPr/>
          </p:nvCxnSpPr>
          <p:spPr>
            <a:xfrm rot="5400000">
              <a:off x="1940654" y="4339634"/>
              <a:ext cx="751416" cy="1190"/>
            </a:xfrm>
            <a:prstGeom prst="line">
              <a:avLst/>
            </a:prstGeom>
            <a:ln/>
          </p:spPr>
          <p:style>
            <a:lnRef idx="2">
              <a:schemeClr val="dk1"/>
            </a:lnRef>
            <a:fillRef idx="0">
              <a:schemeClr val="dk1"/>
            </a:fillRef>
            <a:effectRef idx="1">
              <a:schemeClr val="dk1"/>
            </a:effectRef>
            <a:fontRef idx="minor">
              <a:schemeClr val="tx1"/>
            </a:fontRef>
          </p:style>
        </p:cxnSp>
        <p:cxnSp>
          <p:nvCxnSpPr>
            <p:cNvPr id="421" name="Straight Connector 420"/>
            <p:cNvCxnSpPr/>
            <p:nvPr/>
          </p:nvCxnSpPr>
          <p:spPr>
            <a:xfrm rot="10800000" flipV="1">
              <a:off x="325043" y="4889504"/>
              <a:ext cx="2139553" cy="2117"/>
            </a:xfrm>
            <a:prstGeom prst="line">
              <a:avLst/>
            </a:prstGeom>
            <a:ln/>
          </p:spPr>
          <p:style>
            <a:lnRef idx="2">
              <a:schemeClr val="dk1"/>
            </a:lnRef>
            <a:fillRef idx="0">
              <a:schemeClr val="dk1"/>
            </a:fillRef>
            <a:effectRef idx="1">
              <a:schemeClr val="dk1"/>
            </a:effectRef>
            <a:fontRef idx="minor">
              <a:schemeClr val="tx1"/>
            </a:fontRef>
          </p:style>
        </p:cxnSp>
        <p:cxnSp>
          <p:nvCxnSpPr>
            <p:cNvPr id="422" name="Straight Connector 421"/>
            <p:cNvCxnSpPr/>
            <p:nvPr/>
          </p:nvCxnSpPr>
          <p:spPr>
            <a:xfrm rot="5400000">
              <a:off x="-431733" y="5520731"/>
              <a:ext cx="1217083" cy="1191"/>
            </a:xfrm>
            <a:prstGeom prst="line">
              <a:avLst/>
            </a:prstGeom>
            <a:ln/>
          </p:spPr>
          <p:style>
            <a:lnRef idx="2">
              <a:schemeClr val="dk1"/>
            </a:lnRef>
            <a:fillRef idx="0">
              <a:schemeClr val="dk1"/>
            </a:fillRef>
            <a:effectRef idx="1">
              <a:schemeClr val="dk1"/>
            </a:effectRef>
            <a:fontRef idx="minor">
              <a:schemeClr val="tx1"/>
            </a:fontRef>
          </p:style>
        </p:cxnSp>
        <p:cxnSp>
          <p:nvCxnSpPr>
            <p:cNvPr id="423" name="Straight Connector 422"/>
            <p:cNvCxnSpPr/>
            <p:nvPr/>
          </p:nvCxnSpPr>
          <p:spPr>
            <a:xfrm rot="5400000">
              <a:off x="-236602" y="5462522"/>
              <a:ext cx="1100667" cy="1190"/>
            </a:xfrm>
            <a:prstGeom prst="line">
              <a:avLst/>
            </a:prstGeom>
            <a:ln/>
          </p:spPr>
          <p:style>
            <a:lnRef idx="2">
              <a:schemeClr val="dk1"/>
            </a:lnRef>
            <a:fillRef idx="0">
              <a:schemeClr val="dk1"/>
            </a:fillRef>
            <a:effectRef idx="1">
              <a:schemeClr val="dk1"/>
            </a:effectRef>
            <a:fontRef idx="minor">
              <a:schemeClr val="tx1"/>
            </a:fontRef>
          </p:style>
        </p:cxnSp>
        <p:cxnSp>
          <p:nvCxnSpPr>
            <p:cNvPr id="424" name="Straight Connector 423"/>
            <p:cNvCxnSpPr/>
            <p:nvPr/>
          </p:nvCxnSpPr>
          <p:spPr>
            <a:xfrm rot="10800000">
              <a:off x="163116" y="6151033"/>
              <a:ext cx="1041797" cy="0"/>
            </a:xfrm>
            <a:prstGeom prst="line">
              <a:avLst/>
            </a:prstGeom>
            <a:ln/>
          </p:spPr>
          <p:style>
            <a:lnRef idx="2">
              <a:schemeClr val="dk1"/>
            </a:lnRef>
            <a:fillRef idx="0">
              <a:schemeClr val="dk1"/>
            </a:fillRef>
            <a:effectRef idx="1">
              <a:schemeClr val="dk1"/>
            </a:effectRef>
            <a:fontRef idx="minor">
              <a:schemeClr val="tx1"/>
            </a:fontRef>
          </p:style>
        </p:cxnSp>
        <p:sp>
          <p:nvSpPr>
            <p:cNvPr id="425" name="Rectangle 424"/>
            <p:cNvSpPr/>
            <p:nvPr/>
          </p:nvSpPr>
          <p:spPr>
            <a:xfrm>
              <a:off x="221458" y="6047320"/>
              <a:ext cx="1040606" cy="57149"/>
            </a:xfrm>
            <a:prstGeom prst="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cxnSp>
          <p:nvCxnSpPr>
            <p:cNvPr id="426" name="Straight Connector 425"/>
            <p:cNvCxnSpPr/>
            <p:nvPr/>
          </p:nvCxnSpPr>
          <p:spPr>
            <a:xfrm rot="10800000">
              <a:off x="307181" y="6004987"/>
              <a:ext cx="866775" cy="2116"/>
            </a:xfrm>
            <a:prstGeom prst="line">
              <a:avLst/>
            </a:prstGeom>
            <a:ln/>
          </p:spPr>
          <p:style>
            <a:lnRef idx="2">
              <a:schemeClr val="dk1"/>
            </a:lnRef>
            <a:fillRef idx="0">
              <a:schemeClr val="dk1"/>
            </a:fillRef>
            <a:effectRef idx="1">
              <a:schemeClr val="dk1"/>
            </a:effectRef>
            <a:fontRef idx="minor">
              <a:schemeClr val="tx1"/>
            </a:fontRef>
          </p:style>
        </p:cxnSp>
        <p:cxnSp>
          <p:nvCxnSpPr>
            <p:cNvPr id="427" name="Straight Connector 426"/>
            <p:cNvCxnSpPr/>
            <p:nvPr/>
          </p:nvCxnSpPr>
          <p:spPr>
            <a:xfrm>
              <a:off x="672705" y="7675036"/>
              <a:ext cx="1156097" cy="2117"/>
            </a:xfrm>
            <a:prstGeom prst="line">
              <a:avLst/>
            </a:prstGeom>
            <a:ln/>
          </p:spPr>
          <p:style>
            <a:lnRef idx="2">
              <a:schemeClr val="dk1"/>
            </a:lnRef>
            <a:fillRef idx="0">
              <a:schemeClr val="dk1"/>
            </a:fillRef>
            <a:effectRef idx="1">
              <a:schemeClr val="dk1"/>
            </a:effectRef>
            <a:fontRef idx="minor">
              <a:schemeClr val="tx1"/>
            </a:fontRef>
          </p:style>
        </p:cxnSp>
        <p:sp>
          <p:nvSpPr>
            <p:cNvPr id="428" name="Rectangle 427"/>
            <p:cNvSpPr/>
            <p:nvPr/>
          </p:nvSpPr>
          <p:spPr>
            <a:xfrm>
              <a:off x="2849167" y="8130119"/>
              <a:ext cx="983456" cy="1164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429" name="Oval 428"/>
            <p:cNvSpPr/>
            <p:nvPr/>
          </p:nvSpPr>
          <p:spPr>
            <a:xfrm>
              <a:off x="114300" y="4684184"/>
              <a:ext cx="228600" cy="294216"/>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sp>
          <p:nvSpPr>
            <p:cNvPr id="430" name="Oval 429"/>
            <p:cNvSpPr/>
            <p:nvPr/>
          </p:nvSpPr>
          <p:spPr>
            <a:xfrm>
              <a:off x="5008960" y="4078825"/>
              <a:ext cx="232172" cy="232833"/>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sp>
          <p:nvSpPr>
            <p:cNvPr id="431" name="Oval 430"/>
            <p:cNvSpPr/>
            <p:nvPr/>
          </p:nvSpPr>
          <p:spPr>
            <a:xfrm>
              <a:off x="2171700" y="5293784"/>
              <a:ext cx="235744" cy="395816"/>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sp>
          <p:nvSpPr>
            <p:cNvPr id="432" name="Oval 431"/>
            <p:cNvSpPr/>
            <p:nvPr/>
          </p:nvSpPr>
          <p:spPr>
            <a:xfrm>
              <a:off x="1077516" y="7518400"/>
              <a:ext cx="236934" cy="381000"/>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sp>
          <p:nvSpPr>
            <p:cNvPr id="433" name="Oval 432"/>
            <p:cNvSpPr/>
            <p:nvPr/>
          </p:nvSpPr>
          <p:spPr>
            <a:xfrm>
              <a:off x="3679036" y="8341785"/>
              <a:ext cx="404813" cy="404283"/>
            </a:xfrm>
            <a:prstGeom prst="ellipse">
              <a:avLst/>
            </a:prstGeom>
          </p:spPr>
          <p:style>
            <a:lnRef idx="2">
              <a:schemeClr val="dk1"/>
            </a:lnRef>
            <a:fillRef idx="1">
              <a:schemeClr val="lt1"/>
            </a:fillRef>
            <a:effectRef idx="0">
              <a:schemeClr val="dk1"/>
            </a:effectRef>
            <a:fontRef idx="minor">
              <a:schemeClr val="dk1"/>
            </a:fontRef>
          </p:style>
          <p:txBody>
            <a:bodyPr lIns="91429" tIns="45715" rIns="91429" bIns="45715" anchor="ctr"/>
            <a:lstStyle/>
            <a:p>
              <a:pPr algn="ctr">
                <a:defRPr/>
              </a:pPr>
              <a:r>
                <a:rPr lang="en-US" sz="600" dirty="0">
                  <a:solidFill>
                    <a:schemeClr val="tx1"/>
                  </a:solidFill>
                </a:rPr>
                <a:t>P</a:t>
              </a:r>
            </a:p>
          </p:txBody>
        </p:sp>
        <p:sp>
          <p:nvSpPr>
            <p:cNvPr id="434" name="Rectangle 433"/>
            <p:cNvSpPr/>
            <p:nvPr/>
          </p:nvSpPr>
          <p:spPr>
            <a:xfrm>
              <a:off x="3889778" y="8130120"/>
              <a:ext cx="867965" cy="9313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435" name="Rectangle 434"/>
            <p:cNvSpPr/>
            <p:nvPr/>
          </p:nvSpPr>
          <p:spPr>
            <a:xfrm>
              <a:off x="1849047" y="8119540"/>
              <a:ext cx="925115" cy="116417"/>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pic>
          <p:nvPicPr>
            <p:cNvPr id="436" name="Picture 142" descr="D:\picture1\mc\04052011150.jpg"/>
            <p:cNvPicPr>
              <a:picLocks noChangeAspect="1" noChangeArrowheads="1"/>
            </p:cNvPicPr>
            <p:nvPr/>
          </p:nvPicPr>
          <p:blipFill>
            <a:blip r:embed="rId2"/>
            <a:srcRect/>
            <a:stretch>
              <a:fillRect/>
            </a:stretch>
          </p:blipFill>
          <p:spPr bwMode="auto">
            <a:xfrm>
              <a:off x="3929070" y="4357687"/>
              <a:ext cx="1012031" cy="857256"/>
            </a:xfrm>
            <a:prstGeom prst="rect">
              <a:avLst/>
            </a:prstGeom>
            <a:noFill/>
            <a:ln w="12700">
              <a:solidFill>
                <a:schemeClr val="tx1"/>
              </a:solidFill>
              <a:miter lim="800000"/>
              <a:headEnd/>
              <a:tailEnd/>
            </a:ln>
          </p:spPr>
        </p:pic>
        <p:sp>
          <p:nvSpPr>
            <p:cNvPr id="437" name="Right Arrow 436"/>
            <p:cNvSpPr/>
            <p:nvPr/>
          </p:nvSpPr>
          <p:spPr>
            <a:xfrm>
              <a:off x="2857498" y="4643439"/>
              <a:ext cx="921548" cy="303213"/>
            </a:xfrm>
            <a:prstGeom prst="rightArrow">
              <a:avLst/>
            </a:prstGeom>
          </p:spPr>
          <p:style>
            <a:lnRef idx="1">
              <a:schemeClr val="accent6"/>
            </a:lnRef>
            <a:fillRef idx="2">
              <a:schemeClr val="accent6"/>
            </a:fillRef>
            <a:effectRef idx="1">
              <a:schemeClr val="accent6"/>
            </a:effectRef>
            <a:fontRef idx="minor">
              <a:schemeClr val="dk1"/>
            </a:fontRef>
          </p:style>
          <p:txBody>
            <a:bodyPr lIns="91429" tIns="45715" rIns="91429" bIns="45715" anchor="ctr"/>
            <a:lstStyle/>
            <a:p>
              <a:pPr algn="ctr">
                <a:defRPr/>
              </a:pPr>
              <a:r>
                <a:rPr lang="en-US" sz="800" dirty="0">
                  <a:solidFill>
                    <a:schemeClr val="tx1"/>
                  </a:solidFill>
                </a:rPr>
                <a:t>M/C</a:t>
              </a:r>
            </a:p>
          </p:txBody>
        </p:sp>
        <p:sp>
          <p:nvSpPr>
            <p:cNvPr id="438" name="Rectangle 437"/>
            <p:cNvSpPr/>
            <p:nvPr/>
          </p:nvSpPr>
          <p:spPr>
            <a:xfrm>
              <a:off x="5935267" y="4506384"/>
              <a:ext cx="610790" cy="80221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9" tIns="45715" rIns="91429" bIns="45715" anchor="ctr"/>
            <a:lstStyle/>
            <a:p>
              <a:pPr algn="ctr">
                <a:defRPr/>
              </a:pPr>
              <a:endParaRPr lang="en-US" sz="1000" dirty="0">
                <a:solidFill>
                  <a:schemeClr val="tx1"/>
                </a:solidFill>
              </a:endParaRPr>
            </a:p>
          </p:txBody>
        </p:sp>
        <p:sp>
          <p:nvSpPr>
            <p:cNvPr id="439" name="TextBox 157"/>
            <p:cNvSpPr txBox="1">
              <a:spLocks noChangeArrowheads="1"/>
            </p:cNvSpPr>
            <p:nvPr/>
          </p:nvSpPr>
          <p:spPr bwMode="auto">
            <a:xfrm>
              <a:off x="3714751" y="6502404"/>
              <a:ext cx="616744" cy="408627"/>
            </a:xfrm>
            <a:prstGeom prst="rect">
              <a:avLst/>
            </a:prstGeom>
            <a:noFill/>
            <a:ln w="9525">
              <a:noFill/>
              <a:miter lim="800000"/>
              <a:headEnd/>
              <a:tailEnd/>
            </a:ln>
          </p:spPr>
          <p:txBody>
            <a:bodyPr lIns="91429" tIns="45715" rIns="91429" bIns="45715">
              <a:spAutoFit/>
            </a:bodyPr>
            <a:lstStyle/>
            <a:p>
              <a:r>
                <a:rPr lang="en-US" sz="500" b="1" dirty="0">
                  <a:latin typeface="Calibri" pitchFamily="34" charset="0"/>
                </a:rPr>
                <a:t>Red Slurry</a:t>
              </a:r>
            </a:p>
          </p:txBody>
        </p:sp>
        <p:sp>
          <p:nvSpPr>
            <p:cNvPr id="440" name="TextBox 157"/>
            <p:cNvSpPr txBox="1">
              <a:spLocks noChangeArrowheads="1"/>
            </p:cNvSpPr>
            <p:nvPr/>
          </p:nvSpPr>
          <p:spPr bwMode="auto">
            <a:xfrm>
              <a:off x="4812508" y="6429390"/>
              <a:ext cx="616744" cy="408627"/>
            </a:xfrm>
            <a:prstGeom prst="rect">
              <a:avLst/>
            </a:prstGeom>
            <a:noFill/>
            <a:ln w="9525">
              <a:noFill/>
              <a:miter lim="800000"/>
              <a:headEnd/>
              <a:tailEnd/>
            </a:ln>
          </p:spPr>
          <p:txBody>
            <a:bodyPr lIns="91429" tIns="45715" rIns="91429" bIns="45715">
              <a:spAutoFit/>
            </a:bodyPr>
            <a:lstStyle/>
            <a:p>
              <a:r>
                <a:rPr lang="en-US" sz="500" b="1" dirty="0">
                  <a:latin typeface="Calibri" pitchFamily="34" charset="0"/>
                </a:rPr>
                <a:t>Red Slurry</a:t>
              </a:r>
            </a:p>
          </p:txBody>
        </p:sp>
        <p:sp>
          <p:nvSpPr>
            <p:cNvPr id="441" name="Rectangle 440"/>
            <p:cNvSpPr/>
            <p:nvPr/>
          </p:nvSpPr>
          <p:spPr>
            <a:xfrm>
              <a:off x="114300" y="8229608"/>
              <a:ext cx="2857501" cy="644242"/>
            </a:xfrm>
            <a:prstGeom prst="rect">
              <a:avLst/>
            </a:prstGeom>
            <a:noFill/>
            <a:ln>
              <a:noFill/>
            </a:ln>
          </p:spPr>
          <p:txBody>
            <a:bodyPr lIns="91429" tIns="45715" rIns="91429" bIns="45715">
              <a:spAutoFit/>
            </a:bodyPr>
            <a:lstStyle/>
            <a:p>
              <a:pPr algn="ctr">
                <a:defRPr/>
              </a:pPr>
              <a:r>
                <a:rPr lang="en-US" sz="1000" b="1" kern="0" dirty="0">
                  <a:cs typeface="Arial" pitchFamily="34" charset="0"/>
                </a:rPr>
                <a:t>Converted in closed loop system and scrap is reduced</a:t>
              </a:r>
            </a:p>
          </p:txBody>
        </p:sp>
        <p:sp>
          <p:nvSpPr>
            <p:cNvPr id="442" name="TextBox 241"/>
            <p:cNvSpPr txBox="1">
              <a:spLocks noChangeArrowheads="1"/>
            </p:cNvSpPr>
            <p:nvPr/>
          </p:nvSpPr>
          <p:spPr bwMode="auto">
            <a:xfrm>
              <a:off x="5786455" y="8140701"/>
              <a:ext cx="1000131" cy="545126"/>
            </a:xfrm>
            <a:prstGeom prst="rect">
              <a:avLst/>
            </a:prstGeom>
            <a:solidFill>
              <a:srgbClr val="FFFF00"/>
            </a:solidFill>
            <a:ln w="9525">
              <a:solidFill>
                <a:schemeClr val="tx1"/>
              </a:solidFill>
              <a:miter lim="800000"/>
              <a:headEnd/>
              <a:tailEnd/>
            </a:ln>
          </p:spPr>
          <p:txBody>
            <a:bodyPr wrap="square" lIns="91429" tIns="45715" rIns="91429" bIns="45715">
              <a:spAutoFit/>
            </a:bodyPr>
            <a:lstStyle/>
            <a:p>
              <a:r>
                <a:rPr lang="en-US" sz="800" b="1" dirty="0">
                  <a:cs typeface="Times New Roman" pitchFamily="18" charset="0"/>
                </a:rPr>
                <a:t>Benefit :</a:t>
              </a:r>
            </a:p>
            <a:p>
              <a:r>
                <a:rPr lang="en-US" sz="800" b="1" dirty="0">
                  <a:cs typeface="Times New Roman" pitchFamily="18" charset="0"/>
                </a:rPr>
                <a:t> 6 KL/ Day</a:t>
              </a:r>
              <a:endParaRPr lang="en-US" sz="1050" dirty="0">
                <a:latin typeface="Calibri" pitchFamily="34" charset="0"/>
              </a:endParaRPr>
            </a:p>
          </p:txBody>
        </p:sp>
        <p:sp>
          <p:nvSpPr>
            <p:cNvPr id="443" name="Rectangle 244"/>
            <p:cNvSpPr>
              <a:spLocks noChangeArrowheads="1"/>
            </p:cNvSpPr>
            <p:nvPr/>
          </p:nvSpPr>
          <p:spPr bwMode="auto">
            <a:xfrm>
              <a:off x="5715021" y="6604006"/>
              <a:ext cx="1095775" cy="475743"/>
            </a:xfrm>
            <a:prstGeom prst="rect">
              <a:avLst/>
            </a:prstGeom>
            <a:noFill/>
            <a:ln w="9525">
              <a:noFill/>
              <a:miter lim="800000"/>
              <a:headEnd/>
              <a:tailEnd/>
            </a:ln>
          </p:spPr>
          <p:txBody>
            <a:bodyPr wrap="none" lIns="91429" tIns="45715" rIns="91429" bIns="45715">
              <a:spAutoFit/>
            </a:bodyPr>
            <a:lstStyle/>
            <a:p>
              <a:pPr marL="228573" indent="-228573" eaLnBrk="0" hangingPunct="0">
                <a:spcBef>
                  <a:spcPct val="20000"/>
                </a:spcBef>
              </a:pPr>
              <a:r>
                <a:rPr lang="en-US" sz="600" b="1" u="sng" dirty="0">
                  <a:cs typeface="Times New Roman" pitchFamily="18" charset="0"/>
                </a:rPr>
                <a:t>TO BE USED IN: </a:t>
              </a:r>
            </a:p>
            <a:p>
              <a:pPr marL="228573" indent="-228573" eaLnBrk="0" hangingPunct="0">
                <a:spcBef>
                  <a:spcPct val="20000"/>
                </a:spcBef>
              </a:pPr>
              <a:r>
                <a:rPr lang="en-US" sz="600" b="1" dirty="0">
                  <a:cs typeface="Times New Roman" pitchFamily="18" charset="0"/>
                </a:rPr>
                <a:t>Slurry Mixing </a:t>
              </a:r>
            </a:p>
          </p:txBody>
        </p:sp>
      </p:grpSp>
      <p:sp>
        <p:nvSpPr>
          <p:cNvPr id="464" name="Rectangle 59"/>
          <p:cNvSpPr>
            <a:spLocks noChangeArrowheads="1"/>
          </p:cNvSpPr>
          <p:nvPr/>
        </p:nvSpPr>
        <p:spPr bwMode="auto">
          <a:xfrm>
            <a:off x="4735990" y="2983818"/>
            <a:ext cx="855793" cy="261600"/>
          </a:xfrm>
          <a:prstGeom prst="rect">
            <a:avLst/>
          </a:prstGeom>
          <a:solidFill>
            <a:srgbClr val="FFFF00"/>
          </a:solidFill>
          <a:ln w="9525">
            <a:solidFill>
              <a:schemeClr val="tx1"/>
            </a:solidFill>
            <a:miter lim="800000"/>
            <a:headEnd/>
            <a:tailEnd/>
          </a:ln>
        </p:spPr>
        <p:txBody>
          <a:bodyPr wrap="square" lIns="91429" tIns="45715" rIns="91429" bIns="45715">
            <a:spAutoFit/>
          </a:bodyPr>
          <a:lstStyle/>
          <a:p>
            <a:pPr algn="ctr"/>
            <a:r>
              <a:rPr lang="en-US" sz="1100" b="1" dirty="0"/>
              <a:t>AFTER</a:t>
            </a:r>
          </a:p>
        </p:txBody>
      </p:sp>
      <p:sp>
        <p:nvSpPr>
          <p:cNvPr id="3" name="TextBox 2">
            <a:extLst>
              <a:ext uri="{FF2B5EF4-FFF2-40B4-BE49-F238E27FC236}">
                <a16:creationId xmlns:a16="http://schemas.microsoft.com/office/drawing/2014/main" id="{BFF84F68-CE09-4114-BE06-3E13C1DB1205}"/>
              </a:ext>
            </a:extLst>
          </p:cNvPr>
          <p:cNvSpPr txBox="1"/>
          <p:nvPr/>
        </p:nvSpPr>
        <p:spPr>
          <a:xfrm>
            <a:off x="5279609" y="1234199"/>
            <a:ext cx="3515077" cy="923330"/>
          </a:xfrm>
          <a:prstGeom prst="rect">
            <a:avLst/>
          </a:prstGeom>
          <a:solidFill>
            <a:schemeClr val="tx2">
              <a:lumMod val="20000"/>
              <a:lumOff val="80000"/>
            </a:schemeClr>
          </a:solidFill>
          <a:ln>
            <a:solidFill>
              <a:srgbClr val="000000"/>
            </a:solidFill>
          </a:ln>
        </p:spPr>
        <p:txBody>
          <a:bodyPr wrap="square" rtlCol="0">
            <a:spAutoFit/>
          </a:bodyPr>
          <a:lstStyle/>
          <a:p>
            <a:r>
              <a:rPr lang="en-US" dirty="0"/>
              <a:t>Initially process water directly goes to ETP.  After treatment more sludge generated.</a:t>
            </a:r>
            <a:endParaRPr lang="en-IN" dirty="0"/>
          </a:p>
        </p:txBody>
      </p:sp>
      <p:sp>
        <p:nvSpPr>
          <p:cNvPr id="4" name="Arrow: Right 3">
            <a:extLst>
              <a:ext uri="{FF2B5EF4-FFF2-40B4-BE49-F238E27FC236}">
                <a16:creationId xmlns:a16="http://schemas.microsoft.com/office/drawing/2014/main" id="{B70DCF2F-B153-46C7-BBAC-299552E27002}"/>
              </a:ext>
            </a:extLst>
          </p:cNvPr>
          <p:cNvSpPr/>
          <p:nvPr/>
        </p:nvSpPr>
        <p:spPr>
          <a:xfrm>
            <a:off x="4250039" y="1460462"/>
            <a:ext cx="1079125" cy="46720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7" name="TextBox 466">
            <a:extLst>
              <a:ext uri="{FF2B5EF4-FFF2-40B4-BE49-F238E27FC236}">
                <a16:creationId xmlns:a16="http://schemas.microsoft.com/office/drawing/2014/main" id="{D69D801B-5A7C-4268-BC64-5AFEAABBA54F}"/>
              </a:ext>
            </a:extLst>
          </p:cNvPr>
          <p:cNvSpPr txBox="1"/>
          <p:nvPr/>
        </p:nvSpPr>
        <p:spPr>
          <a:xfrm>
            <a:off x="272748" y="4565709"/>
            <a:ext cx="3515077" cy="1754326"/>
          </a:xfrm>
          <a:prstGeom prst="rect">
            <a:avLst/>
          </a:prstGeom>
          <a:solidFill>
            <a:schemeClr val="accent3">
              <a:lumMod val="60000"/>
              <a:lumOff val="40000"/>
            </a:schemeClr>
          </a:solidFill>
          <a:ln>
            <a:solidFill>
              <a:srgbClr val="000000"/>
            </a:solidFill>
          </a:ln>
        </p:spPr>
        <p:txBody>
          <a:bodyPr wrap="square" rtlCol="0">
            <a:spAutoFit/>
          </a:bodyPr>
          <a:lstStyle/>
          <a:p>
            <a:r>
              <a:rPr lang="en-US" dirty="0"/>
              <a:t>Initiative taken to reuse of water after recovery from process water.</a:t>
            </a:r>
          </a:p>
          <a:p>
            <a:r>
              <a:rPr lang="en-US" dirty="0"/>
              <a:t>Which helps to reduce 6 Kl of water savings every day. Simultaneously reduction in ETP treatment and reduction in sludge generation.</a:t>
            </a:r>
            <a:endParaRPr lang="en-IN" dirty="0"/>
          </a:p>
        </p:txBody>
      </p:sp>
      <p:sp>
        <p:nvSpPr>
          <p:cNvPr id="470" name="Arrow: Right 469">
            <a:extLst>
              <a:ext uri="{FF2B5EF4-FFF2-40B4-BE49-F238E27FC236}">
                <a16:creationId xmlns:a16="http://schemas.microsoft.com/office/drawing/2014/main" id="{B98CCEDA-6CAB-4BD6-A623-914E4D81520B}"/>
              </a:ext>
            </a:extLst>
          </p:cNvPr>
          <p:cNvSpPr/>
          <p:nvPr/>
        </p:nvSpPr>
        <p:spPr>
          <a:xfrm rot="10800000">
            <a:off x="3674837" y="4832122"/>
            <a:ext cx="1043085" cy="4371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465" name="TextBox 464"/>
          <p:cNvSpPr txBox="1"/>
          <p:nvPr/>
        </p:nvSpPr>
        <p:spPr>
          <a:xfrm>
            <a:off x="2108196" y="18854"/>
            <a:ext cx="5356202" cy="830997"/>
          </a:xfrm>
          <a:prstGeom prst="rect">
            <a:avLst/>
          </a:prstGeom>
          <a:noFill/>
        </p:spPr>
        <p:txBody>
          <a:bodyPr wrap="square" rtlCol="0">
            <a:spAutoFit/>
          </a:bodyPr>
          <a:lstStyle/>
          <a:p>
            <a:pPr algn="ctr"/>
            <a:r>
              <a:rPr lang="en-US" sz="2400" b="1" dirty="0">
                <a:solidFill>
                  <a:srgbClr val="0033CC"/>
                </a:solidFill>
                <a:latin typeface="Bookman Old Style" panose="02050604050505020204" pitchFamily="18" charset="0"/>
              </a:rPr>
              <a:t>PROJECTS ON WASTE &amp; SLUDGE REDUCTION</a:t>
            </a:r>
            <a:endParaRPr lang="en-IN" sz="2400" b="1" dirty="0">
              <a:solidFill>
                <a:srgbClr val="0033CC"/>
              </a:solidFill>
              <a:latin typeface="Bookman Old Style" panose="02050604050505020204" pitchFamily="18" charset="0"/>
            </a:endParaRPr>
          </a:p>
        </p:txBody>
      </p:sp>
    </p:spTree>
    <p:extLst>
      <p:ext uri="{BB962C8B-B14F-4D97-AF65-F5344CB8AC3E}">
        <p14:creationId xmlns:p14="http://schemas.microsoft.com/office/powerpoint/2010/main" val="2663961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293395841"/>
              </p:ext>
            </p:extLst>
          </p:nvPr>
        </p:nvGraphicFramePr>
        <p:xfrm>
          <a:off x="199458" y="762000"/>
          <a:ext cx="8305800" cy="1905000"/>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4"/>
          <p:cNvPicPr>
            <a:picLocks noChangeAspect="1" noChangeArrowheads="1"/>
          </p:cNvPicPr>
          <p:nvPr/>
        </p:nvPicPr>
        <p:blipFill>
          <a:blip r:embed="rId3" cstate="print"/>
          <a:srcRect r="29412" b="3907"/>
          <a:stretch>
            <a:fillRect/>
          </a:stretch>
        </p:blipFill>
        <p:spPr bwMode="auto">
          <a:xfrm>
            <a:off x="381000" y="3505200"/>
            <a:ext cx="3614280" cy="2880000"/>
          </a:xfrm>
          <a:prstGeom prst="rect">
            <a:avLst/>
          </a:prstGeom>
          <a:noFill/>
          <a:ln w="9525">
            <a:noFill/>
            <a:miter lim="800000"/>
            <a:headEnd/>
            <a:tailEnd/>
          </a:ln>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rcRect l="4799" t="24852" r="10480" b="8359"/>
          <a:stretch>
            <a:fillRect/>
          </a:stretch>
        </p:blipFill>
        <p:spPr>
          <a:xfrm>
            <a:off x="4114800" y="3527196"/>
            <a:ext cx="4542858" cy="2808312"/>
          </a:xfrm>
          <a:prstGeom prst="rect">
            <a:avLst/>
          </a:prstGeom>
        </p:spPr>
      </p:pic>
      <p:sp>
        <p:nvSpPr>
          <p:cNvPr id="9" name="TextBox 8"/>
          <p:cNvSpPr txBox="1"/>
          <p:nvPr/>
        </p:nvSpPr>
        <p:spPr>
          <a:xfrm>
            <a:off x="1752601" y="39627"/>
            <a:ext cx="5943600" cy="369332"/>
          </a:xfrm>
          <a:prstGeom prst="rect">
            <a:avLst/>
          </a:prstGeom>
          <a:noFill/>
        </p:spPr>
        <p:txBody>
          <a:bodyPr wrap="square" rtlCol="0">
            <a:spAutoFit/>
          </a:bodyPr>
          <a:lstStyle/>
          <a:p>
            <a:pPr algn="ctr"/>
            <a:r>
              <a:rPr lang="en-US" b="1" dirty="0">
                <a:solidFill>
                  <a:srgbClr val="0033CC"/>
                </a:solidFill>
                <a:latin typeface="Bookman Old Style" panose="02050604050505020204" pitchFamily="18" charset="0"/>
              </a:rPr>
              <a:t>ENERGY CONSUMPTION REPORT</a:t>
            </a:r>
            <a:endParaRPr lang="en-IN" b="1" dirty="0">
              <a:solidFill>
                <a:srgbClr val="0033CC"/>
              </a:solidFill>
              <a:latin typeface="Bookman Old Style" panose="02050604050505020204" pitchFamily="18" charset="0"/>
            </a:endParaRPr>
          </a:p>
        </p:txBody>
      </p:sp>
      <p:sp>
        <p:nvSpPr>
          <p:cNvPr id="2" name="TextBox 1"/>
          <p:cNvSpPr txBox="1"/>
          <p:nvPr/>
        </p:nvSpPr>
        <p:spPr>
          <a:xfrm>
            <a:off x="199458" y="2803784"/>
            <a:ext cx="8001000" cy="646331"/>
          </a:xfrm>
          <a:prstGeom prst="rect">
            <a:avLst/>
          </a:prstGeom>
          <a:noFill/>
        </p:spPr>
        <p:txBody>
          <a:bodyPr wrap="square" rtlCol="0">
            <a:spAutoFit/>
          </a:bodyPr>
          <a:lstStyle/>
          <a:p>
            <a:r>
              <a:rPr lang="en-US" dirty="0"/>
              <a:t>ELECTRICAL LOAD DEMAND MONITERING THORUGH VARIOUS ENERGY MANAGEMENT  PROJECT</a:t>
            </a:r>
            <a:endParaRPr lang="en-IN" dirty="0"/>
          </a:p>
        </p:txBody>
      </p:sp>
      <p:cxnSp>
        <p:nvCxnSpPr>
          <p:cNvPr id="10" name="Straight Arrow Connector 9"/>
          <p:cNvCxnSpPr/>
          <p:nvPr/>
        </p:nvCxnSpPr>
        <p:spPr>
          <a:xfrm>
            <a:off x="1181101" y="1447800"/>
            <a:ext cx="6743699" cy="266700"/>
          </a:xfrm>
          <a:prstGeom prst="straightConnector1">
            <a:avLst/>
          </a:prstGeom>
          <a:ln>
            <a:tailEnd type="triangle"/>
          </a:ln>
        </p:spPr>
        <p:style>
          <a:lnRef idx="2">
            <a:schemeClr val="accent2"/>
          </a:lnRef>
          <a:fillRef idx="0">
            <a:schemeClr val="accent2"/>
          </a:fillRef>
          <a:effectRef idx="1">
            <a:schemeClr val="accent2"/>
          </a:effectRef>
          <a:fontRef idx="minor">
            <a:schemeClr val="tx1"/>
          </a:fontRef>
        </p:style>
      </p:cxnSp>
      <p:sp>
        <p:nvSpPr>
          <p:cNvPr id="4" name="Down Arrow 3"/>
          <p:cNvSpPr/>
          <p:nvPr/>
        </p:nvSpPr>
        <p:spPr>
          <a:xfrm>
            <a:off x="5410200" y="1269155"/>
            <a:ext cx="45719" cy="10244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p:cNvSpPr txBox="1"/>
          <p:nvPr/>
        </p:nvSpPr>
        <p:spPr>
          <a:xfrm>
            <a:off x="5105400" y="1053574"/>
            <a:ext cx="1066800" cy="276999"/>
          </a:xfrm>
          <a:prstGeom prst="rect">
            <a:avLst/>
          </a:prstGeom>
          <a:noFill/>
        </p:spPr>
        <p:txBody>
          <a:bodyPr wrap="square" rtlCol="0">
            <a:spAutoFit/>
          </a:bodyPr>
          <a:lstStyle/>
          <a:p>
            <a:r>
              <a:rPr lang="en-US" sz="1200" b="1" dirty="0">
                <a:solidFill>
                  <a:srgbClr val="00B050"/>
                </a:solidFill>
              </a:rPr>
              <a:t>36% </a:t>
            </a:r>
            <a:r>
              <a:rPr lang="en-US" sz="1200" b="1" dirty="0" err="1">
                <a:solidFill>
                  <a:srgbClr val="00B050"/>
                </a:solidFill>
              </a:rPr>
              <a:t>Redn</a:t>
            </a:r>
            <a:endParaRPr lang="en-IN" sz="1200" b="1" dirty="0">
              <a:solidFill>
                <a:srgbClr val="00B050"/>
              </a:solidFill>
            </a:endParaRPr>
          </a:p>
        </p:txBody>
      </p:sp>
    </p:spTree>
    <p:extLst>
      <p:ext uri="{BB962C8B-B14F-4D97-AF65-F5344CB8AC3E}">
        <p14:creationId xmlns:p14="http://schemas.microsoft.com/office/powerpoint/2010/main" val="13581680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Table 13"/>
          <p:cNvGraphicFramePr>
            <a:graphicFrameLocks noGrp="1"/>
          </p:cNvGraphicFramePr>
          <p:nvPr/>
        </p:nvGraphicFramePr>
        <p:xfrm>
          <a:off x="5940152" y="5901710"/>
          <a:ext cx="2895599" cy="384810"/>
        </p:xfrm>
        <a:graphic>
          <a:graphicData uri="http://schemas.openxmlformats.org/drawingml/2006/table">
            <a:tbl>
              <a:tblPr/>
              <a:tblGrid>
                <a:gridCol w="296324">
                  <a:extLst>
                    <a:ext uri="{9D8B030D-6E8A-4147-A177-3AD203B41FA5}">
                      <a16:colId xmlns:a16="http://schemas.microsoft.com/office/drawing/2014/main" val="20000"/>
                    </a:ext>
                  </a:extLst>
                </a:gridCol>
                <a:gridCol w="386509">
                  <a:extLst>
                    <a:ext uri="{9D8B030D-6E8A-4147-A177-3AD203B41FA5}">
                      <a16:colId xmlns:a16="http://schemas.microsoft.com/office/drawing/2014/main" val="20001"/>
                    </a:ext>
                  </a:extLst>
                </a:gridCol>
                <a:gridCol w="1922884">
                  <a:extLst>
                    <a:ext uri="{9D8B030D-6E8A-4147-A177-3AD203B41FA5}">
                      <a16:colId xmlns:a16="http://schemas.microsoft.com/office/drawing/2014/main" val="20002"/>
                    </a:ext>
                  </a:extLst>
                </a:gridCol>
                <a:gridCol w="289882">
                  <a:extLst>
                    <a:ext uri="{9D8B030D-6E8A-4147-A177-3AD203B41FA5}">
                      <a16:colId xmlns:a16="http://schemas.microsoft.com/office/drawing/2014/main" val="20003"/>
                    </a:ext>
                  </a:extLst>
                </a:gridCol>
              </a:tblGrid>
              <a:tr h="190500">
                <a:tc>
                  <a:txBody>
                    <a:bodyPr/>
                    <a:lstStyle/>
                    <a:p>
                      <a:pPr algn="l" fontAlgn="b"/>
                      <a:r>
                        <a:rPr lang="en-US" sz="1200" b="1" i="0" u="none" strike="noStrike" dirty="0">
                          <a:solidFill>
                            <a:srgbClr val="000000"/>
                          </a:solidFill>
                          <a:latin typeface="Calibri"/>
                        </a:rPr>
                        <a:t>BDL</a:t>
                      </a:r>
                    </a:p>
                  </a:txBody>
                  <a:tcPr marL="9525" marR="9525" marT="9525" marB="0" anchor="b">
                    <a:lnL>
                      <a:noFill/>
                    </a:lnL>
                    <a:lnR>
                      <a:noFill/>
                    </a:lnR>
                    <a:lnT>
                      <a:noFill/>
                    </a:lnT>
                    <a:lnB>
                      <a:noFill/>
                    </a:lnB>
                  </a:tcPr>
                </a:tc>
                <a:tc>
                  <a:txBody>
                    <a:bodyPr/>
                    <a:lstStyle/>
                    <a:p>
                      <a:pPr algn="l" fontAlgn="b"/>
                      <a:r>
                        <a:rPr lang="en-US" sz="1200" b="0" i="0" u="none" strike="noStrike" dirty="0">
                          <a:solidFill>
                            <a:srgbClr val="000000"/>
                          </a:solidFill>
                          <a:latin typeface="Calibri"/>
                        </a:rPr>
                        <a:t>→</a:t>
                      </a:r>
                    </a:p>
                  </a:txBody>
                  <a:tcPr marL="9525" marR="9525" marT="9525" marB="0" anchor="b">
                    <a:lnL>
                      <a:noFill/>
                    </a:lnL>
                    <a:lnR>
                      <a:noFill/>
                    </a:lnR>
                    <a:lnT>
                      <a:noFill/>
                    </a:lnT>
                    <a:lnB>
                      <a:noFill/>
                    </a:lnB>
                  </a:tcPr>
                </a:tc>
                <a:tc gridSpan="2">
                  <a:txBody>
                    <a:bodyPr/>
                    <a:lstStyle/>
                    <a:p>
                      <a:pPr algn="ctr" fontAlgn="b"/>
                      <a:r>
                        <a:rPr lang="en-US" sz="1200" b="0" i="0" u="none" strike="noStrike">
                          <a:solidFill>
                            <a:srgbClr val="000000"/>
                          </a:solidFill>
                          <a:latin typeface="Calibri"/>
                        </a:rPr>
                        <a:t>Below detectable level</a:t>
                      </a:r>
                    </a:p>
                  </a:txBody>
                  <a:tcPr marL="9525" marR="9525" marT="9525" marB="0" anchor="b">
                    <a:lnL>
                      <a:noFill/>
                    </a:lnL>
                    <a:lnR>
                      <a:noFill/>
                    </a:lnR>
                    <a:lnT>
                      <a:noFill/>
                    </a:lnT>
                    <a:lnB>
                      <a:noFill/>
                    </a:lnB>
                  </a:tcPr>
                </a:tc>
                <a:tc hMerge="1">
                  <a:txBody>
                    <a:bodyPr/>
                    <a:lstStyle/>
                    <a:p>
                      <a:endParaRPr lang="en-US"/>
                    </a:p>
                  </a:txBody>
                  <a:tcPr/>
                </a:tc>
                <a:extLst>
                  <a:ext uri="{0D108BD9-81ED-4DB2-BD59-A6C34878D82A}">
                    <a16:rowId xmlns:a16="http://schemas.microsoft.com/office/drawing/2014/main" val="10000"/>
                  </a:ext>
                </a:extLst>
              </a:tr>
              <a:tr h="190500">
                <a:tc>
                  <a:txBody>
                    <a:bodyPr/>
                    <a:lstStyle/>
                    <a:p>
                      <a:pPr algn="l" fontAlgn="b"/>
                      <a:r>
                        <a:rPr lang="en-US" sz="1200" b="1" i="0" u="none" strike="noStrike" dirty="0">
                          <a:solidFill>
                            <a:srgbClr val="000000"/>
                          </a:solidFill>
                          <a:latin typeface="Calibri"/>
                        </a:rPr>
                        <a:t>ND</a:t>
                      </a:r>
                    </a:p>
                  </a:txBody>
                  <a:tcPr marL="9525" marR="9525" marT="9525" marB="0" anchor="b">
                    <a:lnL>
                      <a:noFill/>
                    </a:lnL>
                    <a:lnR>
                      <a:noFill/>
                    </a:lnR>
                    <a:lnT>
                      <a:noFill/>
                    </a:lnT>
                    <a:lnB>
                      <a:noFill/>
                    </a:lnB>
                  </a:tcPr>
                </a:tc>
                <a:tc>
                  <a:txBody>
                    <a:bodyPr/>
                    <a:lstStyle/>
                    <a:p>
                      <a:pPr algn="l" fontAlgn="b"/>
                      <a:r>
                        <a:rPr lang="en-US" sz="1200" b="0" i="0" u="none" strike="noStrike">
                          <a:solidFill>
                            <a:srgbClr val="000000"/>
                          </a:solidFill>
                          <a:latin typeface="Calibri"/>
                        </a:rPr>
                        <a:t>→</a:t>
                      </a:r>
                    </a:p>
                  </a:txBody>
                  <a:tcPr marL="9525" marR="9525" marT="9525" marB="0" anchor="b">
                    <a:lnL>
                      <a:noFill/>
                    </a:lnL>
                    <a:lnR>
                      <a:noFill/>
                    </a:lnR>
                    <a:lnT>
                      <a:noFill/>
                    </a:lnT>
                    <a:lnB>
                      <a:noFill/>
                    </a:lnB>
                  </a:tcPr>
                </a:tc>
                <a:tc>
                  <a:txBody>
                    <a:bodyPr/>
                    <a:lstStyle/>
                    <a:p>
                      <a:pPr algn="ctr" fontAlgn="b"/>
                      <a:r>
                        <a:rPr lang="en-US" sz="1200" b="0" i="0" u="none" strike="noStrike" dirty="0">
                          <a:solidFill>
                            <a:srgbClr val="000000"/>
                          </a:solidFill>
                          <a:latin typeface="Calibri"/>
                        </a:rPr>
                        <a:t>Not Done</a:t>
                      </a:r>
                    </a:p>
                  </a:txBody>
                  <a:tcPr marL="9525" marR="9525" marT="9525" marB="0" anchor="b">
                    <a:lnL>
                      <a:noFill/>
                    </a:lnL>
                    <a:lnR>
                      <a:noFill/>
                    </a:lnR>
                    <a:lnT>
                      <a:noFill/>
                    </a:lnT>
                    <a:lnB>
                      <a:noFill/>
                    </a:lnB>
                  </a:tcPr>
                </a:tc>
                <a:tc>
                  <a:txBody>
                    <a:bodyPr/>
                    <a:lstStyle/>
                    <a:p>
                      <a:pPr algn="l" fontAlgn="b"/>
                      <a:endParaRPr lang="en-US" sz="1050" b="0" i="0" u="none" strike="noStrike" dirty="0">
                        <a:solidFill>
                          <a:srgbClr val="000000"/>
                        </a:solidFill>
                        <a:latin typeface="Calibri"/>
                      </a:endParaRP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bl>
          </a:graphicData>
        </a:graphic>
      </p:graphicFrame>
      <p:graphicFrame>
        <p:nvGraphicFramePr>
          <p:cNvPr id="6" name="Table 5"/>
          <p:cNvGraphicFramePr>
            <a:graphicFrameLocks noGrp="1"/>
          </p:cNvGraphicFramePr>
          <p:nvPr>
            <p:extLst>
              <p:ext uri="{D42A27DB-BD31-4B8C-83A1-F6EECF244321}">
                <p14:modId xmlns:p14="http://schemas.microsoft.com/office/powerpoint/2010/main" val="3844709532"/>
              </p:ext>
            </p:extLst>
          </p:nvPr>
        </p:nvGraphicFramePr>
        <p:xfrm>
          <a:off x="285716" y="1071543"/>
          <a:ext cx="8501124" cy="4616630"/>
        </p:xfrm>
        <a:graphic>
          <a:graphicData uri="http://schemas.openxmlformats.org/drawingml/2006/table">
            <a:tbl>
              <a:tblPr/>
              <a:tblGrid>
                <a:gridCol w="919646">
                  <a:extLst>
                    <a:ext uri="{9D8B030D-6E8A-4147-A177-3AD203B41FA5}">
                      <a16:colId xmlns:a16="http://schemas.microsoft.com/office/drawing/2014/main" val="20000"/>
                    </a:ext>
                  </a:extLst>
                </a:gridCol>
                <a:gridCol w="1525268">
                  <a:extLst>
                    <a:ext uri="{9D8B030D-6E8A-4147-A177-3AD203B41FA5}">
                      <a16:colId xmlns:a16="http://schemas.microsoft.com/office/drawing/2014/main" val="20001"/>
                    </a:ext>
                  </a:extLst>
                </a:gridCol>
                <a:gridCol w="1659850">
                  <a:extLst>
                    <a:ext uri="{9D8B030D-6E8A-4147-A177-3AD203B41FA5}">
                      <a16:colId xmlns:a16="http://schemas.microsoft.com/office/drawing/2014/main" val="20002"/>
                    </a:ext>
                  </a:extLst>
                </a:gridCol>
                <a:gridCol w="785063">
                  <a:extLst>
                    <a:ext uri="{9D8B030D-6E8A-4147-A177-3AD203B41FA5}">
                      <a16:colId xmlns:a16="http://schemas.microsoft.com/office/drawing/2014/main" val="20004"/>
                    </a:ext>
                  </a:extLst>
                </a:gridCol>
                <a:gridCol w="672913">
                  <a:extLst>
                    <a:ext uri="{9D8B030D-6E8A-4147-A177-3AD203B41FA5}">
                      <a16:colId xmlns:a16="http://schemas.microsoft.com/office/drawing/2014/main" val="20005"/>
                    </a:ext>
                  </a:extLst>
                </a:gridCol>
                <a:gridCol w="785063">
                  <a:extLst>
                    <a:ext uri="{9D8B030D-6E8A-4147-A177-3AD203B41FA5}">
                      <a16:colId xmlns:a16="http://schemas.microsoft.com/office/drawing/2014/main" val="20007"/>
                    </a:ext>
                  </a:extLst>
                </a:gridCol>
                <a:gridCol w="672913">
                  <a:extLst>
                    <a:ext uri="{9D8B030D-6E8A-4147-A177-3AD203B41FA5}">
                      <a16:colId xmlns:a16="http://schemas.microsoft.com/office/drawing/2014/main" val="20008"/>
                    </a:ext>
                  </a:extLst>
                </a:gridCol>
                <a:gridCol w="807495">
                  <a:extLst>
                    <a:ext uri="{9D8B030D-6E8A-4147-A177-3AD203B41FA5}">
                      <a16:colId xmlns:a16="http://schemas.microsoft.com/office/drawing/2014/main" val="20010"/>
                    </a:ext>
                  </a:extLst>
                </a:gridCol>
                <a:gridCol w="672913">
                  <a:extLst>
                    <a:ext uri="{9D8B030D-6E8A-4147-A177-3AD203B41FA5}">
                      <a16:colId xmlns:a16="http://schemas.microsoft.com/office/drawing/2014/main" val="20011"/>
                    </a:ext>
                  </a:extLst>
                </a:gridCol>
              </a:tblGrid>
              <a:tr h="742915">
                <a:tc gridSpan="9">
                  <a:txBody>
                    <a:bodyPr/>
                    <a:lstStyle/>
                    <a:p>
                      <a:pPr algn="ctr" fontAlgn="b"/>
                      <a:r>
                        <a:rPr lang="en-US" sz="1800" b="1" i="0" u="none" strike="noStrike" dirty="0">
                          <a:solidFill>
                            <a:srgbClr val="000000"/>
                          </a:solidFill>
                          <a:latin typeface="Calibri"/>
                        </a:rPr>
                        <a:t>Monitoring of outside discharge water -pH, </a:t>
                      </a:r>
                      <a:r>
                        <a:rPr lang="en-US" sz="1800" b="1" i="0" u="none" strike="noStrike" dirty="0" err="1">
                          <a:solidFill>
                            <a:srgbClr val="000000"/>
                          </a:solidFill>
                          <a:latin typeface="Calibri"/>
                        </a:rPr>
                        <a:t>Pb</a:t>
                      </a:r>
                      <a:r>
                        <a:rPr lang="en-US" sz="1800" b="1" i="0" u="none" strike="noStrike" dirty="0">
                          <a:solidFill>
                            <a:srgbClr val="000000"/>
                          </a:solidFill>
                          <a:latin typeface="Calibri"/>
                        </a:rPr>
                        <a:t>, COD, </a:t>
                      </a:r>
                      <a:r>
                        <a:rPr lang="en-US" sz="1800" b="1" i="0" u="none" strike="noStrike" dirty="0" err="1">
                          <a:solidFill>
                            <a:srgbClr val="000000"/>
                          </a:solidFill>
                          <a:latin typeface="Calibri"/>
                        </a:rPr>
                        <a:t>BOD</a:t>
                      </a:r>
                      <a:r>
                        <a:rPr lang="en-US" sz="1800" b="1" i="0" u="none" strike="noStrike" dirty="0">
                          <a:solidFill>
                            <a:srgbClr val="000000"/>
                          </a:solidFill>
                          <a:latin typeface="Calibri"/>
                        </a:rPr>
                        <a:t> &amp; TSS  </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66232">
                <a:tc rowSpan="3">
                  <a:txBody>
                    <a:bodyPr/>
                    <a:lstStyle/>
                    <a:p>
                      <a:pPr algn="ctr" fontAlgn="ctr"/>
                      <a:r>
                        <a:rPr lang="en-US" sz="1400" b="1" i="0" u="none" strike="noStrike" dirty="0">
                          <a:solidFill>
                            <a:srgbClr val="000000"/>
                          </a:solidFill>
                          <a:latin typeface="Calibri"/>
                        </a:rPr>
                        <a:t>Sl. NO</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US" sz="1400" b="1" i="0" u="none" strike="noStrike" dirty="0">
                          <a:solidFill>
                            <a:srgbClr val="000000"/>
                          </a:solidFill>
                          <a:latin typeface="Calibri"/>
                        </a:rPr>
                        <a:t>Location</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fontAlgn="ctr"/>
                      <a:r>
                        <a:rPr lang="en-US" sz="1400" b="1" i="0" u="none" strike="noStrike" dirty="0">
                          <a:solidFill>
                            <a:srgbClr val="000000"/>
                          </a:solidFill>
                          <a:latin typeface="Calibri"/>
                        </a:rPr>
                        <a:t>Parameters</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6">
                  <a:txBody>
                    <a:bodyPr/>
                    <a:lstStyle/>
                    <a:p>
                      <a:pPr algn="ctr" fontAlgn="b"/>
                      <a:r>
                        <a:rPr lang="en-US" sz="1400" b="1" i="0" u="none" strike="noStrike" dirty="0">
                          <a:solidFill>
                            <a:srgbClr val="000000"/>
                          </a:solidFill>
                          <a:latin typeface="Calibri"/>
                        </a:rPr>
                        <a:t>Month</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1"/>
                  </a:ext>
                </a:extLst>
              </a:tr>
              <a:tr h="253555">
                <a:tc vMerge="1">
                  <a:txBody>
                    <a:bodyPr/>
                    <a:lstStyle/>
                    <a:p>
                      <a:endParaRPr lang="en-US"/>
                    </a:p>
                  </a:txBody>
                  <a:tcPr/>
                </a:tc>
                <a:tc vMerge="1">
                  <a:txBody>
                    <a:bodyPr/>
                    <a:lstStyle/>
                    <a:p>
                      <a:endParaRPr lang="en-US"/>
                    </a:p>
                  </a:txBody>
                  <a:tcPr/>
                </a:tc>
                <a:tc vMerge="1">
                  <a:txBody>
                    <a:bodyPr/>
                    <a:lstStyle/>
                    <a:p>
                      <a:endParaRPr lang="en-US"/>
                    </a:p>
                  </a:txBody>
                  <a:tcPr/>
                </a:tc>
                <a:tc gridSpan="2">
                  <a:txBody>
                    <a:bodyPr/>
                    <a:lstStyle/>
                    <a:p>
                      <a:pPr algn="ctr" fontAlgn="b"/>
                      <a:r>
                        <a:rPr lang="en-US" sz="1400" b="1" i="0" u="none" strike="noStrike" dirty="0">
                          <a:solidFill>
                            <a:srgbClr val="000000"/>
                          </a:solidFill>
                          <a:latin typeface="Calibri"/>
                        </a:rPr>
                        <a:t>Aug-2021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a:solidFill>
                            <a:srgbClr val="000000"/>
                          </a:solidFill>
                          <a:latin typeface="Calibri"/>
                        </a:rPr>
                        <a:t>Sep-2021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gridSpan="2">
                  <a:txBody>
                    <a:bodyPr/>
                    <a:lstStyle/>
                    <a:p>
                      <a:pPr algn="ctr" fontAlgn="b"/>
                      <a:r>
                        <a:rPr lang="en-US" sz="1400" b="1" i="0" u="none" strike="noStrike" dirty="0">
                          <a:solidFill>
                            <a:srgbClr val="000000"/>
                          </a:solidFill>
                          <a:latin typeface="Calibri"/>
                        </a:rPr>
                        <a:t>Oct-2021</a:t>
                      </a:r>
                    </a:p>
                  </a:txBody>
                  <a:tcPr marL="9525" marR="9525" marT="9525"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10002"/>
                  </a:ext>
                </a:extLst>
              </a:tr>
              <a:tr h="266232">
                <a:tc vMerge="1">
                  <a:txBody>
                    <a:bodyPr/>
                    <a:lstStyle/>
                    <a:p>
                      <a:endParaRPr lang="en-US" dirty="0"/>
                    </a:p>
                  </a:txBody>
                  <a:tcPr/>
                </a:tc>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fontAlgn="b"/>
                      <a:r>
                        <a:rPr lang="en-US" sz="1100" b="0" i="0" u="none" strike="noStrike">
                          <a:solidFill>
                            <a:srgbClr val="000000"/>
                          </a:solidFill>
                          <a:latin typeface="Calibri"/>
                        </a:rPr>
                        <a:t> </a:t>
                      </a:r>
                    </a:p>
                  </a:txBody>
                  <a:tcPr marL="9525" marR="9525" marT="9525"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en-US" sz="1100" b="0" i="0" u="none" strike="noStrike">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3"/>
                  </a:ext>
                </a:extLst>
              </a:tr>
              <a:tr h="253555">
                <a:tc rowSpan="5">
                  <a:txBody>
                    <a:bodyPr/>
                    <a:lstStyle/>
                    <a:p>
                      <a:pPr algn="ctr" fontAlgn="ctr"/>
                      <a:r>
                        <a:rPr lang="en-US" sz="2000" b="0" i="0" u="none" strike="noStrike" dirty="0">
                          <a:solidFill>
                            <a:srgbClr val="000000"/>
                          </a:solidFill>
                          <a:latin typeface="Calibri"/>
                        </a:rPr>
                        <a:t>1</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fontAlgn="ctr"/>
                      <a:r>
                        <a:rPr lang="en-US" sz="1400" b="1" i="0" u="none" strike="noStrike" dirty="0">
                          <a:solidFill>
                            <a:srgbClr val="000000"/>
                          </a:solidFill>
                          <a:latin typeface="Calibri"/>
                        </a:rPr>
                        <a:t>Lagoon Discharge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pH (6.5-8.5)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7.36</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6.9</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7.53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574968">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err="1">
                          <a:solidFill>
                            <a:srgbClr val="000000"/>
                          </a:solidFill>
                          <a:latin typeface="Calibri"/>
                        </a:rPr>
                        <a:t>Pb</a:t>
                      </a:r>
                      <a:r>
                        <a:rPr lang="en-US" sz="1100" b="0" i="0" u="none" strike="noStrike" dirty="0">
                          <a:solidFill>
                            <a:srgbClr val="000000"/>
                          </a:solidFill>
                          <a:latin typeface="Calibri"/>
                        </a:rPr>
                        <a:t>(0.1mg/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0.056</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0.027</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0.073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0.024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0.054</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53555">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a:solidFill>
                            <a:srgbClr val="000000"/>
                          </a:solidFill>
                          <a:latin typeface="Calibri"/>
                        </a:rPr>
                        <a:t>COD(250 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8.5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53555">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a:solidFill>
                            <a:srgbClr val="000000"/>
                          </a:solidFill>
                          <a:latin typeface="Calibri"/>
                        </a:rPr>
                        <a:t>BOD(30mg/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&lt;2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&lt;2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&lt;2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66232">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a:solidFill>
                            <a:srgbClr val="000000"/>
                          </a:solidFill>
                          <a:latin typeface="Calibri"/>
                        </a:rPr>
                        <a:t>TSS(50 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53555">
                <a:tc rowSpan="5">
                  <a:txBody>
                    <a:bodyPr/>
                    <a:lstStyle/>
                    <a:p>
                      <a:pPr algn="ctr" fontAlgn="ctr"/>
                      <a:r>
                        <a:rPr lang="en-US" sz="2000" b="0" i="0" u="none" strike="noStrike" dirty="0">
                          <a:solidFill>
                            <a:srgbClr val="000000"/>
                          </a:solidFill>
                          <a:latin typeface="Calibri"/>
                        </a:rPr>
                        <a:t>2</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5">
                  <a:txBody>
                    <a:bodyPr/>
                    <a:lstStyle/>
                    <a:p>
                      <a:pPr algn="ctr" fontAlgn="ctr"/>
                      <a:r>
                        <a:rPr lang="en-US" sz="1400" b="1" i="0" u="none" strike="noStrike" dirty="0">
                          <a:solidFill>
                            <a:srgbClr val="000000"/>
                          </a:solidFill>
                          <a:latin typeface="Calibri"/>
                        </a:rPr>
                        <a:t>Traction Discharge</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pH (6.5-8.5)</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dirty="0"/>
                        <a:t>7.53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7.28</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7.1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8.35</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6.7</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58934">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err="1">
                          <a:solidFill>
                            <a:srgbClr val="000000"/>
                          </a:solidFill>
                          <a:latin typeface="Calibri"/>
                        </a:rPr>
                        <a:t>Pb</a:t>
                      </a:r>
                      <a:r>
                        <a:rPr lang="en-US" sz="1100" b="0" i="0" u="none" strike="noStrike" dirty="0">
                          <a:solidFill>
                            <a:srgbClr val="000000"/>
                          </a:solidFill>
                          <a:latin typeface="Calibri"/>
                        </a:rPr>
                        <a:t>(0.1mg/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dirty="0"/>
                        <a:t>0.02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0.032</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0.022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0.061</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0.019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0.073</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253555">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a:solidFill>
                            <a:srgbClr val="000000"/>
                          </a:solidFill>
                          <a:latin typeface="Calibri"/>
                        </a:rPr>
                        <a:t>COD(250 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dirty="0"/>
                        <a:t>4.3</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4</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9.1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253555">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a:solidFill>
                            <a:srgbClr val="000000"/>
                          </a:solidFill>
                          <a:latin typeface="Calibri"/>
                        </a:rPr>
                        <a:t>BOD(30mg/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a:r>
                        <a:rPr lang="en-US" sz="1200" dirty="0"/>
                        <a:t>&lt;2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&lt;2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&lt;2</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266232">
                <a:tc vMerge="1">
                  <a:txBody>
                    <a:bodyPr/>
                    <a:lstStyle/>
                    <a:p>
                      <a:endParaRPr lang="en-US"/>
                    </a:p>
                  </a:txBody>
                  <a:tcPr/>
                </a:tc>
                <a:tc vMerge="1">
                  <a:txBody>
                    <a:bodyPr/>
                    <a:lstStyle/>
                    <a:p>
                      <a:endParaRPr lang="en-US"/>
                    </a:p>
                  </a:txBody>
                  <a:tcPr/>
                </a:tc>
                <a:tc>
                  <a:txBody>
                    <a:bodyPr/>
                    <a:lstStyle/>
                    <a:p>
                      <a:pPr algn="ctr" fontAlgn="b"/>
                      <a:r>
                        <a:rPr lang="en-US" sz="1100" b="0" i="0" u="none" strike="noStrike" dirty="0">
                          <a:solidFill>
                            <a:srgbClr val="000000"/>
                          </a:solidFill>
                          <a:latin typeface="Calibri"/>
                        </a:rPr>
                        <a:t>TSS(50 mg/</a:t>
                      </a:r>
                      <a:r>
                        <a:rPr lang="en-US" sz="1100" b="0" i="0" u="none" strike="noStrike" dirty="0" err="1">
                          <a:solidFill>
                            <a:srgbClr val="000000"/>
                          </a:solidFill>
                          <a:latin typeface="Calibri"/>
                        </a:rPr>
                        <a:t>lt</a:t>
                      </a:r>
                      <a:r>
                        <a:rPr lang="en-US" sz="1100" b="0" i="0" u="none" strike="noStrike" dirty="0">
                          <a:solidFill>
                            <a:srgbClr val="000000"/>
                          </a:solidFill>
                          <a:latin typeface="Calibri"/>
                        </a:rPr>
                        <a:t>)</a:t>
                      </a:r>
                    </a:p>
                  </a:txBody>
                  <a:tcPr marL="9525" marR="9525" marT="952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US" sz="1200" dirty="0"/>
                        <a:t>9</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11</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10</a:t>
                      </a:r>
                    </a:p>
                  </a:txBody>
                  <a:tcPr marL="9525" marR="9525" marT="9525" marB="0" anchor="ctr">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Calibri"/>
                        </a:rPr>
                        <a:t>-</a:t>
                      </a:r>
                    </a:p>
                  </a:txBody>
                  <a:tcPr marL="9525" marR="9525" marT="9525" marB="0" anchor="ctr">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3"/>
                  </a:ext>
                </a:extLst>
              </a:tr>
            </a:tbl>
          </a:graphicData>
        </a:graphic>
      </p:graphicFrame>
      <p:sp>
        <p:nvSpPr>
          <p:cNvPr id="5" name="TextBox 4"/>
          <p:cNvSpPr txBox="1"/>
          <p:nvPr/>
        </p:nvSpPr>
        <p:spPr>
          <a:xfrm>
            <a:off x="964381" y="341862"/>
            <a:ext cx="7215238" cy="400110"/>
          </a:xfrm>
          <a:prstGeom prst="rect">
            <a:avLst/>
          </a:prstGeom>
          <a:noFill/>
          <a:ln>
            <a:noFill/>
          </a:ln>
        </p:spPr>
        <p:txBody>
          <a:bodyPr wrap="square" rtlCol="0">
            <a:spAutoFit/>
          </a:bodyPr>
          <a:lstStyle/>
          <a:p>
            <a:pPr algn="ctr"/>
            <a:r>
              <a:rPr lang="en-IN" sz="2000" b="1" dirty="0">
                <a:solidFill>
                  <a:srgbClr val="0000CC"/>
                </a:solidFill>
                <a:latin typeface="Book Antiqua" pitchFamily="18" charset="0"/>
              </a:rPr>
              <a:t>CONFORMATION TO ENVIRONMENTAL NORMS</a:t>
            </a:r>
          </a:p>
        </p:txBody>
      </p:sp>
      <p:sp>
        <p:nvSpPr>
          <p:cNvPr id="8" name="TextBox 7"/>
          <p:cNvSpPr txBox="1"/>
          <p:nvPr/>
        </p:nvSpPr>
        <p:spPr>
          <a:xfrm>
            <a:off x="827584" y="5661248"/>
            <a:ext cx="3744416" cy="815608"/>
          </a:xfrm>
          <a:prstGeom prst="rect">
            <a:avLst/>
          </a:prstGeom>
          <a:noFill/>
        </p:spPr>
        <p:txBody>
          <a:bodyPr wrap="square" rtlCol="0">
            <a:spAutoFit/>
          </a:bodyPr>
          <a:lstStyle/>
          <a:p>
            <a:r>
              <a:rPr lang="en-US" sz="1200" b="1" u="sng" dirty="0">
                <a:solidFill>
                  <a:srgbClr val="000000"/>
                </a:solidFill>
                <a:latin typeface="Calibri"/>
              </a:rPr>
              <a:t>Schedule:</a:t>
            </a:r>
          </a:p>
          <a:p>
            <a:endParaRPr lang="en-US" sz="1100" b="1" dirty="0">
              <a:solidFill>
                <a:srgbClr val="0000CC"/>
              </a:solidFill>
              <a:latin typeface="Calibri"/>
            </a:endParaRPr>
          </a:p>
          <a:p>
            <a:r>
              <a:rPr lang="en-US" sz="1100" dirty="0">
                <a:solidFill>
                  <a:srgbClr val="000000"/>
                </a:solidFill>
                <a:latin typeface="Calibri"/>
              </a:rPr>
              <a:t>Self Engaged outside Agency-</a:t>
            </a:r>
            <a:r>
              <a:rPr lang="en-US" sz="1200" b="1" dirty="0">
                <a:solidFill>
                  <a:srgbClr val="0000CC"/>
                </a:solidFill>
                <a:latin typeface="Calibri"/>
              </a:rPr>
              <a:t>Weekly</a:t>
            </a:r>
            <a:endParaRPr lang="en-US" sz="1100" b="1" dirty="0">
              <a:solidFill>
                <a:srgbClr val="0000CC"/>
              </a:solidFill>
              <a:latin typeface="Calibri"/>
            </a:endParaRPr>
          </a:p>
          <a:p>
            <a:r>
              <a:rPr lang="en-US" sz="1100" dirty="0">
                <a:solidFill>
                  <a:srgbClr val="000000"/>
                </a:solidFill>
                <a:latin typeface="Calibri"/>
              </a:rPr>
              <a:t>Internal Lab &amp; on-line monitoring system</a:t>
            </a:r>
            <a:endParaRPr lang="en-US" sz="1100" b="1" dirty="0">
              <a:solidFill>
                <a:srgbClr val="0000CC"/>
              </a:solidFill>
              <a:latin typeface="Calibri"/>
            </a:endParaRPr>
          </a:p>
        </p:txBody>
      </p:sp>
      <p:graphicFrame>
        <p:nvGraphicFramePr>
          <p:cNvPr id="10" name="Table 9"/>
          <p:cNvGraphicFramePr>
            <a:graphicFrameLocks noGrp="1"/>
          </p:cNvGraphicFramePr>
          <p:nvPr/>
        </p:nvGraphicFramePr>
        <p:xfrm>
          <a:off x="500034" y="6075066"/>
          <a:ext cx="317672" cy="354330"/>
        </p:xfrm>
        <a:graphic>
          <a:graphicData uri="http://schemas.openxmlformats.org/drawingml/2006/table">
            <a:tbl>
              <a:tblPr/>
              <a:tblGrid>
                <a:gridCol w="317672">
                  <a:extLst>
                    <a:ext uri="{9D8B030D-6E8A-4147-A177-3AD203B41FA5}">
                      <a16:colId xmlns:a16="http://schemas.microsoft.com/office/drawing/2014/main" val="20000"/>
                    </a:ext>
                  </a:extLst>
                </a:gridCol>
              </a:tblGrid>
              <a:tr h="119063">
                <a:tc>
                  <a:txBody>
                    <a:bodyPr/>
                    <a:lstStyle/>
                    <a:p>
                      <a:pPr algn="ctr" fontAlgn="b"/>
                      <a:r>
                        <a:rPr lang="en-U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val="10001"/>
                  </a:ext>
                </a:extLst>
              </a:tr>
              <a:tr h="119063">
                <a:tc>
                  <a:txBody>
                    <a:bodyPr/>
                    <a:lstStyle/>
                    <a:p>
                      <a:pPr algn="ctr" fontAlgn="b"/>
                      <a:r>
                        <a:rPr lang="en-US" sz="1100" b="0" i="0" u="none" strike="noStrike" dirty="0">
                          <a:solidFill>
                            <a:srgbClr val="000000"/>
                          </a:solidFill>
                          <a:latin typeface="Calibri"/>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F0"/>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3125990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8">
            <a:extLst>
              <a:ext uri="{FF2B5EF4-FFF2-40B4-BE49-F238E27FC236}">
                <a16:creationId xmlns:a16="http://schemas.microsoft.com/office/drawing/2014/main" id="{E18348F4-7672-426B-9A4A-E6C7668C210D}"/>
              </a:ext>
            </a:extLst>
          </p:cNvPr>
          <p:cNvGraphicFramePr>
            <a:graphicFrameLocks noGrp="1"/>
          </p:cNvGraphicFramePr>
          <p:nvPr>
            <p:extLst>
              <p:ext uri="{D42A27DB-BD31-4B8C-83A1-F6EECF244321}">
                <p14:modId xmlns:p14="http://schemas.microsoft.com/office/powerpoint/2010/main" val="1607325103"/>
              </p:ext>
            </p:extLst>
          </p:nvPr>
        </p:nvGraphicFramePr>
        <p:xfrm>
          <a:off x="963742" y="533400"/>
          <a:ext cx="5072203" cy="6026958"/>
        </p:xfrm>
        <a:graphic>
          <a:graphicData uri="http://schemas.openxmlformats.org/drawingml/2006/table">
            <a:tbl>
              <a:tblPr/>
              <a:tblGrid>
                <a:gridCol w="1910308">
                  <a:extLst>
                    <a:ext uri="{9D8B030D-6E8A-4147-A177-3AD203B41FA5}">
                      <a16:colId xmlns:a16="http://schemas.microsoft.com/office/drawing/2014/main" val="4084404743"/>
                    </a:ext>
                  </a:extLst>
                </a:gridCol>
                <a:gridCol w="632379">
                  <a:extLst>
                    <a:ext uri="{9D8B030D-6E8A-4147-A177-3AD203B41FA5}">
                      <a16:colId xmlns:a16="http://schemas.microsoft.com/office/drawing/2014/main" val="1426415622"/>
                    </a:ext>
                  </a:extLst>
                </a:gridCol>
                <a:gridCol w="632379">
                  <a:extLst>
                    <a:ext uri="{9D8B030D-6E8A-4147-A177-3AD203B41FA5}">
                      <a16:colId xmlns:a16="http://schemas.microsoft.com/office/drawing/2014/main" val="2050177336"/>
                    </a:ext>
                  </a:extLst>
                </a:gridCol>
                <a:gridCol w="632379">
                  <a:extLst>
                    <a:ext uri="{9D8B030D-6E8A-4147-A177-3AD203B41FA5}">
                      <a16:colId xmlns:a16="http://schemas.microsoft.com/office/drawing/2014/main" val="3165286615"/>
                    </a:ext>
                  </a:extLst>
                </a:gridCol>
                <a:gridCol w="632379">
                  <a:extLst>
                    <a:ext uri="{9D8B030D-6E8A-4147-A177-3AD203B41FA5}">
                      <a16:colId xmlns:a16="http://schemas.microsoft.com/office/drawing/2014/main" val="2384805175"/>
                    </a:ext>
                  </a:extLst>
                </a:gridCol>
                <a:gridCol w="632379">
                  <a:extLst>
                    <a:ext uri="{9D8B030D-6E8A-4147-A177-3AD203B41FA5}">
                      <a16:colId xmlns:a16="http://schemas.microsoft.com/office/drawing/2014/main" val="884017190"/>
                    </a:ext>
                  </a:extLst>
                </a:gridCol>
              </a:tblGrid>
              <a:tr h="109753">
                <a:tc>
                  <a:txBody>
                    <a:bodyPr/>
                    <a:lstStyle/>
                    <a:p>
                      <a:pPr algn="ctr" fontAlgn="b"/>
                      <a:r>
                        <a:rPr lang="en-IN" sz="900" b="0" i="0" u="none" strike="noStrike">
                          <a:solidFill>
                            <a:srgbClr val="000000"/>
                          </a:solidFill>
                          <a:effectLst/>
                          <a:latin typeface="Calibri" panose="020F0502020204030204" pitchFamily="34" charset="0"/>
                        </a:rPr>
                        <a:t>Stack </a:t>
                      </a:r>
                    </a:p>
                  </a:txBody>
                  <a:tcPr marL="6339" marR="6339" marT="63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900" b="0" i="0" u="none" strike="noStrike">
                          <a:solidFill>
                            <a:srgbClr val="000000"/>
                          </a:solidFill>
                          <a:effectLst/>
                          <a:latin typeface="Calibri" panose="020F0502020204030204" pitchFamily="34" charset="0"/>
                        </a:rPr>
                        <a:t>Apr-21</a:t>
                      </a:r>
                    </a:p>
                  </a:txBody>
                  <a:tcPr marL="6339" marR="6339" marT="63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900" b="0" i="0" u="none" strike="noStrike" dirty="0">
                          <a:solidFill>
                            <a:srgbClr val="000000"/>
                          </a:solidFill>
                          <a:effectLst/>
                          <a:latin typeface="Calibri" panose="020F0502020204030204" pitchFamily="34" charset="0"/>
                        </a:rPr>
                        <a:t>Jun-21</a:t>
                      </a:r>
                    </a:p>
                  </a:txBody>
                  <a:tcPr marL="6339" marR="6339" marT="63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900" b="0" i="0" u="none" strike="noStrike">
                          <a:solidFill>
                            <a:srgbClr val="000000"/>
                          </a:solidFill>
                          <a:effectLst/>
                          <a:latin typeface="Calibri" panose="020F0502020204030204" pitchFamily="34" charset="0"/>
                        </a:rPr>
                        <a:t>Aug-21</a:t>
                      </a:r>
                    </a:p>
                  </a:txBody>
                  <a:tcPr marL="6339" marR="6339" marT="63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900" b="0" i="0" u="none" strike="noStrike">
                          <a:solidFill>
                            <a:srgbClr val="000000"/>
                          </a:solidFill>
                          <a:effectLst/>
                          <a:latin typeface="Calibri" panose="020F0502020204030204" pitchFamily="34" charset="0"/>
                        </a:rPr>
                        <a:t>Sep-21</a:t>
                      </a:r>
                    </a:p>
                  </a:txBody>
                  <a:tcPr marL="6339" marR="6339" marT="6339"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n-IN" sz="900" b="0" i="0" u="none" strike="noStrike">
                          <a:solidFill>
                            <a:srgbClr val="000000"/>
                          </a:solidFill>
                          <a:effectLst/>
                          <a:latin typeface="Calibri" panose="020F0502020204030204" pitchFamily="34" charset="0"/>
                        </a:rPr>
                        <a:t>Oct-21</a:t>
                      </a:r>
                    </a:p>
                  </a:txBody>
                  <a:tcPr marL="6339" marR="6339" marT="6339"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75730037"/>
                  </a:ext>
                </a:extLst>
              </a:tr>
              <a:tr h="109753">
                <a:tc>
                  <a:txBody>
                    <a:bodyPr/>
                    <a:lstStyle/>
                    <a:p>
                      <a:pPr algn="ctr" fontAlgn="ctr"/>
                      <a:r>
                        <a:rPr lang="en-IN" sz="900" b="0" i="0" u="none" strike="noStrike">
                          <a:solidFill>
                            <a:srgbClr val="000000"/>
                          </a:solidFill>
                          <a:effectLst/>
                          <a:latin typeface="Calibri" panose="020F0502020204030204" pitchFamily="34" charset="0"/>
                        </a:rPr>
                        <a:t>Alloy - Blending Pot(Burner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FF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FF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07910492"/>
                  </a:ext>
                </a:extLst>
              </a:tr>
              <a:tr h="109753">
                <a:tc>
                  <a:txBody>
                    <a:bodyPr/>
                    <a:lstStyle/>
                    <a:p>
                      <a:pPr algn="ctr" fontAlgn="ctr"/>
                      <a:r>
                        <a:rPr lang="en-IN" sz="900" b="0" i="0" u="none" strike="noStrike">
                          <a:solidFill>
                            <a:srgbClr val="000000"/>
                          </a:solidFill>
                          <a:effectLst/>
                          <a:latin typeface="Calibri" panose="020F0502020204030204" pitchFamily="34" charset="0"/>
                        </a:rPr>
                        <a:t>Alloy - Blending Pot</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FF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FF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29915819"/>
                  </a:ext>
                </a:extLst>
              </a:tr>
              <a:tr h="109753">
                <a:tc>
                  <a:txBody>
                    <a:bodyPr/>
                    <a:lstStyle/>
                    <a:p>
                      <a:pPr algn="ctr" fontAlgn="ctr"/>
                      <a:r>
                        <a:rPr lang="en-IN" sz="900" b="0" i="0" u="none" strike="noStrike">
                          <a:solidFill>
                            <a:srgbClr val="000000"/>
                          </a:solidFill>
                          <a:effectLst/>
                          <a:latin typeface="Calibri" panose="020F0502020204030204" pitchFamily="34" charset="0"/>
                        </a:rPr>
                        <a:t>Reaction Pot (Auto)</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9080987"/>
                  </a:ext>
                </a:extLst>
              </a:tr>
              <a:tr h="109753">
                <a:tc>
                  <a:txBody>
                    <a:bodyPr/>
                    <a:lstStyle/>
                    <a:p>
                      <a:pPr algn="ctr" fontAlgn="ctr"/>
                      <a:r>
                        <a:rPr lang="en-IN" sz="900" b="0" i="0" u="none" strike="noStrike">
                          <a:solidFill>
                            <a:srgbClr val="000000"/>
                          </a:solidFill>
                          <a:effectLst/>
                          <a:latin typeface="Calibri" panose="020F0502020204030204" pitchFamily="34" charset="0"/>
                        </a:rPr>
                        <a:t>Grid Casting Pot (Auto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0" i="0" u="none" strike="noStrike" dirty="0">
                          <a:solidFill>
                            <a:srgbClr val="000000"/>
                          </a:solidFill>
                          <a:effectLst/>
                          <a:latin typeface="Calibri" panose="020F0502020204030204" pitchFamily="34" charset="0"/>
                        </a:rPr>
                        <a:t>0.58</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04527275"/>
                  </a:ext>
                </a:extLst>
              </a:tr>
              <a:tr h="109753">
                <a:tc>
                  <a:txBody>
                    <a:bodyPr/>
                    <a:lstStyle/>
                    <a:p>
                      <a:pPr algn="ctr" fontAlgn="ctr"/>
                      <a:r>
                        <a:rPr lang="en-IN" sz="900" b="0" i="0" u="none" strike="noStrike">
                          <a:solidFill>
                            <a:srgbClr val="000000"/>
                          </a:solidFill>
                          <a:effectLst/>
                          <a:latin typeface="Calibri" panose="020F0502020204030204" pitchFamily="34" charset="0"/>
                        </a:rPr>
                        <a:t>Li Shan Oxide Mill 12MT (Auto)</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3.99/ 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0" i="0" u="none" strike="noStrike">
                          <a:solidFill>
                            <a:srgbClr val="000000"/>
                          </a:solidFill>
                          <a:effectLst/>
                          <a:latin typeface="Calibri" panose="020F0502020204030204" pitchFamily="34" charset="0"/>
                        </a:rPr>
                        <a:t>0.33</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14469146"/>
                  </a:ext>
                </a:extLst>
              </a:tr>
              <a:tr h="109753">
                <a:tc>
                  <a:txBody>
                    <a:bodyPr/>
                    <a:lstStyle/>
                    <a:p>
                      <a:pPr algn="ctr" fontAlgn="ctr"/>
                      <a:r>
                        <a:rPr lang="en-IN" sz="900" b="0" i="0" u="none" strike="noStrike">
                          <a:solidFill>
                            <a:srgbClr val="000000"/>
                          </a:solidFill>
                          <a:effectLst/>
                          <a:latin typeface="Calibri" panose="020F0502020204030204" pitchFamily="34" charset="0"/>
                        </a:rPr>
                        <a:t>Assembly (Auto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49216270"/>
                  </a:ext>
                </a:extLst>
              </a:tr>
              <a:tr h="109753">
                <a:tc>
                  <a:txBody>
                    <a:bodyPr/>
                    <a:lstStyle/>
                    <a:p>
                      <a:pPr algn="ctr" fontAlgn="ctr"/>
                      <a:r>
                        <a:rPr lang="en-IN" sz="900" b="0" i="0" u="none" strike="noStrike">
                          <a:solidFill>
                            <a:srgbClr val="000000"/>
                          </a:solidFill>
                          <a:effectLst/>
                          <a:latin typeface="Calibri" panose="020F0502020204030204" pitchFamily="34" charset="0"/>
                        </a:rPr>
                        <a:t>Pasting (Auto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7.41/BDL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06833511"/>
                  </a:ext>
                </a:extLst>
              </a:tr>
              <a:tr h="109753">
                <a:tc>
                  <a:txBody>
                    <a:bodyPr/>
                    <a:lstStyle/>
                    <a:p>
                      <a:pPr algn="ctr" fontAlgn="ctr"/>
                      <a:r>
                        <a:rPr lang="en-IN" sz="900" b="0" i="0" u="none" strike="noStrike">
                          <a:solidFill>
                            <a:srgbClr val="000000"/>
                          </a:solidFill>
                          <a:effectLst/>
                          <a:latin typeface="Calibri" panose="020F0502020204030204" pitchFamily="34" charset="0"/>
                        </a:rPr>
                        <a:t>Jarformation (Scrubber No.1)</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FF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FF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883895666"/>
                  </a:ext>
                </a:extLst>
              </a:tr>
              <a:tr h="109753">
                <a:tc>
                  <a:txBody>
                    <a:bodyPr/>
                    <a:lstStyle/>
                    <a:p>
                      <a:pPr algn="ctr" fontAlgn="ctr"/>
                      <a:r>
                        <a:rPr lang="en-IN" sz="900" b="0" i="0" u="none" strike="noStrike">
                          <a:solidFill>
                            <a:srgbClr val="000000"/>
                          </a:solidFill>
                          <a:effectLst/>
                          <a:latin typeface="Calibri" panose="020F0502020204030204" pitchFamily="34" charset="0"/>
                        </a:rPr>
                        <a:t>Jarformation (Scrubber No.2)</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67825094"/>
                  </a:ext>
                </a:extLst>
              </a:tr>
              <a:tr h="109753">
                <a:tc>
                  <a:txBody>
                    <a:bodyPr/>
                    <a:lstStyle/>
                    <a:p>
                      <a:pPr algn="ctr" fontAlgn="ctr"/>
                      <a:r>
                        <a:rPr lang="en-IN" sz="900" b="0" i="0" u="none" strike="noStrike">
                          <a:solidFill>
                            <a:srgbClr val="000000"/>
                          </a:solidFill>
                          <a:effectLst/>
                          <a:latin typeface="Calibri" panose="020F0502020204030204" pitchFamily="34" charset="0"/>
                        </a:rPr>
                        <a:t>Oxide Ball Mill (Auto)</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8.16/BDL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b"/>
                      <a:endParaRPr lang="en-IN" sz="900" b="0" i="0" u="none" strike="noStrike" dirty="0">
                        <a:solidFill>
                          <a:srgbClr val="FF0000"/>
                        </a:solidFill>
                        <a:effectLst/>
                        <a:latin typeface="Calibri" panose="020F0502020204030204" pitchFamily="34" charset="0"/>
                      </a:endParaRP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57138323"/>
                  </a:ext>
                </a:extLst>
              </a:tr>
              <a:tr h="109753">
                <a:tc>
                  <a:txBody>
                    <a:bodyPr/>
                    <a:lstStyle/>
                    <a:p>
                      <a:pPr algn="ctr" fontAlgn="ctr"/>
                      <a:r>
                        <a:rPr lang="en-IN" sz="900" b="0" i="0" u="none" strike="noStrike">
                          <a:solidFill>
                            <a:srgbClr val="000000"/>
                          </a:solidFill>
                          <a:effectLst/>
                          <a:latin typeface="Calibri" panose="020F0502020204030204" pitchFamily="34" charset="0"/>
                        </a:rPr>
                        <a:t>Oxide Ball Mill (Auto)</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4.79/BDL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0" i="0" u="none" strike="noStrike">
                          <a:solidFill>
                            <a:srgbClr val="000000"/>
                          </a:solidFill>
                          <a:effectLst/>
                          <a:latin typeface="Calibri" panose="020F0502020204030204" pitchFamily="34" charset="0"/>
                        </a:rPr>
                        <a:t>1.77</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40446767"/>
                  </a:ext>
                </a:extLst>
              </a:tr>
              <a:tr h="109753">
                <a:tc>
                  <a:txBody>
                    <a:bodyPr/>
                    <a:lstStyle/>
                    <a:p>
                      <a:pPr algn="ctr" fontAlgn="ctr"/>
                      <a:r>
                        <a:rPr lang="en-IN" sz="900" b="0" i="0" u="none" strike="noStrike">
                          <a:solidFill>
                            <a:srgbClr val="000000"/>
                          </a:solidFill>
                          <a:effectLst/>
                          <a:latin typeface="Calibri" panose="020F0502020204030204" pitchFamily="34" charset="0"/>
                        </a:rPr>
                        <a:t>Grid Casting (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0275355"/>
                  </a:ext>
                </a:extLst>
              </a:tr>
              <a:tr h="109753">
                <a:tc>
                  <a:txBody>
                    <a:bodyPr/>
                    <a:lstStyle/>
                    <a:p>
                      <a:pPr algn="ctr" fontAlgn="ctr"/>
                      <a:r>
                        <a:rPr lang="en-IN" sz="900" b="0" i="0" u="none" strike="noStrike">
                          <a:solidFill>
                            <a:srgbClr val="000000"/>
                          </a:solidFill>
                          <a:effectLst/>
                          <a:latin typeface="Calibri" panose="020F0502020204030204" pitchFamily="34" charset="0"/>
                        </a:rPr>
                        <a:t>Pasting (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4372697"/>
                  </a:ext>
                </a:extLst>
              </a:tr>
              <a:tr h="109753">
                <a:tc>
                  <a:txBody>
                    <a:bodyPr/>
                    <a:lstStyle/>
                    <a:p>
                      <a:pPr algn="ctr" fontAlgn="ctr"/>
                      <a:r>
                        <a:rPr lang="en-IN" sz="900" b="0" i="0" u="none" strike="noStrike">
                          <a:solidFill>
                            <a:srgbClr val="000000"/>
                          </a:solidFill>
                          <a:effectLst/>
                          <a:latin typeface="Calibri" panose="020F0502020204030204" pitchFamily="34" charset="0"/>
                        </a:rPr>
                        <a:t>Spine Casting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18/5.2</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0" i="0" u="none" strike="noStrike" dirty="0">
                          <a:solidFill>
                            <a:srgbClr val="000000"/>
                          </a:solidFill>
                          <a:effectLst/>
                          <a:latin typeface="Calibri" panose="020F0502020204030204" pitchFamily="34" charset="0"/>
                        </a:rPr>
                        <a:t>0.70</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14/6.8</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551047728"/>
                  </a:ext>
                </a:extLst>
              </a:tr>
              <a:tr h="109753">
                <a:tc>
                  <a:txBody>
                    <a:bodyPr/>
                    <a:lstStyle/>
                    <a:p>
                      <a:pPr algn="ctr" fontAlgn="ctr"/>
                      <a:r>
                        <a:rPr lang="en-IN" sz="900" b="0" i="0" u="none" strike="noStrike">
                          <a:solidFill>
                            <a:srgbClr val="000000"/>
                          </a:solidFill>
                          <a:effectLst/>
                          <a:latin typeface="Calibri" panose="020F0502020204030204" pitchFamily="34" charset="0"/>
                        </a:rPr>
                        <a:t>Ball Mill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5.75/BDL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0" i="0" u="none" strike="noStrike">
                          <a:solidFill>
                            <a:srgbClr val="000000"/>
                          </a:solidFill>
                          <a:effectLst/>
                          <a:latin typeface="Calibri" panose="020F0502020204030204" pitchFamily="34" charset="0"/>
                        </a:rPr>
                        <a:t>0.78</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43434397"/>
                  </a:ext>
                </a:extLst>
              </a:tr>
              <a:tr h="109753">
                <a:tc>
                  <a:txBody>
                    <a:bodyPr/>
                    <a:lstStyle/>
                    <a:p>
                      <a:pPr algn="ctr" fontAlgn="ctr"/>
                      <a:r>
                        <a:rPr lang="en-IN" sz="900" b="0" i="0" u="none" strike="noStrike">
                          <a:solidFill>
                            <a:srgbClr val="000000"/>
                          </a:solidFill>
                          <a:effectLst/>
                          <a:latin typeface="Calibri" panose="020F0502020204030204" pitchFamily="34" charset="0"/>
                        </a:rPr>
                        <a:t>Assembly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19/6.2</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12/7.9</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613607913"/>
                  </a:ext>
                </a:extLst>
              </a:tr>
              <a:tr h="109753">
                <a:tc>
                  <a:txBody>
                    <a:bodyPr/>
                    <a:lstStyle/>
                    <a:p>
                      <a:pPr algn="ctr" fontAlgn="ctr"/>
                      <a:r>
                        <a:rPr lang="en-IN" sz="900" b="0" i="0" u="none" strike="noStrike">
                          <a:solidFill>
                            <a:srgbClr val="000000"/>
                          </a:solidFill>
                          <a:effectLst/>
                          <a:latin typeface="Calibri" panose="020F0502020204030204" pitchFamily="34" charset="0"/>
                        </a:rPr>
                        <a:t>Exide filling</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14.5/BDL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2847331"/>
                  </a:ext>
                </a:extLst>
              </a:tr>
              <a:tr h="109753">
                <a:tc>
                  <a:txBody>
                    <a:bodyPr/>
                    <a:lstStyle/>
                    <a:p>
                      <a:pPr algn="ctr" fontAlgn="ctr"/>
                      <a:r>
                        <a:rPr lang="en-IN" sz="900" b="0" i="0" u="none" strike="noStrike">
                          <a:solidFill>
                            <a:srgbClr val="000000"/>
                          </a:solidFill>
                          <a:effectLst/>
                          <a:latin typeface="Calibri" panose="020F0502020204030204" pitchFamily="34" charset="0"/>
                        </a:rPr>
                        <a:t>Rotary Shaker (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38122778"/>
                  </a:ext>
                </a:extLst>
              </a:tr>
              <a:tr h="109753">
                <a:tc>
                  <a:txBody>
                    <a:bodyPr/>
                    <a:lstStyle/>
                    <a:p>
                      <a:pPr algn="ctr" fontAlgn="ctr"/>
                      <a:r>
                        <a:rPr lang="en-IN" sz="900" b="0" i="0" u="none" strike="noStrike">
                          <a:solidFill>
                            <a:srgbClr val="000000"/>
                          </a:solidFill>
                          <a:effectLst/>
                          <a:latin typeface="Calibri" panose="020F0502020204030204" pitchFamily="34" charset="0"/>
                        </a:rPr>
                        <a:t>Casting ( Traction)</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54705020"/>
                  </a:ext>
                </a:extLst>
              </a:tr>
              <a:tr h="109753">
                <a:tc>
                  <a:txBody>
                    <a:bodyPr/>
                    <a:lstStyle/>
                    <a:p>
                      <a:pPr algn="ctr" fontAlgn="ctr"/>
                      <a:r>
                        <a:rPr lang="en-IN" sz="900" b="0" i="0" u="none" strike="noStrike">
                          <a:solidFill>
                            <a:srgbClr val="000000"/>
                          </a:solidFill>
                          <a:effectLst/>
                          <a:latin typeface="Calibri" panose="020F0502020204030204" pitchFamily="34" charset="0"/>
                        </a:rPr>
                        <a:t>Pasting( Traction)</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20/6.1</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0" i="0" u="none" strike="noStrike" dirty="0">
                          <a:solidFill>
                            <a:srgbClr val="000000"/>
                          </a:solidFill>
                          <a:effectLst/>
                          <a:latin typeface="Calibri" panose="020F0502020204030204" pitchFamily="34" charset="0"/>
                        </a:rPr>
                        <a:t>8.84</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314937"/>
                  </a:ext>
                </a:extLst>
              </a:tr>
              <a:tr h="109753">
                <a:tc>
                  <a:txBody>
                    <a:bodyPr/>
                    <a:lstStyle/>
                    <a:p>
                      <a:pPr algn="ctr" fontAlgn="ctr"/>
                      <a:r>
                        <a:rPr lang="en-IN" sz="900" b="0" i="0" u="none" strike="noStrike">
                          <a:solidFill>
                            <a:srgbClr val="000000"/>
                          </a:solidFill>
                          <a:effectLst/>
                          <a:latin typeface="Calibri" panose="020F0502020204030204" pitchFamily="34" charset="0"/>
                        </a:rPr>
                        <a:t>Ball Mill ( Traction)</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6.75/BDL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4848369"/>
                  </a:ext>
                </a:extLst>
              </a:tr>
              <a:tr h="109753">
                <a:tc>
                  <a:txBody>
                    <a:bodyPr/>
                    <a:lstStyle/>
                    <a:p>
                      <a:pPr algn="ctr" fontAlgn="ctr"/>
                      <a:r>
                        <a:rPr lang="en-IN" sz="900" b="0" i="0" u="none" strike="noStrike">
                          <a:solidFill>
                            <a:srgbClr val="000000"/>
                          </a:solidFill>
                          <a:effectLst/>
                          <a:latin typeface="Calibri" panose="020F0502020204030204" pitchFamily="34" charset="0"/>
                        </a:rPr>
                        <a:t>Assembly(Traction)</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15/5.9</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6745190"/>
                  </a:ext>
                </a:extLst>
              </a:tr>
              <a:tr h="109753">
                <a:tc>
                  <a:txBody>
                    <a:bodyPr/>
                    <a:lstStyle/>
                    <a:p>
                      <a:pPr algn="ctr" fontAlgn="ctr"/>
                      <a:r>
                        <a:rPr lang="en-IN" sz="900" b="0" i="0" u="none" strike="noStrike">
                          <a:solidFill>
                            <a:srgbClr val="000000"/>
                          </a:solidFill>
                          <a:effectLst/>
                          <a:latin typeface="Calibri" panose="020F0502020204030204" pitchFamily="34" charset="0"/>
                        </a:rPr>
                        <a:t>Cell charging (Traction)</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19751542"/>
                  </a:ext>
                </a:extLst>
              </a:tr>
              <a:tr h="109753">
                <a:tc>
                  <a:txBody>
                    <a:bodyPr/>
                    <a:lstStyle/>
                    <a:p>
                      <a:pPr algn="ctr" fontAlgn="ctr"/>
                      <a:r>
                        <a:rPr lang="en-IN" sz="900" b="0" i="0" u="none" strike="noStrike">
                          <a:solidFill>
                            <a:srgbClr val="000000"/>
                          </a:solidFill>
                          <a:effectLst/>
                          <a:latin typeface="Calibri" panose="020F0502020204030204" pitchFamily="34" charset="0"/>
                        </a:rPr>
                        <a:t>Assembly ( Auto)</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63543167"/>
                  </a:ext>
                </a:extLst>
              </a:tr>
              <a:tr h="109753">
                <a:tc>
                  <a:txBody>
                    <a:bodyPr/>
                    <a:lstStyle/>
                    <a:p>
                      <a:pPr algn="ctr" fontAlgn="ctr"/>
                      <a:r>
                        <a:rPr lang="en-IN" sz="900" b="0" i="0" u="none" strike="noStrike">
                          <a:solidFill>
                            <a:srgbClr val="000000"/>
                          </a:solidFill>
                          <a:effectLst/>
                          <a:latin typeface="Calibri" panose="020F0502020204030204" pitchFamily="34" charset="0"/>
                        </a:rPr>
                        <a:t>Charging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304757924"/>
                  </a:ext>
                </a:extLst>
              </a:tr>
              <a:tr h="109753">
                <a:tc>
                  <a:txBody>
                    <a:bodyPr/>
                    <a:lstStyle/>
                    <a:p>
                      <a:pPr algn="ctr" fontAlgn="ctr"/>
                      <a:r>
                        <a:rPr lang="en-IN" sz="900" b="0" i="0" u="none" strike="noStrike">
                          <a:solidFill>
                            <a:srgbClr val="000000"/>
                          </a:solidFill>
                          <a:effectLst/>
                          <a:latin typeface="Calibri" panose="020F0502020204030204" pitchFamily="34" charset="0"/>
                        </a:rPr>
                        <a:t>Strip Caster</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19/6.2</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20/7.1</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604004663"/>
                  </a:ext>
                </a:extLst>
              </a:tr>
              <a:tr h="109753">
                <a:tc>
                  <a:txBody>
                    <a:bodyPr/>
                    <a:lstStyle/>
                    <a:p>
                      <a:pPr algn="ctr" fontAlgn="ctr"/>
                      <a:r>
                        <a:rPr lang="en-IN" sz="900" b="0" i="0" u="none" strike="noStrike">
                          <a:solidFill>
                            <a:srgbClr val="000000"/>
                          </a:solidFill>
                          <a:effectLst/>
                          <a:latin typeface="Calibri" panose="020F0502020204030204" pitchFamily="34" charset="0"/>
                        </a:rPr>
                        <a:t>2 nos Recator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0.67/BDL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17/7.1</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rowSpan="2">
                  <a:txBody>
                    <a:bodyPr/>
                    <a:lstStyle/>
                    <a:p>
                      <a:pPr algn="ctr" fontAlgn="ctr"/>
                      <a:r>
                        <a:rPr lang="en-IN" sz="900" b="0" i="0" u="none" strike="noStrike" dirty="0">
                          <a:solidFill>
                            <a:srgbClr val="000000"/>
                          </a:solidFill>
                          <a:effectLst/>
                          <a:latin typeface="Calibri" panose="020F0502020204030204" pitchFamily="34" charset="0"/>
                        </a:rPr>
                        <a:t>0.45</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rowSpan="2">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ctr"/>
                      <a:r>
                        <a:rPr lang="en-IN" sz="900" b="0" i="0" u="none" strike="noStrike">
                          <a:solidFill>
                            <a:srgbClr val="000000"/>
                          </a:solidFill>
                          <a:effectLst/>
                          <a:latin typeface="Calibri" panose="020F0502020204030204" pitchFamily="34" charset="0"/>
                        </a:rPr>
                        <a:t>18/7.4</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783732094"/>
                  </a:ext>
                </a:extLst>
              </a:tr>
              <a:tr h="109753">
                <a:tc>
                  <a:txBody>
                    <a:bodyPr/>
                    <a:lstStyle/>
                    <a:p>
                      <a:pPr algn="ctr" fontAlgn="ctr"/>
                      <a:r>
                        <a:rPr lang="en-IN" sz="900" b="0" i="0" u="none" strike="noStrike">
                          <a:solidFill>
                            <a:srgbClr val="000000"/>
                          </a:solidFill>
                          <a:effectLst/>
                          <a:latin typeface="Calibri" panose="020F0502020204030204" pitchFamily="34" charset="0"/>
                        </a:rPr>
                        <a:t> 2 nos Paste mixer</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vMerge="1">
                  <a:txBody>
                    <a:bodyPr/>
                    <a:lstStyle/>
                    <a:p>
                      <a:endParaRPr lang="en-IN"/>
                    </a:p>
                  </a:txBody>
                  <a:tcPr/>
                </a:tc>
                <a:tc vMerge="1">
                  <a:txBody>
                    <a:bodyPr/>
                    <a:lstStyle/>
                    <a:p>
                      <a:endParaRPr lang="en-IN"/>
                    </a:p>
                  </a:txBody>
                  <a:tcPr/>
                </a:tc>
                <a:tc vMerge="1">
                  <a:txBody>
                    <a:bodyPr/>
                    <a:lstStyle/>
                    <a:p>
                      <a:endParaRPr lang="en-IN"/>
                    </a:p>
                  </a:txBody>
                  <a:tcPr/>
                </a:tc>
                <a:extLst>
                  <a:ext uri="{0D108BD9-81ED-4DB2-BD59-A6C34878D82A}">
                    <a16:rowId xmlns:a16="http://schemas.microsoft.com/office/drawing/2014/main" val="2646799621"/>
                  </a:ext>
                </a:extLst>
              </a:tr>
              <a:tr h="109753">
                <a:tc>
                  <a:txBody>
                    <a:bodyPr/>
                    <a:lstStyle/>
                    <a:p>
                      <a:pPr algn="ctr" fontAlgn="ctr"/>
                      <a:r>
                        <a:rPr lang="en-IN" sz="900" b="0" i="0" u="none" strike="noStrike">
                          <a:solidFill>
                            <a:srgbClr val="000000"/>
                          </a:solidFill>
                          <a:effectLst/>
                          <a:latin typeface="Calibri" panose="020F0502020204030204" pitchFamily="34" charset="0"/>
                        </a:rPr>
                        <a:t>Assembly (Automotive Alpha)</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18/6.5</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20/7.2</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00014684"/>
                  </a:ext>
                </a:extLst>
              </a:tr>
              <a:tr h="109753">
                <a:tc>
                  <a:txBody>
                    <a:bodyPr/>
                    <a:lstStyle/>
                    <a:p>
                      <a:pPr algn="ctr" fontAlgn="ctr"/>
                      <a:r>
                        <a:rPr lang="en-IN" sz="900" b="0" i="0" u="none" strike="noStrike">
                          <a:solidFill>
                            <a:srgbClr val="000000"/>
                          </a:solidFill>
                          <a:effectLst/>
                          <a:latin typeface="Calibri" panose="020F0502020204030204" pitchFamily="34" charset="0"/>
                        </a:rPr>
                        <a:t>DG set (Auto. Alpha)</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70</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50</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2130754995"/>
                  </a:ext>
                </a:extLst>
              </a:tr>
              <a:tr h="109753">
                <a:tc>
                  <a:txBody>
                    <a:bodyPr/>
                    <a:lstStyle/>
                    <a:p>
                      <a:pPr algn="ctr" fontAlgn="ctr"/>
                      <a:r>
                        <a:rPr lang="en-IN" sz="900" b="0" i="0" u="none" strike="noStrike">
                          <a:solidFill>
                            <a:srgbClr val="000000"/>
                          </a:solidFill>
                          <a:effectLst/>
                          <a:latin typeface="Calibri" panose="020F0502020204030204" pitchFamily="34" charset="0"/>
                        </a:rPr>
                        <a:t>Alpha charging</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60717890"/>
                  </a:ext>
                </a:extLst>
              </a:tr>
              <a:tr h="109753">
                <a:tc>
                  <a:txBody>
                    <a:bodyPr/>
                    <a:lstStyle/>
                    <a:p>
                      <a:pPr algn="ctr" fontAlgn="ctr"/>
                      <a:r>
                        <a:rPr lang="en-IN" sz="900" b="0" i="0" u="none" strike="noStrike">
                          <a:solidFill>
                            <a:srgbClr val="000000"/>
                          </a:solidFill>
                          <a:effectLst/>
                          <a:latin typeface="Calibri" panose="020F0502020204030204" pitchFamily="34" charset="0"/>
                        </a:rPr>
                        <a:t>Oxide Filling (Sungwoon)(Indl)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1"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1"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8618918"/>
                  </a:ext>
                </a:extLst>
              </a:tr>
              <a:tr h="109753">
                <a:tc>
                  <a:txBody>
                    <a:bodyPr/>
                    <a:lstStyle/>
                    <a:p>
                      <a:pPr algn="ctr" fontAlgn="ctr"/>
                      <a:r>
                        <a:rPr lang="en-IN" sz="900" b="0" i="0" u="none" strike="noStrike">
                          <a:solidFill>
                            <a:srgbClr val="000000"/>
                          </a:solidFill>
                          <a:effectLst/>
                          <a:latin typeface="Calibri" panose="020F0502020204030204" pitchFamily="34" charset="0"/>
                        </a:rPr>
                        <a:t>Ball Mill (Indl)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4.8/BDL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en-IN" sz="900" b="0" i="0" u="none" strike="noStrike">
                          <a:solidFill>
                            <a:srgbClr val="000000"/>
                          </a:solidFill>
                          <a:effectLst/>
                          <a:latin typeface="Calibri" panose="020F0502020204030204" pitchFamily="34" charset="0"/>
                        </a:rPr>
                        <a:t>0.46</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12/5.75</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68044736"/>
                  </a:ext>
                </a:extLst>
              </a:tr>
              <a:tr h="109753">
                <a:tc>
                  <a:txBody>
                    <a:bodyPr/>
                    <a:lstStyle/>
                    <a:p>
                      <a:pPr algn="ctr" fontAlgn="ctr"/>
                      <a:r>
                        <a:rPr lang="en-IN" sz="900" b="0" i="0" u="none" strike="noStrike">
                          <a:solidFill>
                            <a:srgbClr val="000000"/>
                          </a:solidFill>
                          <a:effectLst/>
                          <a:latin typeface="Calibri" panose="020F0502020204030204" pitchFamily="34" charset="0"/>
                        </a:rPr>
                        <a:t>30 MAh Indl Charging</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61061426"/>
                  </a:ext>
                </a:extLst>
              </a:tr>
              <a:tr h="109753">
                <a:tc>
                  <a:txBody>
                    <a:bodyPr/>
                    <a:lstStyle/>
                    <a:p>
                      <a:pPr algn="ctr" fontAlgn="ctr"/>
                      <a:r>
                        <a:rPr lang="en-IN" sz="900" b="0" i="0" u="none" strike="noStrike">
                          <a:solidFill>
                            <a:srgbClr val="000000"/>
                          </a:solidFill>
                          <a:effectLst/>
                          <a:latin typeface="Calibri" panose="020F0502020204030204" pitchFamily="34" charset="0"/>
                        </a:rPr>
                        <a:t>Dry Gel charging</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21076309"/>
                  </a:ext>
                </a:extLst>
              </a:tr>
              <a:tr h="109753">
                <a:tc>
                  <a:txBody>
                    <a:bodyPr/>
                    <a:lstStyle/>
                    <a:p>
                      <a:pPr algn="ctr" fontAlgn="ctr"/>
                      <a:r>
                        <a:rPr lang="en-IN" sz="900" b="0" i="0" u="none" strike="noStrike" dirty="0">
                          <a:solidFill>
                            <a:srgbClr val="000000"/>
                          </a:solidFill>
                          <a:effectLst/>
                          <a:latin typeface="Calibri" panose="020F0502020204030204" pitchFamily="34" charset="0"/>
                        </a:rPr>
                        <a:t>OMI charging New</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65811007"/>
                  </a:ext>
                </a:extLst>
              </a:tr>
              <a:tr h="109753">
                <a:tc>
                  <a:txBody>
                    <a:bodyPr/>
                    <a:lstStyle/>
                    <a:p>
                      <a:pPr algn="ctr" fontAlgn="ctr"/>
                      <a:r>
                        <a:rPr lang="en-IN" sz="900" b="0" i="0" u="none" strike="noStrike">
                          <a:solidFill>
                            <a:srgbClr val="000000"/>
                          </a:solidFill>
                          <a:effectLst/>
                          <a:latin typeface="Calibri" panose="020F0502020204030204" pitchFamily="34" charset="0"/>
                        </a:rPr>
                        <a:t>1500 KVA no3- Trac</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893094729"/>
                  </a:ext>
                </a:extLst>
              </a:tr>
              <a:tr h="109753">
                <a:tc>
                  <a:txBody>
                    <a:bodyPr/>
                    <a:lstStyle/>
                    <a:p>
                      <a:pPr algn="ctr" fontAlgn="ctr"/>
                      <a:r>
                        <a:rPr lang="en-IN" sz="900" b="0" i="0" u="none" strike="noStrike">
                          <a:solidFill>
                            <a:srgbClr val="000000"/>
                          </a:solidFill>
                          <a:effectLst/>
                          <a:latin typeface="Calibri" panose="020F0502020204030204" pitchFamily="34" charset="0"/>
                        </a:rPr>
                        <a:t>Inabtech charging</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38218585"/>
                  </a:ext>
                </a:extLst>
              </a:tr>
              <a:tr h="109753">
                <a:tc>
                  <a:txBody>
                    <a:bodyPr/>
                    <a:lstStyle/>
                    <a:p>
                      <a:pPr algn="ctr" fontAlgn="ctr"/>
                      <a:r>
                        <a:rPr lang="en-IN" sz="900" b="0" i="0" u="none" strike="noStrike">
                          <a:solidFill>
                            <a:srgbClr val="000000"/>
                          </a:solidFill>
                          <a:effectLst/>
                          <a:latin typeface="Calibri" panose="020F0502020204030204" pitchFamily="34" charset="0"/>
                        </a:rPr>
                        <a:t>Rack charging</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IN" sz="900" b="0" i="0" u="none" strike="noStrike">
                          <a:solidFill>
                            <a:srgbClr val="FF0000"/>
                          </a:solidFill>
                          <a:effectLst/>
                          <a:latin typeface="Calibri" panose="020F0502020204030204" pitchFamily="34" charset="0"/>
                        </a:rPr>
                        <a:t> </a:t>
                      </a:r>
                    </a:p>
                  </a:txBody>
                  <a:tcPr marL="6339" marR="6339" marT="6339"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9073121"/>
                  </a:ext>
                </a:extLst>
              </a:tr>
              <a:tr h="109753">
                <a:tc>
                  <a:txBody>
                    <a:bodyPr/>
                    <a:lstStyle/>
                    <a:p>
                      <a:pPr algn="ctr" fontAlgn="ctr"/>
                      <a:r>
                        <a:rPr lang="nn-NO" sz="900" b="0" i="0" u="none" strike="noStrike">
                          <a:solidFill>
                            <a:srgbClr val="000000"/>
                          </a:solidFill>
                          <a:effectLst/>
                          <a:latin typeface="Calibri" panose="020F0502020204030204" pitchFamily="34" charset="0"/>
                        </a:rPr>
                        <a:t>24 MT ball mill Auto</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5.67/BDL</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10/4.25</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8568962"/>
                  </a:ext>
                </a:extLst>
              </a:tr>
              <a:tr h="109753">
                <a:tc>
                  <a:txBody>
                    <a:bodyPr/>
                    <a:lstStyle/>
                    <a:p>
                      <a:pPr algn="ctr" fontAlgn="ctr"/>
                      <a:r>
                        <a:rPr lang="en-IN" sz="900" b="0" i="0" u="none" strike="noStrike">
                          <a:solidFill>
                            <a:srgbClr val="000000"/>
                          </a:solidFill>
                          <a:effectLst/>
                          <a:latin typeface="Calibri" panose="020F0502020204030204" pitchFamily="34" charset="0"/>
                        </a:rPr>
                        <a:t>Positive expander with assy</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l" fontAlgn="t"/>
                      <a:r>
                        <a:rPr lang="en-IN" sz="900" b="0" i="0" u="none" strike="noStrike" dirty="0">
                          <a:solidFill>
                            <a:srgbClr val="000000"/>
                          </a:solidFill>
                          <a:effectLst/>
                          <a:latin typeface="Calibri" panose="020F0502020204030204" pitchFamily="34" charset="0"/>
                        </a:rPr>
                        <a:t> </a:t>
                      </a:r>
                    </a:p>
                  </a:txBody>
                  <a:tcPr marL="6339" marR="6339" marT="6339"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en-IN" sz="900" b="0" i="0" u="none" strike="noStrike">
                          <a:solidFill>
                            <a:srgbClr val="000000"/>
                          </a:solidFill>
                          <a:effectLst/>
                          <a:latin typeface="Calibri" panose="020F0502020204030204" pitchFamily="34" charset="0"/>
                        </a:rPr>
                        <a:t>12/4.2</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ctr"/>
                      <a:r>
                        <a:rPr lang="en-IN" sz="900" b="0" i="0" u="none" strike="noStrike" dirty="0">
                          <a:solidFill>
                            <a:srgbClr val="000000"/>
                          </a:solidFill>
                          <a:effectLst/>
                          <a:latin typeface="Calibri" panose="020F0502020204030204" pitchFamily="34" charset="0"/>
                        </a:rPr>
                        <a:t> </a:t>
                      </a:r>
                    </a:p>
                  </a:txBody>
                  <a:tcPr marL="6339" marR="6339" marT="63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413793136"/>
                  </a:ext>
                </a:extLst>
              </a:tr>
            </a:tbl>
          </a:graphicData>
        </a:graphic>
      </p:graphicFrame>
      <p:sp>
        <p:nvSpPr>
          <p:cNvPr id="10" name="Rectangle 9">
            <a:extLst>
              <a:ext uri="{FF2B5EF4-FFF2-40B4-BE49-F238E27FC236}">
                <a16:creationId xmlns:a16="http://schemas.microsoft.com/office/drawing/2014/main" id="{5E3C5B74-2158-45B4-8C5C-574A656BB77A}"/>
              </a:ext>
            </a:extLst>
          </p:cNvPr>
          <p:cNvSpPr/>
          <p:nvPr/>
        </p:nvSpPr>
        <p:spPr>
          <a:xfrm>
            <a:off x="6527908" y="4495800"/>
            <a:ext cx="853247" cy="276999"/>
          </a:xfrm>
          <a:prstGeom prst="rect">
            <a:avLst/>
          </a:prstGeom>
        </p:spPr>
        <p:txBody>
          <a:bodyPr wrap="none">
            <a:spAutoFit/>
          </a:bodyPr>
          <a:lstStyle/>
          <a:p>
            <a:pPr algn="ctr" fontAlgn="b"/>
            <a:r>
              <a:rPr lang="en-US" sz="1200" b="1" dirty="0">
                <a:solidFill>
                  <a:srgbClr val="000000"/>
                </a:solidFill>
              </a:rPr>
              <a:t>By WBPCB</a:t>
            </a:r>
          </a:p>
        </p:txBody>
      </p:sp>
      <p:sp>
        <p:nvSpPr>
          <p:cNvPr id="11" name="Rectangle 10">
            <a:extLst>
              <a:ext uri="{FF2B5EF4-FFF2-40B4-BE49-F238E27FC236}">
                <a16:creationId xmlns:a16="http://schemas.microsoft.com/office/drawing/2014/main" id="{26B66212-D3FF-4A80-91DF-BEE86F5E8318}"/>
              </a:ext>
            </a:extLst>
          </p:cNvPr>
          <p:cNvSpPr/>
          <p:nvPr/>
        </p:nvSpPr>
        <p:spPr>
          <a:xfrm>
            <a:off x="6624310" y="4953000"/>
            <a:ext cx="2169761" cy="276999"/>
          </a:xfrm>
          <a:prstGeom prst="rect">
            <a:avLst/>
          </a:prstGeom>
        </p:spPr>
        <p:txBody>
          <a:bodyPr wrap="none">
            <a:spAutoFit/>
          </a:bodyPr>
          <a:lstStyle/>
          <a:p>
            <a:pPr algn="ctr" fontAlgn="b"/>
            <a:r>
              <a:rPr lang="en-US" sz="1200" b="1" dirty="0">
                <a:solidFill>
                  <a:srgbClr val="000000"/>
                </a:solidFill>
              </a:rPr>
              <a:t>By self engaged outside agency</a:t>
            </a:r>
          </a:p>
        </p:txBody>
      </p:sp>
      <p:sp>
        <p:nvSpPr>
          <p:cNvPr id="12" name="Rectangle 11">
            <a:extLst>
              <a:ext uri="{FF2B5EF4-FFF2-40B4-BE49-F238E27FC236}">
                <a16:creationId xmlns:a16="http://schemas.microsoft.com/office/drawing/2014/main" id="{06831FB2-9C77-4029-9265-093FD93B6DE7}"/>
              </a:ext>
            </a:extLst>
          </p:cNvPr>
          <p:cNvSpPr/>
          <p:nvPr/>
        </p:nvSpPr>
        <p:spPr>
          <a:xfrm>
            <a:off x="6167736" y="5010563"/>
            <a:ext cx="360040" cy="216024"/>
          </a:xfrm>
          <a:prstGeom prst="rect">
            <a:avLst/>
          </a:prstGeom>
          <a:solidFill>
            <a:srgbClr val="92D05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747F161-5542-4D2A-BAB0-5BAE03A7CCBB}"/>
              </a:ext>
            </a:extLst>
          </p:cNvPr>
          <p:cNvSpPr/>
          <p:nvPr/>
        </p:nvSpPr>
        <p:spPr>
          <a:xfrm>
            <a:off x="6167868" y="4567808"/>
            <a:ext cx="360040" cy="216024"/>
          </a:xfrm>
          <a:prstGeom prst="rect">
            <a:avLst/>
          </a:prstGeom>
          <a:solidFill>
            <a:srgbClr val="FFFF0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665FB34-AD8D-4F4E-BB68-7578361A5DC4}"/>
              </a:ext>
            </a:extLst>
          </p:cNvPr>
          <p:cNvSpPr txBox="1"/>
          <p:nvPr/>
        </p:nvSpPr>
        <p:spPr>
          <a:xfrm>
            <a:off x="6333830" y="2362200"/>
            <a:ext cx="2447731" cy="766738"/>
          </a:xfrm>
          <a:prstGeom prst="rect">
            <a:avLst/>
          </a:prstGeom>
          <a:noFill/>
          <a:ln>
            <a:solidFill>
              <a:schemeClr val="accent1"/>
            </a:solidFill>
          </a:ln>
        </p:spPr>
        <p:txBody>
          <a:bodyPr wrap="square">
            <a:spAutoFit/>
          </a:bodyPr>
          <a:lstStyle/>
          <a:p>
            <a:pPr algn="ctr" rtl="0" fontAlgn="ctr"/>
            <a:r>
              <a:rPr lang="en-US" sz="1400" i="0" u="none" strike="noStrike" dirty="0">
                <a:solidFill>
                  <a:srgbClr val="000000"/>
                </a:solidFill>
                <a:latin typeface="Arial"/>
              </a:rPr>
              <a:t>Stack sampling schedule for particulate matter- 25 mg / Nm</a:t>
            </a:r>
            <a:r>
              <a:rPr lang="en-US" sz="1400" i="0" u="none" strike="noStrike" baseline="30000" dirty="0">
                <a:solidFill>
                  <a:srgbClr val="000000"/>
                </a:solidFill>
                <a:latin typeface="Arial"/>
              </a:rPr>
              <a:t>3</a:t>
            </a:r>
            <a:r>
              <a:rPr lang="en-US" sz="1400" i="0" u="none" strike="noStrike" dirty="0">
                <a:solidFill>
                  <a:srgbClr val="000000"/>
                </a:solidFill>
                <a:latin typeface="Arial"/>
              </a:rPr>
              <a:t>, Pb- 10 mg / Nm</a:t>
            </a:r>
            <a:r>
              <a:rPr lang="en-US" sz="1400" i="0" u="none" strike="noStrike" baseline="30000" dirty="0">
                <a:solidFill>
                  <a:srgbClr val="000000"/>
                </a:solidFill>
                <a:latin typeface="Arial"/>
              </a:rPr>
              <a:t>3</a:t>
            </a:r>
            <a:endParaRPr lang="en-US" sz="1400" i="0" u="none" strike="noStrike" dirty="0">
              <a:solidFill>
                <a:srgbClr val="000000"/>
              </a:solidFill>
              <a:latin typeface="Arial"/>
            </a:endParaRPr>
          </a:p>
        </p:txBody>
      </p:sp>
      <p:sp>
        <p:nvSpPr>
          <p:cNvPr id="16" name="TextBox 15">
            <a:extLst>
              <a:ext uri="{FF2B5EF4-FFF2-40B4-BE49-F238E27FC236}">
                <a16:creationId xmlns:a16="http://schemas.microsoft.com/office/drawing/2014/main" id="{B6B2746E-82A7-4709-927A-9B3D610166AC}"/>
              </a:ext>
            </a:extLst>
          </p:cNvPr>
          <p:cNvSpPr txBox="1"/>
          <p:nvPr/>
        </p:nvSpPr>
        <p:spPr>
          <a:xfrm>
            <a:off x="2514600" y="152400"/>
            <a:ext cx="4013176" cy="381000"/>
          </a:xfrm>
          <a:prstGeom prst="rect">
            <a:avLst/>
          </a:prstGeom>
          <a:noFill/>
        </p:spPr>
        <p:txBody>
          <a:bodyPr wrap="square" rtlCol="0">
            <a:spAutoFit/>
          </a:bodyPr>
          <a:lstStyle/>
          <a:p>
            <a:pPr algn="ctr"/>
            <a:r>
              <a:rPr lang="en-US" b="1" u="sng" dirty="0"/>
              <a:t>STACK SAMPLING</a:t>
            </a:r>
            <a:endParaRPr lang="en-IN" b="1" u="sng" dirty="0"/>
          </a:p>
        </p:txBody>
      </p:sp>
    </p:spTree>
    <p:extLst>
      <p:ext uri="{BB962C8B-B14F-4D97-AF65-F5344CB8AC3E}">
        <p14:creationId xmlns:p14="http://schemas.microsoft.com/office/powerpoint/2010/main" val="7615841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180280891"/>
              </p:ext>
            </p:extLst>
          </p:nvPr>
        </p:nvGraphicFramePr>
        <p:xfrm>
          <a:off x="395536" y="457200"/>
          <a:ext cx="8519863" cy="5329014"/>
        </p:xfrm>
        <a:graphic>
          <a:graphicData uri="http://schemas.openxmlformats.org/drawingml/2006/table">
            <a:tbl>
              <a:tblPr/>
              <a:tblGrid>
                <a:gridCol w="749684">
                  <a:extLst>
                    <a:ext uri="{9D8B030D-6E8A-4147-A177-3AD203B41FA5}">
                      <a16:colId xmlns:a16="http://schemas.microsoft.com/office/drawing/2014/main" val="20000"/>
                    </a:ext>
                  </a:extLst>
                </a:gridCol>
                <a:gridCol w="1483753">
                  <a:extLst>
                    <a:ext uri="{9D8B030D-6E8A-4147-A177-3AD203B41FA5}">
                      <a16:colId xmlns:a16="http://schemas.microsoft.com/office/drawing/2014/main" val="20001"/>
                    </a:ext>
                  </a:extLst>
                </a:gridCol>
                <a:gridCol w="830725">
                  <a:extLst>
                    <a:ext uri="{9D8B030D-6E8A-4147-A177-3AD203B41FA5}">
                      <a16:colId xmlns:a16="http://schemas.microsoft.com/office/drawing/2014/main" val="20002"/>
                    </a:ext>
                  </a:extLst>
                </a:gridCol>
                <a:gridCol w="2013019">
                  <a:extLst>
                    <a:ext uri="{9D8B030D-6E8A-4147-A177-3AD203B41FA5}">
                      <a16:colId xmlns:a16="http://schemas.microsoft.com/office/drawing/2014/main" val="20003"/>
                    </a:ext>
                  </a:extLst>
                </a:gridCol>
                <a:gridCol w="752200">
                  <a:extLst>
                    <a:ext uri="{9D8B030D-6E8A-4147-A177-3AD203B41FA5}">
                      <a16:colId xmlns:a16="http://schemas.microsoft.com/office/drawing/2014/main" val="20004"/>
                    </a:ext>
                  </a:extLst>
                </a:gridCol>
                <a:gridCol w="2017862">
                  <a:extLst>
                    <a:ext uri="{9D8B030D-6E8A-4147-A177-3AD203B41FA5}">
                      <a16:colId xmlns:a16="http://schemas.microsoft.com/office/drawing/2014/main" val="20005"/>
                    </a:ext>
                  </a:extLst>
                </a:gridCol>
                <a:gridCol w="672620">
                  <a:extLst>
                    <a:ext uri="{9D8B030D-6E8A-4147-A177-3AD203B41FA5}">
                      <a16:colId xmlns:a16="http://schemas.microsoft.com/office/drawing/2014/main" val="20006"/>
                    </a:ext>
                  </a:extLst>
                </a:gridCol>
              </a:tblGrid>
              <a:tr h="99286">
                <a:tc gridSpan="7">
                  <a:txBody>
                    <a:bodyPr/>
                    <a:lstStyle/>
                    <a:p>
                      <a:pPr algn="ctr" rtl="0" fontAlgn="ctr"/>
                      <a:r>
                        <a:rPr lang="en-US" sz="1050" b="0" i="0" u="none" strike="noStrike" dirty="0">
                          <a:solidFill>
                            <a:srgbClr val="000000"/>
                          </a:solidFill>
                          <a:latin typeface="Calibri"/>
                        </a:rPr>
                        <a:t> </a:t>
                      </a:r>
                      <a:r>
                        <a:rPr lang="en-US" sz="2000" b="1" i="0" u="none" strike="noStrike" dirty="0">
                          <a:solidFill>
                            <a:srgbClr val="000000"/>
                          </a:solidFill>
                          <a:latin typeface="Arial"/>
                        </a:rPr>
                        <a:t>Work zone Air monitoring schedule for SPM, RPM, SO</a:t>
                      </a:r>
                      <a:r>
                        <a:rPr lang="en-US" sz="2000" b="1" i="0" u="none" strike="noStrike" baseline="-25000" dirty="0">
                          <a:solidFill>
                            <a:srgbClr val="000000"/>
                          </a:solidFill>
                          <a:latin typeface="Arial"/>
                        </a:rPr>
                        <a:t>2</a:t>
                      </a:r>
                      <a:r>
                        <a:rPr lang="en-US" sz="2000" b="1" i="0" u="none" strike="noStrike" dirty="0">
                          <a:solidFill>
                            <a:srgbClr val="000000"/>
                          </a:solidFill>
                          <a:latin typeface="Arial"/>
                        </a:rPr>
                        <a:t>, NO</a:t>
                      </a:r>
                      <a:r>
                        <a:rPr lang="en-US" sz="2000" b="1" i="0" u="none" strike="noStrike" baseline="-25000" dirty="0">
                          <a:solidFill>
                            <a:srgbClr val="000000"/>
                          </a:solidFill>
                          <a:latin typeface="Arial"/>
                        </a:rPr>
                        <a:t>2</a:t>
                      </a:r>
                      <a:r>
                        <a:rPr lang="en-US" sz="2000" b="1" i="0" u="none" strike="noStrike" dirty="0">
                          <a:solidFill>
                            <a:srgbClr val="000000"/>
                          </a:solidFill>
                          <a:latin typeface="Arial"/>
                        </a:rPr>
                        <a:t>, </a:t>
                      </a:r>
                      <a:r>
                        <a:rPr lang="en-US" sz="2000" b="1" i="0" u="none" strike="noStrike" dirty="0" err="1">
                          <a:solidFill>
                            <a:srgbClr val="000000"/>
                          </a:solidFill>
                          <a:latin typeface="Arial"/>
                        </a:rPr>
                        <a:t>Pb</a:t>
                      </a:r>
                      <a:endParaRPr lang="en-US" sz="2000" b="1"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pPr algn="ctr" rtl="0" fontAlgn="ctr"/>
                      <a:endParaRPr lang="en-US" sz="2000" b="1"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79307">
                <a:tc>
                  <a:txBody>
                    <a:bodyPr/>
                    <a:lstStyle/>
                    <a:p>
                      <a:pPr algn="ctr" rtl="0" fontAlgn="ctr"/>
                      <a:r>
                        <a:rPr lang="en-US" sz="1200" b="1" i="0" u="none" strike="noStrike" dirty="0" err="1">
                          <a:solidFill>
                            <a:srgbClr val="000000"/>
                          </a:solidFill>
                          <a:latin typeface="Arial"/>
                        </a:rPr>
                        <a:t>Sl</a:t>
                      </a:r>
                      <a:r>
                        <a:rPr lang="en-US" sz="1200" b="1" i="0" u="none" strike="noStrike" dirty="0">
                          <a:solidFill>
                            <a:srgbClr val="000000"/>
                          </a:solidFill>
                          <a:latin typeface="Arial"/>
                        </a:rPr>
                        <a:t> No</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solidFill>
                            <a:srgbClr val="000000"/>
                          </a:solidFill>
                          <a:latin typeface="Arial"/>
                        </a:rPr>
                        <a:t>Location </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1200" b="1"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solidFill>
                            <a:srgbClr val="000000"/>
                          </a:solidFill>
                          <a:latin typeface="Arial"/>
                        </a:rPr>
                        <a:t>Jan 21</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1200" b="1"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1" i="0" u="none" strike="noStrike" dirty="0">
                          <a:solidFill>
                            <a:srgbClr val="000000"/>
                          </a:solidFill>
                          <a:latin typeface="Arial"/>
                        </a:rPr>
                        <a:t>Jul 21</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endParaRPr lang="en-US" sz="900" b="1" i="0" u="none" strike="noStrike" dirty="0">
                        <a:solidFill>
                          <a:srgbClr val="000000"/>
                        </a:solidFill>
                        <a:latin typeface="Arial"/>
                      </a:endParaRP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11153">
                <a:tc>
                  <a:txBody>
                    <a:bodyPr/>
                    <a:lstStyle/>
                    <a:p>
                      <a:pPr algn="ctr" rtl="0" fontAlgn="ctr"/>
                      <a:r>
                        <a:rPr lang="en-US" sz="1200" b="0" i="0" u="none" strike="noStrike">
                          <a:solidFill>
                            <a:srgbClr val="000000"/>
                          </a:solidFill>
                          <a:latin typeface="Arial"/>
                        </a:rPr>
                        <a:t>1</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Auto. Grid Casting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16">
                  <a:txBody>
                    <a:bodyPr/>
                    <a:lstStyle/>
                    <a:p>
                      <a:pPr algn="ctr" rtl="0" fontAlgn="ctr"/>
                      <a:r>
                        <a:rPr lang="en-US" sz="1100" b="0" i="0" u="none" strike="noStrike">
                          <a:solidFill>
                            <a:srgbClr val="000000"/>
                          </a:solidFill>
                          <a:latin typeface="Arial"/>
                        </a:rPr>
                        <a:t> </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4.621,1.195,0.014,0.027,0.045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16">
                  <a:txBody>
                    <a:bodyPr/>
                    <a:lstStyle/>
                    <a:p>
                      <a:pPr algn="ctr" rtl="0" fontAlgn="ctr"/>
                      <a:r>
                        <a:rPr lang="en-US" sz="1100" b="0" i="0" u="none" strike="noStrike" dirty="0">
                          <a:solidFill>
                            <a:srgbClr val="000000"/>
                          </a:solidFill>
                          <a:latin typeface="Arial"/>
                        </a:rPr>
                        <a:t> </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4.722,1.234,0.015,0.029,0.055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rowSpan="16">
                  <a:txBody>
                    <a:bodyPr/>
                    <a:lstStyle/>
                    <a:p>
                      <a:pPr algn="ctr" rtl="0" fontAlgn="ctr"/>
                      <a:r>
                        <a:rPr lang="en-US" sz="800" b="0" i="0" u="none" strike="noStrike" dirty="0">
                          <a:solidFill>
                            <a:srgbClr val="000000"/>
                          </a:solidFill>
                          <a:latin typeface="Arial"/>
                        </a:rPr>
                        <a:t> </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11153">
                <a:tc>
                  <a:txBody>
                    <a:bodyPr/>
                    <a:lstStyle/>
                    <a:p>
                      <a:pPr algn="ctr" rtl="0" fontAlgn="ctr"/>
                      <a:r>
                        <a:rPr lang="en-US" sz="1200" b="0" i="0" u="none" strike="noStrike" dirty="0">
                          <a:solidFill>
                            <a:srgbClr val="000000"/>
                          </a:solidFill>
                          <a:latin typeface="Arial"/>
                        </a:rPr>
                        <a:t>2</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Auto. Pasting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4.622,1.194,0.015,0.027,0.049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4.287,1.166,0.017,0.029, 0.051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extLst>
                  <a:ext uri="{0D108BD9-81ED-4DB2-BD59-A6C34878D82A}">
                    <a16:rowId xmlns:a16="http://schemas.microsoft.com/office/drawing/2014/main" val="839987230"/>
                  </a:ext>
                </a:extLst>
              </a:tr>
              <a:tr h="311153">
                <a:tc>
                  <a:txBody>
                    <a:bodyPr/>
                    <a:lstStyle/>
                    <a:p>
                      <a:pPr algn="ctr" rtl="0" fontAlgn="ctr"/>
                      <a:r>
                        <a:rPr lang="en-US" sz="1200" b="0" i="0" u="none" strike="noStrike" dirty="0">
                          <a:solidFill>
                            <a:srgbClr val="000000"/>
                          </a:solidFill>
                          <a:latin typeface="Arial"/>
                        </a:rPr>
                        <a:t>3</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Auto. Plate Brushing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4.956,1.212,0.015,0.028,0.034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4.852,1.098,0.014,0.03,0.035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extLst>
                  <a:ext uri="{0D108BD9-81ED-4DB2-BD59-A6C34878D82A}">
                    <a16:rowId xmlns:a16="http://schemas.microsoft.com/office/drawing/2014/main" val="362140645"/>
                  </a:ext>
                </a:extLst>
              </a:tr>
              <a:tr h="311153">
                <a:tc>
                  <a:txBody>
                    <a:bodyPr/>
                    <a:lstStyle/>
                    <a:p>
                      <a:pPr algn="ctr" rtl="0" fontAlgn="ctr"/>
                      <a:r>
                        <a:rPr lang="en-US" sz="1200" b="0" i="0" u="none" strike="noStrike" dirty="0">
                          <a:solidFill>
                            <a:srgbClr val="000000"/>
                          </a:solidFill>
                          <a:latin typeface="Arial"/>
                        </a:rPr>
                        <a:t>4</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Auto. Assembly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4.767,1.124,0.017,0.025,0.027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4.667,1.157,0.018,0.026,0.033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extLst>
                  <a:ext uri="{0D108BD9-81ED-4DB2-BD59-A6C34878D82A}">
                    <a16:rowId xmlns:a16="http://schemas.microsoft.com/office/drawing/2014/main" val="2903100376"/>
                  </a:ext>
                </a:extLst>
              </a:tr>
              <a:tr h="311153">
                <a:tc>
                  <a:txBody>
                    <a:bodyPr/>
                    <a:lstStyle/>
                    <a:p>
                      <a:pPr algn="ctr" rtl="0" fontAlgn="ctr"/>
                      <a:r>
                        <a:rPr lang="en-US" sz="1200" b="0" i="0" u="none" strike="noStrike" dirty="0">
                          <a:solidFill>
                            <a:srgbClr val="000000"/>
                          </a:solidFill>
                          <a:latin typeface="Arial"/>
                        </a:rPr>
                        <a:t>5</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Indl. Grid Casting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3.687,1.125,0.015,0.027,0.03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tc>
                  <a:txBody>
                    <a:bodyPr/>
                    <a:lstStyle/>
                    <a:p>
                      <a:pPr algn="ctr" fontAlgn="ctr"/>
                      <a:r>
                        <a:rPr lang="en-IN" sz="900" b="0" i="0" u="none" strike="noStrike">
                          <a:solidFill>
                            <a:srgbClr val="000000"/>
                          </a:solidFill>
                          <a:effectLst/>
                          <a:latin typeface="Calibri" panose="020F0502020204030204" pitchFamily="34" charset="0"/>
                        </a:rPr>
                        <a:t>3.745,1.159,0.016,0.029,0.032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IN"/>
                    </a:p>
                  </a:txBody>
                  <a:tcPr/>
                </a:tc>
                <a:extLst>
                  <a:ext uri="{0D108BD9-81ED-4DB2-BD59-A6C34878D82A}">
                    <a16:rowId xmlns:a16="http://schemas.microsoft.com/office/drawing/2014/main" val="2415351450"/>
                  </a:ext>
                </a:extLst>
              </a:tr>
              <a:tr h="285880">
                <a:tc>
                  <a:txBody>
                    <a:bodyPr/>
                    <a:lstStyle/>
                    <a:p>
                      <a:pPr algn="ctr" rtl="0" fontAlgn="ctr"/>
                      <a:r>
                        <a:rPr lang="en-US" sz="1200" b="0" i="0" u="none" strike="noStrike" dirty="0">
                          <a:solidFill>
                            <a:srgbClr val="000000"/>
                          </a:solidFill>
                          <a:latin typeface="Arial"/>
                        </a:rPr>
                        <a:t>6</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Indl. Pasting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5.113,1.197,0.019,0.029,0.036</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5.297,1.324,0,02,0.031,0.38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03"/>
                  </a:ext>
                </a:extLst>
              </a:tr>
              <a:tr h="311153">
                <a:tc>
                  <a:txBody>
                    <a:bodyPr/>
                    <a:lstStyle/>
                    <a:p>
                      <a:pPr algn="ctr" rtl="0" fontAlgn="ctr"/>
                      <a:r>
                        <a:rPr lang="en-US" sz="1200" b="0" i="0" u="none" strike="noStrike" dirty="0">
                          <a:solidFill>
                            <a:srgbClr val="000000"/>
                          </a:solidFill>
                          <a:latin typeface="Arial"/>
                        </a:rPr>
                        <a:t>7</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Indl. Rotary Shaker</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5.844,2.453,0.017,0.032,0.037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6.025,2.607,0.018,0.033,0.038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04"/>
                  </a:ext>
                </a:extLst>
              </a:tr>
              <a:tr h="285880">
                <a:tc>
                  <a:txBody>
                    <a:bodyPr/>
                    <a:lstStyle/>
                    <a:p>
                      <a:pPr algn="ctr" rtl="0" fontAlgn="ctr"/>
                      <a:r>
                        <a:rPr lang="en-US" sz="1200" b="0" i="0" u="none" strike="noStrike" dirty="0">
                          <a:solidFill>
                            <a:srgbClr val="000000"/>
                          </a:solidFill>
                          <a:latin typeface="Arial"/>
                        </a:rPr>
                        <a:t>8</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Indl. Assembly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4.397,1.223,0.016,0.024,0.031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4.412,1.307, 0.017,0.026, 0.032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05"/>
                  </a:ext>
                </a:extLst>
              </a:tr>
              <a:tr h="285880">
                <a:tc>
                  <a:txBody>
                    <a:bodyPr/>
                    <a:lstStyle/>
                    <a:p>
                      <a:pPr algn="ctr" rtl="0" fontAlgn="ctr"/>
                      <a:r>
                        <a:rPr lang="en-US" sz="1200" b="0" i="0" u="none" strike="noStrike" dirty="0">
                          <a:solidFill>
                            <a:srgbClr val="000000"/>
                          </a:solidFill>
                          <a:latin typeface="Arial"/>
                        </a:rPr>
                        <a:t>9</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Traction Grid Casting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3.875,1.023,0.014,0.029,0.034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3.924,1.101, 0.013,0.013, 0.37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06"/>
                  </a:ext>
                </a:extLst>
              </a:tr>
              <a:tr h="285880">
                <a:tc>
                  <a:txBody>
                    <a:bodyPr/>
                    <a:lstStyle/>
                    <a:p>
                      <a:pPr algn="ctr" rtl="0" fontAlgn="ctr"/>
                      <a:r>
                        <a:rPr lang="en-US" sz="1200" b="0" i="0" u="none" strike="noStrike" dirty="0">
                          <a:solidFill>
                            <a:srgbClr val="000000"/>
                          </a:solidFill>
                          <a:latin typeface="Arial"/>
                        </a:rPr>
                        <a:t>10</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Traction Pasting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4.712,1.236,0.014,0.029,0.031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4.802,1.287,0.016,0.031,0.033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07"/>
                  </a:ext>
                </a:extLst>
              </a:tr>
              <a:tr h="311153">
                <a:tc>
                  <a:txBody>
                    <a:bodyPr/>
                    <a:lstStyle/>
                    <a:p>
                      <a:pPr algn="ctr" rtl="0" fontAlgn="ctr"/>
                      <a:r>
                        <a:rPr lang="en-US" sz="1200" b="0" i="0" u="none" strike="noStrike" dirty="0">
                          <a:solidFill>
                            <a:srgbClr val="000000"/>
                          </a:solidFill>
                          <a:latin typeface="Arial"/>
                        </a:rPr>
                        <a:t>11</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Traction Slurry Filling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4.456,1.412,0.017,0.032,0.037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4.667,1.603,0.018,0.033,0.038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08"/>
                  </a:ext>
                </a:extLst>
              </a:tr>
              <a:tr h="285880">
                <a:tc>
                  <a:txBody>
                    <a:bodyPr/>
                    <a:lstStyle/>
                    <a:p>
                      <a:pPr algn="ctr" rtl="0" fontAlgn="ctr"/>
                      <a:r>
                        <a:rPr lang="en-US" sz="1200" b="0" i="0" u="none" strike="noStrike" dirty="0">
                          <a:solidFill>
                            <a:srgbClr val="000000"/>
                          </a:solidFill>
                          <a:latin typeface="Arial"/>
                        </a:rPr>
                        <a:t>12</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Traction Assembly</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4.321,1.339,0.012,0.024,0.027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4.485,1.412,0.013,0.026,0.032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09"/>
                  </a:ext>
                </a:extLst>
              </a:tr>
              <a:tr h="311153">
                <a:tc>
                  <a:txBody>
                    <a:bodyPr/>
                    <a:lstStyle/>
                    <a:p>
                      <a:pPr algn="ctr" rtl="0" fontAlgn="ctr"/>
                      <a:r>
                        <a:rPr lang="en-US" sz="1200" b="0" i="0" u="none" strike="noStrike" dirty="0">
                          <a:solidFill>
                            <a:srgbClr val="000000"/>
                          </a:solidFill>
                          <a:latin typeface="Arial"/>
                        </a:rPr>
                        <a:t>13</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Alpha Casting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4.302,1.411,0.014,0.033,0.047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4.447,1.487,0.015,0.034,0.051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10"/>
                  </a:ext>
                </a:extLst>
              </a:tr>
              <a:tr h="285880">
                <a:tc>
                  <a:txBody>
                    <a:bodyPr/>
                    <a:lstStyle/>
                    <a:p>
                      <a:pPr algn="ctr" rtl="0" fontAlgn="ctr"/>
                      <a:r>
                        <a:rPr lang="en-US" sz="1200" b="0" i="0" u="none" strike="noStrike" dirty="0">
                          <a:solidFill>
                            <a:srgbClr val="000000"/>
                          </a:solidFill>
                          <a:latin typeface="Arial"/>
                        </a:rPr>
                        <a:t>14</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a:solidFill>
                            <a:srgbClr val="000000"/>
                          </a:solidFill>
                          <a:effectLst/>
                          <a:latin typeface="Calibri" panose="020F0502020204030204" pitchFamily="34" charset="0"/>
                        </a:rPr>
                        <a:t>Alpha Pasting</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4.896,1,135,0.015,0.027,0.024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5.158,1.147,0.016,0.028,0.027</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11"/>
                  </a:ext>
                </a:extLst>
              </a:tr>
              <a:tr h="311153">
                <a:tc>
                  <a:txBody>
                    <a:bodyPr/>
                    <a:lstStyle/>
                    <a:p>
                      <a:pPr algn="ctr" rtl="0" fontAlgn="ctr"/>
                      <a:r>
                        <a:rPr lang="en-US" sz="1200" b="0" i="0" u="none" strike="noStrike" dirty="0">
                          <a:solidFill>
                            <a:srgbClr val="000000"/>
                          </a:solidFill>
                          <a:latin typeface="Arial"/>
                        </a:rPr>
                        <a:t>15</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IN" sz="900" b="0" i="0" u="none" strike="noStrike" dirty="0">
                          <a:solidFill>
                            <a:srgbClr val="000000"/>
                          </a:solidFill>
                          <a:effectLst/>
                          <a:latin typeface="Calibri" panose="020F0502020204030204" pitchFamily="34" charset="0"/>
                        </a:rPr>
                        <a:t>Alpha Reactor pot</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4.023,1.023,0.013,0.025,0.024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a:solidFill>
                            <a:srgbClr val="000000"/>
                          </a:solidFill>
                          <a:effectLst/>
                          <a:latin typeface="Calibri" panose="020F0502020204030204" pitchFamily="34" charset="0"/>
                        </a:rPr>
                        <a:t>4.332,1.147,0.014,0.027,0.029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12"/>
                  </a:ext>
                </a:extLst>
              </a:tr>
              <a:tr h="311153">
                <a:tc>
                  <a:txBody>
                    <a:bodyPr/>
                    <a:lstStyle/>
                    <a:p>
                      <a:pPr algn="ctr" rtl="0" fontAlgn="ctr"/>
                      <a:r>
                        <a:rPr lang="en-US" sz="1200" b="0" i="0" u="none" strike="noStrike" dirty="0">
                          <a:solidFill>
                            <a:srgbClr val="000000"/>
                          </a:solidFill>
                          <a:latin typeface="Arial"/>
                        </a:rPr>
                        <a:t>12</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dirty="0">
                          <a:solidFill>
                            <a:srgbClr val="000000"/>
                          </a:solidFill>
                          <a:latin typeface="Arial"/>
                        </a:rPr>
                        <a:t>Traction Assembly</a:t>
                      </a:r>
                    </a:p>
                  </a:txBody>
                  <a:tcPr marL="7262" marR="7262" marT="7262"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en-US"/>
                    </a:p>
                  </a:txBody>
                  <a:tcPr/>
                </a:tc>
                <a:tc>
                  <a:txBody>
                    <a:bodyPr/>
                    <a:lstStyle/>
                    <a:p>
                      <a:pPr algn="ctr" fontAlgn="ctr"/>
                      <a:r>
                        <a:rPr lang="en-IN" sz="900" b="0" i="0" u="none" strike="noStrike" dirty="0">
                          <a:solidFill>
                            <a:srgbClr val="000000"/>
                          </a:solidFill>
                          <a:effectLst/>
                          <a:latin typeface="Calibri" panose="020F0502020204030204" pitchFamily="34" charset="0"/>
                        </a:rPr>
                        <a:t>5.237,2.362,0.012,0.32,0.033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tc>
                  <a:txBody>
                    <a:bodyPr/>
                    <a:lstStyle/>
                    <a:p>
                      <a:pPr algn="ctr" fontAlgn="ctr"/>
                      <a:r>
                        <a:rPr lang="en-IN" sz="900" b="0" i="0" u="none" strike="noStrike" dirty="0">
                          <a:solidFill>
                            <a:srgbClr val="000000"/>
                          </a:solidFill>
                          <a:effectLst/>
                          <a:latin typeface="Calibri" panose="020F0502020204030204" pitchFamily="34" charset="0"/>
                        </a:rPr>
                        <a:t>5.698,2.204,0.014,0.034,0.039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vMerge="1">
                  <a:txBody>
                    <a:bodyPr/>
                    <a:lstStyle/>
                    <a:p>
                      <a:endParaRPr lang="en-US"/>
                    </a:p>
                  </a:txBody>
                  <a:tcPr/>
                </a:tc>
                <a:extLst>
                  <a:ext uri="{0D108BD9-81ED-4DB2-BD59-A6C34878D82A}">
                    <a16:rowId xmlns:a16="http://schemas.microsoft.com/office/drawing/2014/main" val="10013"/>
                  </a:ext>
                </a:extLst>
              </a:tr>
            </a:tbl>
          </a:graphicData>
        </a:graphic>
      </p:graphicFrame>
      <p:sp>
        <p:nvSpPr>
          <p:cNvPr id="4" name="Rectangle 3"/>
          <p:cNvSpPr/>
          <p:nvPr/>
        </p:nvSpPr>
        <p:spPr>
          <a:xfrm>
            <a:off x="1676400" y="6215082"/>
            <a:ext cx="3456384" cy="276999"/>
          </a:xfrm>
          <a:prstGeom prst="rect">
            <a:avLst/>
          </a:prstGeom>
        </p:spPr>
        <p:txBody>
          <a:bodyPr wrap="square">
            <a:spAutoFit/>
          </a:bodyPr>
          <a:lstStyle/>
          <a:p>
            <a:pPr algn="ctr" fontAlgn="b"/>
            <a:r>
              <a:rPr lang="en-US" sz="1200" b="1" dirty="0">
                <a:solidFill>
                  <a:srgbClr val="000000"/>
                </a:solidFill>
              </a:rPr>
              <a:t>By self engaged outside agency (unit- mg/m</a:t>
            </a:r>
            <a:r>
              <a:rPr lang="en-US" sz="1200" b="1" baseline="30000" dirty="0">
                <a:solidFill>
                  <a:srgbClr val="000000"/>
                </a:solidFill>
              </a:rPr>
              <a:t>3</a:t>
            </a:r>
            <a:r>
              <a:rPr lang="en-US" sz="1200" b="1" dirty="0">
                <a:solidFill>
                  <a:srgbClr val="000000"/>
                </a:solidFill>
              </a:rPr>
              <a:t>)</a:t>
            </a:r>
          </a:p>
        </p:txBody>
      </p:sp>
      <p:sp>
        <p:nvSpPr>
          <p:cNvPr id="5" name="Rectangle 4"/>
          <p:cNvSpPr/>
          <p:nvPr/>
        </p:nvSpPr>
        <p:spPr>
          <a:xfrm>
            <a:off x="1547664" y="6215082"/>
            <a:ext cx="360040" cy="216024"/>
          </a:xfrm>
          <a:prstGeom prst="rect">
            <a:avLst/>
          </a:prstGeom>
          <a:solidFill>
            <a:srgbClr val="92D05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5536" y="5866645"/>
            <a:ext cx="6912768" cy="276999"/>
          </a:xfrm>
          <a:prstGeom prst="rect">
            <a:avLst/>
          </a:prstGeom>
          <a:noFill/>
        </p:spPr>
        <p:txBody>
          <a:bodyPr wrap="square" rtlCol="0">
            <a:spAutoFit/>
          </a:bodyPr>
          <a:lstStyle/>
          <a:p>
            <a:r>
              <a:rPr lang="en-US" sz="1200" dirty="0"/>
              <a:t>Parameter – SPM-10 mg/m</a:t>
            </a:r>
            <a:r>
              <a:rPr lang="en-US" sz="1200" baseline="30000" dirty="0"/>
              <a:t>3</a:t>
            </a:r>
            <a:r>
              <a:rPr lang="en-US" sz="1200" dirty="0"/>
              <a:t>, RPM – 5 mg/m</a:t>
            </a:r>
            <a:r>
              <a:rPr lang="en-US" sz="1200" baseline="30000" dirty="0"/>
              <a:t>3</a:t>
            </a:r>
            <a:r>
              <a:rPr lang="en-US" sz="1200" dirty="0"/>
              <a:t> ,SO</a:t>
            </a:r>
            <a:r>
              <a:rPr lang="en-US" sz="1200" baseline="-25000" dirty="0"/>
              <a:t>2</a:t>
            </a:r>
            <a:r>
              <a:rPr lang="en-US" sz="1200" dirty="0"/>
              <a:t> -5 mg/m</a:t>
            </a:r>
            <a:r>
              <a:rPr lang="en-US" sz="1200" baseline="30000" dirty="0"/>
              <a:t>3</a:t>
            </a:r>
            <a:r>
              <a:rPr lang="en-US" sz="1200" dirty="0"/>
              <a:t>, NO</a:t>
            </a:r>
            <a:r>
              <a:rPr lang="en-US" sz="1200" baseline="-25000" dirty="0"/>
              <a:t>2</a:t>
            </a:r>
            <a:r>
              <a:rPr lang="en-US" sz="1200" dirty="0"/>
              <a:t>-6 mg/m</a:t>
            </a:r>
            <a:r>
              <a:rPr lang="en-US" sz="1200" baseline="30000" dirty="0"/>
              <a:t>3</a:t>
            </a:r>
            <a:r>
              <a:rPr lang="en-US" sz="1200" dirty="0"/>
              <a:t>, </a:t>
            </a:r>
            <a:r>
              <a:rPr lang="en-US" sz="1200" dirty="0" err="1"/>
              <a:t>Pb</a:t>
            </a:r>
            <a:r>
              <a:rPr lang="en-US" sz="1200" dirty="0"/>
              <a:t>- 0.15 mg/m</a:t>
            </a:r>
            <a:r>
              <a:rPr lang="en-US" sz="1200" baseline="30000" dirty="0"/>
              <a:t>3</a:t>
            </a:r>
          </a:p>
        </p:txBody>
      </p:sp>
    </p:spTree>
    <p:extLst>
      <p:ext uri="{BB962C8B-B14F-4D97-AF65-F5344CB8AC3E}">
        <p14:creationId xmlns:p14="http://schemas.microsoft.com/office/powerpoint/2010/main" val="3584577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3" name="Picture 3"/>
          <p:cNvPicPr>
            <a:picLocks noChangeAspect="1" noChangeArrowheads="1"/>
          </p:cNvPicPr>
          <p:nvPr/>
        </p:nvPicPr>
        <p:blipFill>
          <a:blip r:embed="rId2" cstate="print">
            <a:clrChange>
              <a:clrFrom>
                <a:srgbClr val="FEF5DB"/>
              </a:clrFrom>
              <a:clrTo>
                <a:srgbClr val="FEF5DB">
                  <a:alpha val="0"/>
                </a:srgbClr>
              </a:clrTo>
            </a:clrChange>
            <a:lum bright="-20000" contrast="-20000"/>
          </a:blip>
          <a:srcRect l="18155" t="18750" r="30783" b="13867"/>
          <a:stretch>
            <a:fillRect/>
          </a:stretch>
        </p:blipFill>
        <p:spPr bwMode="auto">
          <a:xfrm>
            <a:off x="1071538" y="500042"/>
            <a:ext cx="6643734" cy="4929222"/>
          </a:xfrm>
          <a:prstGeom prst="rect">
            <a:avLst/>
          </a:prstGeom>
          <a:noFill/>
          <a:ln w="9525">
            <a:noFill/>
            <a:miter lim="800000"/>
            <a:headEnd/>
            <a:tailEnd/>
          </a:ln>
          <a:effectLst/>
        </p:spPr>
      </p:pic>
      <p:sp>
        <p:nvSpPr>
          <p:cNvPr id="4" name="Rectangle 3"/>
          <p:cNvSpPr/>
          <p:nvPr/>
        </p:nvSpPr>
        <p:spPr>
          <a:xfrm>
            <a:off x="428628" y="5515949"/>
            <a:ext cx="6072230" cy="984885"/>
          </a:xfrm>
          <a:prstGeom prst="rect">
            <a:avLst/>
          </a:prstGeom>
        </p:spPr>
        <p:txBody>
          <a:bodyPr wrap="square">
            <a:spAutoFit/>
          </a:bodyPr>
          <a:lstStyle/>
          <a:p>
            <a:r>
              <a:rPr lang="en-US" sz="1600" b="1" dirty="0"/>
              <a:t>Locational Advantage</a:t>
            </a:r>
          </a:p>
          <a:p>
            <a:pPr>
              <a:buFont typeface="Wingdings" pitchFamily="2" charset="2"/>
              <a:buChar char="§"/>
            </a:pPr>
            <a:r>
              <a:rPr lang="en-US" sz="1400" dirty="0"/>
              <a:t>Multi-locational facilities evade supply risks, ensuring delivery</a:t>
            </a:r>
          </a:p>
          <a:p>
            <a:pPr>
              <a:buFont typeface="Wingdings" pitchFamily="2" charset="2"/>
              <a:buChar char="§"/>
            </a:pPr>
            <a:r>
              <a:rPr lang="en-US" sz="1400" dirty="0"/>
              <a:t>Strategically located near markets</a:t>
            </a:r>
          </a:p>
          <a:p>
            <a:pPr>
              <a:buFont typeface="Wingdings" pitchFamily="2" charset="2"/>
              <a:buChar char="§"/>
            </a:pPr>
            <a:r>
              <a:rPr lang="en-US" sz="1400" dirty="0"/>
              <a:t>Proximity to ports facilitate cost-efficient exports and imports</a:t>
            </a:r>
          </a:p>
        </p:txBody>
      </p:sp>
      <p:sp>
        <p:nvSpPr>
          <p:cNvPr id="7" name="Rectangle 6"/>
          <p:cNvSpPr/>
          <p:nvPr/>
        </p:nvSpPr>
        <p:spPr>
          <a:xfrm>
            <a:off x="5786478" y="5423616"/>
            <a:ext cx="4572000" cy="1077218"/>
          </a:xfrm>
          <a:prstGeom prst="rect">
            <a:avLst/>
          </a:prstGeom>
        </p:spPr>
        <p:txBody>
          <a:bodyPr>
            <a:spAutoFit/>
          </a:bodyPr>
          <a:lstStyle/>
          <a:p>
            <a:r>
              <a:rPr lang="en-US" sz="1600" b="1" dirty="0"/>
              <a:t>Legend</a:t>
            </a:r>
          </a:p>
          <a:p>
            <a:r>
              <a:rPr lang="en-US" sz="1200" dirty="0"/>
              <a:t>ISO 9001:2015</a:t>
            </a:r>
          </a:p>
          <a:p>
            <a:r>
              <a:rPr lang="en-US" sz="1200" dirty="0"/>
              <a:t>ISO 14001:2015</a:t>
            </a:r>
          </a:p>
          <a:p>
            <a:r>
              <a:rPr lang="en-US" sz="1200" dirty="0"/>
              <a:t>IATF 16949-2016</a:t>
            </a:r>
          </a:p>
          <a:p>
            <a:r>
              <a:rPr lang="en-US" sz="1200" dirty="0"/>
              <a:t>OHSAS 18001:2007</a:t>
            </a:r>
          </a:p>
        </p:txBody>
      </p:sp>
      <p:pic>
        <p:nvPicPr>
          <p:cNvPr id="92164" name="Picture 4"/>
          <p:cNvPicPr>
            <a:picLocks noChangeAspect="1" noChangeArrowheads="1"/>
          </p:cNvPicPr>
          <p:nvPr/>
        </p:nvPicPr>
        <p:blipFill>
          <a:blip r:embed="rId3" cstate="print">
            <a:clrChange>
              <a:clrFrom>
                <a:srgbClr val="FEF5DB"/>
              </a:clrFrom>
              <a:clrTo>
                <a:srgbClr val="FEF5DB">
                  <a:alpha val="0"/>
                </a:srgbClr>
              </a:clrTo>
            </a:clrChange>
          </a:blip>
          <a:srcRect l="56040" t="72461" r="42313" b="16797"/>
          <a:stretch>
            <a:fillRect/>
          </a:stretch>
        </p:blipFill>
        <p:spPr bwMode="auto">
          <a:xfrm>
            <a:off x="5643602" y="5702792"/>
            <a:ext cx="214314" cy="785818"/>
          </a:xfrm>
          <a:prstGeom prst="rect">
            <a:avLst/>
          </a:prstGeom>
          <a:noFill/>
          <a:ln w="9525">
            <a:noFill/>
            <a:miter lim="800000"/>
            <a:headEnd/>
            <a:tailEnd/>
          </a:ln>
          <a:effectLst/>
        </p:spPr>
      </p:pic>
      <p:sp>
        <p:nvSpPr>
          <p:cNvPr id="9" name="Rectangle 8"/>
          <p:cNvSpPr/>
          <p:nvPr/>
        </p:nvSpPr>
        <p:spPr>
          <a:xfrm>
            <a:off x="500034" y="571480"/>
            <a:ext cx="2115259" cy="276999"/>
          </a:xfrm>
          <a:prstGeom prst="rect">
            <a:avLst/>
          </a:prstGeom>
        </p:spPr>
        <p:txBody>
          <a:bodyPr wrap="none">
            <a:spAutoFit/>
          </a:bodyPr>
          <a:lstStyle/>
          <a:p>
            <a:r>
              <a:rPr lang="en-US" sz="1200" b="1" dirty="0"/>
              <a:t>MANUFACTURING CAPACITIES</a:t>
            </a:r>
          </a:p>
        </p:txBody>
      </p:sp>
      <p:sp>
        <p:nvSpPr>
          <p:cNvPr id="8" name="Rectangle 7"/>
          <p:cNvSpPr/>
          <p:nvPr/>
        </p:nvSpPr>
        <p:spPr>
          <a:xfrm>
            <a:off x="2500298" y="71414"/>
            <a:ext cx="4107215" cy="461665"/>
          </a:xfrm>
          <a:prstGeom prst="rect">
            <a:avLst/>
          </a:prstGeom>
        </p:spPr>
        <p:txBody>
          <a:bodyPr wrap="none">
            <a:spAutoFit/>
          </a:bodyPr>
          <a:lstStyle/>
          <a:p>
            <a:pPr algn="ctr"/>
            <a:r>
              <a:rPr lang="en-US" sz="2400" b="1" dirty="0">
                <a:solidFill>
                  <a:srgbClr val="0000CC"/>
                </a:solidFill>
                <a:latin typeface="Book Antiqua" pitchFamily="18" charset="0"/>
              </a:rPr>
              <a:t>GEOGRAPHIC PRESENCE</a:t>
            </a:r>
          </a:p>
        </p:txBody>
      </p:sp>
    </p:spTree>
    <p:extLst>
      <p:ext uri="{BB962C8B-B14F-4D97-AF65-F5344CB8AC3E}">
        <p14:creationId xmlns:p14="http://schemas.microsoft.com/office/powerpoint/2010/main" val="464535908"/>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3579608097"/>
              </p:ext>
            </p:extLst>
          </p:nvPr>
        </p:nvGraphicFramePr>
        <p:xfrm>
          <a:off x="142844" y="400313"/>
          <a:ext cx="8915408" cy="5442997"/>
        </p:xfrm>
        <a:graphic>
          <a:graphicData uri="http://schemas.openxmlformats.org/drawingml/2006/table">
            <a:tbl>
              <a:tblPr/>
              <a:tblGrid>
                <a:gridCol w="467842">
                  <a:extLst>
                    <a:ext uri="{9D8B030D-6E8A-4147-A177-3AD203B41FA5}">
                      <a16:colId xmlns:a16="http://schemas.microsoft.com/office/drawing/2014/main" val="20000"/>
                    </a:ext>
                  </a:extLst>
                </a:gridCol>
                <a:gridCol w="1961050">
                  <a:extLst>
                    <a:ext uri="{9D8B030D-6E8A-4147-A177-3AD203B41FA5}">
                      <a16:colId xmlns:a16="http://schemas.microsoft.com/office/drawing/2014/main" val="20001"/>
                    </a:ext>
                  </a:extLst>
                </a:gridCol>
                <a:gridCol w="540543">
                  <a:extLst>
                    <a:ext uri="{9D8B030D-6E8A-4147-A177-3AD203B41FA5}">
                      <a16:colId xmlns:a16="http://schemas.microsoft.com/office/drawing/2014/main" val="20002"/>
                    </a:ext>
                  </a:extLst>
                </a:gridCol>
                <a:gridCol w="540543">
                  <a:extLst>
                    <a:ext uri="{9D8B030D-6E8A-4147-A177-3AD203B41FA5}">
                      <a16:colId xmlns:a16="http://schemas.microsoft.com/office/drawing/2014/main" val="20003"/>
                    </a:ext>
                  </a:extLst>
                </a:gridCol>
                <a:gridCol w="540543">
                  <a:extLst>
                    <a:ext uri="{9D8B030D-6E8A-4147-A177-3AD203B41FA5}">
                      <a16:colId xmlns:a16="http://schemas.microsoft.com/office/drawing/2014/main" val="20004"/>
                    </a:ext>
                  </a:extLst>
                </a:gridCol>
                <a:gridCol w="540543">
                  <a:extLst>
                    <a:ext uri="{9D8B030D-6E8A-4147-A177-3AD203B41FA5}">
                      <a16:colId xmlns:a16="http://schemas.microsoft.com/office/drawing/2014/main" val="20005"/>
                    </a:ext>
                  </a:extLst>
                </a:gridCol>
                <a:gridCol w="540543">
                  <a:extLst>
                    <a:ext uri="{9D8B030D-6E8A-4147-A177-3AD203B41FA5}">
                      <a16:colId xmlns:a16="http://schemas.microsoft.com/office/drawing/2014/main" val="20006"/>
                    </a:ext>
                  </a:extLst>
                </a:gridCol>
                <a:gridCol w="540543">
                  <a:extLst>
                    <a:ext uri="{9D8B030D-6E8A-4147-A177-3AD203B41FA5}">
                      <a16:colId xmlns:a16="http://schemas.microsoft.com/office/drawing/2014/main" val="20007"/>
                    </a:ext>
                  </a:extLst>
                </a:gridCol>
                <a:gridCol w="540543">
                  <a:extLst>
                    <a:ext uri="{9D8B030D-6E8A-4147-A177-3AD203B41FA5}">
                      <a16:colId xmlns:a16="http://schemas.microsoft.com/office/drawing/2014/main" val="20008"/>
                    </a:ext>
                  </a:extLst>
                </a:gridCol>
                <a:gridCol w="540543">
                  <a:extLst>
                    <a:ext uri="{9D8B030D-6E8A-4147-A177-3AD203B41FA5}">
                      <a16:colId xmlns:a16="http://schemas.microsoft.com/office/drawing/2014/main" val="20009"/>
                    </a:ext>
                  </a:extLst>
                </a:gridCol>
                <a:gridCol w="540543">
                  <a:extLst>
                    <a:ext uri="{9D8B030D-6E8A-4147-A177-3AD203B41FA5}">
                      <a16:colId xmlns:a16="http://schemas.microsoft.com/office/drawing/2014/main" val="20010"/>
                    </a:ext>
                  </a:extLst>
                </a:gridCol>
                <a:gridCol w="540543">
                  <a:extLst>
                    <a:ext uri="{9D8B030D-6E8A-4147-A177-3AD203B41FA5}">
                      <a16:colId xmlns:a16="http://schemas.microsoft.com/office/drawing/2014/main" val="20011"/>
                    </a:ext>
                  </a:extLst>
                </a:gridCol>
                <a:gridCol w="540543">
                  <a:extLst>
                    <a:ext uri="{9D8B030D-6E8A-4147-A177-3AD203B41FA5}">
                      <a16:colId xmlns:a16="http://schemas.microsoft.com/office/drawing/2014/main" val="20012"/>
                    </a:ext>
                  </a:extLst>
                </a:gridCol>
                <a:gridCol w="540543">
                  <a:extLst>
                    <a:ext uri="{9D8B030D-6E8A-4147-A177-3AD203B41FA5}">
                      <a16:colId xmlns:a16="http://schemas.microsoft.com/office/drawing/2014/main" val="20013"/>
                    </a:ext>
                  </a:extLst>
                </a:gridCol>
              </a:tblGrid>
              <a:tr h="441957">
                <a:tc>
                  <a:txBody>
                    <a:bodyPr/>
                    <a:lstStyle/>
                    <a:p>
                      <a:pPr algn="ctr" fontAlgn="b"/>
                      <a:r>
                        <a:rPr lang="en-US" sz="900" b="0" i="0" u="none" strike="noStrike" dirty="0">
                          <a:solidFill>
                            <a:srgbClr val="000000"/>
                          </a:solidFill>
                          <a:latin typeface="Calibri"/>
                        </a:rPr>
                        <a:t> </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13">
                  <a:txBody>
                    <a:bodyPr/>
                    <a:lstStyle/>
                    <a:p>
                      <a:pPr algn="ctr" fontAlgn="b"/>
                      <a:r>
                        <a:rPr lang="en-US" sz="1600" b="1" i="0" u="none" strike="noStrike" dirty="0">
                          <a:solidFill>
                            <a:srgbClr val="000000"/>
                          </a:solidFill>
                          <a:latin typeface="Arial" pitchFamily="34" charset="0"/>
                          <a:cs typeface="Arial" pitchFamily="34" charset="0"/>
                        </a:rPr>
                        <a:t>Ambient  Air Quality Monitoring schedule for PM </a:t>
                      </a:r>
                      <a:r>
                        <a:rPr lang="en-US" sz="1600" b="1" i="0" u="none" strike="noStrike" baseline="-25000" dirty="0">
                          <a:solidFill>
                            <a:srgbClr val="000000"/>
                          </a:solidFill>
                          <a:latin typeface="Arial" pitchFamily="34" charset="0"/>
                          <a:cs typeface="Arial" pitchFamily="34" charset="0"/>
                        </a:rPr>
                        <a:t>10</a:t>
                      </a:r>
                      <a:r>
                        <a:rPr lang="en-US" sz="1600" b="1" i="0" u="none" strike="noStrike" dirty="0">
                          <a:solidFill>
                            <a:srgbClr val="000000"/>
                          </a:solidFill>
                          <a:latin typeface="Arial" pitchFamily="34" charset="0"/>
                          <a:cs typeface="Arial" pitchFamily="34" charset="0"/>
                        </a:rPr>
                        <a:t>, PM </a:t>
                      </a:r>
                      <a:r>
                        <a:rPr lang="en-US" sz="1600" b="1" i="0" u="none" strike="noStrike" baseline="-25000" dirty="0">
                          <a:solidFill>
                            <a:srgbClr val="000000"/>
                          </a:solidFill>
                          <a:latin typeface="Arial" pitchFamily="34" charset="0"/>
                          <a:cs typeface="Arial" pitchFamily="34" charset="0"/>
                        </a:rPr>
                        <a:t>2.5</a:t>
                      </a:r>
                      <a:r>
                        <a:rPr lang="en-US" sz="1600" b="1" i="0" u="none" strike="noStrike" dirty="0">
                          <a:solidFill>
                            <a:srgbClr val="000000"/>
                          </a:solidFill>
                          <a:latin typeface="Arial" pitchFamily="34" charset="0"/>
                          <a:cs typeface="Arial" pitchFamily="34" charset="0"/>
                        </a:rPr>
                        <a:t> ,SO2,</a:t>
                      </a:r>
                      <a:r>
                        <a:rPr lang="en-US" sz="1600" b="1" i="0" u="none" strike="noStrike" baseline="0" dirty="0">
                          <a:solidFill>
                            <a:srgbClr val="000000"/>
                          </a:solidFill>
                          <a:latin typeface="Arial" pitchFamily="34" charset="0"/>
                          <a:cs typeface="Arial" pitchFamily="34" charset="0"/>
                        </a:rPr>
                        <a:t> No2 </a:t>
                      </a:r>
                      <a:r>
                        <a:rPr lang="en-US" sz="1600" b="1" i="0" u="none" strike="noStrike" dirty="0">
                          <a:solidFill>
                            <a:srgbClr val="000000"/>
                          </a:solidFill>
                          <a:latin typeface="Arial" pitchFamily="34" charset="0"/>
                          <a:cs typeface="Arial" pitchFamily="34" charset="0"/>
                        </a:rPr>
                        <a:t>&amp; Pb</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324974">
                <a:tc>
                  <a:txBody>
                    <a:bodyPr/>
                    <a:lstStyle/>
                    <a:p>
                      <a:pPr algn="ctr" fontAlgn="b"/>
                      <a:r>
                        <a:rPr lang="en-US" sz="1100" b="0" i="0" u="none" strike="noStrike" dirty="0">
                          <a:solidFill>
                            <a:srgbClr val="000000"/>
                          </a:solidFill>
                          <a:latin typeface="Arial" pitchFamily="34" charset="0"/>
                          <a:cs typeface="Arial" pitchFamily="34" charset="0"/>
                        </a:rPr>
                        <a:t>S l No</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Location </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January</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Feb</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March</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April</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May</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June</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July </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August</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Sept</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Oct</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Nov</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100" b="0" i="0" u="none" strike="noStrike" dirty="0">
                          <a:solidFill>
                            <a:srgbClr val="000000"/>
                          </a:solidFill>
                          <a:latin typeface="Arial" pitchFamily="34" charset="0"/>
                          <a:cs typeface="Arial" pitchFamily="34" charset="0"/>
                        </a:rPr>
                        <a:t>Dec</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4534">
                <a:tc>
                  <a:txBody>
                    <a:bodyPr/>
                    <a:lstStyle/>
                    <a:p>
                      <a:pPr algn="ctr" fontAlgn="b"/>
                      <a:r>
                        <a:rPr lang="en-US" sz="1050" b="0" i="0" u="none" strike="noStrike" dirty="0">
                          <a:solidFill>
                            <a:srgbClr val="000000"/>
                          </a:solidFill>
                          <a:latin typeface="Arial" pitchFamily="34" charset="0"/>
                          <a:cs typeface="Arial" pitchFamily="34" charset="0"/>
                        </a:rPr>
                        <a:t>1</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Arial" pitchFamily="34" charset="0"/>
                          <a:cs typeface="Arial" pitchFamily="34" charset="0"/>
                        </a:rPr>
                        <a:t>Near </a:t>
                      </a:r>
                      <a:r>
                        <a:rPr lang="en-US" sz="1200" b="0" i="0" u="none" strike="noStrike" dirty="0" err="1">
                          <a:solidFill>
                            <a:srgbClr val="000000"/>
                          </a:solidFill>
                          <a:latin typeface="Arial" pitchFamily="34" charset="0"/>
                          <a:cs typeface="Arial" pitchFamily="34" charset="0"/>
                        </a:rPr>
                        <a:t>Admn</a:t>
                      </a:r>
                      <a:r>
                        <a:rPr lang="en-US" sz="1200" b="0" i="0" u="none" strike="noStrike" dirty="0">
                          <a:solidFill>
                            <a:srgbClr val="000000"/>
                          </a:solidFill>
                          <a:latin typeface="Arial" pitchFamily="34" charset="0"/>
                          <a:cs typeface="Arial" pitchFamily="34" charset="0"/>
                        </a:rPr>
                        <a:t>.  Building</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b="0" i="0" u="none" strike="noStrike" dirty="0">
                        <a:solidFill>
                          <a:srgbClr val="000000"/>
                        </a:solidFill>
                        <a:latin typeface="Arial" pitchFamily="34" charset="0"/>
                        <a:cs typeface="Arial" pitchFamily="34" charset="0"/>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Arial" pitchFamily="34" charset="0"/>
                          <a:cs typeface="Arial" pitchFamily="34" charset="0"/>
                        </a:rPr>
                        <a:t>79.43,29.01,14.52,33.88,0.82,33.41</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417499">
                <a:tc>
                  <a:txBody>
                    <a:bodyPr/>
                    <a:lstStyle/>
                    <a:p>
                      <a:pPr algn="ctr" fontAlgn="b"/>
                      <a:r>
                        <a:rPr lang="en-US" sz="1050" b="0" i="0" u="none" strike="noStrike" dirty="0">
                          <a:solidFill>
                            <a:srgbClr val="000000"/>
                          </a:solidFill>
                          <a:latin typeface="Arial" pitchFamily="34" charset="0"/>
                          <a:cs typeface="Arial" pitchFamily="34" charset="0"/>
                        </a:rPr>
                        <a:t>2</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Arial" pitchFamily="34" charset="0"/>
                          <a:cs typeface="Arial" pitchFamily="34" charset="0"/>
                        </a:rPr>
                        <a:t>Beside  R.O. Plant  of  Traction Factory</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800" b="0" i="0" u="none" strike="noStrike" dirty="0">
                          <a:solidFill>
                            <a:srgbClr val="000000"/>
                          </a:solidFill>
                          <a:latin typeface="Arial" pitchFamily="34" charset="0"/>
                          <a:cs typeface="Arial" pitchFamily="34" charset="0"/>
                        </a:rPr>
                        <a:t>74.58,26.81,13.68,34.03,0.80,33.75</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b="0" i="0" u="none" strike="noStrike" dirty="0">
                        <a:solidFill>
                          <a:srgbClr val="000000"/>
                        </a:solidFill>
                        <a:latin typeface="Arial" pitchFamily="34" charset="0"/>
                        <a:cs typeface="Arial" pitchFamily="34" charset="0"/>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451570">
                <a:tc>
                  <a:txBody>
                    <a:bodyPr/>
                    <a:lstStyle/>
                    <a:p>
                      <a:pPr algn="ctr" fontAlgn="b"/>
                      <a:r>
                        <a:rPr lang="en-US" sz="1050" b="0" i="0" u="none" strike="noStrike" dirty="0">
                          <a:solidFill>
                            <a:srgbClr val="000000"/>
                          </a:solidFill>
                          <a:latin typeface="Arial" pitchFamily="34" charset="0"/>
                          <a:cs typeface="Arial" pitchFamily="34" charset="0"/>
                        </a:rPr>
                        <a:t>3</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Arial" pitchFamily="34" charset="0"/>
                          <a:cs typeface="Arial" pitchFamily="34" charset="0"/>
                        </a:rPr>
                        <a:t>Near auto acid mixing area</a:t>
                      </a:r>
                    </a:p>
                    <a:p>
                      <a:pPr algn="ctr" fontAlgn="b"/>
                      <a:endParaRPr lang="en-US" sz="1200" b="0" i="0" u="none" strike="noStrike" dirty="0">
                        <a:solidFill>
                          <a:srgbClr val="000000"/>
                        </a:solidFill>
                        <a:latin typeface="Arial" pitchFamily="34" charset="0"/>
                        <a:cs typeface="Arial" pitchFamily="34" charset="0"/>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endParaRPr lang="en-US" sz="900" b="0" i="0" u="none" strike="noStrike" dirty="0">
                        <a:solidFill>
                          <a:srgbClr val="000000"/>
                        </a:solidFill>
                        <a:latin typeface="Arial" pitchFamily="34" charset="0"/>
                        <a:cs typeface="Arial" pitchFamily="34" charset="0"/>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Arial" pitchFamily="34" charset="0"/>
                          <a:cs typeface="Arial" pitchFamily="34" charset="0"/>
                        </a:rPr>
                        <a:t>28.43,16.62,35.96,0.82,</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621931">
                <a:tc>
                  <a:txBody>
                    <a:bodyPr/>
                    <a:lstStyle/>
                    <a:p>
                      <a:pPr algn="ctr" fontAlgn="b"/>
                      <a:r>
                        <a:rPr lang="en-US" sz="1050" b="0" i="0" u="none" strike="noStrike" dirty="0">
                          <a:solidFill>
                            <a:srgbClr val="000000"/>
                          </a:solidFill>
                          <a:latin typeface="Arial" pitchFamily="34" charset="0"/>
                          <a:cs typeface="Arial" pitchFamily="34" charset="0"/>
                        </a:rPr>
                        <a:t>4</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b" latinLnBrk="0" hangingPunct="1">
                        <a:lnSpc>
                          <a:spcPct val="100000"/>
                        </a:lnSpc>
                        <a:spcBef>
                          <a:spcPts val="0"/>
                        </a:spcBef>
                        <a:spcAft>
                          <a:spcPts val="0"/>
                        </a:spcAft>
                        <a:buClrTx/>
                        <a:buSzTx/>
                        <a:buFontTx/>
                        <a:buNone/>
                        <a:tabLst/>
                        <a:defRPr/>
                      </a:pPr>
                      <a:r>
                        <a:rPr lang="en-US" sz="1200" b="0" i="0" u="none" strike="noStrike" dirty="0">
                          <a:solidFill>
                            <a:srgbClr val="000000"/>
                          </a:solidFill>
                          <a:latin typeface="Arial" pitchFamily="34" charset="0"/>
                          <a:cs typeface="Arial" pitchFamily="34" charset="0"/>
                        </a:rPr>
                        <a:t>Near  Traction Factory Gate </a:t>
                      </a:r>
                    </a:p>
                    <a:p>
                      <a:pPr algn="ctr" fontAlgn="b"/>
                      <a:endParaRPr lang="en-US" sz="1200" b="0" i="0" u="none" strike="noStrike" dirty="0">
                        <a:solidFill>
                          <a:srgbClr val="000000"/>
                        </a:solidFill>
                        <a:latin typeface="Arial" pitchFamily="34" charset="0"/>
                        <a:cs typeface="Arial" pitchFamily="34" charset="0"/>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Arial" pitchFamily="34" charset="0"/>
                          <a:cs typeface="Arial" pitchFamily="34" charset="0"/>
                        </a:rPr>
                        <a:t>79.95,26.26,14.49,32.72,0.82</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468607">
                <a:tc>
                  <a:txBody>
                    <a:bodyPr/>
                    <a:lstStyle/>
                    <a:p>
                      <a:pPr algn="ctr" fontAlgn="b"/>
                      <a:r>
                        <a:rPr lang="en-US" sz="1050" b="0" i="0" u="none" strike="noStrike" dirty="0">
                          <a:solidFill>
                            <a:srgbClr val="000000"/>
                          </a:solidFill>
                          <a:latin typeface="Arial" pitchFamily="34" charset="0"/>
                          <a:cs typeface="Arial" pitchFamily="34" charset="0"/>
                        </a:rPr>
                        <a:t>5</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Arial" pitchFamily="34" charset="0"/>
                          <a:cs typeface="Arial" pitchFamily="34" charset="0"/>
                        </a:rPr>
                        <a:t>Near industrial test house</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lang="en-US" sz="900" dirty="0"/>
                        <a:t>54.68,17.84,10.79,29.06,0.69</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endParaRPr lang="en-US" sz="900" dirty="0"/>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468607">
                <a:tc>
                  <a:txBody>
                    <a:bodyPr/>
                    <a:lstStyle/>
                    <a:p>
                      <a:pPr algn="ctr" fontAlgn="b"/>
                      <a:r>
                        <a:rPr lang="en-US" sz="1050" b="0" i="0" u="none" strike="noStrike" dirty="0">
                          <a:solidFill>
                            <a:srgbClr val="000000"/>
                          </a:solidFill>
                          <a:latin typeface="Arial" pitchFamily="34" charset="0"/>
                          <a:cs typeface="Arial" pitchFamily="34" charset="0"/>
                        </a:rPr>
                        <a:t>6</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Arial" pitchFamily="34" charset="0"/>
                          <a:cs typeface="Arial" pitchFamily="34" charset="0"/>
                        </a:rPr>
                        <a:t>Near Industrial DG house</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Calibri"/>
                        </a:rPr>
                        <a:t>89.16,32.05,13.62,42.14,0.87</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r h="468607">
                <a:tc>
                  <a:txBody>
                    <a:bodyPr/>
                    <a:lstStyle/>
                    <a:p>
                      <a:pPr algn="ctr" fontAlgn="b"/>
                      <a:r>
                        <a:rPr lang="en-US" sz="1050" b="0" i="0" u="none" strike="noStrike" dirty="0">
                          <a:solidFill>
                            <a:srgbClr val="000000"/>
                          </a:solidFill>
                          <a:latin typeface="Arial" pitchFamily="34" charset="0"/>
                          <a:cs typeface="Arial" pitchFamily="34" charset="0"/>
                        </a:rPr>
                        <a:t>7</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Arial" pitchFamily="34" charset="0"/>
                          <a:cs typeface="Arial" pitchFamily="34" charset="0"/>
                        </a:rPr>
                        <a:t>Near Lihshan ball mill-traction </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900" b="0" i="0" u="none" strike="noStrike" dirty="0">
                          <a:solidFill>
                            <a:srgbClr val="000000"/>
                          </a:solidFill>
                          <a:latin typeface="+mn-lt"/>
                        </a:rPr>
                        <a:t>68.73,26.91,14.72,32.73,0.66</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2"/>
                  </a:ext>
                </a:extLst>
              </a:tr>
              <a:tr h="417499">
                <a:tc>
                  <a:txBody>
                    <a:bodyPr/>
                    <a:lstStyle/>
                    <a:p>
                      <a:pPr algn="ctr" fontAlgn="b"/>
                      <a:r>
                        <a:rPr lang="en-US" sz="1050" b="0" i="0" u="none" strike="noStrike" dirty="0">
                          <a:solidFill>
                            <a:srgbClr val="000000"/>
                          </a:solidFill>
                          <a:latin typeface="Arial" pitchFamily="34" charset="0"/>
                          <a:cs typeface="Arial" pitchFamily="34" charset="0"/>
                        </a:rPr>
                        <a:t>8</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latin typeface="Arial" pitchFamily="34" charset="0"/>
                          <a:cs typeface="Arial" pitchFamily="34" charset="0"/>
                        </a:rPr>
                        <a:t>Outside charging area of traction factory</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endParaRPr lang="en-US" sz="900" b="0" i="0" u="none" strike="noStrike" dirty="0">
                        <a:solidFill>
                          <a:srgbClr val="000000"/>
                        </a:solidFill>
                        <a:latin typeface="+mn-lt"/>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10013"/>
                  </a:ext>
                </a:extLst>
              </a:tr>
              <a:tr h="727479">
                <a:tc>
                  <a:txBody>
                    <a:bodyPr/>
                    <a:lstStyle/>
                    <a:p>
                      <a:pPr algn="ctr" fontAlgn="b"/>
                      <a:r>
                        <a:rPr lang="en-US" sz="1050" b="0" i="0" u="none" strike="noStrike" dirty="0">
                          <a:solidFill>
                            <a:srgbClr val="000000"/>
                          </a:solidFill>
                          <a:latin typeface="Arial" pitchFamily="34" charset="0"/>
                          <a:cs typeface="Arial" pitchFamily="34" charset="0"/>
                        </a:rPr>
                        <a:t>9</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n-US" sz="1200" b="0" i="0" u="none" strike="noStrike" dirty="0">
                          <a:solidFill>
                            <a:srgbClr val="000000"/>
                          </a:solidFill>
                          <a:latin typeface="Arial" pitchFamily="34" charset="0"/>
                          <a:cs typeface="Arial" pitchFamily="34" charset="0"/>
                        </a:rPr>
                        <a:t>Near  Auto. Test House</a:t>
                      </a: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b"/>
                      <a:endParaRPr lang="en-US" sz="900" b="0" i="0" u="none" strike="noStrike" dirty="0">
                        <a:solidFill>
                          <a:srgbClr val="000000"/>
                        </a:solidFill>
                        <a:latin typeface="Calibri"/>
                      </a:endParaRPr>
                    </a:p>
                  </a:txBody>
                  <a:tcPr marL="7723" marR="7723" marT="7723"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10014"/>
                  </a:ext>
                </a:extLst>
              </a:tr>
            </a:tbl>
          </a:graphicData>
        </a:graphic>
      </p:graphicFrame>
      <p:sp>
        <p:nvSpPr>
          <p:cNvPr id="4" name="Rectangle 3"/>
          <p:cNvSpPr/>
          <p:nvPr/>
        </p:nvSpPr>
        <p:spPr>
          <a:xfrm>
            <a:off x="354279" y="6237312"/>
            <a:ext cx="2169761" cy="276999"/>
          </a:xfrm>
          <a:prstGeom prst="rect">
            <a:avLst/>
          </a:prstGeom>
        </p:spPr>
        <p:txBody>
          <a:bodyPr wrap="none">
            <a:spAutoFit/>
          </a:bodyPr>
          <a:lstStyle/>
          <a:p>
            <a:pPr algn="ctr" fontAlgn="b"/>
            <a:r>
              <a:rPr lang="en-US" sz="1200" b="1" dirty="0">
                <a:solidFill>
                  <a:srgbClr val="000000"/>
                </a:solidFill>
              </a:rPr>
              <a:t>By self engaged outside agency</a:t>
            </a:r>
          </a:p>
        </p:txBody>
      </p:sp>
      <p:sp>
        <p:nvSpPr>
          <p:cNvPr id="5" name="Rectangle 4"/>
          <p:cNvSpPr/>
          <p:nvPr/>
        </p:nvSpPr>
        <p:spPr>
          <a:xfrm>
            <a:off x="35496" y="6309320"/>
            <a:ext cx="360040" cy="216024"/>
          </a:xfrm>
          <a:prstGeom prst="rect">
            <a:avLst/>
          </a:prstGeom>
          <a:solidFill>
            <a:srgbClr val="92D050"/>
          </a:solidFill>
          <a:ln w="63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95536" y="5877272"/>
            <a:ext cx="6912768" cy="276999"/>
          </a:xfrm>
          <a:prstGeom prst="rect">
            <a:avLst/>
          </a:prstGeom>
          <a:noFill/>
        </p:spPr>
        <p:txBody>
          <a:bodyPr wrap="square" rtlCol="0">
            <a:spAutoFit/>
          </a:bodyPr>
          <a:lstStyle/>
          <a:p>
            <a:r>
              <a:rPr lang="en-US" sz="1200" dirty="0"/>
              <a:t>Parameter: PM10-100 µg /m</a:t>
            </a:r>
            <a:r>
              <a:rPr lang="en-US" sz="1200" baseline="30000" dirty="0"/>
              <a:t>3</a:t>
            </a:r>
            <a:r>
              <a:rPr lang="en-US" sz="1200" dirty="0"/>
              <a:t>, PM2.5-60 µg /m</a:t>
            </a:r>
            <a:r>
              <a:rPr lang="en-US" sz="1200" baseline="30000" dirty="0"/>
              <a:t>3</a:t>
            </a:r>
            <a:r>
              <a:rPr lang="en-US" sz="1200" dirty="0"/>
              <a:t> , SO</a:t>
            </a:r>
            <a:r>
              <a:rPr lang="en-US" sz="1200" baseline="-25000" dirty="0"/>
              <a:t>2</a:t>
            </a:r>
            <a:r>
              <a:rPr lang="en-US" sz="1200" dirty="0"/>
              <a:t>- 80 µg /m</a:t>
            </a:r>
            <a:r>
              <a:rPr lang="en-US" sz="1200" baseline="30000" dirty="0"/>
              <a:t>3</a:t>
            </a:r>
            <a:r>
              <a:rPr lang="en-US" sz="1200" dirty="0"/>
              <a:t> , NO</a:t>
            </a:r>
            <a:r>
              <a:rPr lang="en-US" sz="1200" baseline="-25000" dirty="0"/>
              <a:t>2</a:t>
            </a:r>
            <a:r>
              <a:rPr lang="en-US" sz="1200" dirty="0"/>
              <a:t>-80 µg /m</a:t>
            </a:r>
            <a:r>
              <a:rPr lang="en-US" sz="1200" baseline="30000" dirty="0"/>
              <a:t>3</a:t>
            </a:r>
            <a:r>
              <a:rPr lang="en-US" sz="1200" dirty="0"/>
              <a:t>, Pb-1 µg /m</a:t>
            </a:r>
            <a:r>
              <a:rPr lang="en-US" sz="1200" baseline="30000" dirty="0"/>
              <a:t>3</a:t>
            </a:r>
          </a:p>
        </p:txBody>
      </p:sp>
    </p:spTree>
    <p:extLst>
      <p:ext uri="{BB962C8B-B14F-4D97-AF65-F5344CB8AC3E}">
        <p14:creationId xmlns:p14="http://schemas.microsoft.com/office/powerpoint/2010/main" val="180171638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53FF16-AD5A-4A5E-BC08-5C7B4243B145}"/>
              </a:ext>
            </a:extLst>
          </p:cNvPr>
          <p:cNvPicPr>
            <a:picLocks noChangeAspect="1"/>
          </p:cNvPicPr>
          <p:nvPr/>
        </p:nvPicPr>
        <p:blipFill rotWithShape="1">
          <a:blip r:embed="rId2"/>
          <a:srcRect l="26667" t="17391" r="44167" b="9980"/>
          <a:stretch/>
        </p:blipFill>
        <p:spPr>
          <a:xfrm>
            <a:off x="4648200" y="609600"/>
            <a:ext cx="4267200" cy="5867400"/>
          </a:xfrm>
          <a:prstGeom prst="rect">
            <a:avLst/>
          </a:prstGeom>
        </p:spPr>
      </p:pic>
      <p:sp>
        <p:nvSpPr>
          <p:cNvPr id="2" name="TextBox 1"/>
          <p:cNvSpPr txBox="1"/>
          <p:nvPr/>
        </p:nvSpPr>
        <p:spPr>
          <a:xfrm>
            <a:off x="457200" y="1295400"/>
            <a:ext cx="4114800" cy="3170099"/>
          </a:xfrm>
          <a:prstGeom prst="rect">
            <a:avLst/>
          </a:prstGeom>
          <a:noFill/>
        </p:spPr>
        <p:txBody>
          <a:bodyPr wrap="square" rtlCol="0">
            <a:spAutoFit/>
          </a:bodyPr>
          <a:lstStyle/>
          <a:p>
            <a:r>
              <a:rPr lang="en-US" sz="2000" b="1" dirty="0">
                <a:solidFill>
                  <a:srgbClr val="0033CC"/>
                </a:solidFill>
              </a:rPr>
              <a:t>PRODUCT RESPONSIBILITY POLICY </a:t>
            </a:r>
          </a:p>
          <a:p>
            <a:endParaRPr lang="en-US" dirty="0"/>
          </a:p>
          <a:p>
            <a:pPr marL="285750" indent="-285750">
              <a:buFont typeface="Wingdings" panose="05000000000000000000" pitchFamily="2" charset="2"/>
              <a:buChar char="ü"/>
            </a:pPr>
            <a:r>
              <a:rPr lang="en-US" dirty="0"/>
              <a:t>Ensure life cycle assessment of products in order to determine the environment impact of product</a:t>
            </a:r>
          </a:p>
          <a:p>
            <a:endParaRPr lang="en-US" dirty="0"/>
          </a:p>
          <a:p>
            <a:pPr marL="285750" indent="-285750">
              <a:buFont typeface="Wingdings" panose="05000000000000000000" pitchFamily="2" charset="2"/>
              <a:buChar char="ü"/>
            </a:pPr>
            <a:r>
              <a:rPr lang="en-US" dirty="0"/>
              <a:t>Evaluate the human &amp; environment safety of each product through assessments of hazards associated with the raw material and their interaction with product(mixtures)</a:t>
            </a:r>
            <a:endParaRPr lang="en-IN" dirty="0"/>
          </a:p>
        </p:txBody>
      </p:sp>
    </p:spTree>
    <p:extLst>
      <p:ext uri="{BB962C8B-B14F-4D97-AF65-F5344CB8AC3E}">
        <p14:creationId xmlns:p14="http://schemas.microsoft.com/office/powerpoint/2010/main" val="34428250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B8FB29-1755-45D6-BC42-32795622FEAA}"/>
              </a:ext>
            </a:extLst>
          </p:cNvPr>
          <p:cNvSpPr txBox="1"/>
          <p:nvPr/>
        </p:nvSpPr>
        <p:spPr>
          <a:xfrm>
            <a:off x="381000" y="381000"/>
            <a:ext cx="8610600" cy="369332"/>
          </a:xfrm>
          <a:prstGeom prst="rect">
            <a:avLst/>
          </a:prstGeom>
          <a:noFill/>
        </p:spPr>
        <p:txBody>
          <a:bodyPr wrap="square" rtlCol="0">
            <a:spAutoFit/>
          </a:bodyPr>
          <a:lstStyle/>
          <a:p>
            <a:pPr algn="ctr"/>
            <a:r>
              <a:rPr lang="en-IN" b="1" dirty="0"/>
              <a:t>Our Products are made with sustainably sourced ingredients </a:t>
            </a:r>
          </a:p>
        </p:txBody>
      </p:sp>
      <p:pic>
        <p:nvPicPr>
          <p:cNvPr id="6" name="Picture 5">
            <a:extLst>
              <a:ext uri="{FF2B5EF4-FFF2-40B4-BE49-F238E27FC236}">
                <a16:creationId xmlns:a16="http://schemas.microsoft.com/office/drawing/2014/main" id="{9CE4287A-6D3B-4987-8464-48A84D8F8FE8}"/>
              </a:ext>
            </a:extLst>
          </p:cNvPr>
          <p:cNvPicPr>
            <a:picLocks noChangeAspect="1"/>
          </p:cNvPicPr>
          <p:nvPr/>
        </p:nvPicPr>
        <p:blipFill rotWithShape="1">
          <a:blip r:embed="rId2"/>
          <a:srcRect l="25000" t="15910" r="43333"/>
          <a:stretch/>
        </p:blipFill>
        <p:spPr>
          <a:xfrm>
            <a:off x="152400" y="750332"/>
            <a:ext cx="3276600" cy="4888467"/>
          </a:xfrm>
          <a:prstGeom prst="rect">
            <a:avLst/>
          </a:prstGeom>
        </p:spPr>
      </p:pic>
      <p:sp>
        <p:nvSpPr>
          <p:cNvPr id="7" name="TextBox 6">
            <a:extLst>
              <a:ext uri="{FF2B5EF4-FFF2-40B4-BE49-F238E27FC236}">
                <a16:creationId xmlns:a16="http://schemas.microsoft.com/office/drawing/2014/main" id="{3CDD9819-2BF6-4E1F-A9FD-A54A88C75D9A}"/>
              </a:ext>
            </a:extLst>
          </p:cNvPr>
          <p:cNvSpPr txBox="1"/>
          <p:nvPr/>
        </p:nvSpPr>
        <p:spPr>
          <a:xfrm>
            <a:off x="152400" y="5823465"/>
            <a:ext cx="3276600" cy="369332"/>
          </a:xfrm>
          <a:prstGeom prst="rect">
            <a:avLst/>
          </a:prstGeom>
          <a:noFill/>
        </p:spPr>
        <p:txBody>
          <a:bodyPr wrap="square" rtlCol="0">
            <a:spAutoFit/>
          </a:bodyPr>
          <a:lstStyle/>
          <a:p>
            <a:pPr algn="ctr"/>
            <a:r>
              <a:rPr lang="en-IN" b="1" dirty="0"/>
              <a:t>Lead and Lead Alloys </a:t>
            </a:r>
          </a:p>
        </p:txBody>
      </p:sp>
      <p:pic>
        <p:nvPicPr>
          <p:cNvPr id="8" name="Picture 7">
            <a:extLst>
              <a:ext uri="{FF2B5EF4-FFF2-40B4-BE49-F238E27FC236}">
                <a16:creationId xmlns:a16="http://schemas.microsoft.com/office/drawing/2014/main" id="{DC3741EA-2ECC-45D1-9F92-46ABA7C94383}"/>
              </a:ext>
            </a:extLst>
          </p:cNvPr>
          <p:cNvPicPr>
            <a:picLocks noChangeAspect="1"/>
          </p:cNvPicPr>
          <p:nvPr/>
        </p:nvPicPr>
        <p:blipFill rotWithShape="1">
          <a:blip r:embed="rId3"/>
          <a:srcRect l="30833" t="30731" r="48334" b="14427"/>
          <a:stretch/>
        </p:blipFill>
        <p:spPr>
          <a:xfrm>
            <a:off x="3486150" y="750332"/>
            <a:ext cx="2686050" cy="4888467"/>
          </a:xfrm>
          <a:prstGeom prst="rect">
            <a:avLst/>
          </a:prstGeom>
        </p:spPr>
      </p:pic>
      <p:sp>
        <p:nvSpPr>
          <p:cNvPr id="9" name="TextBox 8">
            <a:extLst>
              <a:ext uri="{FF2B5EF4-FFF2-40B4-BE49-F238E27FC236}">
                <a16:creationId xmlns:a16="http://schemas.microsoft.com/office/drawing/2014/main" id="{C0B64714-208F-4242-9A87-4B869E2CC9D1}"/>
              </a:ext>
            </a:extLst>
          </p:cNvPr>
          <p:cNvSpPr txBox="1"/>
          <p:nvPr/>
        </p:nvSpPr>
        <p:spPr>
          <a:xfrm>
            <a:off x="3190875" y="5861993"/>
            <a:ext cx="3276600" cy="369332"/>
          </a:xfrm>
          <a:prstGeom prst="rect">
            <a:avLst/>
          </a:prstGeom>
          <a:noFill/>
        </p:spPr>
        <p:txBody>
          <a:bodyPr wrap="square" rtlCol="0">
            <a:spAutoFit/>
          </a:bodyPr>
          <a:lstStyle/>
          <a:p>
            <a:pPr algn="ctr"/>
            <a:r>
              <a:rPr lang="en-IN" b="1" dirty="0"/>
              <a:t>Sulphuric Acid </a:t>
            </a:r>
          </a:p>
        </p:txBody>
      </p:sp>
      <p:pic>
        <p:nvPicPr>
          <p:cNvPr id="10" name="Picture 9">
            <a:extLst>
              <a:ext uri="{FF2B5EF4-FFF2-40B4-BE49-F238E27FC236}">
                <a16:creationId xmlns:a16="http://schemas.microsoft.com/office/drawing/2014/main" id="{A8246A89-18E8-4FA0-9176-F19296676169}"/>
              </a:ext>
            </a:extLst>
          </p:cNvPr>
          <p:cNvPicPr>
            <a:picLocks noChangeAspect="1"/>
          </p:cNvPicPr>
          <p:nvPr/>
        </p:nvPicPr>
        <p:blipFill rotWithShape="1">
          <a:blip r:embed="rId4"/>
          <a:srcRect l="30000" t="30732" r="48333" b="14427"/>
          <a:stretch/>
        </p:blipFill>
        <p:spPr>
          <a:xfrm>
            <a:off x="6229350" y="750332"/>
            <a:ext cx="2762250" cy="4888466"/>
          </a:xfrm>
          <a:prstGeom prst="rect">
            <a:avLst/>
          </a:prstGeom>
        </p:spPr>
      </p:pic>
      <p:sp>
        <p:nvSpPr>
          <p:cNvPr id="11" name="TextBox 10">
            <a:extLst>
              <a:ext uri="{FF2B5EF4-FFF2-40B4-BE49-F238E27FC236}">
                <a16:creationId xmlns:a16="http://schemas.microsoft.com/office/drawing/2014/main" id="{04C771E3-8327-4523-AF20-C96C96BEA587}"/>
              </a:ext>
            </a:extLst>
          </p:cNvPr>
          <p:cNvSpPr txBox="1"/>
          <p:nvPr/>
        </p:nvSpPr>
        <p:spPr>
          <a:xfrm>
            <a:off x="6139841" y="5861993"/>
            <a:ext cx="3276600" cy="369332"/>
          </a:xfrm>
          <a:prstGeom prst="rect">
            <a:avLst/>
          </a:prstGeom>
          <a:noFill/>
        </p:spPr>
        <p:txBody>
          <a:bodyPr wrap="square" rtlCol="0">
            <a:spAutoFit/>
          </a:bodyPr>
          <a:lstStyle/>
          <a:p>
            <a:pPr algn="ctr"/>
            <a:r>
              <a:rPr lang="en-IN" b="1" dirty="0"/>
              <a:t>Polypropylene Co Polymer </a:t>
            </a:r>
          </a:p>
        </p:txBody>
      </p:sp>
    </p:spTree>
    <p:extLst>
      <p:ext uri="{BB962C8B-B14F-4D97-AF65-F5344CB8AC3E}">
        <p14:creationId xmlns:p14="http://schemas.microsoft.com/office/powerpoint/2010/main" val="41166120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FF556A-38CE-4273-9D84-73E2239CA88C}"/>
              </a:ext>
            </a:extLst>
          </p:cNvPr>
          <p:cNvSpPr txBox="1"/>
          <p:nvPr/>
        </p:nvSpPr>
        <p:spPr>
          <a:xfrm>
            <a:off x="2324100" y="156656"/>
            <a:ext cx="4495800" cy="461665"/>
          </a:xfrm>
          <a:prstGeom prst="rect">
            <a:avLst/>
          </a:prstGeom>
          <a:noFill/>
        </p:spPr>
        <p:txBody>
          <a:bodyPr wrap="square" rtlCol="0">
            <a:spAutoFit/>
          </a:bodyPr>
          <a:lstStyle/>
          <a:p>
            <a:pPr algn="ctr"/>
            <a:r>
              <a:rPr lang="en-US" sz="2400" b="1" u="sng" dirty="0"/>
              <a:t>ISO 14001</a:t>
            </a:r>
          </a:p>
        </p:txBody>
      </p:sp>
      <p:sp>
        <p:nvSpPr>
          <p:cNvPr id="5" name="TextBox 4">
            <a:extLst>
              <a:ext uri="{FF2B5EF4-FFF2-40B4-BE49-F238E27FC236}">
                <a16:creationId xmlns:a16="http://schemas.microsoft.com/office/drawing/2014/main" id="{F6457E25-8D49-460D-A0F4-8237A28B5919}"/>
              </a:ext>
            </a:extLst>
          </p:cNvPr>
          <p:cNvSpPr txBox="1"/>
          <p:nvPr/>
        </p:nvSpPr>
        <p:spPr>
          <a:xfrm>
            <a:off x="304800" y="838200"/>
            <a:ext cx="4800600" cy="5632311"/>
          </a:xfrm>
          <a:prstGeom prst="rect">
            <a:avLst/>
          </a:prstGeom>
          <a:noFill/>
        </p:spPr>
        <p:txBody>
          <a:bodyPr wrap="square" rtlCol="0">
            <a:spAutoFit/>
          </a:bodyPr>
          <a:lstStyle/>
          <a:p>
            <a:r>
              <a:rPr lang="en-US" b="1" dirty="0"/>
              <a:t>Exide is ISO 14001 certified company-</a:t>
            </a:r>
          </a:p>
          <a:p>
            <a:endParaRPr lang="en-US" dirty="0"/>
          </a:p>
          <a:p>
            <a:endParaRPr lang="en-US" dirty="0"/>
          </a:p>
          <a:p>
            <a:r>
              <a:rPr lang="en-US" dirty="0"/>
              <a:t>Environment protection is a key element on Exide Business –</a:t>
            </a:r>
          </a:p>
          <a:p>
            <a:endParaRPr lang="en-US" dirty="0"/>
          </a:p>
          <a:p>
            <a:pPr marL="285750" indent="-285750">
              <a:lnSpc>
                <a:spcPct val="200000"/>
              </a:lnSpc>
              <a:buFont typeface="Arial" panose="020B0604020202020204" pitchFamily="34" charset="0"/>
              <a:buChar char="•"/>
            </a:pPr>
            <a:r>
              <a:rPr lang="en-US" dirty="0"/>
              <a:t>Complying all regulatory compliance </a:t>
            </a:r>
          </a:p>
          <a:p>
            <a:pPr marL="285750" indent="-285750">
              <a:lnSpc>
                <a:spcPct val="200000"/>
              </a:lnSpc>
              <a:buFont typeface="Arial" panose="020B0604020202020204" pitchFamily="34" charset="0"/>
              <a:buChar char="•"/>
            </a:pPr>
            <a:r>
              <a:rPr lang="en-US" dirty="0"/>
              <a:t>Compliance on ISO 14001 requirements</a:t>
            </a:r>
          </a:p>
          <a:p>
            <a:pPr marL="285750" indent="-285750">
              <a:lnSpc>
                <a:spcPct val="200000"/>
              </a:lnSpc>
              <a:buFont typeface="Arial" panose="020B0604020202020204" pitchFamily="34" charset="0"/>
              <a:buChar char="•"/>
            </a:pPr>
            <a:r>
              <a:rPr lang="en-US" dirty="0"/>
              <a:t>Regular monitoring on pollution control devices </a:t>
            </a:r>
          </a:p>
          <a:p>
            <a:pPr marL="285750" indent="-285750">
              <a:lnSpc>
                <a:spcPct val="200000"/>
              </a:lnSpc>
              <a:buFont typeface="Arial" panose="020B0604020202020204" pitchFamily="34" charset="0"/>
              <a:buChar char="•"/>
            </a:pPr>
            <a:r>
              <a:rPr lang="en-US" dirty="0"/>
              <a:t>Audit to find out scope of opportunities. </a:t>
            </a:r>
          </a:p>
          <a:p>
            <a:pPr marL="285750" indent="-285750">
              <a:lnSpc>
                <a:spcPct val="200000"/>
              </a:lnSpc>
              <a:buFont typeface="Arial" panose="020B0604020202020204" pitchFamily="34" charset="0"/>
              <a:buChar char="•"/>
            </a:pPr>
            <a:r>
              <a:rPr lang="en-US" dirty="0"/>
              <a:t>Looking for improvements </a:t>
            </a:r>
          </a:p>
          <a:p>
            <a:pPr marL="285750" indent="-285750">
              <a:buFont typeface="Arial" panose="020B0604020202020204" pitchFamily="34" charset="0"/>
              <a:buChar char="•"/>
            </a:pPr>
            <a:endParaRPr lang="en-US" dirty="0"/>
          </a:p>
          <a:p>
            <a:r>
              <a:rPr lang="en-US" dirty="0"/>
              <a:t>  </a:t>
            </a:r>
          </a:p>
        </p:txBody>
      </p:sp>
      <p:pic>
        <p:nvPicPr>
          <p:cNvPr id="7" name="Picture 6">
            <a:extLst>
              <a:ext uri="{FF2B5EF4-FFF2-40B4-BE49-F238E27FC236}">
                <a16:creationId xmlns:a16="http://schemas.microsoft.com/office/drawing/2014/main" id="{394E4E36-9111-4323-BE5E-203CCB5665F8}"/>
              </a:ext>
            </a:extLst>
          </p:cNvPr>
          <p:cNvPicPr>
            <a:picLocks noChangeAspect="1"/>
          </p:cNvPicPr>
          <p:nvPr/>
        </p:nvPicPr>
        <p:blipFill>
          <a:blip r:embed="rId2"/>
          <a:stretch>
            <a:fillRect/>
          </a:stretch>
        </p:blipFill>
        <p:spPr>
          <a:xfrm>
            <a:off x="5334000" y="838200"/>
            <a:ext cx="3733800" cy="5105400"/>
          </a:xfrm>
          <a:prstGeom prst="rect">
            <a:avLst/>
          </a:prstGeom>
          <a:ln w="3175">
            <a:solidFill>
              <a:schemeClr val="tx1"/>
            </a:solidFill>
          </a:ln>
        </p:spPr>
      </p:pic>
    </p:spTree>
    <p:extLst>
      <p:ext uri="{BB962C8B-B14F-4D97-AF65-F5344CB8AC3E}">
        <p14:creationId xmlns:p14="http://schemas.microsoft.com/office/powerpoint/2010/main" val="29701735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6FF556A-38CE-4273-9D84-73E2239CA88C}"/>
              </a:ext>
            </a:extLst>
          </p:cNvPr>
          <p:cNvSpPr txBox="1"/>
          <p:nvPr/>
        </p:nvSpPr>
        <p:spPr>
          <a:xfrm>
            <a:off x="2514600" y="152400"/>
            <a:ext cx="4495800" cy="646331"/>
          </a:xfrm>
          <a:prstGeom prst="rect">
            <a:avLst/>
          </a:prstGeom>
          <a:noFill/>
        </p:spPr>
        <p:txBody>
          <a:bodyPr wrap="square" rtlCol="0">
            <a:spAutoFit/>
          </a:bodyPr>
          <a:lstStyle/>
          <a:p>
            <a:pPr algn="ctr"/>
            <a:r>
              <a:rPr lang="en-US" b="1" u="sng" dirty="0"/>
              <a:t>Green Sourcing &amp; Procurement plan</a:t>
            </a:r>
          </a:p>
          <a:p>
            <a:pPr algn="ctr"/>
            <a:endParaRPr lang="en-US" b="1" u="sng" dirty="0"/>
          </a:p>
        </p:txBody>
      </p:sp>
      <p:pic>
        <p:nvPicPr>
          <p:cNvPr id="2" name="Picture 1"/>
          <p:cNvPicPr>
            <a:picLocks noChangeAspect="1"/>
          </p:cNvPicPr>
          <p:nvPr/>
        </p:nvPicPr>
        <p:blipFill>
          <a:blip r:embed="rId2"/>
          <a:stretch>
            <a:fillRect/>
          </a:stretch>
        </p:blipFill>
        <p:spPr>
          <a:xfrm>
            <a:off x="5140792" y="670724"/>
            <a:ext cx="3739216" cy="524188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a:extLst>
              <a:ext uri="{FF2B5EF4-FFF2-40B4-BE49-F238E27FC236}">
                <a16:creationId xmlns:a16="http://schemas.microsoft.com/office/drawing/2014/main" id="{41BCFB05-3E69-4FD6-8F38-0639BC1E5415}"/>
              </a:ext>
            </a:extLst>
          </p:cNvPr>
          <p:cNvSpPr txBox="1"/>
          <p:nvPr/>
        </p:nvSpPr>
        <p:spPr>
          <a:xfrm>
            <a:off x="609600" y="749246"/>
            <a:ext cx="4267200" cy="5035353"/>
          </a:xfrm>
          <a:prstGeom prst="rect">
            <a:avLst/>
          </a:prstGeom>
          <a:noFill/>
        </p:spPr>
        <p:txBody>
          <a:bodyPr wrap="square" rtlCol="0">
            <a:spAutoFit/>
          </a:bodyPr>
          <a:lstStyle/>
          <a:p>
            <a:pPr algn="ctr">
              <a:lnSpc>
                <a:spcPct val="150000"/>
              </a:lnSpc>
            </a:pPr>
            <a:r>
              <a:rPr lang="en-US" b="1" dirty="0"/>
              <a:t>VENDOR POLICY</a:t>
            </a:r>
          </a:p>
          <a:p>
            <a:pPr algn="just">
              <a:lnSpc>
                <a:spcPct val="150000"/>
              </a:lnSpc>
            </a:pPr>
            <a:endParaRPr lang="en-US" b="1" dirty="0"/>
          </a:p>
          <a:p>
            <a:pPr marL="285750" indent="-285750" algn="just">
              <a:lnSpc>
                <a:spcPct val="150000"/>
              </a:lnSpc>
              <a:buFont typeface="Arial" panose="020B0604020202020204" pitchFamily="34" charset="0"/>
              <a:buChar char="•"/>
            </a:pPr>
            <a:r>
              <a:rPr lang="en-US" dirty="0"/>
              <a:t>Establish implement and maintained QEHS system aligned to Exide business objective. </a:t>
            </a:r>
          </a:p>
          <a:p>
            <a:pPr marL="285750" indent="-285750" algn="just">
              <a:lnSpc>
                <a:spcPct val="150000"/>
              </a:lnSpc>
              <a:buFont typeface="Arial" panose="020B0604020202020204" pitchFamily="34" charset="0"/>
              <a:buChar char="•"/>
            </a:pPr>
            <a:r>
              <a:rPr lang="en-US" dirty="0"/>
              <a:t>Continual improvement and sustain the efficiency of vendor manufacturing system </a:t>
            </a:r>
          </a:p>
          <a:p>
            <a:pPr marL="285750" indent="-285750" algn="just">
              <a:lnSpc>
                <a:spcPct val="150000"/>
              </a:lnSpc>
              <a:buFont typeface="Arial" panose="020B0604020202020204" pitchFamily="34" charset="0"/>
              <a:buChar char="•"/>
            </a:pPr>
            <a:r>
              <a:rPr lang="en-US" dirty="0"/>
              <a:t>Comply all applicable statutory and regulatory requirements.</a:t>
            </a:r>
          </a:p>
          <a:p>
            <a:pPr marL="285750" indent="-285750" algn="just">
              <a:lnSpc>
                <a:spcPct val="150000"/>
              </a:lnSpc>
              <a:buFont typeface="Arial" panose="020B0604020202020204" pitchFamily="34" charset="0"/>
              <a:buChar char="•"/>
            </a:pPr>
            <a:r>
              <a:rPr lang="en-US" dirty="0"/>
              <a:t>Deploy best practice for vendor engagement.</a:t>
            </a:r>
            <a:endParaRPr lang="en-IN" dirty="0"/>
          </a:p>
        </p:txBody>
      </p:sp>
    </p:spTree>
    <p:extLst>
      <p:ext uri="{BB962C8B-B14F-4D97-AF65-F5344CB8AC3E}">
        <p14:creationId xmlns:p14="http://schemas.microsoft.com/office/powerpoint/2010/main" val="35302586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114800" y="817478"/>
            <a:ext cx="2052861" cy="2022641"/>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96FF556A-38CE-4273-9D84-73E2239CA88C}"/>
              </a:ext>
            </a:extLst>
          </p:cNvPr>
          <p:cNvSpPr txBox="1"/>
          <p:nvPr/>
        </p:nvSpPr>
        <p:spPr>
          <a:xfrm>
            <a:off x="2514600" y="152400"/>
            <a:ext cx="4495800" cy="369332"/>
          </a:xfrm>
          <a:prstGeom prst="rect">
            <a:avLst/>
          </a:prstGeom>
          <a:noFill/>
        </p:spPr>
        <p:txBody>
          <a:bodyPr wrap="square" rtlCol="0">
            <a:spAutoFit/>
          </a:bodyPr>
          <a:lstStyle/>
          <a:p>
            <a:pPr algn="ctr"/>
            <a:r>
              <a:rPr lang="en-US" b="1" u="sng" dirty="0"/>
              <a:t>Green Sourcing</a:t>
            </a:r>
          </a:p>
        </p:txBody>
      </p:sp>
      <p:pic>
        <p:nvPicPr>
          <p:cNvPr id="6" name="Picture 5"/>
          <p:cNvPicPr>
            <a:picLocks noChangeAspect="1"/>
          </p:cNvPicPr>
          <p:nvPr/>
        </p:nvPicPr>
        <p:blipFill>
          <a:blip r:embed="rId3"/>
          <a:stretch>
            <a:fillRect/>
          </a:stretch>
        </p:blipFill>
        <p:spPr>
          <a:xfrm>
            <a:off x="6413700" y="1828798"/>
            <a:ext cx="2041857" cy="1772939"/>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6927451" y="3888913"/>
            <a:ext cx="2216549" cy="203978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3868759" y="4191000"/>
            <a:ext cx="2544941" cy="2039783"/>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 name="TextBox 1">
            <a:extLst>
              <a:ext uri="{FF2B5EF4-FFF2-40B4-BE49-F238E27FC236}">
                <a16:creationId xmlns:a16="http://schemas.microsoft.com/office/drawing/2014/main" id="{A91CAE20-D7DD-43FE-BB51-4C7482C44573}"/>
              </a:ext>
            </a:extLst>
          </p:cNvPr>
          <p:cNvSpPr txBox="1"/>
          <p:nvPr/>
        </p:nvSpPr>
        <p:spPr>
          <a:xfrm>
            <a:off x="276525" y="1859339"/>
            <a:ext cx="3581400" cy="3139321"/>
          </a:xfrm>
          <a:prstGeom prst="rect">
            <a:avLst/>
          </a:prstGeom>
          <a:noFill/>
        </p:spPr>
        <p:txBody>
          <a:bodyPr wrap="square" rtlCol="0">
            <a:spAutoFit/>
          </a:bodyPr>
          <a:lstStyle/>
          <a:p>
            <a:pPr marL="285750" indent="-285750">
              <a:buFont typeface="Arial" panose="020B0604020202020204" pitchFamily="34" charset="0"/>
              <a:buChar char="•"/>
            </a:pPr>
            <a:r>
              <a:rPr lang="en-US" dirty="0"/>
              <a:t>Procuring of the environment friendly resources from well known and standard vendor.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Our vendors are also engaged in sustainability </a:t>
            </a:r>
            <a:r>
              <a:rPr lang="en-US" dirty="0" err="1"/>
              <a:t>programe</a:t>
            </a:r>
            <a:r>
              <a:rPr lang="en-US" dirty="0"/>
              <a: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Complying all statutory and regulatory requirement. </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IN" dirty="0"/>
          </a:p>
        </p:txBody>
      </p:sp>
    </p:spTree>
    <p:extLst>
      <p:ext uri="{BB962C8B-B14F-4D97-AF65-F5344CB8AC3E}">
        <p14:creationId xmlns:p14="http://schemas.microsoft.com/office/powerpoint/2010/main" val="3499767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228601" y="609600"/>
            <a:ext cx="2057399" cy="256390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4" name="Picture 3"/>
          <p:cNvPicPr>
            <a:picLocks noChangeAspect="1"/>
          </p:cNvPicPr>
          <p:nvPr/>
        </p:nvPicPr>
        <p:blipFill>
          <a:blip r:embed="rId3"/>
          <a:stretch>
            <a:fillRect/>
          </a:stretch>
        </p:blipFill>
        <p:spPr>
          <a:xfrm>
            <a:off x="3019208" y="609600"/>
            <a:ext cx="1846845" cy="2563905"/>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p:cNvPicPr>
            <a:picLocks noChangeAspect="1"/>
          </p:cNvPicPr>
          <p:nvPr/>
        </p:nvPicPr>
        <p:blipFill>
          <a:blip r:embed="rId4"/>
          <a:stretch>
            <a:fillRect/>
          </a:stretch>
        </p:blipFill>
        <p:spPr>
          <a:xfrm>
            <a:off x="5545396" y="1256999"/>
            <a:ext cx="3073324" cy="444711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5"/>
          <a:stretch>
            <a:fillRect/>
          </a:stretch>
        </p:blipFill>
        <p:spPr>
          <a:xfrm>
            <a:off x="265091" y="3480556"/>
            <a:ext cx="2081213" cy="28722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6"/>
          <a:stretch>
            <a:fillRect/>
          </a:stretch>
        </p:blipFill>
        <p:spPr>
          <a:xfrm>
            <a:off x="3019208" y="3480556"/>
            <a:ext cx="1846845" cy="2872262"/>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sp>
        <p:nvSpPr>
          <p:cNvPr id="2" name="Rectangle 1"/>
          <p:cNvSpPr/>
          <p:nvPr/>
        </p:nvSpPr>
        <p:spPr>
          <a:xfrm>
            <a:off x="3733800" y="86743"/>
            <a:ext cx="1637564" cy="369332"/>
          </a:xfrm>
          <a:prstGeom prst="rect">
            <a:avLst/>
          </a:prstGeom>
        </p:spPr>
        <p:txBody>
          <a:bodyPr wrap="none">
            <a:spAutoFit/>
          </a:bodyPr>
          <a:lstStyle/>
          <a:p>
            <a:pPr algn="ctr"/>
            <a:r>
              <a:rPr lang="en-US" b="1" u="sng" dirty="0"/>
              <a:t>Green Sourcing</a:t>
            </a:r>
          </a:p>
        </p:txBody>
      </p:sp>
    </p:spTree>
    <p:extLst>
      <p:ext uri="{BB962C8B-B14F-4D97-AF65-F5344CB8AC3E}">
        <p14:creationId xmlns:p14="http://schemas.microsoft.com/office/powerpoint/2010/main" val="4252480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0500" y="533400"/>
            <a:ext cx="8572500" cy="830997"/>
          </a:xfrm>
          <a:prstGeom prst="rect">
            <a:avLst/>
          </a:prstGeom>
        </p:spPr>
        <p:txBody>
          <a:bodyPr wrap="square">
            <a:spAutoFit/>
          </a:bodyPr>
          <a:lstStyle/>
          <a:p>
            <a:pPr algn="just">
              <a:spcAft>
                <a:spcPts val="0"/>
              </a:spcAft>
            </a:pPr>
            <a:r>
              <a:rPr lang="en-IN" sz="1600" dirty="0">
                <a:latin typeface="Calibri" panose="020F0502020204030204" pitchFamily="34" charset="0"/>
                <a:ea typeface="Calibri" panose="020F0502020204030204" pitchFamily="34" charset="0"/>
              </a:rPr>
              <a:t>Exide has been registered as a Brand Owner for disposal of MLP (Multi Layered Plastics) &amp; other plastic waste generated due to the products as per the EPR action plan submitted to CPCB.</a:t>
            </a:r>
          </a:p>
          <a:p>
            <a:pPr algn="just"/>
            <a:r>
              <a:rPr lang="en-IN" sz="1600" dirty="0">
                <a:latin typeface="Calibri" panose="020F0502020204030204" pitchFamily="34" charset="0"/>
                <a:ea typeface="Calibri" panose="020F0502020204030204" pitchFamily="34" charset="0"/>
              </a:rPr>
              <a:t>CPCB has granted the registration in favour of EIL</a:t>
            </a:r>
            <a:endParaRPr lang="en-IN" sz="1600" dirty="0"/>
          </a:p>
        </p:txBody>
      </p:sp>
      <p:pic>
        <p:nvPicPr>
          <p:cNvPr id="5" name="Picture 4"/>
          <p:cNvPicPr>
            <a:picLocks noChangeAspect="1"/>
          </p:cNvPicPr>
          <p:nvPr/>
        </p:nvPicPr>
        <p:blipFill>
          <a:blip r:embed="rId2"/>
          <a:stretch>
            <a:fillRect/>
          </a:stretch>
        </p:blipFill>
        <p:spPr>
          <a:xfrm>
            <a:off x="195330" y="1672520"/>
            <a:ext cx="3005070" cy="2973188"/>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6" name="Picture 5"/>
          <p:cNvPicPr>
            <a:picLocks noChangeAspect="1"/>
          </p:cNvPicPr>
          <p:nvPr/>
        </p:nvPicPr>
        <p:blipFill>
          <a:blip r:embed="rId3"/>
          <a:stretch>
            <a:fillRect/>
          </a:stretch>
        </p:blipFill>
        <p:spPr>
          <a:xfrm>
            <a:off x="190500" y="4800600"/>
            <a:ext cx="3005070" cy="1306830"/>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7" name="Picture 6"/>
          <p:cNvPicPr>
            <a:picLocks noChangeAspect="1"/>
          </p:cNvPicPr>
          <p:nvPr/>
        </p:nvPicPr>
        <p:blipFill>
          <a:blip r:embed="rId4"/>
          <a:stretch>
            <a:fillRect/>
          </a:stretch>
        </p:blipFill>
        <p:spPr>
          <a:xfrm>
            <a:off x="3657600" y="1641396"/>
            <a:ext cx="3523445" cy="4466034"/>
          </a:xfrm>
          <a:prstGeom prst="rect">
            <a:avLst/>
          </a:prstGeom>
          <a:ln w="12700" cap="sq">
            <a:solidFill>
              <a:srgbClr val="000000"/>
            </a:solidFill>
            <a:prstDash val="solid"/>
            <a:miter lim="800000"/>
          </a:ln>
          <a:effectLst>
            <a:outerShdw blurRad="50800" dist="38100" dir="2700000" algn="tl" rotWithShape="0">
              <a:srgbClr val="000000">
                <a:alpha val="43000"/>
              </a:srgbClr>
            </a:outerShdw>
          </a:effectLst>
        </p:spPr>
      </p:pic>
      <p:pic>
        <p:nvPicPr>
          <p:cNvPr id="8" name="Picture 7"/>
          <p:cNvPicPr>
            <a:picLocks noChangeAspect="1"/>
          </p:cNvPicPr>
          <p:nvPr/>
        </p:nvPicPr>
        <p:blipFill>
          <a:blip r:embed="rId5"/>
          <a:stretch>
            <a:fillRect/>
          </a:stretch>
        </p:blipFill>
        <p:spPr>
          <a:xfrm>
            <a:off x="381000" y="6288788"/>
            <a:ext cx="2343150" cy="220732"/>
          </a:xfrm>
          <a:prstGeom prst="rect">
            <a:avLst/>
          </a:prstGeom>
        </p:spPr>
      </p:pic>
      <p:sp>
        <p:nvSpPr>
          <p:cNvPr id="2" name="Rectangle 1"/>
          <p:cNvSpPr/>
          <p:nvPr/>
        </p:nvSpPr>
        <p:spPr>
          <a:xfrm>
            <a:off x="2423485" y="132944"/>
            <a:ext cx="3237554" cy="369332"/>
          </a:xfrm>
          <a:prstGeom prst="rect">
            <a:avLst/>
          </a:prstGeom>
        </p:spPr>
        <p:txBody>
          <a:bodyPr wrap="none">
            <a:spAutoFit/>
          </a:bodyPr>
          <a:lstStyle/>
          <a:p>
            <a:pPr algn="ctr"/>
            <a:r>
              <a:rPr lang="en-US" b="1" u="sng" dirty="0"/>
              <a:t>Standard Procedure of Disposal </a:t>
            </a:r>
          </a:p>
        </p:txBody>
      </p:sp>
    </p:spTree>
    <p:extLst>
      <p:ext uri="{BB962C8B-B14F-4D97-AF65-F5344CB8AC3E}">
        <p14:creationId xmlns:p14="http://schemas.microsoft.com/office/powerpoint/2010/main" val="20317478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49414" y="177225"/>
            <a:ext cx="3222785" cy="584775"/>
          </a:xfrm>
          <a:prstGeom prst="rect">
            <a:avLst/>
          </a:prstGeom>
        </p:spPr>
        <p:txBody>
          <a:bodyPr wrap="square">
            <a:spAutoFit/>
          </a:bodyPr>
          <a:lstStyle/>
          <a:p>
            <a:pPr algn="ctr">
              <a:spcBef>
                <a:spcPct val="0"/>
              </a:spcBef>
            </a:pPr>
            <a:r>
              <a:rPr lang="en-US" sz="3200" b="1" dirty="0">
                <a:solidFill>
                  <a:srgbClr val="0000CC"/>
                </a:solidFill>
                <a:latin typeface="Book Antiqua" pitchFamily="18" charset="0"/>
              </a:rPr>
              <a:t>CSR Activity</a:t>
            </a:r>
          </a:p>
        </p:txBody>
      </p:sp>
      <p:pic>
        <p:nvPicPr>
          <p:cNvPr id="3" name="Picture 2" descr="DSC_0720.JPG"/>
          <p:cNvPicPr>
            <a:picLocks noChangeAspect="1"/>
          </p:cNvPicPr>
          <p:nvPr/>
        </p:nvPicPr>
        <p:blipFill>
          <a:blip r:embed="rId2" cstate="print"/>
          <a:stretch>
            <a:fillRect/>
          </a:stretch>
        </p:blipFill>
        <p:spPr>
          <a:xfrm>
            <a:off x="6037729" y="4495800"/>
            <a:ext cx="2761129"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Picture 5" descr="DSC_0838.JPG"/>
          <p:cNvPicPr>
            <a:picLocks noChangeAspect="1"/>
          </p:cNvPicPr>
          <p:nvPr/>
        </p:nvPicPr>
        <p:blipFill>
          <a:blip r:embed="rId3" cstate="print"/>
          <a:stretch>
            <a:fillRect/>
          </a:stretch>
        </p:blipFill>
        <p:spPr>
          <a:xfrm>
            <a:off x="152400" y="1066800"/>
            <a:ext cx="3451412" cy="2286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descr="DSC_0821.JPG"/>
          <p:cNvPicPr>
            <a:picLocks noChangeAspect="1"/>
          </p:cNvPicPr>
          <p:nvPr/>
        </p:nvPicPr>
        <p:blipFill>
          <a:blip r:embed="rId4" cstate="print"/>
          <a:stretch>
            <a:fillRect/>
          </a:stretch>
        </p:blipFill>
        <p:spPr>
          <a:xfrm rot="16200000">
            <a:off x="3242138" y="1383650"/>
            <a:ext cx="2460812" cy="162988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7" descr="DSC_0803.JPG"/>
          <p:cNvPicPr>
            <a:picLocks noChangeAspect="1"/>
          </p:cNvPicPr>
          <p:nvPr/>
        </p:nvPicPr>
        <p:blipFill>
          <a:blip r:embed="rId5" cstate="print"/>
          <a:stretch>
            <a:fillRect/>
          </a:stretch>
        </p:blipFill>
        <p:spPr>
          <a:xfrm>
            <a:off x="3124200" y="4495800"/>
            <a:ext cx="2761129"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DSC_0733.JPG"/>
          <p:cNvPicPr>
            <a:picLocks noChangeAspect="1"/>
          </p:cNvPicPr>
          <p:nvPr/>
        </p:nvPicPr>
        <p:blipFill>
          <a:blip r:embed="rId6" cstate="print"/>
          <a:stretch>
            <a:fillRect/>
          </a:stretch>
        </p:blipFill>
        <p:spPr>
          <a:xfrm>
            <a:off x="228600" y="4495800"/>
            <a:ext cx="2761129" cy="18288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descr="DSC_0784.JPG"/>
          <p:cNvPicPr>
            <a:picLocks noChangeAspect="1"/>
          </p:cNvPicPr>
          <p:nvPr/>
        </p:nvPicPr>
        <p:blipFill>
          <a:blip r:embed="rId7" cstate="print"/>
          <a:stretch>
            <a:fillRect/>
          </a:stretch>
        </p:blipFill>
        <p:spPr>
          <a:xfrm>
            <a:off x="5334000" y="1066800"/>
            <a:ext cx="3581400" cy="237209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7693560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4055473"/>
            <a:ext cx="2838941" cy="646331"/>
          </a:xfrm>
          <a:prstGeom prst="rect">
            <a:avLst/>
          </a:prstGeom>
          <a:solidFill>
            <a:srgbClr val="FFFF00"/>
          </a:solidFill>
        </p:spPr>
        <p:txBody>
          <a:bodyPr wrap="square" rtlCol="0">
            <a:spAutoFit/>
          </a:bodyPr>
          <a:lstStyle/>
          <a:p>
            <a:pPr algn="ctr"/>
            <a:r>
              <a:rPr lang="en-IN" b="1" dirty="0">
                <a:solidFill>
                  <a:srgbClr val="0000CC"/>
                </a:solidFill>
              </a:rPr>
              <a:t>A School in need for </a:t>
            </a:r>
          </a:p>
          <a:p>
            <a:pPr algn="ctr"/>
            <a:r>
              <a:rPr lang="en-IN" b="1" dirty="0">
                <a:solidFill>
                  <a:srgbClr val="0000CC"/>
                </a:solidFill>
              </a:rPr>
              <a:t>Urgent Repair</a:t>
            </a:r>
          </a:p>
        </p:txBody>
      </p:sp>
      <p:pic>
        <p:nvPicPr>
          <p:cNvPr id="2" name="Picture 2" descr="C:\Desktop Materials\Sunil\Photos\CSR\School Buildings_2016\Before\DARIBARIA\DSC_3485.JPG"/>
          <p:cNvPicPr>
            <a:picLocks noChangeAspect="1" noChangeArrowheads="1"/>
          </p:cNvPicPr>
          <p:nvPr/>
        </p:nvPicPr>
        <p:blipFill>
          <a:blip r:embed="rId2" cstate="print"/>
          <a:srcRect/>
          <a:stretch>
            <a:fillRect/>
          </a:stretch>
        </p:blipFill>
        <p:spPr bwMode="auto">
          <a:xfrm>
            <a:off x="113799" y="914400"/>
            <a:ext cx="3696201" cy="3213470"/>
          </a:xfrm>
          <a:prstGeom prst="ellipse">
            <a:avLst/>
          </a:prstGeom>
          <a:ln>
            <a:noFill/>
          </a:ln>
          <a:effectLst>
            <a:softEdge rad="112500"/>
          </a:effectLst>
        </p:spPr>
      </p:pic>
      <p:sp>
        <p:nvSpPr>
          <p:cNvPr id="6" name="TextBox 5"/>
          <p:cNvSpPr txBox="1"/>
          <p:nvPr/>
        </p:nvSpPr>
        <p:spPr>
          <a:xfrm>
            <a:off x="3714750" y="1089396"/>
            <a:ext cx="4672013" cy="307777"/>
          </a:xfrm>
          <a:prstGeom prst="rect">
            <a:avLst/>
          </a:prstGeom>
          <a:noFill/>
        </p:spPr>
        <p:txBody>
          <a:bodyPr wrap="square" rtlCol="0">
            <a:spAutoFit/>
          </a:bodyPr>
          <a:lstStyle/>
          <a:p>
            <a:endParaRPr lang="en-IN" sz="1400" dirty="0"/>
          </a:p>
        </p:txBody>
      </p:sp>
      <p:pic>
        <p:nvPicPr>
          <p:cNvPr id="1026" name="Picture 2" descr="G:\PERSONNEL\Sunil Anand\CSR Pics\After\Dariberia\IMG_7703.JPG"/>
          <p:cNvPicPr>
            <a:picLocks noChangeAspect="1" noChangeArrowheads="1"/>
          </p:cNvPicPr>
          <p:nvPr/>
        </p:nvPicPr>
        <p:blipFill>
          <a:blip r:embed="rId3" cstate="print"/>
          <a:srcRect r="12212" b="8166"/>
          <a:stretch>
            <a:fillRect/>
          </a:stretch>
        </p:blipFill>
        <p:spPr bwMode="auto">
          <a:xfrm>
            <a:off x="4554941" y="762000"/>
            <a:ext cx="4086107" cy="3389196"/>
          </a:xfrm>
          <a:prstGeom prst="ellipse">
            <a:avLst/>
          </a:prstGeom>
          <a:ln>
            <a:noFill/>
          </a:ln>
          <a:effectLst>
            <a:softEdge rad="112500"/>
          </a:effectLst>
        </p:spPr>
      </p:pic>
      <p:graphicFrame>
        <p:nvGraphicFramePr>
          <p:cNvPr id="9" name="Table 8"/>
          <p:cNvGraphicFramePr>
            <a:graphicFrameLocks noGrp="1"/>
          </p:cNvGraphicFramePr>
          <p:nvPr/>
        </p:nvGraphicFramePr>
        <p:xfrm>
          <a:off x="609600" y="4701804"/>
          <a:ext cx="8077200" cy="1828800"/>
        </p:xfrm>
        <a:graphic>
          <a:graphicData uri="http://schemas.openxmlformats.org/drawingml/2006/table">
            <a:tbl>
              <a:tblPr firstRow="1" bandRow="1">
                <a:tableStyleId>{5C22544A-7EE6-4342-B048-85BDC9FD1C3A}</a:tableStyleId>
              </a:tblPr>
              <a:tblGrid>
                <a:gridCol w="424752">
                  <a:extLst>
                    <a:ext uri="{9D8B030D-6E8A-4147-A177-3AD203B41FA5}">
                      <a16:colId xmlns:a16="http://schemas.microsoft.com/office/drawing/2014/main" val="20000"/>
                    </a:ext>
                  </a:extLst>
                </a:gridCol>
                <a:gridCol w="3613848">
                  <a:extLst>
                    <a:ext uri="{9D8B030D-6E8A-4147-A177-3AD203B41FA5}">
                      <a16:colId xmlns:a16="http://schemas.microsoft.com/office/drawing/2014/main" val="20001"/>
                    </a:ext>
                  </a:extLst>
                </a:gridCol>
                <a:gridCol w="412566">
                  <a:extLst>
                    <a:ext uri="{9D8B030D-6E8A-4147-A177-3AD203B41FA5}">
                      <a16:colId xmlns:a16="http://schemas.microsoft.com/office/drawing/2014/main" val="20002"/>
                    </a:ext>
                  </a:extLst>
                </a:gridCol>
                <a:gridCol w="3626034">
                  <a:extLst>
                    <a:ext uri="{9D8B030D-6E8A-4147-A177-3AD203B41FA5}">
                      <a16:colId xmlns:a16="http://schemas.microsoft.com/office/drawing/2014/main" val="20003"/>
                    </a:ext>
                  </a:extLst>
                </a:gridCol>
              </a:tblGrid>
              <a:tr h="134620">
                <a:tc gridSpan="4">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IN" sz="1400" b="1" u="sng" dirty="0">
                          <a:solidFill>
                            <a:srgbClr val="000000"/>
                          </a:solidFill>
                          <a:latin typeface="+mn-lt"/>
                          <a:cs typeface="Times New Roman" pitchFamily="18" charset="0"/>
                        </a:rPr>
                        <a:t>For Transformation:  Activities Planned Under CSR</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u="sng" dirty="0">
                        <a:solidFill>
                          <a:srgbClr val="0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en-IN"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IN" u="sng" dirty="0">
                        <a:solidFill>
                          <a:srgbClr val="000000"/>
                        </a:solidFill>
                        <a:latin typeface="Times New Roman" pitchFamily="18" charset="0"/>
                        <a:cs typeface="Times New Roman"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134620">
                <a:tc>
                  <a:txBody>
                    <a:bodyPr/>
                    <a:lstStyle/>
                    <a:p>
                      <a:pPr algn="ctr"/>
                      <a:r>
                        <a:rPr lang="en-IN" sz="1400" b="1" dirty="0">
                          <a:latin typeface="+mn-lt"/>
                        </a:rPr>
                        <a:t>1</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b="1" dirty="0">
                          <a:latin typeface="+mn-lt"/>
                        </a:rPr>
                        <a:t>2 New Class Rooms</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400" b="1" dirty="0">
                          <a:latin typeface="+mn-lt"/>
                        </a:rPr>
                        <a:t>6</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b="1" dirty="0">
                          <a:latin typeface="+mn-lt"/>
                        </a:rPr>
                        <a:t>Water Pipe Line</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134620">
                <a:tc>
                  <a:txBody>
                    <a:bodyPr/>
                    <a:lstStyle/>
                    <a:p>
                      <a:pPr algn="ctr"/>
                      <a:r>
                        <a:rPr lang="en-IN" sz="1400" b="1" dirty="0">
                          <a:latin typeface="+mn-lt"/>
                        </a:rPr>
                        <a:t>2</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b="1" dirty="0">
                          <a:latin typeface="+mn-lt"/>
                        </a:rPr>
                        <a:t>Class Room Furniture</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400" b="1" dirty="0">
                          <a:latin typeface="+mn-lt"/>
                        </a:rPr>
                        <a:t>7</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b="1" dirty="0">
                          <a:latin typeface="+mn-lt"/>
                        </a:rPr>
                        <a:t>Water Tank</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34620">
                <a:tc>
                  <a:txBody>
                    <a:bodyPr/>
                    <a:lstStyle/>
                    <a:p>
                      <a:pPr algn="ctr"/>
                      <a:r>
                        <a:rPr lang="en-IN" sz="1400" b="1" dirty="0">
                          <a:latin typeface="+mn-lt"/>
                        </a:rPr>
                        <a:t>3</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IN" sz="1400" b="1" dirty="0">
                          <a:latin typeface="+mn-lt"/>
                        </a:rPr>
                        <a:t>Electrification of New Class Rooms</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400" b="1" dirty="0">
                          <a:latin typeface="+mn-lt"/>
                        </a:rPr>
                        <a:t>8</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b="1" dirty="0">
                          <a:latin typeface="+mn-lt"/>
                        </a:rPr>
                        <a:t>2 Toilets</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134620">
                <a:tc>
                  <a:txBody>
                    <a:bodyPr/>
                    <a:lstStyle/>
                    <a:p>
                      <a:pPr algn="ctr"/>
                      <a:r>
                        <a:rPr lang="en-IN" sz="1400" b="1" dirty="0">
                          <a:latin typeface="+mn-lt"/>
                        </a:rPr>
                        <a:t>4</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b="1" dirty="0">
                          <a:latin typeface="+mn-lt"/>
                        </a:rPr>
                        <a:t>Boundary wall</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400" b="1" dirty="0">
                          <a:latin typeface="+mn-lt"/>
                        </a:rPr>
                        <a:t>9</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b="1" dirty="0">
                          <a:latin typeface="+mn-lt"/>
                        </a:rPr>
                        <a:t>Approach Road</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134620">
                <a:tc>
                  <a:txBody>
                    <a:bodyPr/>
                    <a:lstStyle/>
                    <a:p>
                      <a:pPr algn="ctr"/>
                      <a:r>
                        <a:rPr lang="en-IN" sz="1400" b="1" dirty="0">
                          <a:latin typeface="+mn-lt"/>
                        </a:rPr>
                        <a:t>5</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sz="1400" b="1" dirty="0">
                          <a:latin typeface="+mn-lt"/>
                        </a:rPr>
                        <a:t>Water</a:t>
                      </a:r>
                      <a:r>
                        <a:rPr lang="en-IN" sz="1400" b="1" baseline="0" dirty="0">
                          <a:latin typeface="+mn-lt"/>
                        </a:rPr>
                        <a:t> Purifier</a:t>
                      </a:r>
                      <a:endParaRPr lang="en-IN" sz="1400" b="1" dirty="0">
                        <a:latin typeface="+mn-lt"/>
                      </a:endParaRP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IN" sz="1400" b="1" dirty="0">
                          <a:latin typeface="+mn-lt"/>
                        </a:rPr>
                        <a:t>10</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IN" sz="1400" b="1" dirty="0">
                          <a:latin typeface="+mn-lt"/>
                        </a:rPr>
                        <a:t>School Children  Health Check Up</a:t>
                      </a:r>
                    </a:p>
                  </a:txBody>
                  <a:tcPr marL="68580" marR="6858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bl>
          </a:graphicData>
        </a:graphic>
      </p:graphicFrame>
      <p:sp>
        <p:nvSpPr>
          <p:cNvPr id="11" name="TextBox 10"/>
          <p:cNvSpPr txBox="1"/>
          <p:nvPr/>
        </p:nvSpPr>
        <p:spPr>
          <a:xfrm>
            <a:off x="6019800" y="3962400"/>
            <a:ext cx="2514600" cy="707886"/>
          </a:xfrm>
          <a:prstGeom prst="rect">
            <a:avLst/>
          </a:prstGeom>
          <a:solidFill>
            <a:srgbClr val="00B050"/>
          </a:solidFill>
        </p:spPr>
        <p:txBody>
          <a:bodyPr wrap="square" rtlCol="0">
            <a:spAutoFit/>
          </a:bodyPr>
          <a:lstStyle/>
          <a:p>
            <a:pPr algn="ctr"/>
            <a:r>
              <a:rPr lang="en-IN" sz="2000" b="1" dirty="0">
                <a:solidFill>
                  <a:srgbClr val="FFFF00"/>
                </a:solidFill>
              </a:rPr>
              <a:t>School After CSR Project</a:t>
            </a:r>
          </a:p>
        </p:txBody>
      </p:sp>
      <p:sp>
        <p:nvSpPr>
          <p:cNvPr id="10" name="Rectangle 9"/>
          <p:cNvSpPr/>
          <p:nvPr/>
        </p:nvSpPr>
        <p:spPr>
          <a:xfrm>
            <a:off x="1960963" y="314980"/>
            <a:ext cx="5506637" cy="523220"/>
          </a:xfrm>
          <a:prstGeom prst="rect">
            <a:avLst/>
          </a:prstGeom>
        </p:spPr>
        <p:txBody>
          <a:bodyPr wrap="none">
            <a:spAutoFit/>
          </a:bodyPr>
          <a:lstStyle/>
          <a:p>
            <a:pPr algn="ctr"/>
            <a:r>
              <a:rPr lang="en-US" sz="2800" b="1" dirty="0" err="1">
                <a:solidFill>
                  <a:srgbClr val="0000CC"/>
                </a:solidFill>
                <a:latin typeface="Book Antiqua" pitchFamily="18" charset="0"/>
              </a:rPr>
              <a:t>Dariberia</a:t>
            </a:r>
            <a:r>
              <a:rPr lang="en-US" sz="2800" b="1" dirty="0">
                <a:solidFill>
                  <a:srgbClr val="0000CC"/>
                </a:solidFill>
                <a:latin typeface="Book Antiqua" pitchFamily="18" charset="0"/>
              </a:rPr>
              <a:t> Lower Primary School</a:t>
            </a:r>
          </a:p>
        </p:txBody>
      </p:sp>
    </p:spTree>
    <p:extLst>
      <p:ext uri="{BB962C8B-B14F-4D97-AF65-F5344CB8AC3E}">
        <p14:creationId xmlns:p14="http://schemas.microsoft.com/office/powerpoint/2010/main" val="41890791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Text Box 26"/>
          <p:cNvSpPr txBox="1">
            <a:spLocks noChangeArrowheads="1"/>
          </p:cNvSpPr>
          <p:nvPr/>
        </p:nvSpPr>
        <p:spPr bwMode="auto">
          <a:xfrm>
            <a:off x="3729188" y="152400"/>
            <a:ext cx="1436612" cy="584775"/>
          </a:xfrm>
          <a:prstGeom prst="rect">
            <a:avLst/>
          </a:prstGeom>
          <a:noFill/>
          <a:ln w="9525">
            <a:noFill/>
            <a:miter lim="800000"/>
            <a:headEnd/>
            <a:tailEnd/>
          </a:ln>
        </p:spPr>
        <p:txBody>
          <a:bodyPr wrap="none">
            <a:spAutoFit/>
          </a:bodyPr>
          <a:lstStyle/>
          <a:p>
            <a:r>
              <a:rPr lang="en-US" sz="3200" b="1" dirty="0">
                <a:solidFill>
                  <a:srgbClr val="0000CC"/>
                </a:solidFill>
                <a:latin typeface="Book Antiqua" pitchFamily="18" charset="0"/>
              </a:rPr>
              <a:t>Vision</a:t>
            </a:r>
          </a:p>
        </p:txBody>
      </p:sp>
      <p:sp>
        <p:nvSpPr>
          <p:cNvPr id="4" name="Rectangle 3"/>
          <p:cNvSpPr/>
          <p:nvPr/>
        </p:nvSpPr>
        <p:spPr>
          <a:xfrm>
            <a:off x="228600" y="838200"/>
            <a:ext cx="8763000" cy="1569660"/>
          </a:xfrm>
          <a:prstGeom prst="rect">
            <a:avLst/>
          </a:prstGeom>
        </p:spPr>
        <p:txBody>
          <a:bodyPr wrap="square">
            <a:spAutoFit/>
          </a:bodyPr>
          <a:lstStyle/>
          <a:p>
            <a:pPr algn="just"/>
            <a:r>
              <a:rPr lang="en-IN" sz="3200" b="1" dirty="0">
                <a:latin typeface="Calibri" pitchFamily="34" charset="0"/>
              </a:rPr>
              <a:t>To become a Global Power House respected by customers and preferred by investors, known for innovative products and solutions.</a:t>
            </a:r>
          </a:p>
        </p:txBody>
      </p:sp>
      <p:sp>
        <p:nvSpPr>
          <p:cNvPr id="5" name="Rectangle 4"/>
          <p:cNvSpPr/>
          <p:nvPr/>
        </p:nvSpPr>
        <p:spPr>
          <a:xfrm>
            <a:off x="228600" y="3843280"/>
            <a:ext cx="8839200" cy="2062103"/>
          </a:xfrm>
          <a:prstGeom prst="rect">
            <a:avLst/>
          </a:prstGeom>
        </p:spPr>
        <p:txBody>
          <a:bodyPr wrap="square">
            <a:spAutoFit/>
          </a:bodyPr>
          <a:lstStyle/>
          <a:p>
            <a:pPr algn="just">
              <a:defRPr/>
            </a:pPr>
            <a:r>
              <a:rPr lang="en-IN" sz="3200" b="1" dirty="0">
                <a:latin typeface="Calibri" pitchFamily="34" charset="0"/>
              </a:rPr>
              <a:t>To outperform at market exceeding expectations of customers and shareholders through the accelerated evolution of people, processes and technologies in its journey towards excellence.</a:t>
            </a:r>
            <a:endParaRPr lang="en-US" sz="3200" b="1" dirty="0">
              <a:latin typeface="Book Antiqua" pitchFamily="18" charset="0"/>
            </a:endParaRPr>
          </a:p>
        </p:txBody>
      </p:sp>
      <p:sp>
        <p:nvSpPr>
          <p:cNvPr id="6" name="Text Box 26"/>
          <p:cNvSpPr txBox="1">
            <a:spLocks noChangeArrowheads="1"/>
          </p:cNvSpPr>
          <p:nvPr/>
        </p:nvSpPr>
        <p:spPr bwMode="auto">
          <a:xfrm>
            <a:off x="3540150" y="3276601"/>
            <a:ext cx="1710725" cy="584775"/>
          </a:xfrm>
          <a:prstGeom prst="rect">
            <a:avLst/>
          </a:prstGeom>
          <a:noFill/>
          <a:ln w="9525">
            <a:noFill/>
            <a:miter lim="800000"/>
            <a:headEnd/>
            <a:tailEnd/>
          </a:ln>
        </p:spPr>
        <p:txBody>
          <a:bodyPr wrap="none">
            <a:spAutoFit/>
          </a:bodyPr>
          <a:lstStyle/>
          <a:p>
            <a:r>
              <a:rPr lang="en-US" sz="3200" b="1" dirty="0">
                <a:solidFill>
                  <a:srgbClr val="0000CC"/>
                </a:solidFill>
                <a:latin typeface="Book Antiqua" pitchFamily="18" charset="0"/>
              </a:rPr>
              <a:t>Mission</a:t>
            </a:r>
          </a:p>
        </p:txBody>
      </p:sp>
    </p:spTree>
    <p:extLst>
      <p:ext uri="{BB962C8B-B14F-4D97-AF65-F5344CB8AC3E}">
        <p14:creationId xmlns:p14="http://schemas.microsoft.com/office/powerpoint/2010/main" val="112401699"/>
      </p:ext>
    </p:extLst>
  </p:cSld>
  <p:clrMapOvr>
    <a:masterClrMapping/>
  </p:clrMapOvr>
  <p:transition advClick="0"/>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Desktop Materials\Sunil\Photos\CSR\School Buildings_2016\Before\DARIBARIA\DSC_3487.JPG"/>
          <p:cNvPicPr>
            <a:picLocks noChangeAspect="1" noChangeArrowheads="1"/>
          </p:cNvPicPr>
          <p:nvPr/>
        </p:nvPicPr>
        <p:blipFill>
          <a:blip r:embed="rId2" cstate="print"/>
          <a:srcRect/>
          <a:stretch>
            <a:fillRect/>
          </a:stretch>
        </p:blipFill>
        <p:spPr bwMode="auto">
          <a:xfrm>
            <a:off x="3235932" y="863968"/>
            <a:ext cx="2621944" cy="2557363"/>
          </a:xfrm>
          <a:prstGeom prst="rect">
            <a:avLst/>
          </a:prstGeom>
          <a:ln>
            <a:noFill/>
          </a:ln>
          <a:effectLst>
            <a:outerShdw blurRad="190500" algn="tl" rotWithShape="0">
              <a:srgbClr val="000000">
                <a:alpha val="70000"/>
              </a:srgbClr>
            </a:outerShdw>
          </a:effectLst>
        </p:spPr>
      </p:pic>
      <p:pic>
        <p:nvPicPr>
          <p:cNvPr id="4" name="Picture 3" descr="C:\Desktop Materials\Sunil\Photos\CSR\School Buildings_2016\Before\DARIBARIA\DSC_3520.JPG"/>
          <p:cNvPicPr>
            <a:picLocks noChangeAspect="1" noChangeArrowheads="1"/>
          </p:cNvPicPr>
          <p:nvPr/>
        </p:nvPicPr>
        <p:blipFill>
          <a:blip r:embed="rId3" cstate="print"/>
          <a:srcRect/>
          <a:stretch>
            <a:fillRect/>
          </a:stretch>
        </p:blipFill>
        <p:spPr bwMode="auto">
          <a:xfrm>
            <a:off x="6131782" y="886443"/>
            <a:ext cx="2697893" cy="251174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3" name="Picture 5" descr="C:\Desktop Materials\Sunil\Photos\CSR\School Buildings_2016\After\Dariberia\IMG_7713.JPG"/>
          <p:cNvPicPr>
            <a:picLocks noChangeAspect="1" noChangeArrowheads="1"/>
          </p:cNvPicPr>
          <p:nvPr/>
        </p:nvPicPr>
        <p:blipFill>
          <a:blip r:embed="rId4" cstate="print"/>
          <a:srcRect/>
          <a:stretch>
            <a:fillRect/>
          </a:stretch>
        </p:blipFill>
        <p:spPr bwMode="auto">
          <a:xfrm>
            <a:off x="6181915" y="3854382"/>
            <a:ext cx="2721331" cy="25051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54" name="Picture 6" descr="C:\Desktop Materials\Sunil\Photos\CSR\School Buildings_2016\After\Dariberia\IMG_7706.JPG"/>
          <p:cNvPicPr>
            <a:picLocks noChangeAspect="1" noChangeArrowheads="1"/>
          </p:cNvPicPr>
          <p:nvPr/>
        </p:nvPicPr>
        <p:blipFill>
          <a:blip r:embed="rId5" cstate="print"/>
          <a:srcRect/>
          <a:stretch>
            <a:fillRect/>
          </a:stretch>
        </p:blipFill>
        <p:spPr bwMode="auto">
          <a:xfrm>
            <a:off x="3238062" y="3859482"/>
            <a:ext cx="2648389" cy="2500514"/>
          </a:xfrm>
          <a:prstGeom prst="rect">
            <a:avLst/>
          </a:prstGeom>
          <a:ln>
            <a:noFill/>
          </a:ln>
          <a:effectLst>
            <a:outerShdw blurRad="190500" algn="tl" rotWithShape="0">
              <a:srgbClr val="000000">
                <a:alpha val="70000"/>
              </a:srgbClr>
            </a:outerShdw>
          </a:effectLst>
        </p:spPr>
      </p:pic>
      <p:sp>
        <p:nvSpPr>
          <p:cNvPr id="6" name="TextBox 5"/>
          <p:cNvSpPr txBox="1"/>
          <p:nvPr/>
        </p:nvSpPr>
        <p:spPr>
          <a:xfrm>
            <a:off x="2990566" y="3293665"/>
            <a:ext cx="957263" cy="369332"/>
          </a:xfrm>
          <a:prstGeom prst="rect">
            <a:avLst/>
          </a:prstGeom>
          <a:noFill/>
        </p:spPr>
        <p:txBody>
          <a:bodyPr wrap="square" rtlCol="0">
            <a:spAutoFit/>
          </a:bodyPr>
          <a:lstStyle/>
          <a:p>
            <a:pPr algn="ctr"/>
            <a:r>
              <a:rPr lang="en-IN" b="1" dirty="0">
                <a:solidFill>
                  <a:srgbClr val="002060"/>
                </a:solidFill>
              </a:rPr>
              <a:t>Before</a:t>
            </a:r>
          </a:p>
        </p:txBody>
      </p:sp>
      <p:sp>
        <p:nvSpPr>
          <p:cNvPr id="7" name="TextBox 6"/>
          <p:cNvSpPr txBox="1"/>
          <p:nvPr/>
        </p:nvSpPr>
        <p:spPr>
          <a:xfrm>
            <a:off x="3103086" y="6316932"/>
            <a:ext cx="957263" cy="369332"/>
          </a:xfrm>
          <a:prstGeom prst="rect">
            <a:avLst/>
          </a:prstGeom>
          <a:noFill/>
        </p:spPr>
        <p:txBody>
          <a:bodyPr wrap="square" rtlCol="0">
            <a:spAutoFit/>
          </a:bodyPr>
          <a:lstStyle/>
          <a:p>
            <a:pPr algn="ctr"/>
            <a:r>
              <a:rPr lang="en-IN" b="1" dirty="0">
                <a:solidFill>
                  <a:srgbClr val="002060"/>
                </a:solidFill>
              </a:rPr>
              <a:t>After</a:t>
            </a:r>
          </a:p>
        </p:txBody>
      </p:sp>
      <p:sp>
        <p:nvSpPr>
          <p:cNvPr id="8" name="TextBox 7"/>
          <p:cNvSpPr txBox="1"/>
          <p:nvPr/>
        </p:nvSpPr>
        <p:spPr>
          <a:xfrm>
            <a:off x="6108439" y="3280018"/>
            <a:ext cx="957263" cy="369332"/>
          </a:xfrm>
          <a:prstGeom prst="rect">
            <a:avLst/>
          </a:prstGeom>
          <a:noFill/>
        </p:spPr>
        <p:txBody>
          <a:bodyPr wrap="square" rtlCol="0">
            <a:spAutoFit/>
          </a:bodyPr>
          <a:lstStyle/>
          <a:p>
            <a:pPr algn="ctr"/>
            <a:r>
              <a:rPr lang="en-IN" b="1" dirty="0">
                <a:solidFill>
                  <a:srgbClr val="002060"/>
                </a:solidFill>
              </a:rPr>
              <a:t>Before</a:t>
            </a:r>
          </a:p>
        </p:txBody>
      </p:sp>
      <p:sp>
        <p:nvSpPr>
          <p:cNvPr id="9" name="TextBox 8"/>
          <p:cNvSpPr txBox="1"/>
          <p:nvPr/>
        </p:nvSpPr>
        <p:spPr>
          <a:xfrm>
            <a:off x="6281737" y="6324600"/>
            <a:ext cx="957263" cy="369332"/>
          </a:xfrm>
          <a:prstGeom prst="rect">
            <a:avLst/>
          </a:prstGeom>
          <a:noFill/>
        </p:spPr>
        <p:txBody>
          <a:bodyPr wrap="square" rtlCol="0">
            <a:spAutoFit/>
          </a:bodyPr>
          <a:lstStyle/>
          <a:p>
            <a:pPr algn="ctr"/>
            <a:r>
              <a:rPr lang="en-IN" b="1" dirty="0">
                <a:solidFill>
                  <a:srgbClr val="002060"/>
                </a:solidFill>
              </a:rPr>
              <a:t>After</a:t>
            </a:r>
          </a:p>
        </p:txBody>
      </p:sp>
      <p:pic>
        <p:nvPicPr>
          <p:cNvPr id="10" name="Picture 2" descr="C:\Desktop Materials\Sunil\Photos\CSR\School Buildings_2016\Before\DARIBARIA\DSC_3485.JPG"/>
          <p:cNvPicPr>
            <a:picLocks noChangeAspect="1" noChangeArrowheads="1"/>
          </p:cNvPicPr>
          <p:nvPr/>
        </p:nvPicPr>
        <p:blipFill>
          <a:blip r:embed="rId6" cstate="print"/>
          <a:srcRect/>
          <a:stretch>
            <a:fillRect/>
          </a:stretch>
        </p:blipFill>
        <p:spPr bwMode="auto">
          <a:xfrm>
            <a:off x="221344" y="863969"/>
            <a:ext cx="2750457" cy="2557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TextBox 11"/>
          <p:cNvSpPr txBox="1"/>
          <p:nvPr/>
        </p:nvSpPr>
        <p:spPr>
          <a:xfrm>
            <a:off x="194484" y="3329204"/>
            <a:ext cx="957263" cy="369332"/>
          </a:xfrm>
          <a:prstGeom prst="rect">
            <a:avLst/>
          </a:prstGeom>
          <a:noFill/>
        </p:spPr>
        <p:txBody>
          <a:bodyPr wrap="square" rtlCol="0">
            <a:spAutoFit/>
          </a:bodyPr>
          <a:lstStyle/>
          <a:p>
            <a:pPr algn="ctr"/>
            <a:r>
              <a:rPr lang="en-IN" b="1" dirty="0">
                <a:solidFill>
                  <a:srgbClr val="002060"/>
                </a:solidFill>
              </a:rPr>
              <a:t>Before</a:t>
            </a:r>
          </a:p>
        </p:txBody>
      </p:sp>
      <p:sp>
        <p:nvSpPr>
          <p:cNvPr id="13" name="TextBox 12"/>
          <p:cNvSpPr txBox="1"/>
          <p:nvPr/>
        </p:nvSpPr>
        <p:spPr>
          <a:xfrm>
            <a:off x="325556" y="6316932"/>
            <a:ext cx="957263" cy="369332"/>
          </a:xfrm>
          <a:prstGeom prst="rect">
            <a:avLst/>
          </a:prstGeom>
          <a:noFill/>
        </p:spPr>
        <p:txBody>
          <a:bodyPr wrap="square" rtlCol="0">
            <a:spAutoFit/>
          </a:bodyPr>
          <a:lstStyle/>
          <a:p>
            <a:pPr algn="ctr"/>
            <a:r>
              <a:rPr lang="en-IN" b="1" dirty="0">
                <a:solidFill>
                  <a:srgbClr val="002060"/>
                </a:solidFill>
              </a:rPr>
              <a:t>After</a:t>
            </a:r>
          </a:p>
        </p:txBody>
      </p:sp>
      <p:sp>
        <p:nvSpPr>
          <p:cNvPr id="14" name="TextBox 13"/>
          <p:cNvSpPr txBox="1"/>
          <p:nvPr/>
        </p:nvSpPr>
        <p:spPr>
          <a:xfrm>
            <a:off x="228600" y="314980"/>
            <a:ext cx="8382000" cy="523220"/>
          </a:xfrm>
          <a:prstGeom prst="rect">
            <a:avLst/>
          </a:prstGeom>
          <a:noFill/>
        </p:spPr>
        <p:txBody>
          <a:bodyPr wrap="square" rtlCol="0">
            <a:spAutoFit/>
          </a:bodyPr>
          <a:lstStyle/>
          <a:p>
            <a:pPr algn="ctr">
              <a:spcBef>
                <a:spcPct val="0"/>
              </a:spcBef>
            </a:pPr>
            <a:r>
              <a:rPr lang="en-IN" sz="2800" b="1" dirty="0">
                <a:solidFill>
                  <a:srgbClr val="0000CC"/>
                </a:solidFill>
                <a:latin typeface="Book Antiqua" pitchFamily="18" charset="0"/>
              </a:rPr>
              <a:t>How The Transformation Happened Under CSR</a:t>
            </a:r>
          </a:p>
        </p:txBody>
      </p:sp>
      <p:pic>
        <p:nvPicPr>
          <p:cNvPr id="1026" name="Picture 2" descr="G:\PERSONNEL\Sunil Anand\CSR Pics\After\Dariberia\IMG_7703.JPG"/>
          <p:cNvPicPr>
            <a:picLocks noChangeAspect="1" noChangeArrowheads="1"/>
          </p:cNvPicPr>
          <p:nvPr/>
        </p:nvPicPr>
        <p:blipFill>
          <a:blip r:embed="rId7" cstate="print"/>
          <a:srcRect/>
          <a:stretch>
            <a:fillRect/>
          </a:stretch>
        </p:blipFill>
        <p:spPr bwMode="auto">
          <a:xfrm>
            <a:off x="295306" y="3802332"/>
            <a:ext cx="2725323" cy="248873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6" name="Down Arrow 15"/>
          <p:cNvSpPr/>
          <p:nvPr/>
        </p:nvSpPr>
        <p:spPr>
          <a:xfrm>
            <a:off x="1443244" y="3387214"/>
            <a:ext cx="296839" cy="51861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rgbClr val="002060"/>
              </a:solidFill>
            </a:endParaRPr>
          </a:p>
        </p:txBody>
      </p:sp>
      <p:sp>
        <p:nvSpPr>
          <p:cNvPr id="17" name="Down Arrow 16"/>
          <p:cNvSpPr/>
          <p:nvPr/>
        </p:nvSpPr>
        <p:spPr>
          <a:xfrm>
            <a:off x="4495224" y="3400860"/>
            <a:ext cx="296839" cy="561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rgbClr val="002060"/>
              </a:solidFill>
            </a:endParaRPr>
          </a:p>
        </p:txBody>
      </p:sp>
      <p:sp>
        <p:nvSpPr>
          <p:cNvPr id="18" name="Down Arrow 17"/>
          <p:cNvSpPr/>
          <p:nvPr/>
        </p:nvSpPr>
        <p:spPr>
          <a:xfrm>
            <a:off x="7443141" y="3428157"/>
            <a:ext cx="296839" cy="56183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a:solidFill>
                <a:srgbClr val="002060"/>
              </a:solidFill>
            </a:endParaRPr>
          </a:p>
        </p:txBody>
      </p:sp>
    </p:spTree>
    <p:extLst>
      <p:ext uri="{BB962C8B-B14F-4D97-AF65-F5344CB8AC3E}">
        <p14:creationId xmlns:p14="http://schemas.microsoft.com/office/powerpoint/2010/main" val="14023090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Desktop Materials\Sunil\Photos\CSR\School Buildings_2016\After\Dariberia\IMG_6748.JPG"/>
          <p:cNvPicPr>
            <a:picLocks noChangeAspect="1" noChangeArrowheads="1"/>
          </p:cNvPicPr>
          <p:nvPr/>
        </p:nvPicPr>
        <p:blipFill>
          <a:blip r:embed="rId2" cstate="print"/>
          <a:srcRect/>
          <a:stretch>
            <a:fillRect/>
          </a:stretch>
        </p:blipFill>
        <p:spPr bwMode="auto">
          <a:xfrm>
            <a:off x="283287" y="685800"/>
            <a:ext cx="2550620" cy="170710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8" name="Picture 4" descr="C:\Desktop Materials\Sunil\Photos\CSR\School Buildings_2016\After\Dariberia\IMG_6750.JPG"/>
          <p:cNvPicPr>
            <a:picLocks noChangeAspect="1" noChangeArrowheads="1"/>
          </p:cNvPicPr>
          <p:nvPr/>
        </p:nvPicPr>
        <p:blipFill>
          <a:blip r:embed="rId3" cstate="print"/>
          <a:srcRect/>
          <a:stretch>
            <a:fillRect/>
          </a:stretch>
        </p:blipFill>
        <p:spPr bwMode="auto">
          <a:xfrm>
            <a:off x="204716" y="4496723"/>
            <a:ext cx="2690883" cy="2171700"/>
          </a:xfrm>
          <a:prstGeom prst="rect">
            <a:avLst/>
          </a:prstGeom>
          <a:ln>
            <a:noFill/>
          </a:ln>
          <a:effectLst>
            <a:softEdge rad="112500"/>
          </a:effectLst>
        </p:spPr>
      </p:pic>
      <p:pic>
        <p:nvPicPr>
          <p:cNvPr id="1029" name="Picture 5" descr="C:\Desktop Materials\Sunil\Photos\CSR\School Buildings_2016\After\Dariberia\IMG_6755.JPG"/>
          <p:cNvPicPr>
            <a:picLocks noChangeAspect="1" noChangeArrowheads="1"/>
          </p:cNvPicPr>
          <p:nvPr/>
        </p:nvPicPr>
        <p:blipFill>
          <a:blip r:embed="rId4" cstate="print"/>
          <a:srcRect/>
          <a:stretch>
            <a:fillRect/>
          </a:stretch>
        </p:blipFill>
        <p:spPr bwMode="auto">
          <a:xfrm>
            <a:off x="6597869" y="2762893"/>
            <a:ext cx="2317593" cy="16396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31" name="Picture 7" descr="C:\Desktop Materials\Sunil\Photos\CSR\School Buildings_2016\After\Dariberia\IMG_6781.JPG"/>
          <p:cNvPicPr>
            <a:picLocks noChangeAspect="1" noChangeArrowheads="1"/>
          </p:cNvPicPr>
          <p:nvPr/>
        </p:nvPicPr>
        <p:blipFill>
          <a:blip r:embed="rId5" cstate="print"/>
          <a:srcRect/>
          <a:stretch>
            <a:fillRect/>
          </a:stretch>
        </p:blipFill>
        <p:spPr bwMode="auto">
          <a:xfrm>
            <a:off x="3332534" y="2667000"/>
            <a:ext cx="2902148" cy="1974662"/>
          </a:xfrm>
          <a:prstGeom prst="ellipse">
            <a:avLst/>
          </a:prstGeom>
          <a:ln>
            <a:noFill/>
          </a:ln>
          <a:effectLst>
            <a:softEdge rad="112500"/>
          </a:effectLst>
        </p:spPr>
      </p:pic>
      <p:pic>
        <p:nvPicPr>
          <p:cNvPr id="1032" name="Picture 8" descr="C:\Desktop Materials\Sunil\Photos\CSR\School Buildings_2016\After\Dariberia\IMG_6810.JPG"/>
          <p:cNvPicPr>
            <a:picLocks noChangeAspect="1" noChangeArrowheads="1"/>
          </p:cNvPicPr>
          <p:nvPr/>
        </p:nvPicPr>
        <p:blipFill>
          <a:blip r:embed="rId6" cstate="print"/>
          <a:srcRect t="13242"/>
          <a:stretch>
            <a:fillRect/>
          </a:stretch>
        </p:blipFill>
        <p:spPr bwMode="auto">
          <a:xfrm>
            <a:off x="6716110" y="4899695"/>
            <a:ext cx="2199290" cy="1768147"/>
          </a:xfrm>
          <a:prstGeom prst="rect">
            <a:avLst/>
          </a:prstGeom>
          <a:ln>
            <a:noFill/>
          </a:ln>
          <a:effectLst>
            <a:outerShdw blurRad="190500" algn="tl" rotWithShape="0">
              <a:srgbClr val="000000">
                <a:alpha val="70000"/>
              </a:srgbClr>
            </a:outerShdw>
          </a:effectLst>
        </p:spPr>
      </p:pic>
      <p:pic>
        <p:nvPicPr>
          <p:cNvPr id="1033" name="Picture 9" descr="C:\Desktop Materials\Sunil\Photos\CSR\School Buildings_2016\After\Dariberia\IMG_6816.JPG"/>
          <p:cNvPicPr>
            <a:picLocks noChangeAspect="1" noChangeArrowheads="1"/>
          </p:cNvPicPr>
          <p:nvPr/>
        </p:nvPicPr>
        <p:blipFill>
          <a:blip r:embed="rId7" cstate="print"/>
          <a:srcRect/>
          <a:stretch>
            <a:fillRect/>
          </a:stretch>
        </p:blipFill>
        <p:spPr bwMode="auto">
          <a:xfrm>
            <a:off x="204715" y="2626258"/>
            <a:ext cx="2738935" cy="1841158"/>
          </a:xfrm>
          <a:prstGeom prst="rect">
            <a:avLst/>
          </a:prstGeom>
          <a:ln>
            <a:noFill/>
          </a:ln>
          <a:effectLst>
            <a:softEdge rad="112500"/>
          </a:effectLst>
        </p:spPr>
      </p:pic>
      <p:pic>
        <p:nvPicPr>
          <p:cNvPr id="11" name="Picture 2" descr="C:\Desktop Materials\Sunil\Photos\CSR\School Buildings_2016\Dariberia\IMG_6804.JPG"/>
          <p:cNvPicPr>
            <a:picLocks noChangeAspect="1" noChangeArrowheads="1"/>
          </p:cNvPicPr>
          <p:nvPr/>
        </p:nvPicPr>
        <p:blipFill>
          <a:blip r:embed="rId8" cstate="print"/>
          <a:srcRect l="11726" t="43093" r="23745"/>
          <a:stretch>
            <a:fillRect/>
          </a:stretch>
        </p:blipFill>
        <p:spPr bwMode="auto">
          <a:xfrm>
            <a:off x="3387769" y="647700"/>
            <a:ext cx="2711402" cy="18669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3" name="TextBox 12"/>
          <p:cNvSpPr txBox="1"/>
          <p:nvPr/>
        </p:nvSpPr>
        <p:spPr>
          <a:xfrm>
            <a:off x="1600200" y="57090"/>
            <a:ext cx="6096000" cy="523220"/>
          </a:xfrm>
          <a:prstGeom prst="rect">
            <a:avLst/>
          </a:prstGeom>
          <a:noFill/>
        </p:spPr>
        <p:txBody>
          <a:bodyPr wrap="square" rtlCol="0">
            <a:spAutoFit/>
          </a:bodyPr>
          <a:lstStyle/>
          <a:p>
            <a:pPr algn="ctr">
              <a:spcBef>
                <a:spcPct val="0"/>
              </a:spcBef>
            </a:pPr>
            <a:r>
              <a:rPr lang="en-IN" sz="2800" b="1" dirty="0">
                <a:solidFill>
                  <a:srgbClr val="0000CC"/>
                </a:solidFill>
                <a:latin typeface="Book Antiqua" pitchFamily="18" charset="0"/>
              </a:rPr>
              <a:t>Activities Implemented Under CSR</a:t>
            </a:r>
          </a:p>
        </p:txBody>
      </p:sp>
      <p:sp>
        <p:nvSpPr>
          <p:cNvPr id="15" name="TextBox 14"/>
          <p:cNvSpPr txBox="1"/>
          <p:nvPr/>
        </p:nvSpPr>
        <p:spPr>
          <a:xfrm>
            <a:off x="655092" y="2442248"/>
            <a:ext cx="1630907" cy="307777"/>
          </a:xfrm>
          <a:prstGeom prst="rect">
            <a:avLst/>
          </a:prstGeom>
          <a:noFill/>
        </p:spPr>
        <p:txBody>
          <a:bodyPr wrap="square" rtlCol="0">
            <a:spAutoFit/>
          </a:bodyPr>
          <a:lstStyle/>
          <a:p>
            <a:pPr algn="ctr"/>
            <a:r>
              <a:rPr lang="en-IN" sz="1400" b="1" dirty="0">
                <a:solidFill>
                  <a:srgbClr val="002060"/>
                </a:solidFill>
              </a:rPr>
              <a:t>New Class Rooms</a:t>
            </a:r>
          </a:p>
        </p:txBody>
      </p:sp>
      <p:sp>
        <p:nvSpPr>
          <p:cNvPr id="16" name="TextBox 15"/>
          <p:cNvSpPr txBox="1"/>
          <p:nvPr/>
        </p:nvSpPr>
        <p:spPr>
          <a:xfrm>
            <a:off x="564676" y="4418898"/>
            <a:ext cx="2102324" cy="307777"/>
          </a:xfrm>
          <a:prstGeom prst="rect">
            <a:avLst/>
          </a:prstGeom>
          <a:noFill/>
        </p:spPr>
        <p:txBody>
          <a:bodyPr wrap="square" rtlCol="0">
            <a:spAutoFit/>
          </a:bodyPr>
          <a:lstStyle/>
          <a:p>
            <a:pPr algn="ctr"/>
            <a:r>
              <a:rPr lang="en-IN" sz="1400" b="1" dirty="0">
                <a:solidFill>
                  <a:srgbClr val="002060"/>
                </a:solidFill>
              </a:rPr>
              <a:t>Class Room Furniture</a:t>
            </a:r>
          </a:p>
        </p:txBody>
      </p:sp>
      <p:sp>
        <p:nvSpPr>
          <p:cNvPr id="17" name="TextBox 16"/>
          <p:cNvSpPr txBox="1"/>
          <p:nvPr/>
        </p:nvSpPr>
        <p:spPr>
          <a:xfrm>
            <a:off x="656800" y="6626423"/>
            <a:ext cx="1228298" cy="307777"/>
          </a:xfrm>
          <a:prstGeom prst="rect">
            <a:avLst/>
          </a:prstGeom>
          <a:noFill/>
        </p:spPr>
        <p:txBody>
          <a:bodyPr wrap="square" rtlCol="0">
            <a:spAutoFit/>
          </a:bodyPr>
          <a:lstStyle/>
          <a:p>
            <a:pPr algn="ctr"/>
            <a:r>
              <a:rPr lang="en-IN" sz="1400" b="1" dirty="0">
                <a:solidFill>
                  <a:srgbClr val="002060"/>
                </a:solidFill>
              </a:rPr>
              <a:t>Staircase</a:t>
            </a:r>
          </a:p>
        </p:txBody>
      </p:sp>
      <p:sp>
        <p:nvSpPr>
          <p:cNvPr id="18" name="TextBox 17"/>
          <p:cNvSpPr txBox="1"/>
          <p:nvPr/>
        </p:nvSpPr>
        <p:spPr>
          <a:xfrm>
            <a:off x="4034967" y="4495800"/>
            <a:ext cx="1228298" cy="307777"/>
          </a:xfrm>
          <a:prstGeom prst="rect">
            <a:avLst/>
          </a:prstGeom>
          <a:noFill/>
        </p:spPr>
        <p:txBody>
          <a:bodyPr wrap="square" rtlCol="0">
            <a:spAutoFit/>
          </a:bodyPr>
          <a:lstStyle/>
          <a:p>
            <a:pPr algn="ctr"/>
            <a:r>
              <a:rPr lang="en-IN" sz="1400" b="1" dirty="0">
                <a:solidFill>
                  <a:srgbClr val="002060"/>
                </a:solidFill>
              </a:rPr>
              <a:t>Water Purifier</a:t>
            </a:r>
          </a:p>
        </p:txBody>
      </p:sp>
      <p:pic>
        <p:nvPicPr>
          <p:cNvPr id="19" name="Picture 5" descr="C:\Desktop Materials\Sunil\Photos\CSR\School Buildings_2016\Dariberia\IMG_7707.JPG"/>
          <p:cNvPicPr>
            <a:picLocks noChangeAspect="1" noChangeArrowheads="1"/>
          </p:cNvPicPr>
          <p:nvPr/>
        </p:nvPicPr>
        <p:blipFill>
          <a:blip r:embed="rId9" cstate="print"/>
          <a:srcRect r="13176"/>
          <a:stretch>
            <a:fillRect/>
          </a:stretch>
        </p:blipFill>
        <p:spPr bwMode="auto">
          <a:xfrm>
            <a:off x="3355678" y="4846051"/>
            <a:ext cx="2968921" cy="177062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TextBox 19"/>
          <p:cNvSpPr txBox="1"/>
          <p:nvPr/>
        </p:nvSpPr>
        <p:spPr>
          <a:xfrm>
            <a:off x="3954792" y="2511623"/>
            <a:ext cx="1607807" cy="307777"/>
          </a:xfrm>
          <a:prstGeom prst="rect">
            <a:avLst/>
          </a:prstGeom>
          <a:noFill/>
        </p:spPr>
        <p:txBody>
          <a:bodyPr wrap="square" rtlCol="0">
            <a:spAutoFit/>
          </a:bodyPr>
          <a:lstStyle/>
          <a:p>
            <a:pPr algn="ctr"/>
            <a:r>
              <a:rPr lang="en-IN" sz="1400" b="1" dirty="0">
                <a:solidFill>
                  <a:srgbClr val="002060"/>
                </a:solidFill>
              </a:rPr>
              <a:t>Water Pipe Line</a:t>
            </a:r>
          </a:p>
        </p:txBody>
      </p:sp>
      <p:sp>
        <p:nvSpPr>
          <p:cNvPr id="21" name="TextBox 20"/>
          <p:cNvSpPr txBox="1"/>
          <p:nvPr/>
        </p:nvSpPr>
        <p:spPr>
          <a:xfrm>
            <a:off x="3997442" y="6626423"/>
            <a:ext cx="1869958" cy="307777"/>
          </a:xfrm>
          <a:prstGeom prst="rect">
            <a:avLst/>
          </a:prstGeom>
          <a:noFill/>
        </p:spPr>
        <p:txBody>
          <a:bodyPr wrap="square" rtlCol="0">
            <a:spAutoFit/>
          </a:bodyPr>
          <a:lstStyle/>
          <a:p>
            <a:pPr algn="ctr"/>
            <a:r>
              <a:rPr lang="en-IN" sz="1400" b="1" dirty="0">
                <a:solidFill>
                  <a:srgbClr val="002060"/>
                </a:solidFill>
              </a:rPr>
              <a:t>Boundary Wall</a:t>
            </a:r>
          </a:p>
        </p:txBody>
      </p:sp>
      <p:pic>
        <p:nvPicPr>
          <p:cNvPr id="2" name="Picture 2" descr="G:\PERSONNEL\Sunil Anand\CSR Pics\After\Dariberia\IMG_6758.JPG"/>
          <p:cNvPicPr>
            <a:picLocks noChangeAspect="1" noChangeArrowheads="1"/>
          </p:cNvPicPr>
          <p:nvPr/>
        </p:nvPicPr>
        <p:blipFill>
          <a:blip r:embed="rId10" cstate="print"/>
          <a:srcRect/>
          <a:stretch>
            <a:fillRect/>
          </a:stretch>
        </p:blipFill>
        <p:spPr bwMode="auto">
          <a:xfrm>
            <a:off x="6505903" y="570600"/>
            <a:ext cx="2317593" cy="1944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TextBox 21"/>
          <p:cNvSpPr txBox="1"/>
          <p:nvPr/>
        </p:nvSpPr>
        <p:spPr>
          <a:xfrm>
            <a:off x="7115074" y="6626423"/>
            <a:ext cx="1228298" cy="307777"/>
          </a:xfrm>
          <a:prstGeom prst="rect">
            <a:avLst/>
          </a:prstGeom>
          <a:noFill/>
        </p:spPr>
        <p:txBody>
          <a:bodyPr wrap="square" rtlCol="0">
            <a:spAutoFit/>
          </a:bodyPr>
          <a:lstStyle/>
          <a:p>
            <a:pPr algn="ctr"/>
            <a:r>
              <a:rPr lang="en-IN" sz="1400" b="1" dirty="0">
                <a:solidFill>
                  <a:srgbClr val="002060"/>
                </a:solidFill>
              </a:rPr>
              <a:t>Urinal</a:t>
            </a:r>
          </a:p>
        </p:txBody>
      </p:sp>
      <p:sp>
        <p:nvSpPr>
          <p:cNvPr id="23" name="TextBox 22"/>
          <p:cNvSpPr txBox="1"/>
          <p:nvPr/>
        </p:nvSpPr>
        <p:spPr>
          <a:xfrm>
            <a:off x="6996832" y="2442248"/>
            <a:ext cx="1228298" cy="307777"/>
          </a:xfrm>
          <a:prstGeom prst="rect">
            <a:avLst/>
          </a:prstGeom>
          <a:noFill/>
        </p:spPr>
        <p:txBody>
          <a:bodyPr wrap="square" rtlCol="0">
            <a:spAutoFit/>
          </a:bodyPr>
          <a:lstStyle/>
          <a:p>
            <a:pPr algn="ctr"/>
            <a:r>
              <a:rPr lang="en-IN" sz="1400" b="1" dirty="0">
                <a:solidFill>
                  <a:srgbClr val="002060"/>
                </a:solidFill>
              </a:rPr>
              <a:t>Toilet</a:t>
            </a:r>
          </a:p>
        </p:txBody>
      </p:sp>
      <p:sp>
        <p:nvSpPr>
          <p:cNvPr id="24" name="TextBox 23"/>
          <p:cNvSpPr txBox="1"/>
          <p:nvPr/>
        </p:nvSpPr>
        <p:spPr>
          <a:xfrm>
            <a:off x="7087484" y="4494875"/>
            <a:ext cx="1228298" cy="307777"/>
          </a:xfrm>
          <a:prstGeom prst="rect">
            <a:avLst/>
          </a:prstGeom>
          <a:noFill/>
        </p:spPr>
        <p:txBody>
          <a:bodyPr wrap="square" rtlCol="0">
            <a:spAutoFit/>
          </a:bodyPr>
          <a:lstStyle/>
          <a:p>
            <a:pPr algn="ctr"/>
            <a:r>
              <a:rPr lang="en-IN" sz="1400" b="1" dirty="0">
                <a:solidFill>
                  <a:srgbClr val="002060"/>
                </a:solidFill>
              </a:rPr>
              <a:t>Toilet</a:t>
            </a:r>
          </a:p>
        </p:txBody>
      </p:sp>
    </p:spTree>
    <p:extLst>
      <p:ext uri="{BB962C8B-B14F-4D97-AF65-F5344CB8AC3E}">
        <p14:creationId xmlns:p14="http://schemas.microsoft.com/office/powerpoint/2010/main" val="13342237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C:\Desktop Materials\Sunil\Photos\CSR\School Buildings_2016\Dariberia\IMG_6735.JPG"/>
          <p:cNvPicPr>
            <a:picLocks noChangeAspect="1" noChangeArrowheads="1"/>
          </p:cNvPicPr>
          <p:nvPr/>
        </p:nvPicPr>
        <p:blipFill>
          <a:blip r:embed="rId2" cstate="print"/>
          <a:srcRect/>
          <a:stretch>
            <a:fillRect/>
          </a:stretch>
        </p:blipFill>
        <p:spPr bwMode="auto">
          <a:xfrm>
            <a:off x="271700" y="762000"/>
            <a:ext cx="3048899" cy="236231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3" name="Picture 4" descr="C:\Desktop Materials\Sunil\Photos\CSR\School Buildings_2016\Dariberia\IMG_6761.JPG"/>
          <p:cNvPicPr>
            <a:picLocks noChangeAspect="1" noChangeArrowheads="1"/>
          </p:cNvPicPr>
          <p:nvPr/>
        </p:nvPicPr>
        <p:blipFill>
          <a:blip r:embed="rId3" cstate="print"/>
          <a:srcRect/>
          <a:stretch>
            <a:fillRect/>
          </a:stretch>
        </p:blipFill>
        <p:spPr bwMode="auto">
          <a:xfrm>
            <a:off x="3314937" y="781160"/>
            <a:ext cx="2919845" cy="2419350"/>
          </a:xfrm>
          <a:prstGeom prst="ellipse">
            <a:avLst/>
          </a:prstGeom>
          <a:ln>
            <a:noFill/>
          </a:ln>
          <a:effectLst>
            <a:softEdge rad="112500"/>
          </a:effectLst>
        </p:spPr>
      </p:pic>
      <p:pic>
        <p:nvPicPr>
          <p:cNvPr id="4" name="Picture 5" descr="C:\Desktop Materials\Sunil\Photos\CSR\School Buildings_2016\Dariberia\IMG_6766.JPG"/>
          <p:cNvPicPr>
            <a:picLocks noChangeAspect="1" noChangeArrowheads="1"/>
          </p:cNvPicPr>
          <p:nvPr/>
        </p:nvPicPr>
        <p:blipFill>
          <a:blip r:embed="rId4" cstate="print"/>
          <a:srcRect t="17942"/>
          <a:stretch>
            <a:fillRect/>
          </a:stretch>
        </p:blipFill>
        <p:spPr bwMode="auto">
          <a:xfrm>
            <a:off x="3338097" y="3645304"/>
            <a:ext cx="2952108" cy="2214715"/>
          </a:xfrm>
          <a:prstGeom prst="ellipse">
            <a:avLst/>
          </a:prstGeom>
          <a:ln>
            <a:noFill/>
          </a:ln>
          <a:effectLst>
            <a:softEdge rad="112500"/>
          </a:effectLst>
        </p:spPr>
      </p:pic>
      <p:pic>
        <p:nvPicPr>
          <p:cNvPr id="10" name="Picture 7" descr="C:\Desktop Materials\Sunil\Photos\CSR\School Buildings_2016\Dariberia\IMG_6777.JPG"/>
          <p:cNvPicPr>
            <a:picLocks noChangeAspect="1" noChangeArrowheads="1"/>
          </p:cNvPicPr>
          <p:nvPr/>
        </p:nvPicPr>
        <p:blipFill>
          <a:blip r:embed="rId5" cstate="print"/>
          <a:srcRect/>
          <a:stretch>
            <a:fillRect/>
          </a:stretch>
        </p:blipFill>
        <p:spPr bwMode="auto">
          <a:xfrm>
            <a:off x="6186726" y="762110"/>
            <a:ext cx="2758527" cy="2381250"/>
          </a:xfrm>
          <a:prstGeom prst="rect">
            <a:avLst/>
          </a:prstGeom>
          <a:ln>
            <a:noFill/>
          </a:ln>
          <a:effectLst>
            <a:outerShdw blurRad="292100" dist="139700" dir="2700000" algn="tl" rotWithShape="0">
              <a:srgbClr val="333333">
                <a:alpha val="65000"/>
              </a:srgbClr>
            </a:outerShdw>
          </a:effectLst>
        </p:spPr>
      </p:pic>
      <p:pic>
        <p:nvPicPr>
          <p:cNvPr id="11" name="Picture 8" descr="C:\Desktop Materials\Sunil\Photos\CSR\School Buildings_2016\Dariberia\IMG_6778.JPG"/>
          <p:cNvPicPr>
            <a:picLocks noChangeAspect="1" noChangeArrowheads="1"/>
          </p:cNvPicPr>
          <p:nvPr/>
        </p:nvPicPr>
        <p:blipFill>
          <a:blip r:embed="rId6" cstate="print"/>
          <a:srcRect/>
          <a:stretch>
            <a:fillRect/>
          </a:stretch>
        </p:blipFill>
        <p:spPr bwMode="auto">
          <a:xfrm>
            <a:off x="228600" y="3669118"/>
            <a:ext cx="3065300" cy="2267101"/>
          </a:xfrm>
          <a:prstGeom prst="rect">
            <a:avLst/>
          </a:prstGeom>
          <a:ln>
            <a:noFill/>
          </a:ln>
          <a:effectLst>
            <a:outerShdw blurRad="292100" dist="139700" dir="2700000" algn="tl" rotWithShape="0">
              <a:srgbClr val="333333">
                <a:alpha val="65000"/>
              </a:srgbClr>
            </a:outerShdw>
          </a:effectLst>
        </p:spPr>
      </p:pic>
      <p:sp>
        <p:nvSpPr>
          <p:cNvPr id="13" name="TextBox 12"/>
          <p:cNvSpPr txBox="1"/>
          <p:nvPr/>
        </p:nvSpPr>
        <p:spPr>
          <a:xfrm>
            <a:off x="6772274" y="3143360"/>
            <a:ext cx="2143125" cy="369332"/>
          </a:xfrm>
          <a:prstGeom prst="rect">
            <a:avLst/>
          </a:prstGeom>
          <a:noFill/>
        </p:spPr>
        <p:txBody>
          <a:bodyPr wrap="square" rtlCol="0">
            <a:spAutoFit/>
          </a:bodyPr>
          <a:lstStyle/>
          <a:p>
            <a:r>
              <a:rPr lang="en-IN" b="1" dirty="0">
                <a:solidFill>
                  <a:srgbClr val="002060"/>
                </a:solidFill>
              </a:rPr>
              <a:t>Paediatric check up</a:t>
            </a:r>
          </a:p>
        </p:txBody>
      </p:sp>
      <p:sp>
        <p:nvSpPr>
          <p:cNvPr id="14" name="TextBox 13"/>
          <p:cNvSpPr txBox="1"/>
          <p:nvPr/>
        </p:nvSpPr>
        <p:spPr>
          <a:xfrm>
            <a:off x="4218754" y="5913883"/>
            <a:ext cx="1724846" cy="369332"/>
          </a:xfrm>
          <a:prstGeom prst="rect">
            <a:avLst/>
          </a:prstGeom>
          <a:noFill/>
        </p:spPr>
        <p:txBody>
          <a:bodyPr wrap="square" rtlCol="0">
            <a:spAutoFit/>
          </a:bodyPr>
          <a:lstStyle/>
          <a:p>
            <a:r>
              <a:rPr lang="en-IN" b="1" dirty="0">
                <a:solidFill>
                  <a:srgbClr val="002060"/>
                </a:solidFill>
              </a:rPr>
              <a:t>Eye check up</a:t>
            </a:r>
          </a:p>
        </p:txBody>
      </p:sp>
      <p:sp>
        <p:nvSpPr>
          <p:cNvPr id="15" name="TextBox 14"/>
          <p:cNvSpPr txBox="1"/>
          <p:nvPr/>
        </p:nvSpPr>
        <p:spPr>
          <a:xfrm>
            <a:off x="381000" y="6107668"/>
            <a:ext cx="2700338" cy="369332"/>
          </a:xfrm>
          <a:prstGeom prst="rect">
            <a:avLst/>
          </a:prstGeom>
          <a:noFill/>
        </p:spPr>
        <p:txBody>
          <a:bodyPr wrap="square" rtlCol="0">
            <a:spAutoFit/>
          </a:bodyPr>
          <a:lstStyle/>
          <a:p>
            <a:r>
              <a:rPr lang="en-IN" b="1" dirty="0">
                <a:solidFill>
                  <a:srgbClr val="002060"/>
                </a:solidFill>
              </a:rPr>
              <a:t>General Health check up</a:t>
            </a:r>
          </a:p>
        </p:txBody>
      </p:sp>
      <p:sp>
        <p:nvSpPr>
          <p:cNvPr id="16" name="TextBox 15"/>
          <p:cNvSpPr txBox="1"/>
          <p:nvPr/>
        </p:nvSpPr>
        <p:spPr>
          <a:xfrm>
            <a:off x="4386262" y="3219560"/>
            <a:ext cx="1557338" cy="369332"/>
          </a:xfrm>
          <a:prstGeom prst="rect">
            <a:avLst/>
          </a:prstGeom>
          <a:noFill/>
        </p:spPr>
        <p:txBody>
          <a:bodyPr wrap="square" rtlCol="0">
            <a:spAutoFit/>
          </a:bodyPr>
          <a:lstStyle/>
          <a:p>
            <a:r>
              <a:rPr lang="en-IN" b="1" dirty="0">
                <a:solidFill>
                  <a:srgbClr val="002060"/>
                </a:solidFill>
              </a:rPr>
              <a:t>Registration</a:t>
            </a:r>
          </a:p>
        </p:txBody>
      </p:sp>
      <p:sp>
        <p:nvSpPr>
          <p:cNvPr id="17" name="TextBox 16"/>
          <p:cNvSpPr txBox="1"/>
          <p:nvPr/>
        </p:nvSpPr>
        <p:spPr>
          <a:xfrm>
            <a:off x="1114425" y="3200400"/>
            <a:ext cx="1457325" cy="369332"/>
          </a:xfrm>
          <a:prstGeom prst="rect">
            <a:avLst/>
          </a:prstGeom>
          <a:noFill/>
        </p:spPr>
        <p:txBody>
          <a:bodyPr wrap="square" rtlCol="0">
            <a:spAutoFit/>
          </a:bodyPr>
          <a:lstStyle/>
          <a:p>
            <a:r>
              <a:rPr lang="en-IN" b="1" dirty="0">
                <a:solidFill>
                  <a:srgbClr val="002060"/>
                </a:solidFill>
              </a:rPr>
              <a:t>Health Camp</a:t>
            </a:r>
          </a:p>
        </p:txBody>
      </p:sp>
      <p:sp>
        <p:nvSpPr>
          <p:cNvPr id="18" name="TextBox 17"/>
          <p:cNvSpPr txBox="1"/>
          <p:nvPr/>
        </p:nvSpPr>
        <p:spPr>
          <a:xfrm>
            <a:off x="6914164" y="6061685"/>
            <a:ext cx="2229836" cy="369332"/>
          </a:xfrm>
          <a:prstGeom prst="rect">
            <a:avLst/>
          </a:prstGeom>
          <a:noFill/>
        </p:spPr>
        <p:txBody>
          <a:bodyPr wrap="square" rtlCol="0">
            <a:spAutoFit/>
          </a:bodyPr>
          <a:lstStyle/>
          <a:p>
            <a:r>
              <a:rPr lang="en-IN" b="1" dirty="0">
                <a:solidFill>
                  <a:srgbClr val="002060"/>
                </a:solidFill>
              </a:rPr>
              <a:t>Routine Blood Test</a:t>
            </a:r>
          </a:p>
        </p:txBody>
      </p:sp>
      <p:pic>
        <p:nvPicPr>
          <p:cNvPr id="2050" name="Picture 2" descr="G:\PERSONNEL\Sunil Anand\CSR Pics\126___03\IMG_6773.JPG"/>
          <p:cNvPicPr>
            <a:picLocks noChangeAspect="1" noChangeArrowheads="1"/>
          </p:cNvPicPr>
          <p:nvPr/>
        </p:nvPicPr>
        <p:blipFill>
          <a:blip r:embed="rId7" cstate="print"/>
          <a:srcRect/>
          <a:stretch>
            <a:fillRect/>
          </a:stretch>
        </p:blipFill>
        <p:spPr bwMode="auto">
          <a:xfrm>
            <a:off x="6217230" y="3636268"/>
            <a:ext cx="2826996" cy="2385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0" name="Rectangle 19"/>
          <p:cNvSpPr/>
          <p:nvPr/>
        </p:nvSpPr>
        <p:spPr>
          <a:xfrm>
            <a:off x="2439346" y="86380"/>
            <a:ext cx="4567276" cy="523220"/>
          </a:xfrm>
          <a:prstGeom prst="rect">
            <a:avLst/>
          </a:prstGeom>
        </p:spPr>
        <p:txBody>
          <a:bodyPr wrap="none">
            <a:spAutoFit/>
          </a:bodyPr>
          <a:lstStyle/>
          <a:p>
            <a:pPr algn="ctr">
              <a:spcBef>
                <a:spcPct val="0"/>
              </a:spcBef>
            </a:pPr>
            <a:r>
              <a:rPr lang="en-US" sz="2800" b="1" dirty="0">
                <a:solidFill>
                  <a:srgbClr val="0000CC"/>
                </a:solidFill>
                <a:latin typeface="Book Antiqua" pitchFamily="18" charset="0"/>
              </a:rPr>
              <a:t>Health Check-up Program </a:t>
            </a:r>
          </a:p>
        </p:txBody>
      </p:sp>
    </p:spTree>
    <p:extLst>
      <p:ext uri="{BB962C8B-B14F-4D97-AF65-F5344CB8AC3E}">
        <p14:creationId xmlns:p14="http://schemas.microsoft.com/office/powerpoint/2010/main" val="41342295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71604" y="-24"/>
            <a:ext cx="6286544" cy="527183"/>
          </a:xfrm>
        </p:spPr>
        <p:txBody>
          <a:bodyPr/>
          <a:lstStyle/>
          <a:p>
            <a:r>
              <a:rPr lang="en-IN" sz="2300" b="1" dirty="0">
                <a:ln/>
                <a:solidFill>
                  <a:srgbClr val="0000CC"/>
                </a:solidFill>
                <a:latin typeface="Book Antiqua" pitchFamily="18" charset="0"/>
                <a:ea typeface="+mn-ea"/>
                <a:cs typeface="+mn-cs"/>
              </a:rPr>
              <a:t>OPPORTUNITIES FOR IMPROVEMENT</a:t>
            </a:r>
          </a:p>
        </p:txBody>
      </p:sp>
      <p:sp>
        <p:nvSpPr>
          <p:cNvPr id="3" name="Content Placeholder 2"/>
          <p:cNvSpPr>
            <a:spLocks noGrp="1"/>
          </p:cNvSpPr>
          <p:nvPr>
            <p:ph idx="1"/>
          </p:nvPr>
        </p:nvSpPr>
        <p:spPr>
          <a:xfrm>
            <a:off x="144016" y="836712"/>
            <a:ext cx="8964488" cy="5328592"/>
          </a:xfrm>
          <a:noFill/>
        </p:spPr>
        <p:txBody>
          <a:bodyPr/>
          <a:lstStyle/>
          <a:p>
            <a:pPr algn="just"/>
            <a:r>
              <a:rPr lang="en-IN" sz="2800" dirty="0"/>
              <a:t>Infrastructure</a:t>
            </a:r>
          </a:p>
          <a:p>
            <a:pPr lvl="2" algn="just">
              <a:buFont typeface="Calibri" panose="020F0502020204030204" pitchFamily="34" charset="0"/>
              <a:buChar char="─"/>
            </a:pPr>
            <a:r>
              <a:rPr lang="en-IN" sz="2000" dirty="0"/>
              <a:t>Development of at least one alternate agency for waste Management  – for continuity of operation in cases of unforeseen interruptions at current sole agency. </a:t>
            </a:r>
          </a:p>
          <a:p>
            <a:pPr lvl="2" algn="just">
              <a:buFont typeface="Calibri" panose="020F0502020204030204" pitchFamily="34" charset="0"/>
              <a:buChar char="─"/>
            </a:pPr>
            <a:r>
              <a:rPr lang="en-IN" sz="2000" dirty="0"/>
              <a:t>A State Referral Laboratory at Haldia – Credible and quick testing services that can be utilised by industries.   </a:t>
            </a:r>
          </a:p>
          <a:p>
            <a:pPr algn="just"/>
            <a:r>
              <a:rPr lang="en-IN" sz="2800" dirty="0"/>
              <a:t>Recognition</a:t>
            </a:r>
          </a:p>
          <a:p>
            <a:pPr lvl="2" algn="just">
              <a:buFont typeface="Calibri" panose="020F0502020204030204" pitchFamily="34" charset="0"/>
              <a:buChar char="─"/>
            </a:pPr>
            <a:r>
              <a:rPr lang="en-IN" sz="2000" dirty="0"/>
              <a:t>The Pollution Control Board may recognise, reward and promote best practices of industries – some can be adopted by others.</a:t>
            </a:r>
          </a:p>
        </p:txBody>
      </p:sp>
    </p:spTree>
    <p:extLst>
      <p:ext uri="{BB962C8B-B14F-4D97-AF65-F5344CB8AC3E}">
        <p14:creationId xmlns:p14="http://schemas.microsoft.com/office/powerpoint/2010/main" val="22611168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0" descr="http://kssf.org/publications/Human-Resource-Management15.jpg"/>
          <p:cNvPicPr>
            <a:picLocks noChangeAspect="1" noChangeArrowheads="1"/>
          </p:cNvPicPr>
          <p:nvPr/>
        </p:nvPicPr>
        <p:blipFill>
          <a:blip r:embed="rId2" cstate="print">
            <a:lum bright="10000"/>
            <a:extLst>
              <a:ext uri="{28A0092B-C50C-407E-A947-70E740481C1C}">
                <a14:useLocalDpi xmlns:a14="http://schemas.microsoft.com/office/drawing/2010/main"/>
              </a:ext>
            </a:extLst>
          </a:blip>
          <a:srcRect/>
          <a:stretch>
            <a:fillRect/>
          </a:stretch>
        </p:blipFill>
        <p:spPr bwMode="auto">
          <a:xfrm>
            <a:off x="381000" y="609600"/>
            <a:ext cx="7467600" cy="5486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TextBox 4"/>
          <p:cNvSpPr txBox="1"/>
          <p:nvPr/>
        </p:nvSpPr>
        <p:spPr>
          <a:xfrm>
            <a:off x="5214942" y="762000"/>
            <a:ext cx="4005258" cy="954107"/>
          </a:xfrm>
          <a:prstGeom prst="rect">
            <a:avLst/>
          </a:prstGeom>
          <a:noFill/>
        </p:spPr>
        <p:txBody>
          <a:bodyPr wrap="square" rtlCol="0">
            <a:spAutoFit/>
          </a:bodyPr>
          <a:lstStyle/>
          <a:p>
            <a:r>
              <a:rPr lang="en-US" sz="2800" b="1" dirty="0">
                <a:solidFill>
                  <a:srgbClr val="0000CC"/>
                </a:solidFill>
                <a:latin typeface="Brush Script MT" pitchFamily="66" charset="0"/>
              </a:rPr>
              <a:t>Together We Can</a:t>
            </a:r>
          </a:p>
          <a:p>
            <a:r>
              <a:rPr lang="en-US" sz="2800" b="1" dirty="0">
                <a:solidFill>
                  <a:srgbClr val="0000CC"/>
                </a:solidFill>
                <a:latin typeface="Brush Script MT" pitchFamily="66" charset="0"/>
              </a:rPr>
              <a:t>Together We Will</a:t>
            </a:r>
          </a:p>
        </p:txBody>
      </p:sp>
      <p:sp>
        <p:nvSpPr>
          <p:cNvPr id="6" name="TextBox 5"/>
          <p:cNvSpPr txBox="1"/>
          <p:nvPr/>
        </p:nvSpPr>
        <p:spPr bwMode="auto">
          <a:xfrm>
            <a:off x="6705600" y="5486400"/>
            <a:ext cx="2090637" cy="1015663"/>
          </a:xfrm>
          <a:prstGeom prst="rect">
            <a:avLst/>
          </a:prstGeom>
          <a:noFill/>
          <a:ln w="9525">
            <a:noFill/>
            <a:miter lim="800000"/>
            <a:headEnd/>
            <a:tailEnd/>
          </a:ln>
        </p:spPr>
        <p:txBody>
          <a:bodyPr wrap="none" rtlCol="0">
            <a:spAutoFit/>
          </a:bodyPr>
          <a:lstStyle/>
          <a:p>
            <a:r>
              <a:rPr lang="en-US" sz="3600" dirty="0">
                <a:solidFill>
                  <a:srgbClr val="0000CC"/>
                </a:solidFill>
                <a:latin typeface="CommercialScript BT" pitchFamily="66" charset="0"/>
              </a:rPr>
              <a:t>Thank you</a:t>
            </a:r>
          </a:p>
          <a:p>
            <a:endParaRPr lang="en-US" sz="2400" b="1" dirty="0">
              <a:solidFill>
                <a:srgbClr val="0000CC"/>
              </a:solidFill>
              <a:latin typeface="+mj-lt"/>
            </a:endParaRPr>
          </a:p>
        </p:txBody>
      </p:sp>
    </p:spTree>
    <p:extLst>
      <p:ext uri="{BB962C8B-B14F-4D97-AF65-F5344CB8AC3E}">
        <p14:creationId xmlns:p14="http://schemas.microsoft.com/office/powerpoint/2010/main" val="18674489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 Hand writing Any Questions? with black marker on visual scre Stock  Photo by ©j.dudzinski 9943106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7845425" cy="5882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34360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Text Box 1026"/>
          <p:cNvSpPr txBox="1">
            <a:spLocks noChangeArrowheads="1"/>
          </p:cNvSpPr>
          <p:nvPr/>
        </p:nvSpPr>
        <p:spPr bwMode="auto">
          <a:xfrm>
            <a:off x="773113" y="1266442"/>
            <a:ext cx="7175500" cy="747712"/>
          </a:xfrm>
          <a:prstGeom prst="rect">
            <a:avLst/>
          </a:prstGeom>
          <a:noFill/>
          <a:ln w="9525">
            <a:noFill/>
            <a:miter lim="800000"/>
            <a:headEnd/>
            <a:tailEnd/>
          </a:ln>
          <a:effectLst>
            <a:outerShdw dist="35921" dir="2700000" algn="ctr" rotWithShape="0">
              <a:schemeClr val="tx2"/>
            </a:outerShdw>
          </a:effectLst>
        </p:spPr>
        <p:txBody>
          <a:bodyPr lIns="274320" anchor="ctr">
            <a:spAutoFit/>
          </a:bodyPr>
          <a:lstStyle/>
          <a:p>
            <a:pPr algn="just">
              <a:defRPr/>
            </a:pPr>
            <a:endParaRPr lang="en-US" sz="4300" b="1" dirty="0">
              <a:solidFill>
                <a:srgbClr val="FFFF00"/>
              </a:solidFill>
              <a:effectLst>
                <a:outerShdw blurRad="38100" dist="38100" dir="2700000" algn="tl">
                  <a:srgbClr val="C0C0C0"/>
                </a:outerShdw>
              </a:effectLst>
              <a:latin typeface="Times New Roman" charset="0"/>
            </a:endParaRPr>
          </a:p>
        </p:txBody>
      </p:sp>
      <p:sp>
        <p:nvSpPr>
          <p:cNvPr id="9222" name="TextBox 10"/>
          <p:cNvSpPr txBox="1">
            <a:spLocks noChangeArrowheads="1"/>
          </p:cNvSpPr>
          <p:nvPr/>
        </p:nvSpPr>
        <p:spPr bwMode="auto">
          <a:xfrm>
            <a:off x="1828800" y="762000"/>
            <a:ext cx="6781800" cy="5942396"/>
          </a:xfrm>
          <a:prstGeom prst="rect">
            <a:avLst/>
          </a:prstGeom>
          <a:noFill/>
          <a:ln w="9525">
            <a:noFill/>
            <a:miter lim="800000"/>
            <a:headEnd/>
            <a:tailEnd/>
          </a:ln>
        </p:spPr>
        <p:txBody>
          <a:bodyPr wrap="square" lIns="0" rIns="0">
            <a:spAutoFit/>
          </a:bodyPr>
          <a:lstStyle/>
          <a:p>
            <a:pPr>
              <a:lnSpc>
                <a:spcPct val="120000"/>
              </a:lnSpc>
              <a:spcBef>
                <a:spcPts val="600"/>
              </a:spcBef>
              <a:spcAft>
                <a:spcPts val="600"/>
              </a:spcAft>
              <a:buClr>
                <a:srgbClr val="0000CC"/>
              </a:buClr>
              <a:buFont typeface="Wingdings" pitchFamily="2" charset="2"/>
              <a:buChar char="Ø"/>
              <a:defRPr/>
            </a:pPr>
            <a:r>
              <a:rPr lang="en-US" sz="2400" b="1" dirty="0"/>
              <a:t> Leadership</a:t>
            </a:r>
          </a:p>
          <a:p>
            <a:pPr>
              <a:lnSpc>
                <a:spcPct val="120000"/>
              </a:lnSpc>
              <a:spcBef>
                <a:spcPts val="600"/>
              </a:spcBef>
              <a:spcAft>
                <a:spcPts val="600"/>
              </a:spcAft>
              <a:buClr>
                <a:srgbClr val="0000CC"/>
              </a:buClr>
              <a:buFont typeface="Wingdings" pitchFamily="2" charset="2"/>
              <a:buChar char="Ø"/>
              <a:defRPr/>
            </a:pPr>
            <a:r>
              <a:rPr lang="en-US" sz="2400" b="1" dirty="0"/>
              <a:t>Integrity</a:t>
            </a:r>
          </a:p>
          <a:p>
            <a:pPr>
              <a:lnSpc>
                <a:spcPct val="120000"/>
              </a:lnSpc>
              <a:spcBef>
                <a:spcPts val="600"/>
              </a:spcBef>
              <a:spcAft>
                <a:spcPts val="600"/>
              </a:spcAft>
              <a:buClr>
                <a:srgbClr val="0000CC"/>
              </a:buClr>
              <a:buFont typeface="Wingdings" pitchFamily="2" charset="2"/>
              <a:buChar char="Ø"/>
              <a:defRPr/>
            </a:pPr>
            <a:r>
              <a:rPr lang="en-US" sz="2400" b="1" dirty="0"/>
              <a:t>People Development and Involvement</a:t>
            </a:r>
          </a:p>
          <a:p>
            <a:pPr>
              <a:lnSpc>
                <a:spcPct val="120000"/>
              </a:lnSpc>
              <a:spcBef>
                <a:spcPts val="600"/>
              </a:spcBef>
              <a:spcAft>
                <a:spcPts val="600"/>
              </a:spcAft>
              <a:buClr>
                <a:srgbClr val="0000CC"/>
              </a:buClr>
              <a:buFont typeface="Wingdings" pitchFamily="2" charset="2"/>
              <a:buChar char="Ø"/>
              <a:defRPr/>
            </a:pPr>
            <a:r>
              <a:rPr lang="en-US" sz="2400" b="1" dirty="0"/>
              <a:t>Agility</a:t>
            </a:r>
          </a:p>
          <a:p>
            <a:pPr>
              <a:lnSpc>
                <a:spcPct val="120000"/>
              </a:lnSpc>
              <a:spcBef>
                <a:spcPts val="600"/>
              </a:spcBef>
              <a:spcAft>
                <a:spcPts val="600"/>
              </a:spcAft>
              <a:buClr>
                <a:srgbClr val="0000CC"/>
              </a:buClr>
              <a:buFont typeface="Wingdings" pitchFamily="2" charset="2"/>
              <a:buChar char="Ø"/>
              <a:defRPr/>
            </a:pPr>
            <a:r>
              <a:rPr lang="en-US" sz="2400" b="1" dirty="0"/>
              <a:t>Passion for innovation and Technology</a:t>
            </a:r>
          </a:p>
          <a:p>
            <a:pPr>
              <a:lnSpc>
                <a:spcPct val="120000"/>
              </a:lnSpc>
              <a:spcBef>
                <a:spcPts val="600"/>
              </a:spcBef>
              <a:spcAft>
                <a:spcPts val="600"/>
              </a:spcAft>
              <a:buClr>
                <a:srgbClr val="0000CC"/>
              </a:buClr>
              <a:buFont typeface="Wingdings" pitchFamily="2" charset="2"/>
              <a:buChar char="Ø"/>
              <a:defRPr/>
            </a:pPr>
            <a:r>
              <a:rPr lang="en-US" sz="2400" b="1" dirty="0"/>
              <a:t>Channel Partner Relationship</a:t>
            </a:r>
          </a:p>
          <a:p>
            <a:pPr>
              <a:lnSpc>
                <a:spcPct val="120000"/>
              </a:lnSpc>
              <a:spcBef>
                <a:spcPts val="600"/>
              </a:spcBef>
              <a:spcAft>
                <a:spcPts val="600"/>
              </a:spcAft>
              <a:buClr>
                <a:srgbClr val="0000CC"/>
              </a:buClr>
              <a:buFont typeface="Wingdings" pitchFamily="2" charset="2"/>
              <a:buChar char="Ø"/>
              <a:defRPr/>
            </a:pPr>
            <a:r>
              <a:rPr lang="en-US" sz="2400" b="1" dirty="0"/>
              <a:t>Striving for Excellence</a:t>
            </a:r>
          </a:p>
          <a:p>
            <a:pPr>
              <a:lnSpc>
                <a:spcPct val="120000"/>
              </a:lnSpc>
              <a:spcBef>
                <a:spcPts val="600"/>
              </a:spcBef>
              <a:spcAft>
                <a:spcPts val="600"/>
              </a:spcAft>
              <a:buClr>
                <a:srgbClr val="0000CC"/>
              </a:buClr>
              <a:buFont typeface="Wingdings" pitchFamily="2" charset="2"/>
              <a:buChar char="Ø"/>
              <a:defRPr/>
            </a:pPr>
            <a:r>
              <a:rPr lang="en-US" sz="2400" b="1" dirty="0"/>
              <a:t>Customer Orientation</a:t>
            </a:r>
          </a:p>
          <a:p>
            <a:pPr>
              <a:lnSpc>
                <a:spcPct val="120000"/>
              </a:lnSpc>
              <a:spcBef>
                <a:spcPts val="600"/>
              </a:spcBef>
              <a:spcAft>
                <a:spcPts val="600"/>
              </a:spcAft>
              <a:buClr>
                <a:srgbClr val="0000CC"/>
              </a:buClr>
              <a:buFont typeface="Wingdings" pitchFamily="2" charset="2"/>
              <a:buChar char="Ø"/>
              <a:defRPr/>
            </a:pPr>
            <a:r>
              <a:rPr lang="en-US" sz="2400" b="1" dirty="0"/>
              <a:t>Management by Processes and Facts</a:t>
            </a:r>
          </a:p>
          <a:p>
            <a:pPr>
              <a:lnSpc>
                <a:spcPct val="120000"/>
              </a:lnSpc>
              <a:spcBef>
                <a:spcPts val="600"/>
              </a:spcBef>
              <a:spcAft>
                <a:spcPts val="600"/>
              </a:spcAft>
              <a:buClr>
                <a:srgbClr val="0000CC"/>
              </a:buClr>
              <a:buFont typeface="Wingdings" pitchFamily="2" charset="2"/>
              <a:buChar char="Ø"/>
              <a:defRPr/>
            </a:pPr>
            <a:r>
              <a:rPr lang="en-US" sz="2400" b="1" dirty="0"/>
              <a:t>Responsible Corporate Citizenship</a:t>
            </a:r>
            <a:endParaRPr lang="en-US" sz="2400" dirty="0"/>
          </a:p>
        </p:txBody>
      </p:sp>
      <p:sp>
        <p:nvSpPr>
          <p:cNvPr id="10246" name="Text Box 26"/>
          <p:cNvSpPr txBox="1">
            <a:spLocks noChangeArrowheads="1"/>
          </p:cNvSpPr>
          <p:nvPr/>
        </p:nvSpPr>
        <p:spPr bwMode="auto">
          <a:xfrm>
            <a:off x="3287219" y="152400"/>
            <a:ext cx="2475358" cy="584775"/>
          </a:xfrm>
          <a:prstGeom prst="rect">
            <a:avLst/>
          </a:prstGeom>
          <a:noFill/>
          <a:ln w="9525">
            <a:noFill/>
            <a:miter lim="800000"/>
            <a:headEnd/>
            <a:tailEnd/>
          </a:ln>
        </p:spPr>
        <p:txBody>
          <a:bodyPr wrap="none">
            <a:spAutoFit/>
          </a:bodyPr>
          <a:lstStyle/>
          <a:p>
            <a:r>
              <a:rPr lang="en-US" sz="3200" b="1" dirty="0">
                <a:solidFill>
                  <a:srgbClr val="0000CC"/>
                </a:solidFill>
                <a:latin typeface="Book Antiqua" pitchFamily="18" charset="0"/>
              </a:rPr>
              <a:t>Core Values</a:t>
            </a:r>
          </a:p>
        </p:txBody>
      </p:sp>
    </p:spTree>
    <p:extLst>
      <p:ext uri="{BB962C8B-B14F-4D97-AF65-F5344CB8AC3E}">
        <p14:creationId xmlns:p14="http://schemas.microsoft.com/office/powerpoint/2010/main" val="1530715320"/>
      </p:ext>
    </p:extLst>
  </p:cSld>
  <p:clrMapOvr>
    <a:masterClrMapping/>
  </p:clrMapOvr>
  <p:transition advClick="0"/>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4"/>
          <p:cNvSpPr txBox="1">
            <a:spLocks noChangeArrowheads="1"/>
          </p:cNvSpPr>
          <p:nvPr/>
        </p:nvSpPr>
        <p:spPr bwMode="auto">
          <a:xfrm>
            <a:off x="3581400" y="1752601"/>
            <a:ext cx="5638800" cy="584775"/>
          </a:xfrm>
          <a:prstGeom prst="rect">
            <a:avLst/>
          </a:prstGeom>
          <a:noFill/>
          <a:ln w="9525">
            <a:noFill/>
            <a:miter lim="800000"/>
            <a:headEnd/>
            <a:tailEnd/>
          </a:ln>
          <a:effectLst/>
        </p:spPr>
        <p:txBody>
          <a:bodyPr wrap="square">
            <a:spAutoFit/>
          </a:bodyPr>
          <a:lstStyle/>
          <a:p>
            <a:r>
              <a:rPr lang="en-US" sz="1600" b="1" dirty="0">
                <a:latin typeface="Arial" pitchFamily="34" charset="0"/>
                <a:cs typeface="Arial" pitchFamily="34" charset="0"/>
              </a:rPr>
              <a:t>There are many Large , Medium &amp; Small  scale industries  in and around Haldia 		</a:t>
            </a:r>
          </a:p>
        </p:txBody>
      </p:sp>
      <p:cxnSp>
        <p:nvCxnSpPr>
          <p:cNvPr id="27" name="Straight Arrow Connector 26"/>
          <p:cNvCxnSpPr/>
          <p:nvPr/>
        </p:nvCxnSpPr>
        <p:spPr>
          <a:xfrm>
            <a:off x="2286000" y="3276600"/>
            <a:ext cx="1066800" cy="457200"/>
          </a:xfrm>
          <a:prstGeom prst="straightConnector1">
            <a:avLst/>
          </a:prstGeom>
          <a:ln w="19050">
            <a:solidFill>
              <a:srgbClr val="00B050"/>
            </a:solidFill>
            <a:tailEnd type="arrow"/>
          </a:ln>
        </p:spPr>
        <p:style>
          <a:lnRef idx="1">
            <a:schemeClr val="accent1"/>
          </a:lnRef>
          <a:fillRef idx="0">
            <a:schemeClr val="accent1"/>
          </a:fillRef>
          <a:effectRef idx="0">
            <a:schemeClr val="accent1"/>
          </a:effectRef>
          <a:fontRef idx="minor">
            <a:schemeClr val="tx1"/>
          </a:fontRef>
        </p:style>
      </p:cxnSp>
      <p:pic>
        <p:nvPicPr>
          <p:cNvPr id="21" name="Picture 20" descr="India_map.JPG"/>
          <p:cNvPicPr>
            <a:picLocks noChangeAspect="1"/>
          </p:cNvPicPr>
          <p:nvPr/>
        </p:nvPicPr>
        <p:blipFill>
          <a:blip r:embed="rId2" cstate="print"/>
          <a:stretch>
            <a:fillRect/>
          </a:stretch>
        </p:blipFill>
        <p:spPr>
          <a:xfrm>
            <a:off x="76200" y="1371601"/>
            <a:ext cx="3429000" cy="3977639"/>
          </a:xfrm>
          <a:prstGeom prst="rect">
            <a:avLst/>
          </a:prstGeom>
        </p:spPr>
      </p:pic>
      <p:sp>
        <p:nvSpPr>
          <p:cNvPr id="10" name="TextBox 9"/>
          <p:cNvSpPr txBox="1"/>
          <p:nvPr/>
        </p:nvSpPr>
        <p:spPr>
          <a:xfrm>
            <a:off x="2209801" y="533402"/>
            <a:ext cx="5130619" cy="584775"/>
          </a:xfrm>
          <a:prstGeom prst="rect">
            <a:avLst/>
          </a:prstGeom>
          <a:noFill/>
        </p:spPr>
        <p:txBody>
          <a:bodyPr wrap="square" rtlCol="0">
            <a:spAutoFit/>
          </a:bodyPr>
          <a:lstStyle/>
          <a:p>
            <a:r>
              <a:rPr lang="en-US" sz="3200" b="1" dirty="0">
                <a:solidFill>
                  <a:srgbClr val="0000CC"/>
                </a:solidFill>
                <a:latin typeface="Book Antiqua" pitchFamily="18" charset="0"/>
              </a:rPr>
              <a:t>Introduction Of Haldia</a:t>
            </a:r>
          </a:p>
        </p:txBody>
      </p:sp>
      <p:sp>
        <p:nvSpPr>
          <p:cNvPr id="25" name="Oval 24"/>
          <p:cNvSpPr/>
          <p:nvPr/>
        </p:nvSpPr>
        <p:spPr>
          <a:xfrm>
            <a:off x="2438400" y="3352800"/>
            <a:ext cx="152400" cy="152400"/>
          </a:xfrm>
          <a:prstGeom prst="ellipse">
            <a:avLst/>
          </a:prstGeom>
          <a:solidFill>
            <a:srgbClr val="00B05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 name="Picture 1026" descr="C:\WINDOWS\Application Data\Microsoft\Media Catalog\scan.jpg"/>
          <p:cNvPicPr>
            <a:picLocks noChangeAspect="1" noChangeArrowheads="1"/>
          </p:cNvPicPr>
          <p:nvPr/>
        </p:nvPicPr>
        <p:blipFill>
          <a:blip r:embed="rId3" cstate="print"/>
          <a:srcRect l="5607"/>
          <a:stretch>
            <a:fillRect/>
          </a:stretch>
        </p:blipFill>
        <p:spPr bwMode="auto">
          <a:xfrm>
            <a:off x="3124200" y="3200402"/>
            <a:ext cx="2049286" cy="1726939"/>
          </a:xfrm>
          <a:prstGeom prst="rect">
            <a:avLst/>
          </a:prstGeom>
          <a:noFill/>
          <a:ln w="9525">
            <a:solidFill>
              <a:srgbClr val="002060"/>
            </a:solidFill>
            <a:miter lim="800000"/>
            <a:headEnd/>
            <a:tailEnd/>
          </a:ln>
        </p:spPr>
      </p:pic>
      <p:pic>
        <p:nvPicPr>
          <p:cNvPr id="18" name="Picture 17" descr="RR.gif"/>
          <p:cNvPicPr>
            <a:picLocks noChangeAspect="1"/>
          </p:cNvPicPr>
          <p:nvPr/>
        </p:nvPicPr>
        <p:blipFill>
          <a:blip r:embed="rId4" cstate="print"/>
          <a:stretch>
            <a:fillRect/>
          </a:stretch>
        </p:blipFill>
        <p:spPr>
          <a:xfrm>
            <a:off x="4876801" y="4188317"/>
            <a:ext cx="160744" cy="155084"/>
          </a:xfrm>
          <a:prstGeom prst="rect">
            <a:avLst/>
          </a:prstGeom>
          <a:solidFill>
            <a:schemeClr val="bg1"/>
          </a:solidFill>
          <a:ln>
            <a:solidFill>
              <a:schemeClr val="accent1"/>
            </a:solidFill>
          </a:ln>
        </p:spPr>
      </p:pic>
      <p:sp>
        <p:nvSpPr>
          <p:cNvPr id="30" name="Oval 29"/>
          <p:cNvSpPr/>
          <p:nvPr/>
        </p:nvSpPr>
        <p:spPr>
          <a:xfrm flipH="1">
            <a:off x="4876800" y="4191000"/>
            <a:ext cx="152400" cy="152400"/>
          </a:xfrm>
          <a:prstGeom prst="ellipse">
            <a:avLst/>
          </a:prstGeom>
          <a:solidFill>
            <a:srgbClr val="00B050">
              <a:alpha val="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3" name="Straight Arrow Connector 32"/>
          <p:cNvCxnSpPr/>
          <p:nvPr/>
        </p:nvCxnSpPr>
        <p:spPr>
          <a:xfrm>
            <a:off x="2514600" y="3429000"/>
            <a:ext cx="1219200" cy="609600"/>
          </a:xfrm>
          <a:prstGeom prst="straightConnector1">
            <a:avLst/>
          </a:prstGeom>
          <a:ln w="25400">
            <a:solidFill>
              <a:srgbClr val="33CC33"/>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5105400" y="4343400"/>
            <a:ext cx="1524000" cy="609600"/>
          </a:xfrm>
          <a:prstGeom prst="straightConnector1">
            <a:avLst/>
          </a:prstGeom>
          <a:ln w="25400">
            <a:solidFill>
              <a:srgbClr val="33CC33"/>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6998546" y="5286388"/>
            <a:ext cx="1359668" cy="369332"/>
          </a:xfrm>
          <a:prstGeom prst="rect">
            <a:avLst/>
          </a:prstGeom>
          <a:noFill/>
        </p:spPr>
        <p:txBody>
          <a:bodyPr wrap="none" rtlCol="0">
            <a:spAutoFit/>
          </a:bodyPr>
          <a:lstStyle/>
          <a:p>
            <a:r>
              <a:rPr lang="en-US" b="1" dirty="0">
                <a:solidFill>
                  <a:srgbClr val="FF0000"/>
                </a:solidFill>
              </a:rPr>
              <a:t>Exide</a:t>
            </a:r>
            <a:r>
              <a:rPr lang="en-US" b="1" dirty="0">
                <a:solidFill>
                  <a:srgbClr val="0000CC"/>
                </a:solidFill>
              </a:rPr>
              <a:t> Haldia</a:t>
            </a:r>
          </a:p>
        </p:txBody>
      </p:sp>
      <p:pic>
        <p:nvPicPr>
          <p:cNvPr id="26" name="Picture 1"/>
          <p:cNvPicPr>
            <a:picLocks noChangeAspect="1" noChangeArrowheads="1"/>
          </p:cNvPicPr>
          <p:nvPr/>
        </p:nvPicPr>
        <p:blipFill>
          <a:blip r:embed="rId5" cstate="print">
            <a:lum bright="-10000" contrast="10000"/>
          </a:blip>
          <a:srcRect t="6250" b="28125"/>
          <a:stretch>
            <a:fillRect/>
          </a:stretch>
        </p:blipFill>
        <p:spPr bwMode="auto">
          <a:xfrm>
            <a:off x="6705600" y="4214818"/>
            <a:ext cx="1752600" cy="1095375"/>
          </a:xfrm>
          <a:prstGeom prst="rect">
            <a:avLst/>
          </a:prstGeom>
          <a:noFill/>
          <a:ln w="9525">
            <a:noFill/>
            <a:miter lim="800000"/>
            <a:headEnd/>
            <a:tailEnd/>
          </a:ln>
          <a:effectLst/>
        </p:spPr>
      </p:pic>
      <p:pic>
        <p:nvPicPr>
          <p:cNvPr id="28" name="Picture 25" descr="C:\Users\haldianet\Desktop\COMPANY LOGO\adani.png"/>
          <p:cNvPicPr>
            <a:picLocks noChangeAspect="1" noChangeArrowheads="1"/>
          </p:cNvPicPr>
          <p:nvPr/>
        </p:nvPicPr>
        <p:blipFill>
          <a:blip r:embed="rId6" cstate="print"/>
          <a:srcRect/>
          <a:stretch>
            <a:fillRect/>
          </a:stretch>
        </p:blipFill>
        <p:spPr bwMode="auto">
          <a:xfrm>
            <a:off x="6357950" y="5643578"/>
            <a:ext cx="1228530" cy="716785"/>
          </a:xfrm>
          <a:prstGeom prst="rect">
            <a:avLst/>
          </a:prstGeom>
          <a:noFill/>
        </p:spPr>
      </p:pic>
      <p:pic>
        <p:nvPicPr>
          <p:cNvPr id="37" name="Picture 31" descr="C:\Users\haldianet\Desktop\COMPANY LOGO\Emami_logo_1.png"/>
          <p:cNvPicPr>
            <a:picLocks noChangeAspect="1" noChangeArrowheads="1"/>
          </p:cNvPicPr>
          <p:nvPr/>
        </p:nvPicPr>
        <p:blipFill>
          <a:blip r:embed="rId7" cstate="print"/>
          <a:srcRect/>
          <a:stretch>
            <a:fillRect/>
          </a:stretch>
        </p:blipFill>
        <p:spPr bwMode="auto">
          <a:xfrm>
            <a:off x="4000496" y="5667404"/>
            <a:ext cx="1025856" cy="767284"/>
          </a:xfrm>
          <a:prstGeom prst="rect">
            <a:avLst/>
          </a:prstGeom>
          <a:noFill/>
        </p:spPr>
      </p:pic>
      <p:pic>
        <p:nvPicPr>
          <p:cNvPr id="39" name="Picture 33" descr="C:\Users\haldianet\Desktop\COMPANY LOGO\hel-logo.png"/>
          <p:cNvPicPr>
            <a:picLocks noChangeAspect="1" noChangeArrowheads="1"/>
          </p:cNvPicPr>
          <p:nvPr/>
        </p:nvPicPr>
        <p:blipFill>
          <a:blip r:embed="rId8" cstate="print"/>
          <a:srcRect/>
          <a:stretch>
            <a:fillRect/>
          </a:stretch>
        </p:blipFill>
        <p:spPr bwMode="auto">
          <a:xfrm>
            <a:off x="5072066" y="5688032"/>
            <a:ext cx="1211957" cy="669926"/>
          </a:xfrm>
          <a:prstGeom prst="rect">
            <a:avLst/>
          </a:prstGeom>
          <a:noFill/>
        </p:spPr>
      </p:pic>
      <p:pic>
        <p:nvPicPr>
          <p:cNvPr id="41" name="Picture 35" descr="C:\Users\haldianet\Desktop\COMPANY LOGO\IndianOilLogo1024x768.jpg"/>
          <p:cNvPicPr>
            <a:picLocks noChangeAspect="1" noChangeArrowheads="1"/>
          </p:cNvPicPr>
          <p:nvPr/>
        </p:nvPicPr>
        <p:blipFill>
          <a:blip r:embed="rId9" cstate="print"/>
          <a:srcRect/>
          <a:stretch>
            <a:fillRect/>
          </a:stretch>
        </p:blipFill>
        <p:spPr bwMode="auto">
          <a:xfrm>
            <a:off x="1714480" y="5715016"/>
            <a:ext cx="997784" cy="748592"/>
          </a:xfrm>
          <a:prstGeom prst="rect">
            <a:avLst/>
          </a:prstGeom>
          <a:noFill/>
        </p:spPr>
      </p:pic>
      <p:pic>
        <p:nvPicPr>
          <p:cNvPr id="42" name="Picture 36" descr="C:\Users\haldianet\Desktop\COMPANY LOGO\irc-logo.jpg"/>
          <p:cNvPicPr>
            <a:picLocks noChangeAspect="1" noChangeArrowheads="1"/>
          </p:cNvPicPr>
          <p:nvPr/>
        </p:nvPicPr>
        <p:blipFill>
          <a:blip r:embed="rId10" cstate="print"/>
          <a:srcRect/>
          <a:stretch>
            <a:fillRect/>
          </a:stretch>
        </p:blipFill>
        <p:spPr bwMode="auto">
          <a:xfrm>
            <a:off x="7643834" y="5572140"/>
            <a:ext cx="1319519" cy="613730"/>
          </a:xfrm>
          <a:prstGeom prst="rect">
            <a:avLst/>
          </a:prstGeom>
          <a:noFill/>
        </p:spPr>
      </p:pic>
      <p:sp>
        <p:nvSpPr>
          <p:cNvPr id="17" name="Rectangle 16"/>
          <p:cNvSpPr/>
          <p:nvPr/>
        </p:nvSpPr>
        <p:spPr>
          <a:xfrm>
            <a:off x="762000" y="5214950"/>
            <a:ext cx="5867400" cy="338554"/>
          </a:xfrm>
          <a:prstGeom prst="rect">
            <a:avLst/>
          </a:prstGeom>
        </p:spPr>
        <p:txBody>
          <a:bodyPr wrap="square">
            <a:spAutoFit/>
          </a:bodyPr>
          <a:lstStyle/>
          <a:p>
            <a:r>
              <a:rPr lang="en-US" sz="1600" b="1" dirty="0">
                <a:latin typeface="Arial" pitchFamily="34" charset="0"/>
                <a:cs typeface="Arial" pitchFamily="34" charset="0"/>
              </a:rPr>
              <a:t>Surrounded by several Benchmark Companies  </a:t>
            </a:r>
          </a:p>
        </p:txBody>
      </p:sp>
      <p:pic>
        <p:nvPicPr>
          <p:cNvPr id="43" name="Picture 30" descr="C:\Users\haldianet\Desktop\COMPANY LOGO\download.png"/>
          <p:cNvPicPr>
            <a:picLocks noChangeAspect="1" noChangeArrowheads="1"/>
          </p:cNvPicPr>
          <p:nvPr/>
        </p:nvPicPr>
        <p:blipFill>
          <a:blip r:embed="rId11" cstate="print"/>
          <a:srcRect/>
          <a:stretch>
            <a:fillRect/>
          </a:stretch>
        </p:blipFill>
        <p:spPr bwMode="auto">
          <a:xfrm>
            <a:off x="2635034" y="5786454"/>
            <a:ext cx="1294024" cy="642942"/>
          </a:xfrm>
          <a:prstGeom prst="rect">
            <a:avLst/>
          </a:prstGeom>
          <a:noFill/>
        </p:spPr>
      </p:pic>
      <p:pic>
        <p:nvPicPr>
          <p:cNvPr id="29" name="Picture 13" descr="C:\WINDOWS\Desktop\mv-final\hll.jpg"/>
          <p:cNvPicPr>
            <a:picLocks noChangeAspect="1" noChangeArrowheads="1"/>
          </p:cNvPicPr>
          <p:nvPr/>
        </p:nvPicPr>
        <p:blipFill>
          <a:blip r:embed="rId12" cstate="print"/>
          <a:srcRect/>
          <a:stretch>
            <a:fillRect/>
          </a:stretch>
        </p:blipFill>
        <p:spPr bwMode="auto">
          <a:xfrm>
            <a:off x="1214414" y="5786454"/>
            <a:ext cx="569432" cy="530352"/>
          </a:xfrm>
          <a:prstGeom prst="rect">
            <a:avLst/>
          </a:prstGeom>
          <a:noFill/>
          <a:ln>
            <a:solidFill>
              <a:srgbClr val="002060"/>
            </a:solidFill>
          </a:ln>
        </p:spPr>
      </p:pic>
      <p:pic>
        <p:nvPicPr>
          <p:cNvPr id="31" name="Picture 30" descr="b6da18de-b8ed-11de-875a-000b5dabf613.jpg"/>
          <p:cNvPicPr>
            <a:picLocks noChangeAspect="1"/>
          </p:cNvPicPr>
          <p:nvPr/>
        </p:nvPicPr>
        <p:blipFill>
          <a:blip r:embed="rId13" cstate="print"/>
          <a:stretch>
            <a:fillRect/>
          </a:stretch>
        </p:blipFill>
        <p:spPr>
          <a:xfrm>
            <a:off x="285720" y="5786454"/>
            <a:ext cx="759907" cy="530352"/>
          </a:xfrm>
          <a:prstGeom prst="rect">
            <a:avLst/>
          </a:prstGeom>
          <a:ln>
            <a:solidFill>
              <a:srgbClr val="002060"/>
            </a:solidFill>
          </a:ln>
        </p:spPr>
      </p:pic>
      <p:sp>
        <p:nvSpPr>
          <p:cNvPr id="32" name="TextBox 31"/>
          <p:cNvSpPr txBox="1"/>
          <p:nvPr/>
        </p:nvSpPr>
        <p:spPr>
          <a:xfrm>
            <a:off x="428596" y="6357958"/>
            <a:ext cx="498598" cy="276999"/>
          </a:xfrm>
          <a:prstGeom prst="rect">
            <a:avLst/>
          </a:prstGeom>
          <a:noFill/>
        </p:spPr>
        <p:txBody>
          <a:bodyPr wrap="none" rtlCol="0">
            <a:spAutoFit/>
          </a:bodyPr>
          <a:lstStyle/>
          <a:p>
            <a:r>
              <a:rPr lang="en-IN" sz="1200" dirty="0" err="1"/>
              <a:t>KoPT</a:t>
            </a:r>
            <a:endParaRPr lang="en-US" sz="1200" dirty="0"/>
          </a:p>
        </p:txBody>
      </p:sp>
    </p:spTree>
    <p:extLst>
      <p:ext uri="{BB962C8B-B14F-4D97-AF65-F5344CB8AC3E}">
        <p14:creationId xmlns:p14="http://schemas.microsoft.com/office/powerpoint/2010/main" val="2176526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grpId="0" nodeType="withEffect">
                                  <p:stCondLst>
                                    <p:cond delay="0"/>
                                  </p:stCondLst>
                                  <p:childTnLst>
                                    <p:animEffect transition="out" filter="fade">
                                      <p:cBhvr>
                                        <p:cTn id="6" dur="500" tmFilter="0, 0; .2, .5; .8, .5; 1, 0"/>
                                        <p:tgtEl>
                                          <p:spTgt spid="25"/>
                                        </p:tgtEl>
                                      </p:cBhvr>
                                    </p:animEffect>
                                    <p:animScale>
                                      <p:cBhvr>
                                        <p:cTn id="7" dur="250" autoRev="1" fill="hold"/>
                                        <p:tgtEl>
                                          <p:spTgt spid="25"/>
                                        </p:tgtEl>
                                      </p:cBhvr>
                                      <p:by x="105000" y="105000"/>
                                    </p:animScale>
                                  </p:childTnLst>
                                </p:cTn>
                              </p:par>
                            </p:childTnLst>
                          </p:cTn>
                        </p:par>
                        <p:par>
                          <p:cTn id="8" fill="hold">
                            <p:stCondLst>
                              <p:cond delay="500"/>
                            </p:stCondLst>
                            <p:childTnLst>
                              <p:par>
                                <p:cTn id="9" presetID="26" presetClass="emph" presetSubtype="0" repeatCount="indefinite" fill="hold" grpId="0" nodeType="afterEffect">
                                  <p:stCondLst>
                                    <p:cond delay="0"/>
                                  </p:stCondLst>
                                  <p:childTnLst>
                                    <p:animEffect transition="out" filter="fade">
                                      <p:cBhvr>
                                        <p:cTn id="10" dur="500" tmFilter="0, 0; .2, .5; .8, .5; 1, 0"/>
                                        <p:tgtEl>
                                          <p:spTgt spid="30"/>
                                        </p:tgtEl>
                                      </p:cBhvr>
                                    </p:animEffect>
                                    <p:animScale>
                                      <p:cBhvr>
                                        <p:cTn id="11" dur="250" autoRev="1" fill="hold"/>
                                        <p:tgtEl>
                                          <p:spTgt spid="3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
          <p:cNvPicPr>
            <a:picLocks noChangeAspect="1" noChangeArrowheads="1"/>
          </p:cNvPicPr>
          <p:nvPr/>
        </p:nvPicPr>
        <p:blipFill>
          <a:blip r:embed="rId2" cstate="print"/>
          <a:srcRect l="15294" t="16667" r="4706" b="38542"/>
          <a:stretch>
            <a:fillRect/>
          </a:stretch>
        </p:blipFill>
        <p:spPr bwMode="auto">
          <a:xfrm>
            <a:off x="152400" y="1203960"/>
            <a:ext cx="8839200" cy="3581400"/>
          </a:xfrm>
          <a:prstGeom prst="rect">
            <a:avLst/>
          </a:prstGeom>
          <a:noFill/>
          <a:ln w="9525">
            <a:solidFill>
              <a:schemeClr val="bg1"/>
            </a:solidFill>
            <a:miter lim="800000"/>
            <a:headEnd/>
            <a:tailEnd/>
          </a:ln>
        </p:spPr>
      </p:pic>
      <p:graphicFrame>
        <p:nvGraphicFramePr>
          <p:cNvPr id="8" name="Table 7"/>
          <p:cNvGraphicFramePr>
            <a:graphicFrameLocks noGrp="1"/>
          </p:cNvGraphicFramePr>
          <p:nvPr/>
        </p:nvGraphicFramePr>
        <p:xfrm>
          <a:off x="152400" y="4861560"/>
          <a:ext cx="8839200" cy="1463040"/>
        </p:xfrm>
        <a:graphic>
          <a:graphicData uri="http://schemas.openxmlformats.org/drawingml/2006/table">
            <a:tbl>
              <a:tblPr firstRow="1" bandRow="1">
                <a:tableStyleId>{21E4AEA4-8DFA-4A89-87EB-49C32662AFE0}</a:tableStyleId>
              </a:tblPr>
              <a:tblGrid>
                <a:gridCol w="2464019">
                  <a:extLst>
                    <a:ext uri="{9D8B030D-6E8A-4147-A177-3AD203B41FA5}">
                      <a16:colId xmlns:a16="http://schemas.microsoft.com/office/drawing/2014/main" val="20000"/>
                    </a:ext>
                  </a:extLst>
                </a:gridCol>
                <a:gridCol w="2317112">
                  <a:extLst>
                    <a:ext uri="{9D8B030D-6E8A-4147-A177-3AD203B41FA5}">
                      <a16:colId xmlns:a16="http://schemas.microsoft.com/office/drawing/2014/main" val="20001"/>
                    </a:ext>
                  </a:extLst>
                </a:gridCol>
                <a:gridCol w="215498">
                  <a:extLst>
                    <a:ext uri="{9D8B030D-6E8A-4147-A177-3AD203B41FA5}">
                      <a16:colId xmlns:a16="http://schemas.microsoft.com/office/drawing/2014/main" val="20002"/>
                    </a:ext>
                  </a:extLst>
                </a:gridCol>
                <a:gridCol w="215498">
                  <a:extLst>
                    <a:ext uri="{9D8B030D-6E8A-4147-A177-3AD203B41FA5}">
                      <a16:colId xmlns:a16="http://schemas.microsoft.com/office/drawing/2014/main" val="20003"/>
                    </a:ext>
                  </a:extLst>
                </a:gridCol>
                <a:gridCol w="1628602">
                  <a:extLst>
                    <a:ext uri="{9D8B030D-6E8A-4147-A177-3AD203B41FA5}">
                      <a16:colId xmlns:a16="http://schemas.microsoft.com/office/drawing/2014/main" val="20004"/>
                    </a:ext>
                  </a:extLst>
                </a:gridCol>
                <a:gridCol w="1998471">
                  <a:extLst>
                    <a:ext uri="{9D8B030D-6E8A-4147-A177-3AD203B41FA5}">
                      <a16:colId xmlns:a16="http://schemas.microsoft.com/office/drawing/2014/main" val="20005"/>
                    </a:ext>
                  </a:extLst>
                </a:gridCol>
              </a:tblGrid>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Operation started </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Mar ’80</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5">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dirty="0">
                        <a:solidFill>
                          <a:schemeClr val="tx1"/>
                        </a:solidFill>
                        <a:latin typeface="+mn-lt"/>
                        <a:cs typeface="Arial" pitchFamily="34" charset="0"/>
                      </a:endParaRPr>
                    </a:p>
                  </a:txBody>
                  <a:tcP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Employees </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mn-lt"/>
                          <a:cs typeface="Arial" pitchFamily="34" charset="0"/>
                        </a:rPr>
                        <a:t>700</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0">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Plant Area </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r>
                        <a:rPr lang="en-US" sz="1800" b="1" dirty="0">
                          <a:solidFill>
                            <a:schemeClr val="tx1"/>
                          </a:solidFill>
                          <a:latin typeface="+mn-lt"/>
                        </a:rPr>
                        <a:t>41  Acres  +19.4 Acres</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2060"/>
                        </a:solidFill>
                        <a:latin typeface="Arial" pitchFamily="34" charset="0"/>
                        <a:cs typeface="Arial" pitchFamily="34" charset="0"/>
                      </a:endParaRPr>
                    </a:p>
                  </a:txBody>
                  <a:tcPr>
                    <a:solidFill>
                      <a:srgbClr val="FFFFCC"/>
                    </a:solidFill>
                  </a:tcPr>
                </a:tc>
                <a:tc vMerge="1">
                  <a:txBody>
                    <a:bodyPr/>
                    <a:lstStyle/>
                    <a:p>
                      <a:endParaRPr lang="en-US"/>
                    </a:p>
                  </a:txBody>
                  <a:tcPr/>
                </a:tc>
                <a:tc vMerge="1">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457200" indent="-457200"/>
                      <a:endParaRPr lang="en-US" sz="14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184150">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row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Product range</a:t>
                      </a:r>
                      <a:endParaRPr lang="en-US" sz="1800" b="1" dirty="0">
                        <a:solidFill>
                          <a:schemeClr val="tx1"/>
                        </a:solidFill>
                        <a:latin typeface="+mn-lt"/>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3">
                  <a:txBody>
                    <a:bodyPr/>
                    <a:lstStyle/>
                    <a:p>
                      <a:pPr marL="457200" indent="-457200"/>
                      <a:r>
                        <a:rPr lang="en-US" sz="1800" b="1" dirty="0">
                          <a:solidFill>
                            <a:schemeClr val="tx1"/>
                          </a:solidFill>
                          <a:latin typeface="+mn-lt"/>
                        </a:rPr>
                        <a:t>Automotive</a:t>
                      </a:r>
                    </a:p>
                    <a:p>
                      <a:pPr marL="457200" indent="-457200"/>
                      <a:endParaRPr lang="en-US" sz="1800" b="1" dirty="0">
                        <a:solidFill>
                          <a:schemeClr val="tx1"/>
                        </a:solidFill>
                        <a:latin typeface="+mn-lt"/>
                        <a:cs typeface="Arial"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Industrial</a:t>
                      </a:r>
                      <a:endParaRPr lang="en-US" sz="1800" b="1" dirty="0">
                        <a:solidFill>
                          <a:schemeClr val="tx1"/>
                        </a:solidFill>
                        <a:latin typeface="+mn-lt"/>
                        <a:cs typeface="Arial"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Floor space </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59,950 m</a:t>
                      </a:r>
                      <a:r>
                        <a:rPr lang="en-US" sz="1800" b="1" baseline="30000" dirty="0">
                          <a:solidFill>
                            <a:schemeClr val="tx1"/>
                          </a:solidFill>
                          <a:latin typeface="+mn-lt"/>
                        </a:rPr>
                        <a:t>2</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2060"/>
                        </a:solidFill>
                        <a:latin typeface="Arial" pitchFamily="34" charset="0"/>
                        <a:cs typeface="Arial" pitchFamily="34" charset="0"/>
                      </a:endParaRPr>
                    </a:p>
                  </a:txBody>
                  <a:tcPr>
                    <a:solidFill>
                      <a:srgbClr val="FFFFCC"/>
                    </a:solidFill>
                  </a:tcPr>
                </a:tc>
                <a:tc vMerge="1">
                  <a:txBody>
                    <a:bodyPr/>
                    <a:lstStyle/>
                    <a:p>
                      <a:endParaRPr lang="en-US"/>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2286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a:solidFill>
                            <a:schemeClr val="tx1"/>
                          </a:solidFill>
                          <a:latin typeface="+mn-lt"/>
                        </a:rPr>
                        <a:t>Green Area</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1" dirty="0">
                          <a:solidFill>
                            <a:schemeClr val="tx1"/>
                          </a:solidFill>
                          <a:latin typeface="+mn-lt"/>
                        </a:rPr>
                        <a:t>42,627 m</a:t>
                      </a:r>
                      <a:r>
                        <a:rPr lang="en-US" sz="1800" b="1" baseline="30000" dirty="0">
                          <a:solidFill>
                            <a:schemeClr val="tx1"/>
                          </a:solidFill>
                          <a:latin typeface="+mn-lt"/>
                        </a:rPr>
                        <a:t>2</a:t>
                      </a:r>
                      <a:endParaRPr lang="en-US" sz="1800" b="1" dirty="0">
                        <a:solidFill>
                          <a:schemeClr val="tx1"/>
                        </a:solidFill>
                        <a:latin typeface="+mn-lt"/>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400" b="1" dirty="0">
                        <a:solidFill>
                          <a:srgbClr val="002060"/>
                        </a:solidFill>
                        <a:latin typeface="Arial" pitchFamily="34" charset="0"/>
                        <a:cs typeface="Arial"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3" name="TextBox 2"/>
          <p:cNvSpPr txBox="1"/>
          <p:nvPr/>
        </p:nvSpPr>
        <p:spPr>
          <a:xfrm rot="20228499">
            <a:off x="3223607" y="2116130"/>
            <a:ext cx="1752600" cy="461665"/>
          </a:xfrm>
          <a:prstGeom prst="rect">
            <a:avLst/>
          </a:prstGeom>
          <a:noFill/>
        </p:spPr>
        <p:txBody>
          <a:bodyPr>
            <a:spAutoFit/>
          </a:bodyPr>
          <a:lstStyle/>
          <a:p>
            <a:pPr algn="ctr">
              <a:defRPr/>
            </a:pPr>
            <a:r>
              <a:rPr lang="en-US" sz="1200" b="1" dirty="0">
                <a:solidFill>
                  <a:srgbClr val="FFFF00"/>
                </a:solidFill>
                <a:latin typeface="Arial" pitchFamily="34" charset="0"/>
                <a:cs typeface="Arial" pitchFamily="34" charset="0"/>
              </a:rPr>
              <a:t>Admin</a:t>
            </a:r>
          </a:p>
          <a:p>
            <a:pPr algn="ctr">
              <a:defRPr/>
            </a:pPr>
            <a:r>
              <a:rPr lang="en-US" sz="1200" b="1" dirty="0">
                <a:solidFill>
                  <a:srgbClr val="FFFF00"/>
                </a:solidFill>
                <a:latin typeface="Arial" pitchFamily="34" charset="0"/>
                <a:cs typeface="Arial" pitchFamily="34" charset="0"/>
              </a:rPr>
              <a:t> Building</a:t>
            </a:r>
          </a:p>
        </p:txBody>
      </p:sp>
      <p:sp>
        <p:nvSpPr>
          <p:cNvPr id="4" name="TextBox 3"/>
          <p:cNvSpPr txBox="1"/>
          <p:nvPr/>
        </p:nvSpPr>
        <p:spPr>
          <a:xfrm rot="19492796">
            <a:off x="4205896" y="2264116"/>
            <a:ext cx="2132370" cy="461665"/>
          </a:xfrm>
          <a:prstGeom prst="rect">
            <a:avLst/>
          </a:prstGeom>
          <a:noFill/>
        </p:spPr>
        <p:txBody>
          <a:bodyPr wrap="square">
            <a:spAutoFit/>
          </a:bodyPr>
          <a:lstStyle/>
          <a:p>
            <a:pPr algn="ctr">
              <a:defRPr/>
            </a:pPr>
            <a:r>
              <a:rPr lang="en-US" sz="1200" b="1" dirty="0">
                <a:solidFill>
                  <a:srgbClr val="FFFF00"/>
                </a:solidFill>
                <a:latin typeface="Arial" pitchFamily="34" charset="0"/>
                <a:cs typeface="Arial" pitchFamily="34" charset="0"/>
              </a:rPr>
              <a:t>Automotive</a:t>
            </a:r>
          </a:p>
          <a:p>
            <a:pPr algn="ctr">
              <a:defRPr/>
            </a:pPr>
            <a:r>
              <a:rPr lang="en-US" sz="1200" b="1" dirty="0">
                <a:solidFill>
                  <a:srgbClr val="FFFF00"/>
                </a:solidFill>
                <a:latin typeface="Arial" pitchFamily="34" charset="0"/>
                <a:cs typeface="Arial" pitchFamily="34" charset="0"/>
              </a:rPr>
              <a:t>Factory</a:t>
            </a:r>
          </a:p>
        </p:txBody>
      </p:sp>
      <p:sp>
        <p:nvSpPr>
          <p:cNvPr id="5" name="TextBox 4"/>
          <p:cNvSpPr txBox="1"/>
          <p:nvPr/>
        </p:nvSpPr>
        <p:spPr>
          <a:xfrm rot="7855202" flipV="1">
            <a:off x="1801804" y="3251398"/>
            <a:ext cx="1839924" cy="276999"/>
          </a:xfrm>
          <a:prstGeom prst="rect">
            <a:avLst/>
          </a:prstGeom>
          <a:noFill/>
        </p:spPr>
        <p:txBody>
          <a:bodyPr wrap="square">
            <a:spAutoFit/>
          </a:bodyPr>
          <a:lstStyle/>
          <a:p>
            <a:pPr algn="ctr">
              <a:defRPr/>
            </a:pPr>
            <a:r>
              <a:rPr lang="en-US" sz="1200" b="1" dirty="0">
                <a:solidFill>
                  <a:srgbClr val="FFFF00"/>
                </a:solidFill>
                <a:latin typeface="Arial" pitchFamily="34" charset="0"/>
                <a:cs typeface="Arial" pitchFamily="34" charset="0"/>
              </a:rPr>
              <a:t>Industrial  Factory</a:t>
            </a:r>
          </a:p>
        </p:txBody>
      </p:sp>
      <p:sp>
        <p:nvSpPr>
          <p:cNvPr id="6" name="TextBox 5"/>
          <p:cNvSpPr txBox="1"/>
          <p:nvPr/>
        </p:nvSpPr>
        <p:spPr>
          <a:xfrm rot="19539992">
            <a:off x="71200" y="3600554"/>
            <a:ext cx="1828782" cy="276999"/>
          </a:xfrm>
          <a:prstGeom prst="rect">
            <a:avLst/>
          </a:prstGeom>
          <a:noFill/>
        </p:spPr>
        <p:txBody>
          <a:bodyPr wrap="square">
            <a:spAutoFit/>
          </a:bodyPr>
          <a:lstStyle/>
          <a:p>
            <a:pPr algn="ctr">
              <a:defRPr/>
            </a:pPr>
            <a:r>
              <a:rPr lang="en-US" sz="1200" b="1" dirty="0">
                <a:solidFill>
                  <a:srgbClr val="FFFF00"/>
                </a:solidFill>
                <a:latin typeface="Arial" pitchFamily="34" charset="0"/>
                <a:cs typeface="Arial" pitchFamily="34" charset="0"/>
              </a:rPr>
              <a:t>Traction Factory</a:t>
            </a:r>
          </a:p>
        </p:txBody>
      </p:sp>
      <p:sp>
        <p:nvSpPr>
          <p:cNvPr id="7" name="Rectangle 6"/>
          <p:cNvSpPr/>
          <p:nvPr/>
        </p:nvSpPr>
        <p:spPr>
          <a:xfrm rot="16752333">
            <a:off x="7368626" y="2216151"/>
            <a:ext cx="1697107"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srgbClr val="FFFF00"/>
              </a:solidFill>
              <a:latin typeface="Arial" pitchFamily="34" charset="0"/>
              <a:cs typeface="Arial" pitchFamily="34" charset="0"/>
            </a:endParaRPr>
          </a:p>
        </p:txBody>
      </p:sp>
      <p:sp>
        <p:nvSpPr>
          <p:cNvPr id="10" name="TextBox 9"/>
          <p:cNvSpPr txBox="1"/>
          <p:nvPr/>
        </p:nvSpPr>
        <p:spPr>
          <a:xfrm>
            <a:off x="1752599" y="381000"/>
            <a:ext cx="6400801" cy="584775"/>
          </a:xfrm>
          <a:prstGeom prst="rect">
            <a:avLst/>
          </a:prstGeom>
          <a:noFill/>
        </p:spPr>
        <p:txBody>
          <a:bodyPr wrap="square" rtlCol="0">
            <a:spAutoFit/>
          </a:bodyPr>
          <a:lstStyle/>
          <a:p>
            <a:r>
              <a:rPr lang="en-US" sz="3200" b="1" dirty="0">
                <a:solidFill>
                  <a:srgbClr val="0000CC"/>
                </a:solidFill>
                <a:latin typeface="Book Antiqua" pitchFamily="18" charset="0"/>
              </a:rPr>
              <a:t>Exide - Haldia at a Glance</a:t>
            </a:r>
          </a:p>
        </p:txBody>
      </p:sp>
      <p:cxnSp>
        <p:nvCxnSpPr>
          <p:cNvPr id="16" name="Straight Connector 15"/>
          <p:cNvCxnSpPr/>
          <p:nvPr/>
        </p:nvCxnSpPr>
        <p:spPr>
          <a:xfrm>
            <a:off x="1938326" y="4547228"/>
            <a:ext cx="19032" cy="9532"/>
          </a:xfrm>
          <a:prstGeom prst="line">
            <a:avLst/>
          </a:prstGeom>
          <a:ln w="158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Quad Arrow 11"/>
          <p:cNvSpPr/>
          <p:nvPr/>
        </p:nvSpPr>
        <p:spPr>
          <a:xfrm>
            <a:off x="8382000" y="1203960"/>
            <a:ext cx="609600" cy="533400"/>
          </a:xfrm>
          <a:prstGeom prst="quadArrow">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sp>
        <p:nvSpPr>
          <p:cNvPr id="14" name="TextBox 13"/>
          <p:cNvSpPr txBox="1"/>
          <p:nvPr/>
        </p:nvSpPr>
        <p:spPr bwMode="auto">
          <a:xfrm>
            <a:off x="8507916" y="880050"/>
            <a:ext cx="352982" cy="400110"/>
          </a:xfrm>
          <a:prstGeom prst="rect">
            <a:avLst/>
          </a:prstGeom>
          <a:noFill/>
          <a:ln w="9525">
            <a:noFill/>
            <a:miter lim="800000"/>
            <a:headEnd/>
            <a:tailEnd/>
          </a:ln>
        </p:spPr>
        <p:txBody>
          <a:bodyPr wrap="none" rtlCol="0">
            <a:spAutoFit/>
          </a:bodyPr>
          <a:lstStyle/>
          <a:p>
            <a:r>
              <a:rPr lang="en-US" sz="2000" b="1" dirty="0">
                <a:latin typeface="+mj-lt"/>
              </a:rPr>
              <a:t>N</a:t>
            </a:r>
          </a:p>
        </p:txBody>
      </p:sp>
      <p:sp>
        <p:nvSpPr>
          <p:cNvPr id="24" name="Rounded Rectangle 23"/>
          <p:cNvSpPr/>
          <p:nvPr/>
        </p:nvSpPr>
        <p:spPr>
          <a:xfrm>
            <a:off x="4114800" y="1203960"/>
            <a:ext cx="1066800" cy="45720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rgbClr val="FFFF00"/>
                </a:solidFill>
              </a:rPr>
              <a:t>Alpha</a:t>
            </a:r>
          </a:p>
          <a:p>
            <a:pPr algn="ctr"/>
            <a:r>
              <a:rPr lang="en-US" sz="1050" b="1" dirty="0">
                <a:solidFill>
                  <a:srgbClr val="FFFF00"/>
                </a:solidFill>
              </a:rPr>
              <a:t>Project</a:t>
            </a:r>
            <a:endParaRPr lang="en-US" sz="1050" dirty="0">
              <a:solidFill>
                <a:srgbClr val="FFFF00"/>
              </a:solidFill>
            </a:endParaRPr>
          </a:p>
        </p:txBody>
      </p:sp>
      <p:cxnSp>
        <p:nvCxnSpPr>
          <p:cNvPr id="26" name="Straight Arrow Connector 25"/>
          <p:cNvCxnSpPr/>
          <p:nvPr/>
        </p:nvCxnSpPr>
        <p:spPr>
          <a:xfrm>
            <a:off x="4953000" y="1432560"/>
            <a:ext cx="762000" cy="60960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bwMode="auto">
          <a:xfrm>
            <a:off x="3886200" y="3505200"/>
            <a:ext cx="1683474" cy="415498"/>
          </a:xfrm>
          <a:prstGeom prst="rect">
            <a:avLst/>
          </a:prstGeom>
          <a:noFill/>
          <a:ln w="9525">
            <a:noFill/>
            <a:miter lim="800000"/>
            <a:headEnd/>
            <a:tailEnd/>
          </a:ln>
        </p:spPr>
        <p:txBody>
          <a:bodyPr wrap="none" rtlCol="0">
            <a:spAutoFit/>
          </a:bodyPr>
          <a:lstStyle/>
          <a:p>
            <a:pPr algn="ctr"/>
            <a:r>
              <a:rPr lang="en-US" sz="1050" b="1" dirty="0">
                <a:solidFill>
                  <a:srgbClr val="FFFF00"/>
                </a:solidFill>
              </a:rPr>
              <a:t>Auto Charging &amp; Dispatch </a:t>
            </a:r>
          </a:p>
          <a:p>
            <a:pPr algn="ctr"/>
            <a:endParaRPr lang="en-US" sz="1050" b="1" dirty="0">
              <a:solidFill>
                <a:srgbClr val="FFFF00"/>
              </a:solidFill>
              <a:latin typeface="+mj-lt"/>
            </a:endParaRPr>
          </a:p>
        </p:txBody>
      </p:sp>
      <p:sp>
        <p:nvSpPr>
          <p:cNvPr id="28" name="TextBox 27"/>
          <p:cNvSpPr txBox="1"/>
          <p:nvPr/>
        </p:nvSpPr>
        <p:spPr bwMode="auto">
          <a:xfrm rot="723718">
            <a:off x="6320825" y="2351645"/>
            <a:ext cx="1343959" cy="523220"/>
          </a:xfrm>
          <a:prstGeom prst="rect">
            <a:avLst/>
          </a:prstGeom>
          <a:noFill/>
          <a:ln w="9525">
            <a:noFill/>
            <a:miter lim="800000"/>
            <a:headEnd/>
            <a:tailEnd/>
          </a:ln>
        </p:spPr>
        <p:txBody>
          <a:bodyPr wrap="none" rtlCol="0">
            <a:spAutoFit/>
          </a:bodyPr>
          <a:lstStyle/>
          <a:p>
            <a:pPr algn="ctr"/>
            <a:r>
              <a:rPr lang="en-US" sz="1400" b="1" dirty="0">
                <a:solidFill>
                  <a:srgbClr val="FFFF00"/>
                </a:solidFill>
              </a:rPr>
              <a:t>Newly acquired</a:t>
            </a:r>
          </a:p>
          <a:p>
            <a:pPr algn="ctr"/>
            <a:r>
              <a:rPr lang="en-US" sz="1400" b="1" dirty="0">
                <a:solidFill>
                  <a:srgbClr val="FFFF00"/>
                </a:solidFill>
              </a:rPr>
              <a:t> 19.4 Acre land</a:t>
            </a:r>
          </a:p>
        </p:txBody>
      </p:sp>
    </p:spTree>
    <p:extLst>
      <p:ext uri="{BB962C8B-B14F-4D97-AF65-F5344CB8AC3E}">
        <p14:creationId xmlns:p14="http://schemas.microsoft.com/office/powerpoint/2010/main" val="240925328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repeatCount="indefinite"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Box 2"/>
          <p:cNvSpPr txBox="1">
            <a:spLocks noChangeArrowheads="1"/>
          </p:cNvSpPr>
          <p:nvPr/>
        </p:nvSpPr>
        <p:spPr bwMode="auto">
          <a:xfrm>
            <a:off x="762000" y="228600"/>
            <a:ext cx="7696200" cy="584775"/>
          </a:xfrm>
          <a:prstGeom prst="rect">
            <a:avLst/>
          </a:prstGeom>
          <a:noFill/>
          <a:ln w="9525">
            <a:noFill/>
            <a:miter lim="800000"/>
            <a:headEnd/>
            <a:tailEnd/>
          </a:ln>
        </p:spPr>
        <p:txBody>
          <a:bodyPr>
            <a:spAutoFit/>
          </a:bodyPr>
          <a:lstStyle/>
          <a:p>
            <a:pPr algn="ctr"/>
            <a:r>
              <a:rPr lang="en-US" sz="3200" b="1" dirty="0">
                <a:solidFill>
                  <a:srgbClr val="0000CC"/>
                </a:solidFill>
                <a:latin typeface="Book Antiqua" pitchFamily="18" charset="0"/>
              </a:rPr>
              <a:t>Plant Capacity</a:t>
            </a:r>
          </a:p>
        </p:txBody>
      </p:sp>
      <p:pic>
        <p:nvPicPr>
          <p:cNvPr id="10" name="Picture 5131" descr="C:\Documents and Settings\arabindac\Application Data\Microsoft\Media Catalog\ExideHaldia14.jpg"/>
          <p:cNvPicPr>
            <a:picLocks noChangeAspect="1" noChangeArrowheads="1"/>
          </p:cNvPicPr>
          <p:nvPr/>
        </p:nvPicPr>
        <p:blipFill>
          <a:blip r:embed="rId2" cstate="print"/>
          <a:srcRect/>
          <a:stretch>
            <a:fillRect/>
          </a:stretch>
        </p:blipFill>
        <p:spPr bwMode="auto">
          <a:xfrm>
            <a:off x="4711700" y="3657600"/>
            <a:ext cx="4203700" cy="251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3557" name="TextBox 11"/>
          <p:cNvSpPr txBox="1">
            <a:spLocks noChangeArrowheads="1"/>
          </p:cNvSpPr>
          <p:nvPr/>
        </p:nvSpPr>
        <p:spPr bwMode="auto">
          <a:xfrm>
            <a:off x="4267200" y="1600200"/>
            <a:ext cx="4572000" cy="1600438"/>
          </a:xfrm>
          <a:prstGeom prst="rect">
            <a:avLst/>
          </a:prstGeom>
          <a:noFill/>
          <a:ln w="9525">
            <a:noFill/>
            <a:miter lim="800000"/>
            <a:headEnd/>
            <a:tailEnd/>
          </a:ln>
        </p:spPr>
        <p:txBody>
          <a:bodyPr wrap="square">
            <a:spAutoFit/>
          </a:bodyPr>
          <a:lstStyle/>
          <a:p>
            <a:pPr algn="ctr"/>
            <a:r>
              <a:rPr lang="en-US" sz="2000" b="1" u="sng" dirty="0">
                <a:solidFill>
                  <a:srgbClr val="0000CC"/>
                </a:solidFill>
              </a:rPr>
              <a:t>AUTOMOTIVE</a:t>
            </a:r>
          </a:p>
          <a:p>
            <a:pPr algn="ctr"/>
            <a:endParaRPr lang="en-US" sz="2000" b="1" u="sng" dirty="0"/>
          </a:p>
          <a:p>
            <a:pPr algn="ctr"/>
            <a:r>
              <a:rPr lang="en-US" sz="2000" b="1" dirty="0"/>
              <a:t>     5.3 MILLION BATTERIES / YEAR </a:t>
            </a:r>
          </a:p>
          <a:p>
            <a:pPr algn="ctr"/>
            <a:r>
              <a:rPr lang="en-US" b="1" dirty="0"/>
              <a:t>     </a:t>
            </a:r>
          </a:p>
          <a:p>
            <a:pPr algn="ctr"/>
            <a:endParaRPr lang="en-US" sz="2000" dirty="0"/>
          </a:p>
        </p:txBody>
      </p:sp>
      <p:sp>
        <p:nvSpPr>
          <p:cNvPr id="23558" name="TextBox 12"/>
          <p:cNvSpPr txBox="1">
            <a:spLocks noChangeArrowheads="1"/>
          </p:cNvSpPr>
          <p:nvPr/>
        </p:nvSpPr>
        <p:spPr bwMode="auto">
          <a:xfrm>
            <a:off x="-228600" y="4572002"/>
            <a:ext cx="5029200" cy="1569660"/>
          </a:xfrm>
          <a:prstGeom prst="rect">
            <a:avLst/>
          </a:prstGeom>
          <a:noFill/>
          <a:ln w="9525">
            <a:noFill/>
            <a:miter lim="800000"/>
            <a:headEnd/>
            <a:tailEnd/>
          </a:ln>
        </p:spPr>
        <p:txBody>
          <a:bodyPr wrap="square">
            <a:spAutoFit/>
          </a:bodyPr>
          <a:lstStyle/>
          <a:p>
            <a:pPr algn="ctr"/>
            <a:r>
              <a:rPr lang="en-US" sz="2000" b="1" u="sng" dirty="0">
                <a:solidFill>
                  <a:srgbClr val="0000CC"/>
                </a:solidFill>
              </a:rPr>
              <a:t>INDUSTRIAL</a:t>
            </a:r>
          </a:p>
          <a:p>
            <a:pPr algn="ctr"/>
            <a:endParaRPr lang="en-US" sz="2000" b="1" u="sng" dirty="0"/>
          </a:p>
          <a:p>
            <a:pPr algn="ctr"/>
            <a:r>
              <a:rPr lang="en-US" sz="2000" b="1" dirty="0"/>
              <a:t>2028 MILLION AMPERE HOUR/YEAR</a:t>
            </a:r>
          </a:p>
          <a:p>
            <a:pPr algn="ctr"/>
            <a:r>
              <a:rPr lang="en-US" b="1" dirty="0"/>
              <a:t>(2.1 Million 12V Batteries + 1.2 Million 2V Cells)</a:t>
            </a:r>
          </a:p>
          <a:p>
            <a:pPr algn="ctr"/>
            <a:endParaRPr lang="en-US" dirty="0"/>
          </a:p>
        </p:txBody>
      </p:sp>
      <p:pic>
        <p:nvPicPr>
          <p:cNvPr id="1027" name="Picture 3" descr="R:\CM visit on 02012017\EXIDE LTD.. HALDIA STILL PIC 2ND JAN 2017\STILL PIC\_RAN2275.JPG"/>
          <p:cNvPicPr>
            <a:picLocks noChangeAspect="1" noChangeArrowheads="1"/>
          </p:cNvPicPr>
          <p:nvPr/>
        </p:nvPicPr>
        <p:blipFill>
          <a:blip r:embed="rId3" cstate="print"/>
          <a:srcRect/>
          <a:stretch>
            <a:fillRect/>
          </a:stretch>
        </p:blipFill>
        <p:spPr bwMode="auto">
          <a:xfrm>
            <a:off x="152400" y="1279694"/>
            <a:ext cx="4114800" cy="272537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56659185"/>
      </p:ext>
    </p:extLst>
  </p:cSld>
  <p:clrMapOvr>
    <a:masterClrMapping/>
  </p:clrMapOvr>
  <p:transition advClick="0"/>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33" t="21852" r="5416" b="34443"/>
          <a:stretch/>
        </p:blipFill>
        <p:spPr>
          <a:xfrm>
            <a:off x="0" y="533400"/>
            <a:ext cx="8839200" cy="2667000"/>
          </a:xfrm>
          <a:prstGeom prst="rect">
            <a:avLst/>
          </a:prstGeom>
        </p:spPr>
      </p:pic>
      <p:pic>
        <p:nvPicPr>
          <p:cNvPr id="3" name="Picture 2"/>
          <p:cNvPicPr>
            <a:picLocks noChangeAspect="1"/>
          </p:cNvPicPr>
          <p:nvPr/>
        </p:nvPicPr>
        <p:blipFill rotWithShape="1">
          <a:blip r:embed="rId3"/>
          <a:srcRect l="27500" t="21851" r="27917" b="34445"/>
          <a:stretch/>
        </p:blipFill>
        <p:spPr>
          <a:xfrm>
            <a:off x="76200" y="3200400"/>
            <a:ext cx="8763000" cy="3163824"/>
          </a:xfrm>
          <a:prstGeom prst="rect">
            <a:avLst/>
          </a:prstGeom>
        </p:spPr>
      </p:pic>
    </p:spTree>
    <p:extLst>
      <p:ext uri="{BB962C8B-B14F-4D97-AF65-F5344CB8AC3E}">
        <p14:creationId xmlns:p14="http://schemas.microsoft.com/office/powerpoint/2010/main" val="26394776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11608</TotalTime>
  <Words>2314</Words>
  <Application>Microsoft Office PowerPoint</Application>
  <PresentationFormat>On-screen Show (4:3)</PresentationFormat>
  <Paragraphs>923</Paragraphs>
  <Slides>45</Slides>
  <Notes>6</Notes>
  <HiddenSlides>1</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Arial</vt:lpstr>
      <vt:lpstr>Book Antiqua</vt:lpstr>
      <vt:lpstr>Bookman Old Style</vt:lpstr>
      <vt:lpstr>Brush Script MT</vt:lpstr>
      <vt:lpstr>Calibri</vt:lpstr>
      <vt:lpstr>CommercialScript BT</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Focus</vt:lpstr>
      <vt:lpstr>PowerPoint Presentation</vt:lpstr>
      <vt:lpstr>PowerPoint Presentation</vt:lpstr>
      <vt:lpstr>Initiative towards Ecological Sustainability</vt:lpstr>
      <vt:lpstr>TO REDUCE PROCESS WATER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OPPORTUNITIES FOR IMPROVEMENT</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IMPROVEMENT JOBS EXIDE INDUSTRIES LIMITED – SHAMNAGAR PLANT</dc:title>
  <dc:creator>SatyabrataN</dc:creator>
  <cp:lastModifiedBy>Singh, Krishnakant</cp:lastModifiedBy>
  <cp:revision>1283</cp:revision>
  <dcterms:created xsi:type="dcterms:W3CDTF">2016-05-26T05:33:39Z</dcterms:created>
  <dcterms:modified xsi:type="dcterms:W3CDTF">2021-11-30T03:53:39Z</dcterms:modified>
</cp:coreProperties>
</file>