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8.jpg" ContentType="image/jpg"/>
  <Override PartName="/ppt/media/image7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257" r:id="rId2"/>
    <p:sldId id="295" r:id="rId3"/>
    <p:sldId id="262" r:id="rId4"/>
    <p:sldId id="263" r:id="rId5"/>
    <p:sldId id="284" r:id="rId6"/>
    <p:sldId id="283" r:id="rId7"/>
    <p:sldId id="265" r:id="rId8"/>
    <p:sldId id="285" r:id="rId9"/>
    <p:sldId id="266" r:id="rId10"/>
    <p:sldId id="297" r:id="rId11"/>
    <p:sldId id="286" r:id="rId12"/>
    <p:sldId id="287" r:id="rId13"/>
    <p:sldId id="269" r:id="rId14"/>
    <p:sldId id="272" r:id="rId15"/>
    <p:sldId id="274" r:id="rId16"/>
    <p:sldId id="288" r:id="rId17"/>
    <p:sldId id="304" r:id="rId18"/>
    <p:sldId id="305" r:id="rId19"/>
    <p:sldId id="308" r:id="rId20"/>
    <p:sldId id="306" r:id="rId21"/>
    <p:sldId id="309" r:id="rId22"/>
    <p:sldId id="310" r:id="rId23"/>
    <p:sldId id="312" r:id="rId24"/>
    <p:sldId id="311" r:id="rId25"/>
    <p:sldId id="314" r:id="rId26"/>
    <p:sldId id="313" r:id="rId27"/>
    <p:sldId id="319" r:id="rId28"/>
    <p:sldId id="320" r:id="rId29"/>
    <p:sldId id="294" r:id="rId30"/>
    <p:sldId id="316" r:id="rId31"/>
    <p:sldId id="278"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12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205.33\hel-coal\Award%20PPT%20backup\Award%20Presentation\Environment\CII%20ENV\PPT%20C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accent6">
                    <a:lumMod val="50000"/>
                  </a:schemeClr>
                </a:solidFill>
                <a:latin typeface="+mn-lt"/>
                <a:ea typeface="+mn-ea"/>
                <a:cs typeface="+mn-cs"/>
              </a:defRPr>
            </a:pPr>
            <a:r>
              <a:rPr lang="en-US" dirty="0">
                <a:solidFill>
                  <a:schemeClr val="accent6">
                    <a:lumMod val="50000"/>
                  </a:schemeClr>
                </a:solidFill>
              </a:rPr>
              <a:t>Yearly GHG Emission </a:t>
            </a:r>
            <a:r>
              <a:rPr lang="en-US" dirty="0" smtClean="0">
                <a:solidFill>
                  <a:schemeClr val="accent6">
                    <a:lumMod val="50000"/>
                  </a:schemeClr>
                </a:solidFill>
              </a:rPr>
              <a:t>trend</a:t>
            </a:r>
            <a:endParaRPr lang="en-US" dirty="0">
              <a:solidFill>
                <a:schemeClr val="accent6">
                  <a:lumMod val="50000"/>
                </a:schemeClr>
              </a:solidFill>
            </a:endParaRPr>
          </a:p>
        </c:rich>
      </c:tx>
      <c:layout>
        <c:manualLayout>
          <c:xMode val="edge"/>
          <c:yMode val="edge"/>
          <c:x val="0.22433192076863634"/>
          <c:y val="3.4827033730804854E-2"/>
        </c:manualLayout>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accent6">
                  <a:lumMod val="50000"/>
                </a:schemeClr>
              </a:solidFill>
              <a:latin typeface="+mn-lt"/>
              <a:ea typeface="+mn-ea"/>
              <a:cs typeface="+mn-cs"/>
            </a:defRPr>
          </a:pPr>
          <a:endParaRPr lang="en-US"/>
        </a:p>
      </c:txPr>
    </c:title>
    <c:autoTitleDeleted val="0"/>
    <c:plotArea>
      <c:layout>
        <c:manualLayout>
          <c:layoutTarget val="inner"/>
          <c:xMode val="edge"/>
          <c:yMode val="edge"/>
          <c:x val="0.15627477167081352"/>
          <c:y val="0.13946039171972038"/>
          <c:w val="0.80498250710283603"/>
          <c:h val="0.72946016047498374"/>
        </c:manualLayout>
      </c:layout>
      <c:lineChart>
        <c:grouping val="standard"/>
        <c:varyColors val="0"/>
        <c:ser>
          <c:idx val="1"/>
          <c:order val="0"/>
          <c:tx>
            <c:strRef>
              <c:f>Sheet1!$C$1</c:f>
              <c:strCache>
                <c:ptCount val="1"/>
                <c:pt idx="0">
                  <c:v>GHG Emission</c:v>
                </c:pt>
              </c:strCache>
            </c:strRef>
          </c:tx>
          <c:spPr>
            <a:ln w="22225" cap="rnd">
              <a:solidFill>
                <a:schemeClr val="tx1">
                  <a:lumMod val="95000"/>
                  <a:lumOff val="5000"/>
                </a:schemeClr>
              </a:solidFill>
            </a:ln>
            <a:effectLst>
              <a:glow rad="139700">
                <a:schemeClr val="accent2">
                  <a:satMod val="175000"/>
                  <a:alpha val="14000"/>
                </a:schemeClr>
              </a:glow>
            </a:effectLst>
          </c:spPr>
          <c:marker>
            <c:symbol val="none"/>
          </c:marker>
          <c:dLbls>
            <c:dLbl>
              <c:idx val="0"/>
              <c:layout>
                <c:manualLayout>
                  <c:x val="9.8240261643985031E-3"/>
                  <c:y val="0.1200618353389537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D64-47EA-9CFE-D865FDEE4DC8}"/>
                </c:ext>
                <c:ext xmlns:c15="http://schemas.microsoft.com/office/drawing/2012/chart" uri="{CE6537A1-D6FC-4f65-9D91-7224C49458BB}">
                  <c15:layout/>
                </c:ext>
              </c:extLst>
            </c:dLbl>
            <c:dLbl>
              <c:idx val="1"/>
              <c:layout>
                <c:manualLayout>
                  <c:x val="-1.7683247095917305E-2"/>
                  <c:y val="0.125281915136299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D64-47EA-9CFE-D865FDEE4DC8}"/>
                </c:ext>
                <c:ext xmlns:c15="http://schemas.microsoft.com/office/drawing/2012/chart" uri="{CE6537A1-D6FC-4f65-9D91-7224C49458BB}">
                  <c15:layout/>
                </c:ext>
              </c:extLst>
            </c:dLbl>
            <c:dLbl>
              <c:idx val="2"/>
              <c:layout>
                <c:manualLayout>
                  <c:x val="-2.9472078493195435E-2"/>
                  <c:y val="8.35212767575330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D64-47EA-9CFE-D865FDEE4DC8}"/>
                </c:ext>
                <c:ext xmlns:c15="http://schemas.microsoft.com/office/drawing/2012/chart" uri="{CE6537A1-D6FC-4f65-9D91-7224C49458BB}">
                  <c15:layout/>
                </c:ext>
              </c:extLst>
            </c:dLbl>
            <c:dLbl>
              <c:idx val="3"/>
              <c:layout>
                <c:manualLayout>
                  <c:x val="-3.7331299424714311E-2"/>
                  <c:y val="8.87413565548788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D64-47EA-9CFE-D865FDEE4DC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FY 18</c:v>
                </c:pt>
                <c:pt idx="1">
                  <c:v>FY 19</c:v>
                </c:pt>
                <c:pt idx="2">
                  <c:v>FY 20</c:v>
                </c:pt>
                <c:pt idx="3">
                  <c:v>FY 21</c:v>
                </c:pt>
              </c:strCache>
            </c:strRef>
          </c:cat>
          <c:val>
            <c:numRef>
              <c:f>Sheet1!$C$2:$C$5</c:f>
              <c:numCache>
                <c:formatCode>General</c:formatCode>
                <c:ptCount val="4"/>
                <c:pt idx="0">
                  <c:v>0.92</c:v>
                </c:pt>
                <c:pt idx="1">
                  <c:v>0.9</c:v>
                </c:pt>
                <c:pt idx="2">
                  <c:v>0.88</c:v>
                </c:pt>
                <c:pt idx="3">
                  <c:v>0.8</c:v>
                </c:pt>
              </c:numCache>
            </c:numRef>
          </c:val>
          <c:smooth val="0"/>
          <c:extLst xmlns:c16r2="http://schemas.microsoft.com/office/drawing/2015/06/chart">
            <c:ext xmlns:c16="http://schemas.microsoft.com/office/drawing/2014/chart" uri="{C3380CC4-5D6E-409C-BE32-E72D297353CC}">
              <c16:uniqueId val="{00000003-BD64-47EA-9CFE-D865FDEE4DC8}"/>
            </c:ext>
          </c:extLst>
        </c:ser>
        <c:dLbls>
          <c:showLegendKey val="0"/>
          <c:showVal val="0"/>
          <c:showCatName val="0"/>
          <c:showSerName val="0"/>
          <c:showPercent val="0"/>
          <c:showBubbleSize val="0"/>
        </c:dLbls>
        <c:smooth val="0"/>
        <c:axId val="236514480"/>
        <c:axId val="236510952"/>
      </c:lineChart>
      <c:catAx>
        <c:axId val="2365144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36510952"/>
        <c:crosses val="autoZero"/>
        <c:auto val="1"/>
        <c:lblAlgn val="ctr"/>
        <c:lblOffset val="100"/>
        <c:noMultiLvlLbl val="0"/>
      </c:catAx>
      <c:valAx>
        <c:axId val="236510952"/>
        <c:scaling>
          <c:orientation val="minMax"/>
        </c:scaling>
        <c:delete val="0"/>
        <c:axPos val="l"/>
        <c:majorGridlines>
          <c:spPr>
            <a:ln w="6350" cap="flat" cmpd="sng" algn="ctr">
              <a:solidFill>
                <a:schemeClr val="accent1"/>
              </a:solidFill>
              <a:prstDash val="solid"/>
              <a:miter lim="800000"/>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CO2 Emission in kg/ kWh</a:t>
                </a:r>
              </a:p>
            </c:rich>
          </c:tx>
          <c:layout>
            <c:manualLayout>
              <c:xMode val="edge"/>
              <c:yMode val="edge"/>
              <c:x val="9.8408855021623227E-3"/>
              <c:y val="0.17001098925835806"/>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36514480"/>
        <c:crosses val="autoZero"/>
        <c:crossBetween val="between"/>
        <c:majorUnit val="0.1"/>
      </c:valAx>
      <c:spPr>
        <a:noFill/>
        <a:ln>
          <a:noFill/>
        </a:ln>
        <a:effectLst/>
      </c:spPr>
    </c:plotArea>
    <c:plotVisOnly val="1"/>
    <c:dispBlanksAs val="gap"/>
    <c:showDLblsOverMax val="0"/>
  </c:chart>
  <c:spPr>
    <a:solidFill>
      <a:schemeClr val="accent6">
        <a:lumMod val="40000"/>
        <a:lumOff val="60000"/>
      </a:schemeClr>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baseline="0">
                <a:solidFill>
                  <a:schemeClr val="dk1">
                    <a:lumMod val="65000"/>
                    <a:lumOff val="35000"/>
                  </a:schemeClr>
                </a:solidFill>
                <a:effectLst/>
                <a:latin typeface="+mn-lt"/>
                <a:ea typeface="+mn-ea"/>
                <a:cs typeface="+mn-cs"/>
              </a:defRPr>
            </a:pPr>
            <a:r>
              <a:rPr lang="en-US" sz="1600" b="1" dirty="0"/>
              <a:t>Sp. Water Consumption (m3/ MWh)</a:t>
            </a:r>
          </a:p>
        </c:rich>
      </c:tx>
      <c:layout>
        <c:manualLayout>
          <c:xMode val="edge"/>
          <c:yMode val="edge"/>
          <c:x val="0.18486128163790821"/>
          <c:y val="1.6497637025465365E-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tx2">
                <a:lumMod val="75000"/>
              </a:schemeClr>
            </a:solidFill>
            <a:ln>
              <a:noFill/>
            </a:ln>
            <a:effectLst>
              <a:outerShdw blurRad="76200" dir="18900000" sy="23000" kx="-1200000" algn="bl" rotWithShape="0">
                <a:prstClr val="black">
                  <a:alpha val="20000"/>
                </a:prstClr>
              </a:outerShdw>
            </a:effectLst>
          </c:spPr>
          <c:invertIfNegative val="0"/>
          <c:dPt>
            <c:idx val="3"/>
            <c:invertIfNegative val="0"/>
            <c:bubble3D val="0"/>
            <c:spPr>
              <a:solidFill>
                <a:schemeClr val="accent1">
                  <a:lumMod val="50000"/>
                </a:schemeClr>
              </a:solidFill>
              <a:ln>
                <a:noFill/>
              </a:ln>
              <a:effectLst>
                <a:outerShdw blurRad="76200" dir="18900000" sy="23000" kx="-1200000" algn="bl" rotWithShape="0">
                  <a:prstClr val="black">
                    <a:alpha val="20000"/>
                  </a:prstClr>
                </a:outerShdw>
              </a:effectLst>
            </c:spPr>
          </c:dPt>
          <c:dLbls>
            <c:dLbl>
              <c:idx val="3"/>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Sheet1!$B$4:$B$7</c:f>
              <c:strCache>
                <c:ptCount val="4"/>
                <c:pt idx="0">
                  <c:v>FY-17</c:v>
                </c:pt>
                <c:pt idx="1">
                  <c:v>FY-18</c:v>
                </c:pt>
                <c:pt idx="2">
                  <c:v>FY-19</c:v>
                </c:pt>
                <c:pt idx="3">
                  <c:v>FY-20</c:v>
                </c:pt>
              </c:strCache>
            </c:strRef>
          </c:cat>
          <c:val>
            <c:numRef>
              <c:f>Sheet1!$E$4:$E$7</c:f>
              <c:numCache>
                <c:formatCode>General</c:formatCode>
                <c:ptCount val="4"/>
                <c:pt idx="0">
                  <c:v>2.4700000000000002</c:v>
                </c:pt>
                <c:pt idx="1">
                  <c:v>2.44</c:v>
                </c:pt>
                <c:pt idx="2">
                  <c:v>2.36</c:v>
                </c:pt>
                <c:pt idx="3">
                  <c:v>2.2799999999999998</c:v>
                </c:pt>
              </c:numCache>
            </c:numRef>
          </c:val>
        </c:ser>
        <c:dLbls>
          <c:showLegendKey val="0"/>
          <c:showVal val="1"/>
          <c:showCatName val="0"/>
          <c:showSerName val="0"/>
          <c:showPercent val="0"/>
          <c:showBubbleSize val="0"/>
        </c:dLbls>
        <c:gapWidth val="57"/>
        <c:overlap val="100"/>
        <c:axId val="236511344"/>
        <c:axId val="236512520"/>
      </c:barChart>
      <c:catAx>
        <c:axId val="236511344"/>
        <c:scaling>
          <c:orientation val="minMax"/>
        </c:scaling>
        <c:delete val="1"/>
        <c:axPos val="b"/>
        <c:numFmt formatCode="General" sourceLinked="1"/>
        <c:majorTickMark val="none"/>
        <c:minorTickMark val="none"/>
        <c:tickLblPos val="nextTo"/>
        <c:crossAx val="236512520"/>
        <c:crosses val="autoZero"/>
        <c:auto val="1"/>
        <c:lblAlgn val="ctr"/>
        <c:lblOffset val="100"/>
        <c:noMultiLvlLbl val="0"/>
      </c:catAx>
      <c:valAx>
        <c:axId val="236512520"/>
        <c:scaling>
          <c:orientation val="minMax"/>
        </c:scaling>
        <c:delete val="1"/>
        <c:axPos val="l"/>
        <c:numFmt formatCode="General" sourceLinked="1"/>
        <c:majorTickMark val="none"/>
        <c:minorTickMark val="none"/>
        <c:tickLblPos val="nextTo"/>
        <c:crossAx val="2365113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Utilization</a:t>
            </a:r>
            <a:r>
              <a:rPr lang="en-US" sz="1400" b="1" baseline="0" dirty="0"/>
              <a:t> of Ash FY </a:t>
            </a:r>
            <a:r>
              <a:rPr lang="en-US" sz="1400" b="1" baseline="0" dirty="0" smtClean="0"/>
              <a:t>20-21 (figures in %)</a:t>
            </a:r>
            <a:endParaRPr lang="en-US"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194634325179605E-2"/>
          <c:y val="0.14303447022168095"/>
          <c:w val="0.81285418091924388"/>
          <c:h val="0.64197577004625705"/>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Ash based blocks</c:v>
                </c:pt>
                <c:pt idx="1">
                  <c:v>Cement Plants</c:v>
                </c:pt>
                <c:pt idx="2">
                  <c:v>Structural filling</c:v>
                </c:pt>
              </c:strCache>
            </c:strRef>
          </c:cat>
          <c:val>
            <c:numRef>
              <c:f>Sheet1!$B$2:$B$4</c:f>
              <c:numCache>
                <c:formatCode>0</c:formatCode>
                <c:ptCount val="3"/>
                <c:pt idx="0">
                  <c:v>7.7640144894495524</c:v>
                </c:pt>
                <c:pt idx="1">
                  <c:v>84</c:v>
                </c:pt>
                <c:pt idx="2">
                  <c:v>8.6251780491464363</c:v>
                </c:pt>
              </c:numCache>
            </c:numRef>
          </c:val>
          <c:extLst xmlns:c16r2="http://schemas.microsoft.com/office/drawing/2015/06/chart">
            <c:ext xmlns:c16="http://schemas.microsoft.com/office/drawing/2014/chart" uri="{C3380CC4-5D6E-409C-BE32-E72D297353CC}">
              <c16:uniqueId val="{00000000-1B57-4A16-9ED9-D555CFC610F9}"/>
            </c:ext>
          </c:extLst>
        </c:ser>
        <c:ser>
          <c:idx val="1"/>
          <c:order val="1"/>
          <c:tx>
            <c:strRef>
              <c:f>Sheet1!$C$1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cat>
            <c:strRef>
              <c:f>Sheet1!$A$2:$A$4</c:f>
              <c:strCache>
                <c:ptCount val="3"/>
                <c:pt idx="0">
                  <c:v>Ash based blocks</c:v>
                </c:pt>
                <c:pt idx="1">
                  <c:v>Cement Plants</c:v>
                </c:pt>
                <c:pt idx="2">
                  <c:v>Structural filling</c:v>
                </c:pt>
              </c:strCache>
            </c:strRef>
          </c:cat>
          <c:val>
            <c:numRef>
              <c:f>Sheet1!$C$2:$C$4</c:f>
              <c:numCache>
                <c:formatCode>General</c:formatCode>
                <c:ptCount val="3"/>
                <c:pt idx="0">
                  <c:v>79690</c:v>
                </c:pt>
                <c:pt idx="1">
                  <c:v>174932</c:v>
                </c:pt>
                <c:pt idx="2">
                  <c:v>88529</c:v>
                </c:pt>
              </c:numCache>
            </c:numRef>
          </c:val>
        </c:ser>
        <c:dLbls>
          <c:showLegendKey val="0"/>
          <c:showVal val="0"/>
          <c:showCatName val="0"/>
          <c:showSerName val="0"/>
          <c:showPercent val="0"/>
          <c:showBubbleSize val="0"/>
          <c:showLeaderLines val="1"/>
        </c:dLbls>
      </c:pie3DChart>
      <c:spPr>
        <a:noFill/>
        <a:ln>
          <a:solidFill>
            <a:schemeClr val="tx1"/>
          </a:solid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IN" sz="14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84192920581136654"/>
          <c:w val="0.99800538725669907"/>
          <c:h val="0.1580707941886334"/>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0.5202</cdr:x>
      <cdr:y>0.81977</cdr:y>
    </cdr:from>
    <cdr:to>
      <cdr:x>0.63219</cdr:x>
      <cdr:y>0.87616</cdr:y>
    </cdr:to>
    <cdr:sp macro="" textlink="">
      <cdr:nvSpPr>
        <cdr:cNvPr id="6" name="TextBox 5"/>
        <cdr:cNvSpPr txBox="1"/>
      </cdr:nvSpPr>
      <cdr:spPr>
        <a:xfrm xmlns:a="http://schemas.openxmlformats.org/drawingml/2006/main">
          <a:off x="3362447" y="1994437"/>
          <a:ext cx="723900" cy="137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0.8366</cdr:x>
      <cdr:y>0.15816</cdr:y>
    </cdr:from>
    <cdr:to>
      <cdr:x>0.9901</cdr:x>
      <cdr:y>0.35944</cdr:y>
    </cdr:to>
    <cdr:grpSp>
      <cdr:nvGrpSpPr>
        <cdr:cNvPr id="8" name="Group 7"/>
        <cdr:cNvGrpSpPr/>
      </cdr:nvGrpSpPr>
      <cdr:grpSpPr>
        <a:xfrm xmlns:a="http://schemas.openxmlformats.org/drawingml/2006/main">
          <a:off x="3521049" y="472466"/>
          <a:ext cx="646045" cy="601278"/>
          <a:chOff x="0" y="0"/>
          <a:chExt cx="149092" cy="535131"/>
        </a:xfrm>
      </cdr:grpSpPr>
      <cdr:sp macro="" textlink="">
        <cdr:nvSpPr>
          <cdr:cNvPr id="9" name="TextBox 2"/>
          <cdr:cNvSpPr txBox="1"/>
        </cdr:nvSpPr>
        <cdr:spPr>
          <a:xfrm xmlns:a="http://schemas.openxmlformats.org/drawingml/2006/main">
            <a:off x="0" y="0"/>
            <a:ext cx="149092" cy="306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GOOD</a:t>
            </a:r>
            <a:endParaRPr lang="en-US" sz="1100" dirty="0"/>
          </a:p>
        </cdr:txBody>
      </cdr:sp>
      <cdr:sp macro="" textlink="">
        <cdr:nvSpPr>
          <cdr:cNvPr id="10" name="Up Arrow 9"/>
          <cdr:cNvSpPr/>
        </cdr:nvSpPr>
        <cdr:spPr>
          <a:xfrm xmlns:a="http://schemas.openxmlformats.org/drawingml/2006/main" flipV="1">
            <a:off x="37135" y="227966"/>
            <a:ext cx="60230" cy="30716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7CE69-2E14-488B-92C5-DE09EC0C1D5F}" type="datetimeFigureOut">
              <a:rPr lang="en-US" smtClean="0"/>
              <a:t>11/30/2021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B72C8-CFED-40E4-AF1D-321BFABBD11F}" type="slidenum">
              <a:rPr lang="en-US" smtClean="0"/>
              <a:t>‹#›</a:t>
            </a:fld>
            <a:endParaRPr lang="en-US"/>
          </a:p>
        </p:txBody>
      </p:sp>
    </p:spTree>
    <p:extLst>
      <p:ext uri="{BB962C8B-B14F-4D97-AF65-F5344CB8AC3E}">
        <p14:creationId xmlns:p14="http://schemas.microsoft.com/office/powerpoint/2010/main" val="373544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03895-CE40-4DC4-BCE2-9E0101A74F68}" type="slidenum">
              <a:rPr lang="en-US" smtClean="0"/>
              <a:pPr/>
              <a:t>1</a:t>
            </a:fld>
            <a:endParaRPr lang="en-US"/>
          </a:p>
        </p:txBody>
      </p:sp>
    </p:spTree>
    <p:extLst>
      <p:ext uri="{BB962C8B-B14F-4D97-AF65-F5344CB8AC3E}">
        <p14:creationId xmlns:p14="http://schemas.microsoft.com/office/powerpoint/2010/main" val="223152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889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25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7990D82-D1BB-4988-94E8-E64DCD877144}" type="slidenum">
              <a:rPr lang="en-IN" smtClean="0"/>
              <a:t>23</a:t>
            </a:fld>
            <a:endParaRPr lang="en-IN"/>
          </a:p>
        </p:txBody>
      </p:sp>
    </p:spTree>
    <p:extLst>
      <p:ext uri="{BB962C8B-B14F-4D97-AF65-F5344CB8AC3E}">
        <p14:creationId xmlns:p14="http://schemas.microsoft.com/office/powerpoint/2010/main" val="121130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D53DA-3EFF-408C-939E-553105329EE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27611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D53DA-3EFF-408C-939E-553105329EE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293694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D53DA-3EFF-408C-939E-553105329EE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116718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D53DA-3EFF-408C-939E-553105329EE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36167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D53DA-3EFF-408C-939E-553105329EE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23777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D53DA-3EFF-408C-939E-553105329EE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51299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D53DA-3EFF-408C-939E-553105329EE3}"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41424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D53DA-3EFF-408C-939E-553105329EE3}"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42030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D53DA-3EFF-408C-939E-553105329EE3}" type="datetimeFigureOut">
              <a:rPr lang="en-US" smtClean="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320022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D53DA-3EFF-408C-939E-553105329EE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20068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D53DA-3EFF-408C-939E-553105329EE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91865-A520-455C-A35B-2C6D184DAD3D}" type="slidenum">
              <a:rPr lang="en-US" smtClean="0"/>
              <a:t>‹#›</a:t>
            </a:fld>
            <a:endParaRPr lang="en-US"/>
          </a:p>
        </p:txBody>
      </p:sp>
    </p:spTree>
    <p:extLst>
      <p:ext uri="{BB962C8B-B14F-4D97-AF65-F5344CB8AC3E}">
        <p14:creationId xmlns:p14="http://schemas.microsoft.com/office/powerpoint/2010/main" val="138913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9D53DA-3EFF-408C-939E-553105329EE3}" type="datetimeFigureOut">
              <a:rPr lang="en-US" smtClean="0"/>
              <a:t>11/30/2021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591865-A520-455C-A35B-2C6D184DAD3D}" type="slidenum">
              <a:rPr lang="en-US" smtClean="0"/>
              <a:t>‹#›</a:t>
            </a:fld>
            <a:endParaRPr lang="en-US"/>
          </a:p>
        </p:txBody>
      </p:sp>
    </p:spTree>
    <p:extLst>
      <p:ext uri="{BB962C8B-B14F-4D97-AF65-F5344CB8AC3E}">
        <p14:creationId xmlns:p14="http://schemas.microsoft.com/office/powerpoint/2010/main" val="19892226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c.europa.eu/jrc/en/research-topic/best-environmental-management-practice"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hdphoto" Target="../media/hdphoto1.wdp"/><Relationship Id="rId7"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1.wdp"/><Relationship Id="rId7"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slide" Target="slide16.xml"/><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png"/><Relationship Id="rId7"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12.jpeg"/><Relationship Id="rId7" Type="http://schemas.openxmlformats.org/officeDocument/2006/relationships/image" Target="../media/image55.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8.jp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8.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70.jp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74.jpeg"/><Relationship Id="rId3" Type="http://schemas.microsoft.com/office/2007/relationships/hdphoto" Target="../media/hdphoto1.wdp"/><Relationship Id="rId7" Type="http://schemas.openxmlformats.org/officeDocument/2006/relationships/image" Target="../media/image73.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75.jpeg"/><Relationship Id="rId4" Type="http://schemas.openxmlformats.org/officeDocument/2006/relationships/image" Target="../media/image3.png"/><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chart" Target="../charts/char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425" y="859075"/>
            <a:ext cx="8809150" cy="572202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1718" y="163783"/>
            <a:ext cx="937841" cy="58013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0193" y="187770"/>
            <a:ext cx="1295017" cy="532163"/>
          </a:xfrm>
          <a:prstGeom prst="rect">
            <a:avLst/>
          </a:prstGeom>
        </p:spPr>
      </p:pic>
      <p:cxnSp>
        <p:nvCxnSpPr>
          <p:cNvPr id="11" name="Straight Connector 10"/>
          <p:cNvCxnSpPr/>
          <p:nvPr/>
        </p:nvCxnSpPr>
        <p:spPr>
          <a:xfrm>
            <a:off x="300193" y="743918"/>
            <a:ext cx="847531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69746" y="43986"/>
            <a:ext cx="4447436" cy="584775"/>
          </a:xfrm>
          <a:prstGeom prst="rect">
            <a:avLst/>
          </a:prstGeom>
          <a:effectLst>
            <a:outerShdw blurRad="50800" dist="38100" dir="2700000" algn="tl" rotWithShape="0">
              <a:prstClr val="black">
                <a:alpha val="40000"/>
              </a:prstClr>
            </a:outerShdw>
          </a:effectLst>
        </p:spPr>
        <p:txBody>
          <a:bodyPr wrap="none">
            <a:spAutoFit/>
          </a:bodyPr>
          <a:lstStyle/>
          <a:p>
            <a:pPr algn="ctr"/>
            <a:r>
              <a:rPr lang="en-IN" sz="3200" b="1" dirty="0" smtClean="0">
                <a:solidFill>
                  <a:srgbClr val="002060"/>
                </a:solidFill>
              </a:rPr>
              <a:t>HALDIA ENERGY LIMITED</a:t>
            </a:r>
            <a:endParaRPr lang="en-IN" sz="2400" b="1" dirty="0">
              <a:solidFill>
                <a:srgbClr val="002060"/>
              </a:solidFill>
            </a:endParaRPr>
          </a:p>
        </p:txBody>
      </p:sp>
      <p:sp>
        <p:nvSpPr>
          <p:cNvPr id="12" name="TextBox 11"/>
          <p:cNvSpPr txBox="1"/>
          <p:nvPr/>
        </p:nvSpPr>
        <p:spPr>
          <a:xfrm>
            <a:off x="1872717" y="2658823"/>
            <a:ext cx="6387921" cy="2554545"/>
          </a:xfrm>
          <a:prstGeom prst="rect">
            <a:avLst/>
          </a:prstGeom>
          <a:noFill/>
        </p:spPr>
        <p:txBody>
          <a:bodyPr wrap="square" rtlCol="0">
            <a:spAutoFit/>
          </a:bodyPr>
          <a:lstStyle/>
          <a:p>
            <a:pPr algn="ctr"/>
            <a:r>
              <a:rPr lang="en-US" sz="2800" b="1" cap="all" dirty="0">
                <a:solidFill>
                  <a:srgbClr val="FFFF00"/>
                </a:solidFill>
              </a:rPr>
              <a:t>Mr. </a:t>
            </a:r>
            <a:r>
              <a:rPr lang="en-IN" sz="2800" b="1" cap="all" dirty="0" err="1">
                <a:solidFill>
                  <a:srgbClr val="FFFF00"/>
                </a:solidFill>
              </a:rPr>
              <a:t>Chiranjib</a:t>
            </a:r>
            <a:r>
              <a:rPr lang="en-IN" sz="2800" b="1" cap="all" dirty="0">
                <a:solidFill>
                  <a:srgbClr val="FFFF00"/>
                </a:solidFill>
              </a:rPr>
              <a:t> </a:t>
            </a:r>
            <a:r>
              <a:rPr lang="en-IN" sz="2800" b="1" cap="all" dirty="0" err="1">
                <a:solidFill>
                  <a:srgbClr val="FFFF00"/>
                </a:solidFill>
              </a:rPr>
              <a:t>Bhowmik</a:t>
            </a:r>
            <a:r>
              <a:rPr lang="en-IN" sz="2800" b="1" cap="all" dirty="0" smtClean="0">
                <a:solidFill>
                  <a:srgbClr val="FFFF00"/>
                </a:solidFill>
              </a:rPr>
              <a:t>,                     General </a:t>
            </a:r>
            <a:r>
              <a:rPr lang="en-IN" sz="2800" b="1" cap="all" dirty="0">
                <a:solidFill>
                  <a:srgbClr val="FFFF00"/>
                </a:solidFill>
              </a:rPr>
              <a:t>Manager </a:t>
            </a:r>
          </a:p>
          <a:p>
            <a:pPr algn="ctr"/>
            <a:endParaRPr lang="en-US" sz="2800" b="1" cap="all" dirty="0" smtClean="0">
              <a:solidFill>
                <a:srgbClr val="FFFF00"/>
              </a:solidFill>
            </a:endParaRPr>
          </a:p>
          <a:p>
            <a:pPr algn="ctr"/>
            <a:r>
              <a:rPr lang="en-US" sz="2800" b="1" cap="all" dirty="0" smtClean="0">
                <a:solidFill>
                  <a:srgbClr val="FFFF00"/>
                </a:solidFill>
              </a:rPr>
              <a:t>Dr. SANJOY CHAKRABORTY,                          chief manager</a:t>
            </a:r>
            <a:endParaRPr lang="en-US" sz="3200" b="1" cap="all" dirty="0" smtClean="0">
              <a:solidFill>
                <a:srgbClr val="FFFF00"/>
              </a:solidFill>
            </a:endParaRPr>
          </a:p>
          <a:p>
            <a:pPr algn="ctr"/>
            <a:r>
              <a:rPr lang="en-US" sz="2000" b="1" cap="all" dirty="0">
                <a:solidFill>
                  <a:srgbClr val="FFFF00"/>
                </a:solidFill>
              </a:rPr>
              <a:t> </a:t>
            </a:r>
            <a:endParaRPr lang="en-IN" sz="2000" dirty="0">
              <a:solidFill>
                <a:srgbClr val="FFFF00"/>
              </a:solidFill>
            </a:endParaRPr>
          </a:p>
        </p:txBody>
      </p:sp>
      <p:sp>
        <p:nvSpPr>
          <p:cNvPr id="2" name="Rectangle 1"/>
          <p:cNvSpPr/>
          <p:nvPr/>
        </p:nvSpPr>
        <p:spPr>
          <a:xfrm>
            <a:off x="2800992" y="1111378"/>
            <a:ext cx="4990726" cy="1692771"/>
          </a:xfrm>
          <a:prstGeom prst="rect">
            <a:avLst/>
          </a:prstGeom>
        </p:spPr>
        <p:txBody>
          <a:bodyPr wrap="none">
            <a:spAutoFit/>
          </a:bodyPr>
          <a:lstStyle/>
          <a:p>
            <a:pPr algn="ctr"/>
            <a:r>
              <a:rPr lang="en-IN" sz="3600" dirty="0">
                <a:solidFill>
                  <a:schemeClr val="bg1"/>
                </a:solidFill>
              </a:rPr>
              <a:t>BEST ENVIRONMENTAL </a:t>
            </a:r>
            <a:endParaRPr lang="en-IN" sz="3600" dirty="0" smtClean="0">
              <a:solidFill>
                <a:schemeClr val="bg1"/>
              </a:solidFill>
            </a:endParaRPr>
          </a:p>
          <a:p>
            <a:pPr algn="ctr"/>
            <a:r>
              <a:rPr lang="en-IN" sz="3600" dirty="0" smtClean="0">
                <a:solidFill>
                  <a:schemeClr val="bg1"/>
                </a:solidFill>
              </a:rPr>
              <a:t>MANAGEMENT PRACTICE</a:t>
            </a:r>
            <a:r>
              <a:rPr lang="en-IN" sz="3600" dirty="0"/>
              <a:t/>
            </a:r>
            <a:br>
              <a:rPr lang="en-IN" sz="3600" dirty="0"/>
            </a:br>
            <a:r>
              <a:rPr lang="en-IN" sz="3200" dirty="0"/>
              <a:t> </a:t>
            </a:r>
            <a:r>
              <a:rPr lang="en-IN" sz="3200" b="1" u="sng" dirty="0">
                <a:solidFill>
                  <a:schemeClr val="bg1"/>
                </a:solidFill>
                <a:hlinkClick r:id="rId6"/>
              </a:rPr>
              <a:t> </a:t>
            </a:r>
          </a:p>
        </p:txBody>
      </p:sp>
      <p:sp>
        <p:nvSpPr>
          <p:cNvPr id="4" name="TextBox 3"/>
          <p:cNvSpPr txBox="1"/>
          <p:nvPr/>
        </p:nvSpPr>
        <p:spPr>
          <a:xfrm>
            <a:off x="2934260" y="5996327"/>
            <a:ext cx="3052293" cy="584775"/>
          </a:xfrm>
          <a:prstGeom prst="rect">
            <a:avLst/>
          </a:prstGeom>
          <a:noFill/>
        </p:spPr>
        <p:txBody>
          <a:bodyPr wrap="square" rtlCol="0">
            <a:spAutoFit/>
          </a:bodyPr>
          <a:lstStyle/>
          <a:p>
            <a:pPr algn="ctr"/>
            <a:r>
              <a:rPr lang="en-US" sz="3200" b="1" dirty="0" smtClean="0">
                <a:solidFill>
                  <a:srgbClr val="FFFF00"/>
                </a:solidFill>
              </a:rPr>
              <a:t>30.11.2021</a:t>
            </a:r>
            <a:endParaRPr lang="en-IN" sz="3200" b="1" dirty="0">
              <a:solidFill>
                <a:srgbClr val="FFFF00"/>
              </a:solidFill>
            </a:endParaRPr>
          </a:p>
        </p:txBody>
      </p:sp>
    </p:spTree>
    <p:extLst>
      <p:ext uri="{BB962C8B-B14F-4D97-AF65-F5344CB8AC3E}">
        <p14:creationId xmlns:p14="http://schemas.microsoft.com/office/powerpoint/2010/main" val="271482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7F69B55-4FAE-426D-8C3A-11D6999A40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6" name="Picture 5">
            <a:extLst>
              <a:ext uri="{FF2B5EF4-FFF2-40B4-BE49-F238E27FC236}">
                <a16:creationId xmlns:a16="http://schemas.microsoft.com/office/drawing/2014/main" xmlns="" id="{F9365F6E-65A3-437E-9DCA-755ED6CCED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sp>
        <p:nvSpPr>
          <p:cNvPr id="8" name="TextBox 7">
            <a:extLst>
              <a:ext uri="{FF2B5EF4-FFF2-40B4-BE49-F238E27FC236}">
                <a16:creationId xmlns:a16="http://schemas.microsoft.com/office/drawing/2014/main" xmlns="" id="{788C1971-CA77-4D3F-BD50-59B139CA4A5F}"/>
              </a:ext>
            </a:extLst>
          </p:cNvPr>
          <p:cNvSpPr txBox="1"/>
          <p:nvPr/>
        </p:nvSpPr>
        <p:spPr>
          <a:xfrm>
            <a:off x="2007220" y="443885"/>
            <a:ext cx="5558819" cy="369332"/>
          </a:xfrm>
          <a:prstGeom prst="rect">
            <a:avLst/>
          </a:prstGeom>
          <a:noFill/>
        </p:spPr>
        <p:txBody>
          <a:bodyPr wrap="square" rtlCol="0">
            <a:spAutoFit/>
          </a:bodyPr>
          <a:lstStyle/>
          <a:p>
            <a:pPr algn="ctr"/>
            <a:r>
              <a:rPr lang="en-IN" b="1" dirty="0" smtClean="0">
                <a:latin typeface="Calibri (body)"/>
              </a:rPr>
              <a:t>Other Major </a:t>
            </a:r>
            <a:r>
              <a:rPr lang="en-IN" b="1" dirty="0">
                <a:latin typeface="Calibri (body)"/>
              </a:rPr>
              <a:t>Environment </a:t>
            </a:r>
            <a:r>
              <a:rPr lang="en-IN" b="1" dirty="0" smtClean="0">
                <a:latin typeface="Calibri (body)"/>
              </a:rPr>
              <a:t>Improvement Initiatives</a:t>
            </a:r>
            <a:endParaRPr lang="en-IN" b="1" dirty="0">
              <a:latin typeface="Calibri (body)"/>
            </a:endParaRPr>
          </a:p>
        </p:txBody>
      </p:sp>
      <p:sp>
        <p:nvSpPr>
          <p:cNvPr id="9" name="TextBox 8">
            <a:extLst>
              <a:ext uri="{FF2B5EF4-FFF2-40B4-BE49-F238E27FC236}">
                <a16:creationId xmlns:a16="http://schemas.microsoft.com/office/drawing/2014/main" xmlns="" id="{ADD03DC3-B0B7-4633-9B4A-2C3798B61F00}"/>
              </a:ext>
            </a:extLst>
          </p:cNvPr>
          <p:cNvSpPr txBox="1"/>
          <p:nvPr/>
        </p:nvSpPr>
        <p:spPr>
          <a:xfrm>
            <a:off x="300193" y="972218"/>
            <a:ext cx="8085271" cy="338554"/>
          </a:xfrm>
          <a:prstGeom prst="rect">
            <a:avLst/>
          </a:prstGeom>
          <a:noFill/>
        </p:spPr>
        <p:txBody>
          <a:bodyPr wrap="square" rtlCol="0">
            <a:spAutoFit/>
          </a:bodyPr>
          <a:lstStyle/>
          <a:p>
            <a:pPr defTabSz="914400"/>
            <a:r>
              <a:rPr lang="en-IN" sz="1600" b="1" dirty="0" smtClean="0">
                <a:latin typeface="Trebuchet MS" panose="020B0603020202020204" pitchFamily="34" charset="0"/>
              </a:rPr>
              <a:t>Development of Rainwater Harvesting Pond of Capacity 72000 m3 </a:t>
            </a:r>
            <a:endParaRPr lang="en-IN" sz="1600" b="1" dirty="0">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79926953"/>
              </p:ext>
            </p:extLst>
          </p:nvPr>
        </p:nvGraphicFramePr>
        <p:xfrm>
          <a:off x="4876799" y="4806106"/>
          <a:ext cx="3898707" cy="1063105"/>
        </p:xfrm>
        <a:graphic>
          <a:graphicData uri="http://schemas.openxmlformats.org/drawingml/2006/table">
            <a:tbl>
              <a:tblPr firstRow="1" bandRow="1">
                <a:tableStyleId>{5C22544A-7EE6-4342-B048-85BDC9FD1C3A}</a:tableStyleId>
              </a:tblPr>
              <a:tblGrid>
                <a:gridCol w="3002488"/>
                <a:gridCol w="896219"/>
              </a:tblGrid>
              <a:tr h="321425">
                <a:tc>
                  <a:txBody>
                    <a:bodyPr/>
                    <a:lstStyle/>
                    <a:p>
                      <a:r>
                        <a:rPr lang="en-US" dirty="0" smtClean="0"/>
                        <a:t>Water</a:t>
                      </a:r>
                      <a:r>
                        <a:rPr lang="en-US" baseline="0" dirty="0" smtClean="0"/>
                        <a:t> Conservation ( M3)</a:t>
                      </a:r>
                      <a:endParaRPr lang="en-US" dirty="0"/>
                    </a:p>
                  </a:txBody>
                  <a:tcPr>
                    <a:solidFill>
                      <a:schemeClr val="accent5">
                        <a:lumMod val="75000"/>
                      </a:schemeClr>
                    </a:solidFill>
                  </a:tcPr>
                </a:tc>
                <a:tc>
                  <a:txBody>
                    <a:bodyPr/>
                    <a:lstStyle/>
                    <a:p>
                      <a:r>
                        <a:rPr lang="en-US" b="1" dirty="0" smtClean="0">
                          <a:solidFill>
                            <a:schemeClr val="tx1"/>
                          </a:solidFill>
                        </a:rPr>
                        <a:t>1,30,000</a:t>
                      </a:r>
                      <a:endParaRPr lang="en-US" b="1" dirty="0">
                        <a:solidFill>
                          <a:schemeClr val="tx1"/>
                        </a:solidFill>
                      </a:endParaRPr>
                    </a:p>
                  </a:txBody>
                  <a:tcPr>
                    <a:solidFill>
                      <a:schemeClr val="accent1">
                        <a:lumMod val="40000"/>
                        <a:lumOff val="60000"/>
                      </a:schemeClr>
                    </a:solidFill>
                  </a:tcPr>
                </a:tc>
              </a:tr>
              <a:tr h="370840">
                <a:tc>
                  <a:txBody>
                    <a:bodyPr/>
                    <a:lstStyle/>
                    <a:p>
                      <a:r>
                        <a:rPr lang="en-US" sz="1350" b="1" kern="1200" baseline="0" dirty="0" smtClean="0">
                          <a:solidFill>
                            <a:schemeClr val="lt1"/>
                          </a:solidFill>
                          <a:latin typeface="+mn-lt"/>
                          <a:ea typeface="+mn-ea"/>
                          <a:cs typeface="+mn-cs"/>
                        </a:rPr>
                        <a:t>Energy Conservation  ( kWh)</a:t>
                      </a:r>
                      <a:endParaRPr lang="en-US" sz="1350" b="1" kern="1200" baseline="0" dirty="0">
                        <a:solidFill>
                          <a:schemeClr val="lt1"/>
                        </a:solidFill>
                        <a:latin typeface="+mn-lt"/>
                        <a:ea typeface="+mn-ea"/>
                        <a:cs typeface="+mn-cs"/>
                      </a:endParaRPr>
                    </a:p>
                  </a:txBody>
                  <a:tcPr>
                    <a:solidFill>
                      <a:schemeClr val="accent5">
                        <a:lumMod val="75000"/>
                      </a:schemeClr>
                    </a:solidFill>
                  </a:tcPr>
                </a:tc>
                <a:tc>
                  <a:txBody>
                    <a:bodyPr/>
                    <a:lstStyle/>
                    <a:p>
                      <a:r>
                        <a:rPr lang="en-US" b="1" dirty="0" smtClean="0"/>
                        <a:t>36,000</a:t>
                      </a:r>
                      <a:endParaRPr lang="en-US" b="1" dirty="0"/>
                    </a:p>
                  </a:txBody>
                  <a:tcPr>
                    <a:solidFill>
                      <a:schemeClr val="accent1">
                        <a:lumMod val="40000"/>
                        <a:lumOff val="60000"/>
                      </a:schemeClr>
                    </a:solidFill>
                  </a:tcPr>
                </a:tc>
              </a:tr>
              <a:tr h="370840">
                <a:tc>
                  <a:txBody>
                    <a:bodyPr/>
                    <a:lstStyle/>
                    <a:p>
                      <a:r>
                        <a:rPr lang="en-US" sz="1350" b="1" kern="1200" baseline="0" dirty="0" smtClean="0">
                          <a:solidFill>
                            <a:schemeClr val="lt1"/>
                          </a:solidFill>
                          <a:latin typeface="+mn-lt"/>
                          <a:ea typeface="+mn-ea"/>
                          <a:cs typeface="+mn-cs"/>
                        </a:rPr>
                        <a:t>Coal Saving (kg)</a:t>
                      </a:r>
                      <a:endParaRPr lang="en-US" sz="1350" b="1" kern="1200" baseline="0" dirty="0">
                        <a:solidFill>
                          <a:schemeClr val="lt1"/>
                        </a:solidFill>
                        <a:latin typeface="+mn-lt"/>
                        <a:ea typeface="+mn-ea"/>
                        <a:cs typeface="+mn-cs"/>
                      </a:endParaRPr>
                    </a:p>
                  </a:txBody>
                  <a:tcPr>
                    <a:solidFill>
                      <a:schemeClr val="accent5">
                        <a:lumMod val="75000"/>
                      </a:schemeClr>
                    </a:solidFill>
                  </a:tcPr>
                </a:tc>
                <a:tc>
                  <a:txBody>
                    <a:bodyPr/>
                    <a:lstStyle/>
                    <a:p>
                      <a:r>
                        <a:rPr lang="en-US" b="1" dirty="0" smtClean="0"/>
                        <a:t>25,000</a:t>
                      </a:r>
                      <a:endParaRPr lang="en-US" b="1" dirty="0"/>
                    </a:p>
                  </a:txBody>
                  <a:tcPr>
                    <a:solidFill>
                      <a:schemeClr val="accent1">
                        <a:lumMod val="40000"/>
                        <a:lumOff val="60000"/>
                      </a:schemeClr>
                    </a:solidFill>
                  </a:tcPr>
                </a:tc>
              </a:tr>
            </a:tbl>
          </a:graphicData>
        </a:graphic>
      </p:graphicFrame>
      <p:sp>
        <p:nvSpPr>
          <p:cNvPr id="10" name="TextBox 9"/>
          <p:cNvSpPr txBox="1"/>
          <p:nvPr/>
        </p:nvSpPr>
        <p:spPr>
          <a:xfrm>
            <a:off x="300193" y="1628775"/>
            <a:ext cx="4449608" cy="2862322"/>
          </a:xfrm>
          <a:prstGeom prst="rect">
            <a:avLst/>
          </a:prstGeom>
          <a:noFill/>
        </p:spPr>
        <p:txBody>
          <a:bodyPr wrap="square" rtlCol="0">
            <a:spAutoFit/>
          </a:bodyPr>
          <a:lstStyle/>
          <a:p>
            <a:pPr marL="285750" indent="-285750" algn="just">
              <a:buFontTx/>
              <a:buChar char="-"/>
            </a:pPr>
            <a:r>
              <a:rPr lang="en-US" dirty="0" smtClean="0"/>
              <a:t>Development of a large water reservoir to store rain water.</a:t>
            </a:r>
          </a:p>
          <a:p>
            <a:pPr marL="285750" indent="-285750" algn="just">
              <a:buFontTx/>
              <a:buChar char="-"/>
            </a:pPr>
            <a:endParaRPr lang="en-US" dirty="0"/>
          </a:p>
          <a:p>
            <a:pPr marL="285750" indent="-285750" algn="just">
              <a:buFontTx/>
              <a:buChar char="-"/>
            </a:pPr>
            <a:r>
              <a:rPr lang="en-US" dirty="0" smtClean="0"/>
              <a:t>Development of catchment area to utilize rain water as raw water.</a:t>
            </a:r>
          </a:p>
          <a:p>
            <a:pPr marL="285750" indent="-285750" algn="just">
              <a:buFontTx/>
              <a:buChar char="-"/>
            </a:pPr>
            <a:endParaRPr lang="en-US" dirty="0"/>
          </a:p>
          <a:p>
            <a:pPr marL="285750" indent="-285750" algn="just">
              <a:buFontTx/>
              <a:buChar char="-"/>
            </a:pPr>
            <a:r>
              <a:rPr lang="en-US" dirty="0" smtClean="0"/>
              <a:t>Pumping energy saving.</a:t>
            </a:r>
          </a:p>
          <a:p>
            <a:pPr marL="285750" indent="-285750">
              <a:buFontTx/>
              <a:buChar char="-"/>
            </a:pPr>
            <a:endParaRPr lang="en-US" dirty="0" smtClean="0"/>
          </a:p>
          <a:p>
            <a:pPr marL="285750" indent="-285750">
              <a:buFontTx/>
              <a:buChar char="-"/>
            </a:pPr>
            <a:r>
              <a:rPr lang="en-US" dirty="0" smtClean="0"/>
              <a:t>Around 8-9% water conservation for Plant operation</a:t>
            </a:r>
            <a:endParaRPr lang="en-US" dirty="0"/>
          </a:p>
        </p:txBody>
      </p:sp>
      <p:cxnSp>
        <p:nvCxnSpPr>
          <p:cNvPr id="18" name="Straight Connector 17"/>
          <p:cNvCxnSpPr/>
          <p:nvPr/>
        </p:nvCxnSpPr>
        <p:spPr>
          <a:xfrm>
            <a:off x="300193" y="875732"/>
            <a:ext cx="870719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Users\HEL\Downloads\IMG_20191219_222541.jpg"/>
          <p:cNvPicPr/>
          <p:nvPr/>
        </p:nvPicPr>
        <p:blipFill rotWithShape="1">
          <a:blip r:embed="rId4" cstate="print">
            <a:extLst>
              <a:ext uri="{28A0092B-C50C-407E-A947-70E740481C1C}">
                <a14:useLocalDpi xmlns:a14="http://schemas.microsoft.com/office/drawing/2010/main" val="0"/>
              </a:ext>
            </a:extLst>
          </a:blip>
          <a:srcRect b="54"/>
          <a:stretch/>
        </p:blipFill>
        <p:spPr bwMode="auto">
          <a:xfrm>
            <a:off x="4876798" y="1407257"/>
            <a:ext cx="3898707" cy="3216258"/>
          </a:xfrm>
          <a:prstGeom prst="rect">
            <a:avLst/>
          </a:prstGeom>
          <a:noFill/>
          <a:ln w="28575" cap="flat" cmpd="sng" algn="ctr">
            <a:solidFill>
              <a:srgbClr val="ED7D31">
                <a:lumMod val="100000"/>
                <a:lumOff val="0"/>
              </a:srgbClr>
            </a:solidFill>
            <a:prstDash val="solid"/>
            <a:miter lim="800000"/>
            <a:headEnd type="none" w="med" len="med"/>
            <a:tailEnd type="none" w="med" len="med"/>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0988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sp>
        <p:nvSpPr>
          <p:cNvPr id="7" name="TextBox 6"/>
          <p:cNvSpPr txBox="1"/>
          <p:nvPr/>
        </p:nvSpPr>
        <p:spPr>
          <a:xfrm>
            <a:off x="1702642" y="380004"/>
            <a:ext cx="5924282" cy="400110"/>
          </a:xfrm>
          <a:prstGeom prst="rect">
            <a:avLst/>
          </a:prstGeom>
          <a:noFill/>
        </p:spPr>
        <p:txBody>
          <a:bodyPr wrap="square" rtlCol="0">
            <a:spAutoFit/>
          </a:bodyPr>
          <a:lstStyle/>
          <a:p>
            <a:pPr algn="ctr"/>
            <a:r>
              <a:rPr lang="en-US" sz="2000" b="1" dirty="0" smtClean="0"/>
              <a:t>Other Water Conservation Initiatives Adapted  </a:t>
            </a:r>
            <a:endParaRPr lang="en-US" sz="2000" b="1" dirty="0"/>
          </a:p>
        </p:txBody>
      </p:sp>
      <p:sp>
        <p:nvSpPr>
          <p:cNvPr id="13" name="TextBox 12"/>
          <p:cNvSpPr txBox="1"/>
          <p:nvPr/>
        </p:nvSpPr>
        <p:spPr>
          <a:xfrm>
            <a:off x="614032" y="1897484"/>
            <a:ext cx="483373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Green building initiatives- Replacement of existing appliances with water efficient fittings. Resulted in 30% water saving. </a:t>
            </a:r>
            <a:endParaRPr lang="en-US" b="1" dirty="0"/>
          </a:p>
        </p:txBody>
      </p:sp>
      <p:sp>
        <p:nvSpPr>
          <p:cNvPr id="28" name="TextBox 27"/>
          <p:cNvSpPr txBox="1"/>
          <p:nvPr/>
        </p:nvSpPr>
        <p:spPr>
          <a:xfrm>
            <a:off x="614032" y="3546875"/>
            <a:ext cx="483373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Rain water harvesting- expanding roof top area utilization.</a:t>
            </a:r>
            <a:endParaRPr lang="en-US" b="1" dirty="0"/>
          </a:p>
        </p:txBody>
      </p:sp>
      <p:sp>
        <p:nvSpPr>
          <p:cNvPr id="12" name="TextBox 11"/>
          <p:cNvSpPr txBox="1"/>
          <p:nvPr/>
        </p:nvSpPr>
        <p:spPr>
          <a:xfrm>
            <a:off x="614032" y="5180443"/>
            <a:ext cx="483373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Officers’ residential buildings are built as zero liquid discharge buildings.</a:t>
            </a:r>
            <a:endParaRPr lang="en-US" b="1" dirty="0"/>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33745" y="2388837"/>
            <a:ext cx="2186351" cy="1533709"/>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b="-31"/>
          <a:stretch/>
        </p:blipFill>
        <p:spPr>
          <a:xfrm>
            <a:off x="6843881" y="3870041"/>
            <a:ext cx="1566081" cy="142869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77026" y="5298740"/>
            <a:ext cx="2099793" cy="1369158"/>
          </a:xfrm>
          <a:prstGeom prst="rect">
            <a:avLst/>
          </a:prstGeom>
        </p:spPr>
      </p:pic>
      <p:pic>
        <p:nvPicPr>
          <p:cNvPr id="14" name="Picture 13">
            <a:extLst>
              <a:ext uri="{FF2B5EF4-FFF2-40B4-BE49-F238E27FC236}">
                <a16:creationId xmlns:a16="http://schemas.microsoft.com/office/drawing/2014/main" xmlns="" id="{D67FCFB4-9282-4129-8BB4-0023137889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52599" y="892325"/>
            <a:ext cx="2290783" cy="1562241"/>
          </a:xfrm>
          <a:prstGeom prst="rect">
            <a:avLst/>
          </a:prstGeom>
          <a:ln>
            <a:solidFill>
              <a:schemeClr val="tx1"/>
            </a:solidFill>
          </a:ln>
          <a:effectLst/>
        </p:spPr>
      </p:pic>
      <p:sp>
        <p:nvSpPr>
          <p:cNvPr id="15" name="TextBox 14"/>
          <p:cNvSpPr txBox="1"/>
          <p:nvPr/>
        </p:nvSpPr>
        <p:spPr>
          <a:xfrm>
            <a:off x="614032" y="987705"/>
            <a:ext cx="483373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Sewage Treatment for Office waste water</a:t>
            </a:r>
            <a:endParaRPr lang="en-US" b="1" dirty="0"/>
          </a:p>
        </p:txBody>
      </p:sp>
      <p:cxnSp>
        <p:nvCxnSpPr>
          <p:cNvPr id="16" name="Straight Connector 15"/>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841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17837" y="2000115"/>
            <a:ext cx="6100607" cy="1446550"/>
          </a:xfrm>
          <a:prstGeom prst="rect">
            <a:avLst/>
          </a:prstGeom>
          <a:noFill/>
        </p:spPr>
        <p:txBody>
          <a:bodyPr wrap="square" rtlCol="0">
            <a:spAutoFit/>
          </a:bodyPr>
          <a:lstStyle/>
          <a:p>
            <a:pPr algn="ctr"/>
            <a:r>
              <a:rPr lang="en-IN" sz="8800" b="1" dirty="0" smtClean="0"/>
              <a:t>U.T.I.L.I.S.E</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6035" y="3575624"/>
            <a:ext cx="6194738" cy="3078444"/>
          </a:xfrm>
          <a:prstGeom prst="rect">
            <a:avLst/>
          </a:prstGeom>
        </p:spPr>
      </p:pic>
    </p:spTree>
    <p:extLst>
      <p:ext uri="{BB962C8B-B14F-4D97-AF65-F5344CB8AC3E}">
        <p14:creationId xmlns:p14="http://schemas.microsoft.com/office/powerpoint/2010/main" val="194541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58525" y="1190213"/>
            <a:ext cx="4577554" cy="4524315"/>
          </a:xfrm>
          <a:prstGeom prst="rect">
            <a:avLst/>
          </a:prstGeom>
          <a:noFill/>
        </p:spPr>
        <p:txBody>
          <a:bodyPr wrap="square" rtlCol="0">
            <a:spAutoFit/>
          </a:bodyPr>
          <a:lstStyle/>
          <a:p>
            <a:pPr marL="214313" indent="-214313">
              <a:buFont typeface="Arial" panose="020B0604020202020204" pitchFamily="34" charset="0"/>
              <a:buChar char="•"/>
            </a:pPr>
            <a:r>
              <a:rPr lang="en-GB" b="1" dirty="0" smtClean="0"/>
              <a:t>Environment friendly conveying and storage.</a:t>
            </a:r>
          </a:p>
          <a:p>
            <a:pPr marL="214313" indent="-214313">
              <a:buFont typeface="Arial" panose="020B0604020202020204" pitchFamily="34" charset="0"/>
              <a:buChar char="•"/>
            </a:pPr>
            <a:endParaRPr lang="en-GB" b="1" dirty="0" smtClean="0"/>
          </a:p>
          <a:p>
            <a:pPr marL="214313" indent="-214313">
              <a:buFont typeface="Arial" panose="020B0604020202020204" pitchFamily="34" charset="0"/>
              <a:buChar char="•"/>
            </a:pPr>
            <a:endParaRPr lang="en-GB" b="1" dirty="0"/>
          </a:p>
          <a:p>
            <a:pPr marL="214313" indent="-214313">
              <a:buFont typeface="Arial" panose="020B0604020202020204" pitchFamily="34" charset="0"/>
              <a:buChar char="•"/>
            </a:pPr>
            <a:r>
              <a:rPr lang="en-GB" b="1" dirty="0" smtClean="0"/>
              <a:t>Disposal in sealed bulkers to cement and allied industries.</a:t>
            </a:r>
            <a:endParaRPr lang="en-GB" b="1" dirty="0"/>
          </a:p>
          <a:p>
            <a:pPr marL="214313" indent="-214313">
              <a:buFont typeface="Arial" panose="020B0604020202020204" pitchFamily="34" charset="0"/>
              <a:buChar char="•"/>
            </a:pPr>
            <a:endParaRPr lang="en-GB" b="1" dirty="0" smtClean="0"/>
          </a:p>
          <a:p>
            <a:pPr marL="214313" indent="-214313">
              <a:buFont typeface="Arial" panose="020B0604020202020204" pitchFamily="34" charset="0"/>
              <a:buChar char="•"/>
            </a:pPr>
            <a:endParaRPr lang="en-GB" b="1" dirty="0"/>
          </a:p>
          <a:p>
            <a:pPr marL="214313" indent="-214313">
              <a:buFont typeface="Arial" panose="020B0604020202020204" pitchFamily="34" charset="0"/>
              <a:buChar char="•"/>
            </a:pPr>
            <a:r>
              <a:rPr lang="en-GB" b="1" dirty="0" smtClean="0"/>
              <a:t>Major percentage to Cement Industries.</a:t>
            </a:r>
          </a:p>
          <a:p>
            <a:pPr marL="214313" indent="-214313">
              <a:buFont typeface="Arial" panose="020B0604020202020204" pitchFamily="34" charset="0"/>
              <a:buChar char="•"/>
            </a:pPr>
            <a:endParaRPr lang="en-GB" b="1" dirty="0"/>
          </a:p>
          <a:p>
            <a:pPr marL="214313" indent="-214313">
              <a:buFont typeface="Arial" panose="020B0604020202020204" pitchFamily="34" charset="0"/>
              <a:buChar char="•"/>
            </a:pPr>
            <a:endParaRPr lang="en-GB" b="1" dirty="0"/>
          </a:p>
          <a:p>
            <a:pPr marL="214313" indent="-214313">
              <a:buFont typeface="Arial" panose="020B0604020202020204" pitchFamily="34" charset="0"/>
              <a:buChar char="•"/>
            </a:pPr>
            <a:r>
              <a:rPr lang="en-GB" b="1" dirty="0" smtClean="0"/>
              <a:t>Wet ash used for Structural filling.</a:t>
            </a:r>
          </a:p>
          <a:p>
            <a:pPr marL="214313" indent="-214313">
              <a:buFont typeface="Arial" panose="020B0604020202020204" pitchFamily="34" charset="0"/>
              <a:buChar char="•"/>
            </a:pPr>
            <a:endParaRPr lang="en-GB" b="1" dirty="0"/>
          </a:p>
          <a:p>
            <a:pPr marL="214313" indent="-214313">
              <a:buFont typeface="Arial" panose="020B0604020202020204" pitchFamily="34" charset="0"/>
              <a:buChar char="•"/>
            </a:pPr>
            <a:endParaRPr lang="en-GB" b="1" dirty="0"/>
          </a:p>
          <a:p>
            <a:pPr marL="214313" indent="-214313">
              <a:buFont typeface="Arial" panose="020B0604020202020204" pitchFamily="34" charset="0"/>
              <a:buChar char="•"/>
            </a:pPr>
            <a:r>
              <a:rPr lang="en-IN" b="1" dirty="0" smtClean="0"/>
              <a:t>100% ash utilisation achieved since inception.</a:t>
            </a:r>
            <a:endParaRPr lang="en-IN" b="1"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5063" y="1190213"/>
            <a:ext cx="2194403" cy="1462936"/>
          </a:xfrm>
          <a:prstGeom prst="rect">
            <a:avLst/>
          </a:prstGeom>
          <a:ln>
            <a:solidFill>
              <a:schemeClr val="tx1"/>
            </a:solidFill>
          </a:ln>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1063" y="1190214"/>
            <a:ext cx="2094396" cy="1462936"/>
          </a:xfrm>
          <a:prstGeom prst="rect">
            <a:avLst/>
          </a:prstGeom>
          <a:ln>
            <a:solidFill>
              <a:schemeClr val="tx1"/>
            </a:solidFill>
          </a:ln>
          <a:effectLst/>
        </p:spPr>
      </p:pic>
      <p:sp>
        <p:nvSpPr>
          <p:cNvPr id="12" name="TextBox 11"/>
          <p:cNvSpPr txBox="1"/>
          <p:nvPr/>
        </p:nvSpPr>
        <p:spPr>
          <a:xfrm>
            <a:off x="1897681" y="457812"/>
            <a:ext cx="5280338" cy="400110"/>
          </a:xfrm>
          <a:prstGeom prst="rect">
            <a:avLst/>
          </a:prstGeom>
          <a:noFill/>
        </p:spPr>
        <p:txBody>
          <a:bodyPr wrap="square" rtlCol="0">
            <a:spAutoFit/>
          </a:bodyPr>
          <a:lstStyle/>
          <a:p>
            <a:pPr algn="ctr"/>
            <a:r>
              <a:rPr lang="en-US" sz="2000" b="1" dirty="0" smtClean="0"/>
              <a:t>Utilization of Fly Ash</a:t>
            </a:r>
            <a:endParaRPr lang="en-US" sz="2000" b="1" dirty="0"/>
          </a:p>
        </p:txBody>
      </p:sp>
      <p:graphicFrame>
        <p:nvGraphicFramePr>
          <p:cNvPr id="13" name="Chart 12">
            <a:extLst>
              <a:ext uri="{FF2B5EF4-FFF2-40B4-BE49-F238E27FC236}">
                <a16:creationId xmlns:a16="http://schemas.microsoft.com/office/drawing/2014/main" xmlns="" id="{F4DE2ADB-E3AB-42F6-AC99-C9AD93BF77BF}"/>
              </a:ext>
            </a:extLst>
          </p:cNvPr>
          <p:cNvGraphicFramePr/>
          <p:nvPr>
            <p:extLst>
              <p:ext uri="{D42A27DB-BD31-4B8C-83A1-F6EECF244321}">
                <p14:modId xmlns:p14="http://schemas.microsoft.com/office/powerpoint/2010/main" val="1437191675"/>
              </p:ext>
            </p:extLst>
          </p:nvPr>
        </p:nvGraphicFramePr>
        <p:xfrm>
          <a:off x="4632151" y="4159873"/>
          <a:ext cx="4383307" cy="2563459"/>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32151" y="2840982"/>
            <a:ext cx="4380396" cy="1131056"/>
          </a:xfrm>
          <a:prstGeom prst="rect">
            <a:avLst/>
          </a:prstGeom>
          <a:ln>
            <a:solidFill>
              <a:schemeClr val="tx1"/>
            </a:solidFill>
          </a:ln>
        </p:spPr>
      </p:pic>
    </p:spTree>
    <p:extLst>
      <p:ext uri="{BB962C8B-B14F-4D97-AF65-F5344CB8AC3E}">
        <p14:creationId xmlns:p14="http://schemas.microsoft.com/office/powerpoint/2010/main" val="103006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sp>
        <p:nvSpPr>
          <p:cNvPr id="7" name="TextBox 6"/>
          <p:cNvSpPr txBox="1"/>
          <p:nvPr/>
        </p:nvSpPr>
        <p:spPr>
          <a:xfrm>
            <a:off x="1702642" y="380004"/>
            <a:ext cx="5924282" cy="400110"/>
          </a:xfrm>
          <a:prstGeom prst="rect">
            <a:avLst/>
          </a:prstGeom>
          <a:noFill/>
        </p:spPr>
        <p:txBody>
          <a:bodyPr wrap="square" rtlCol="0">
            <a:spAutoFit/>
          </a:bodyPr>
          <a:lstStyle/>
          <a:p>
            <a:pPr algn="ctr"/>
            <a:r>
              <a:rPr lang="en-US" sz="2000" b="1" dirty="0" smtClean="0"/>
              <a:t>Hazardous Waste Management and </a:t>
            </a:r>
            <a:r>
              <a:rPr lang="en-US" sz="2000" b="1" dirty="0" err="1" smtClean="0"/>
              <a:t>Utilisation</a:t>
            </a:r>
            <a:endParaRPr lang="en-US" sz="2000" b="1" dirty="0"/>
          </a:p>
        </p:txBody>
      </p:sp>
      <p:pic>
        <p:nvPicPr>
          <p:cNvPr id="19" name="Picture 18"/>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761408" y="854094"/>
            <a:ext cx="2035489" cy="1727151"/>
          </a:xfrm>
          <a:prstGeom prst="rect">
            <a:avLst/>
          </a:prstGeom>
          <a:ln>
            <a:solidFill>
              <a:schemeClr val="tx1"/>
            </a:solidFill>
          </a:ln>
          <a:effectLst/>
        </p:spPr>
      </p:pic>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61408" y="2641440"/>
            <a:ext cx="2035489" cy="1470229"/>
          </a:xfrm>
          <a:prstGeom prst="rect">
            <a:avLst/>
          </a:prstGeom>
          <a:ln>
            <a:solidFill>
              <a:schemeClr val="tx1"/>
            </a:solidFill>
          </a:ln>
        </p:spPr>
      </p:pic>
      <p:grpSp>
        <p:nvGrpSpPr>
          <p:cNvPr id="12" name="Group 11"/>
          <p:cNvGrpSpPr/>
          <p:nvPr/>
        </p:nvGrpSpPr>
        <p:grpSpPr>
          <a:xfrm>
            <a:off x="209409" y="930189"/>
            <a:ext cx="6204895" cy="5393338"/>
            <a:chOff x="201257" y="1004305"/>
            <a:chExt cx="4602564" cy="3508000"/>
          </a:xfrm>
        </p:grpSpPr>
        <p:sp>
          <p:nvSpPr>
            <p:cNvPr id="8" name="Rectangle 7"/>
            <p:cNvSpPr/>
            <p:nvPr/>
          </p:nvSpPr>
          <p:spPr>
            <a:xfrm>
              <a:off x="404688" y="1004305"/>
              <a:ext cx="4283222" cy="3137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Hazardous Waste Segregation at source</a:t>
              </a:r>
              <a:endParaRPr lang="en-US" b="1" dirty="0"/>
            </a:p>
          </p:txBody>
        </p:sp>
        <p:sp>
          <p:nvSpPr>
            <p:cNvPr id="9" name="Rounded Rectangle 8"/>
            <p:cNvSpPr/>
            <p:nvPr/>
          </p:nvSpPr>
          <p:spPr>
            <a:xfrm>
              <a:off x="472364" y="1528490"/>
              <a:ext cx="982949" cy="454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Waste Oil</a:t>
              </a:r>
              <a:endParaRPr lang="en-US" sz="1600" b="1" dirty="0"/>
            </a:p>
          </p:txBody>
        </p:sp>
        <p:sp>
          <p:nvSpPr>
            <p:cNvPr id="13" name="Rounded Rectangle 12"/>
            <p:cNvSpPr/>
            <p:nvPr/>
          </p:nvSpPr>
          <p:spPr>
            <a:xfrm>
              <a:off x="1590659" y="1528490"/>
              <a:ext cx="1756532" cy="454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Non Recyclable wastes</a:t>
              </a:r>
              <a:endParaRPr lang="en-US" sz="1600" b="1" dirty="0"/>
            </a:p>
          </p:txBody>
        </p:sp>
        <p:sp>
          <p:nvSpPr>
            <p:cNvPr id="14" name="Rounded Rectangle 13"/>
            <p:cNvSpPr/>
            <p:nvPr/>
          </p:nvSpPr>
          <p:spPr>
            <a:xfrm>
              <a:off x="3482538" y="1528490"/>
              <a:ext cx="1037947" cy="454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 waste</a:t>
              </a:r>
              <a:endParaRPr lang="en-US" sz="2000" b="1" dirty="0"/>
            </a:p>
          </p:txBody>
        </p:sp>
        <p:sp>
          <p:nvSpPr>
            <p:cNvPr id="16" name="Rectangle 15"/>
            <p:cNvSpPr/>
            <p:nvPr/>
          </p:nvSpPr>
          <p:spPr>
            <a:xfrm>
              <a:off x="404689" y="3329091"/>
              <a:ext cx="4399132" cy="3137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Handling by Govt. Approved agencies</a:t>
              </a:r>
              <a:endParaRPr lang="en-US" b="1" dirty="0"/>
            </a:p>
          </p:txBody>
        </p:sp>
        <p:sp>
          <p:nvSpPr>
            <p:cNvPr id="10" name="Down Arrow 9"/>
            <p:cNvSpPr/>
            <p:nvPr/>
          </p:nvSpPr>
          <p:spPr>
            <a:xfrm>
              <a:off x="1963501" y="2932829"/>
              <a:ext cx="1065846" cy="355359"/>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1257" y="3720094"/>
              <a:ext cx="1491137" cy="7875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Reconditioning</a:t>
              </a:r>
            </a:p>
            <a:p>
              <a:pPr algn="ctr"/>
              <a:r>
                <a:rPr lang="en-US" sz="1600" b="1" dirty="0" smtClean="0"/>
                <a:t> </a:t>
              </a:r>
            </a:p>
            <a:p>
              <a:pPr algn="ctr"/>
              <a:r>
                <a:rPr lang="en-US" sz="1600" b="1" dirty="0" smtClean="0"/>
                <a:t>Recycling</a:t>
              </a:r>
              <a:endParaRPr lang="en-US" sz="1600" b="1" dirty="0"/>
            </a:p>
          </p:txBody>
        </p:sp>
        <p:sp>
          <p:nvSpPr>
            <p:cNvPr id="18" name="Rounded Rectangle 17"/>
            <p:cNvSpPr/>
            <p:nvPr/>
          </p:nvSpPr>
          <p:spPr>
            <a:xfrm>
              <a:off x="404688" y="2028623"/>
              <a:ext cx="1118297" cy="86912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Used oil</a:t>
              </a:r>
            </a:p>
            <a:p>
              <a:pPr algn="ctr"/>
              <a:endParaRPr lang="en-US" sz="1400" b="1" dirty="0" smtClean="0"/>
            </a:p>
            <a:p>
              <a:pPr algn="ctr"/>
              <a:r>
                <a:rPr lang="en-US" sz="1400" b="1" dirty="0" smtClean="0"/>
                <a:t> Spent oil</a:t>
              </a:r>
              <a:endParaRPr lang="en-US" sz="1400" b="1" dirty="0"/>
            </a:p>
          </p:txBody>
        </p:sp>
        <p:sp>
          <p:nvSpPr>
            <p:cNvPr id="20" name="Rounded Rectangle 19"/>
            <p:cNvSpPr/>
            <p:nvPr/>
          </p:nvSpPr>
          <p:spPr>
            <a:xfrm>
              <a:off x="1610686" y="2028623"/>
              <a:ext cx="1736505" cy="86912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Used resin</a:t>
              </a:r>
            </a:p>
            <a:p>
              <a:pPr algn="ctr"/>
              <a:r>
                <a:rPr lang="en-US" sz="1600" b="1" dirty="0" smtClean="0"/>
                <a:t>Oil soaked cotton</a:t>
              </a:r>
            </a:p>
            <a:p>
              <a:pPr algn="ctr"/>
              <a:r>
                <a:rPr lang="en-US" sz="1600" b="1" dirty="0" smtClean="0"/>
                <a:t>Exhausted resin</a:t>
              </a:r>
            </a:p>
            <a:p>
              <a:pPr algn="ctr"/>
              <a:r>
                <a:rPr lang="en-US" sz="1600" b="1" dirty="0" smtClean="0"/>
                <a:t>Used filters</a:t>
              </a:r>
              <a:endParaRPr lang="en-US" sz="1600" b="1" dirty="0"/>
            </a:p>
          </p:txBody>
        </p:sp>
        <p:sp>
          <p:nvSpPr>
            <p:cNvPr id="21" name="Rounded Rectangle 20"/>
            <p:cNvSpPr/>
            <p:nvPr/>
          </p:nvSpPr>
          <p:spPr>
            <a:xfrm>
              <a:off x="3411192" y="2080813"/>
              <a:ext cx="1276718" cy="8169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r>
                <a:rPr lang="en-US" sz="1400" b="1" dirty="0" smtClean="0"/>
                <a:t>Computer accessories</a:t>
              </a:r>
            </a:p>
            <a:p>
              <a:pPr algn="ctr"/>
              <a:r>
                <a:rPr lang="en-US" sz="1400" b="1" dirty="0" smtClean="0"/>
                <a:t>Batteries</a:t>
              </a:r>
            </a:p>
            <a:p>
              <a:pPr algn="ctr"/>
              <a:r>
                <a:rPr lang="en-US" sz="1400" b="1" dirty="0" smtClean="0"/>
                <a:t>Electrical items</a:t>
              </a:r>
            </a:p>
            <a:p>
              <a:pPr algn="ctr"/>
              <a:endParaRPr lang="en-US" sz="1400" dirty="0"/>
            </a:p>
          </p:txBody>
        </p:sp>
        <p:sp>
          <p:nvSpPr>
            <p:cNvPr id="23" name="Rounded Rectangle 22"/>
            <p:cNvSpPr/>
            <p:nvPr/>
          </p:nvSpPr>
          <p:spPr>
            <a:xfrm>
              <a:off x="1750855" y="3724793"/>
              <a:ext cx="1596336" cy="7875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Incinerate/ Compost/ Safe disposal</a:t>
              </a:r>
              <a:endParaRPr lang="en-US" sz="1600" b="1" dirty="0"/>
            </a:p>
          </p:txBody>
        </p:sp>
        <p:sp>
          <p:nvSpPr>
            <p:cNvPr id="24" name="Rounded Rectangle 23"/>
            <p:cNvSpPr/>
            <p:nvPr/>
          </p:nvSpPr>
          <p:spPr>
            <a:xfrm>
              <a:off x="3435902" y="3720094"/>
              <a:ext cx="1367918" cy="7875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Valued use</a:t>
              </a:r>
            </a:p>
            <a:p>
              <a:pPr algn="ctr"/>
              <a:r>
                <a:rPr lang="en-US" sz="1600" b="1" dirty="0" smtClean="0"/>
                <a:t> </a:t>
              </a:r>
            </a:p>
            <a:p>
              <a:pPr algn="ctr"/>
              <a:r>
                <a:rPr lang="en-US" sz="1600" b="1" dirty="0" smtClean="0"/>
                <a:t>Safe disposal</a:t>
              </a:r>
              <a:endParaRPr lang="en-US" sz="1600" b="1" dirty="0"/>
            </a:p>
          </p:txBody>
        </p:sp>
      </p:grpSp>
      <p:pic>
        <p:nvPicPr>
          <p:cNvPr id="25" name="Content Placeholder 3">
            <a:extLst>
              <a:ext uri="{FF2B5EF4-FFF2-40B4-BE49-F238E27FC236}">
                <a16:creationId xmlns="" xmlns:a16="http://schemas.microsoft.com/office/drawing/2014/main" id="{88B57F6F-CDAA-4A6E-B8A2-5E3BD9CC12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1265" y="4171864"/>
            <a:ext cx="2135938" cy="2576665"/>
          </a:xfrm>
          <a:prstGeom prst="rect">
            <a:avLst/>
          </a:prstGeom>
        </p:spPr>
      </p:pic>
      <p:sp>
        <p:nvSpPr>
          <p:cNvPr id="17" name="TextBox 16"/>
          <p:cNvSpPr txBox="1"/>
          <p:nvPr/>
        </p:nvSpPr>
        <p:spPr>
          <a:xfrm>
            <a:off x="7040731" y="2297668"/>
            <a:ext cx="2103269" cy="261610"/>
          </a:xfrm>
          <a:prstGeom prst="rect">
            <a:avLst/>
          </a:prstGeom>
          <a:noFill/>
        </p:spPr>
        <p:txBody>
          <a:bodyPr wrap="square" rtlCol="0">
            <a:spAutoFit/>
          </a:bodyPr>
          <a:lstStyle/>
          <a:p>
            <a:r>
              <a:rPr lang="en-US" sz="1100" b="1" dirty="0" smtClean="0">
                <a:solidFill>
                  <a:schemeClr val="bg1"/>
                </a:solidFill>
              </a:rPr>
              <a:t>Segregation and Storage</a:t>
            </a:r>
            <a:endParaRPr lang="en-US" sz="1100" b="1" dirty="0">
              <a:solidFill>
                <a:schemeClr val="bg1"/>
              </a:solidFill>
            </a:endParaRPr>
          </a:p>
        </p:txBody>
      </p:sp>
      <p:sp>
        <p:nvSpPr>
          <p:cNvPr id="26" name="TextBox 25"/>
          <p:cNvSpPr txBox="1"/>
          <p:nvPr/>
        </p:nvSpPr>
        <p:spPr>
          <a:xfrm>
            <a:off x="6817643" y="2681698"/>
            <a:ext cx="824676" cy="261610"/>
          </a:xfrm>
          <a:prstGeom prst="rect">
            <a:avLst/>
          </a:prstGeom>
          <a:noFill/>
        </p:spPr>
        <p:txBody>
          <a:bodyPr wrap="square" rtlCol="0">
            <a:spAutoFit/>
          </a:bodyPr>
          <a:lstStyle/>
          <a:p>
            <a:r>
              <a:rPr lang="en-US" sz="1100" b="1" dirty="0" smtClean="0">
                <a:solidFill>
                  <a:schemeClr val="bg1"/>
                </a:solidFill>
              </a:rPr>
              <a:t>Disposal</a:t>
            </a:r>
            <a:endParaRPr lang="en-US" sz="1100" b="1" dirty="0">
              <a:solidFill>
                <a:schemeClr val="bg1"/>
              </a:solidFill>
            </a:endParaRPr>
          </a:p>
        </p:txBody>
      </p:sp>
      <p:sp>
        <p:nvSpPr>
          <p:cNvPr id="27" name="TextBox 26"/>
          <p:cNvSpPr txBox="1"/>
          <p:nvPr/>
        </p:nvSpPr>
        <p:spPr>
          <a:xfrm>
            <a:off x="7293564" y="4272317"/>
            <a:ext cx="1240836" cy="261610"/>
          </a:xfrm>
          <a:prstGeom prst="rect">
            <a:avLst/>
          </a:prstGeom>
          <a:noFill/>
        </p:spPr>
        <p:txBody>
          <a:bodyPr wrap="square" rtlCol="0">
            <a:spAutoFit/>
          </a:bodyPr>
          <a:lstStyle/>
          <a:p>
            <a:r>
              <a:rPr lang="en-US" sz="1100" b="1" dirty="0" smtClean="0">
                <a:solidFill>
                  <a:schemeClr val="bg1"/>
                </a:solidFill>
              </a:rPr>
              <a:t>Green Certificate</a:t>
            </a:r>
            <a:endParaRPr lang="en-US" sz="1100" b="1" dirty="0">
              <a:solidFill>
                <a:schemeClr val="bg1"/>
              </a:solidFill>
            </a:endParaRPr>
          </a:p>
        </p:txBody>
      </p:sp>
      <p:cxnSp>
        <p:nvCxnSpPr>
          <p:cNvPr id="28" name="Straight Connector 27"/>
          <p:cNvCxnSpPr/>
          <p:nvPr/>
        </p:nvCxnSpPr>
        <p:spPr>
          <a:xfrm>
            <a:off x="381889" y="757662"/>
            <a:ext cx="847531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23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sp>
        <p:nvSpPr>
          <p:cNvPr id="12" name="Rectangle 11">
            <a:extLst>
              <a:ext uri="{FF2B5EF4-FFF2-40B4-BE49-F238E27FC236}">
                <a16:creationId xmlns="" xmlns:a16="http://schemas.microsoft.com/office/drawing/2014/main" id="{AB4D7DF0-E526-4ACD-91B9-3BE8433BEE9F}"/>
              </a:ext>
            </a:extLst>
          </p:cNvPr>
          <p:cNvSpPr/>
          <p:nvPr/>
        </p:nvSpPr>
        <p:spPr>
          <a:xfrm>
            <a:off x="1615040" y="380650"/>
            <a:ext cx="6944230" cy="400110"/>
          </a:xfrm>
          <a:prstGeom prst="rect">
            <a:avLst/>
          </a:prstGeom>
        </p:spPr>
        <p:txBody>
          <a:bodyPr wrap="square">
            <a:spAutoFit/>
          </a:bodyPr>
          <a:lstStyle/>
          <a:p>
            <a:pPr algn="ctr"/>
            <a:r>
              <a:rPr lang="en-US" sz="2000" b="1" dirty="0"/>
              <a:t>Municipal Solid </a:t>
            </a:r>
            <a:r>
              <a:rPr lang="en-US" sz="2000" b="1" dirty="0" smtClean="0"/>
              <a:t>Waste &amp; Bio medical Waste</a:t>
            </a:r>
            <a:endParaRPr lang="en-US" sz="2000" dirty="0"/>
          </a:p>
        </p:txBody>
      </p:sp>
      <p:pic>
        <p:nvPicPr>
          <p:cNvPr id="14" name="Picture 13">
            <a:extLst>
              <a:ext uri="{FF2B5EF4-FFF2-40B4-BE49-F238E27FC236}">
                <a16:creationId xmlns="" xmlns:a16="http://schemas.microsoft.com/office/drawing/2014/main" id="{E887948D-7204-46C0-A398-468BCF5E7B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7898" y="1047229"/>
            <a:ext cx="3321248" cy="1849311"/>
          </a:xfrm>
          <a:prstGeom prst="rect">
            <a:avLst/>
          </a:prstGeom>
          <a:ln>
            <a:noFill/>
          </a:ln>
          <a:effectLst/>
        </p:spPr>
      </p:pic>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98019" y="2933868"/>
            <a:ext cx="2537138" cy="192933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265650" y="1106329"/>
            <a:ext cx="4602564" cy="3137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MSW Classification</a:t>
            </a:r>
            <a:endParaRPr lang="en-US" b="1" dirty="0"/>
          </a:p>
        </p:txBody>
      </p:sp>
      <p:sp>
        <p:nvSpPr>
          <p:cNvPr id="17" name="Rounded Rectangle 16"/>
          <p:cNvSpPr/>
          <p:nvPr/>
        </p:nvSpPr>
        <p:spPr>
          <a:xfrm>
            <a:off x="265650" y="1556957"/>
            <a:ext cx="1336063" cy="82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Kitchen and Canteen waste</a:t>
            </a:r>
            <a:endParaRPr lang="en-US" sz="1400" b="1" dirty="0"/>
          </a:p>
        </p:txBody>
      </p:sp>
      <p:sp>
        <p:nvSpPr>
          <p:cNvPr id="18" name="Rounded Rectangle 17"/>
          <p:cNvSpPr/>
          <p:nvPr/>
        </p:nvSpPr>
        <p:spPr>
          <a:xfrm>
            <a:off x="1692278" y="1571974"/>
            <a:ext cx="1330216" cy="805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p>
          <a:p>
            <a:pPr algn="ctr"/>
            <a:endParaRPr lang="en-US" sz="1400" b="1" dirty="0"/>
          </a:p>
          <a:p>
            <a:pPr algn="ctr"/>
            <a:r>
              <a:rPr lang="en-US" sz="1600" b="1" dirty="0" smtClean="0"/>
              <a:t>Garden waste</a:t>
            </a:r>
          </a:p>
          <a:p>
            <a:pPr algn="ctr"/>
            <a:endParaRPr lang="en-US" sz="1400" b="1" dirty="0"/>
          </a:p>
          <a:p>
            <a:pPr algn="ctr"/>
            <a:endParaRPr lang="en-US" sz="1400" b="1" dirty="0"/>
          </a:p>
        </p:txBody>
      </p:sp>
      <p:sp>
        <p:nvSpPr>
          <p:cNvPr id="19" name="Rounded Rectangle 18"/>
          <p:cNvSpPr/>
          <p:nvPr/>
        </p:nvSpPr>
        <p:spPr>
          <a:xfrm>
            <a:off x="3077294" y="1581171"/>
            <a:ext cx="1420781" cy="809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Other non Bio degradable waste</a:t>
            </a:r>
            <a:endParaRPr lang="en-US" sz="1400" b="1" dirty="0"/>
          </a:p>
        </p:txBody>
      </p:sp>
      <p:sp>
        <p:nvSpPr>
          <p:cNvPr id="20" name="Rectangle 19"/>
          <p:cNvSpPr/>
          <p:nvPr/>
        </p:nvSpPr>
        <p:spPr>
          <a:xfrm>
            <a:off x="2576188" y="2921333"/>
            <a:ext cx="2292026" cy="75209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Handling by Govt. Approved agency</a:t>
            </a:r>
            <a:endParaRPr lang="en-US" sz="1600" b="1" dirty="0"/>
          </a:p>
        </p:txBody>
      </p:sp>
      <p:sp>
        <p:nvSpPr>
          <p:cNvPr id="21" name="Down Arrow 20"/>
          <p:cNvSpPr/>
          <p:nvPr/>
        </p:nvSpPr>
        <p:spPr>
          <a:xfrm>
            <a:off x="993695" y="2478782"/>
            <a:ext cx="1065846" cy="355359"/>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5650" y="3892815"/>
            <a:ext cx="2141611" cy="6415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a:p>
            <a:pPr algn="ctr"/>
            <a:r>
              <a:rPr lang="en-US" sz="1400" b="1" dirty="0" smtClean="0"/>
              <a:t>Organic manures for gardening purpose</a:t>
            </a:r>
          </a:p>
          <a:p>
            <a:pPr algn="ctr"/>
            <a:endParaRPr lang="en-US" sz="1400" b="1" dirty="0"/>
          </a:p>
        </p:txBody>
      </p:sp>
      <p:sp>
        <p:nvSpPr>
          <p:cNvPr id="27" name="Rounded Rectangle 26"/>
          <p:cNvSpPr/>
          <p:nvPr/>
        </p:nvSpPr>
        <p:spPr>
          <a:xfrm>
            <a:off x="2576188" y="3830994"/>
            <a:ext cx="2382178" cy="70337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Recycling</a:t>
            </a:r>
          </a:p>
          <a:p>
            <a:pPr algn="ctr"/>
            <a:r>
              <a:rPr lang="en-US" sz="1400" b="1" dirty="0" smtClean="0"/>
              <a:t> </a:t>
            </a:r>
          </a:p>
          <a:p>
            <a:pPr algn="ctr"/>
            <a:r>
              <a:rPr lang="en-US" sz="1400" b="1" dirty="0" smtClean="0"/>
              <a:t>Safe disposal</a:t>
            </a:r>
            <a:endParaRPr lang="en-US" sz="1400" b="1" dirty="0"/>
          </a:p>
        </p:txBody>
      </p:sp>
      <p:sp>
        <p:nvSpPr>
          <p:cNvPr id="28" name="Down Arrow 27"/>
          <p:cNvSpPr/>
          <p:nvPr/>
        </p:nvSpPr>
        <p:spPr>
          <a:xfrm>
            <a:off x="3251302" y="2504970"/>
            <a:ext cx="1065846" cy="355359"/>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0008" y="2910596"/>
            <a:ext cx="2107253" cy="7628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Automatic composter</a:t>
            </a:r>
            <a:endParaRPr lang="en-US" sz="1600" b="1" dirty="0"/>
          </a:p>
        </p:txBody>
      </p:sp>
      <p:grpSp>
        <p:nvGrpSpPr>
          <p:cNvPr id="2" name="Group 1"/>
          <p:cNvGrpSpPr/>
          <p:nvPr/>
        </p:nvGrpSpPr>
        <p:grpSpPr>
          <a:xfrm>
            <a:off x="269352" y="5188301"/>
            <a:ext cx="4689014" cy="1215976"/>
            <a:chOff x="278162" y="4779641"/>
            <a:chExt cx="4689014" cy="1215976"/>
          </a:xfrm>
        </p:grpSpPr>
        <p:sp>
          <p:nvSpPr>
            <p:cNvPr id="30" name="Rectangle 29"/>
            <p:cNvSpPr/>
            <p:nvPr/>
          </p:nvSpPr>
          <p:spPr>
            <a:xfrm>
              <a:off x="300008" y="4779641"/>
              <a:ext cx="4658358" cy="3137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Bio medical wastes</a:t>
              </a:r>
              <a:endParaRPr lang="en-US" b="1" dirty="0"/>
            </a:p>
          </p:txBody>
        </p:sp>
        <p:sp>
          <p:nvSpPr>
            <p:cNvPr id="31" name="Rectangle 30"/>
            <p:cNvSpPr/>
            <p:nvPr/>
          </p:nvSpPr>
          <p:spPr>
            <a:xfrm>
              <a:off x="1848792" y="5240026"/>
              <a:ext cx="1709676" cy="75209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Handling by Govt. Approved agency</a:t>
              </a:r>
              <a:endParaRPr lang="en-US" sz="1600" b="1" dirty="0"/>
            </a:p>
          </p:txBody>
        </p:sp>
        <p:sp>
          <p:nvSpPr>
            <p:cNvPr id="32" name="Rounded Rectangle 31"/>
            <p:cNvSpPr/>
            <p:nvPr/>
          </p:nvSpPr>
          <p:spPr>
            <a:xfrm>
              <a:off x="278162" y="5174632"/>
              <a:ext cx="1336063" cy="82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Segregation at source</a:t>
              </a:r>
              <a:endParaRPr lang="en-US" sz="1400" b="1" dirty="0"/>
            </a:p>
          </p:txBody>
        </p:sp>
        <p:sp>
          <p:nvSpPr>
            <p:cNvPr id="33" name="Rounded Rectangle 32"/>
            <p:cNvSpPr/>
            <p:nvPr/>
          </p:nvSpPr>
          <p:spPr>
            <a:xfrm>
              <a:off x="3793035" y="5205283"/>
              <a:ext cx="1174141" cy="75968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Safe disposal</a:t>
              </a:r>
              <a:endParaRPr lang="en-US" sz="1400" b="1" dirty="0"/>
            </a:p>
          </p:txBody>
        </p:sp>
      </p:grpSp>
      <p:sp>
        <p:nvSpPr>
          <p:cNvPr id="3" name="Right Arrow 2"/>
          <p:cNvSpPr/>
          <p:nvPr/>
        </p:nvSpPr>
        <p:spPr>
          <a:xfrm>
            <a:off x="1635887" y="5832507"/>
            <a:ext cx="204095" cy="32350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580130" y="5832033"/>
            <a:ext cx="204095" cy="32350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35278" y="2533438"/>
            <a:ext cx="2265722" cy="276999"/>
          </a:xfrm>
          <a:prstGeom prst="rect">
            <a:avLst/>
          </a:prstGeom>
          <a:solidFill>
            <a:schemeClr val="bg1"/>
          </a:solidFill>
          <a:ln>
            <a:noFill/>
          </a:ln>
        </p:spPr>
        <p:txBody>
          <a:bodyPr wrap="square" rtlCol="0">
            <a:spAutoFit/>
          </a:bodyPr>
          <a:lstStyle/>
          <a:p>
            <a:r>
              <a:rPr lang="en-US" sz="1200" b="1" dirty="0" smtClean="0"/>
              <a:t>Automatic composter machine</a:t>
            </a:r>
            <a:endParaRPr lang="en-US" sz="1200" b="1" dirty="0"/>
          </a:p>
        </p:txBody>
      </p:sp>
      <p:sp>
        <p:nvSpPr>
          <p:cNvPr id="36" name="TextBox 35"/>
          <p:cNvSpPr txBox="1"/>
          <p:nvPr/>
        </p:nvSpPr>
        <p:spPr>
          <a:xfrm>
            <a:off x="5883878" y="4481412"/>
            <a:ext cx="864394" cy="276999"/>
          </a:xfrm>
          <a:prstGeom prst="rect">
            <a:avLst/>
          </a:prstGeom>
          <a:solidFill>
            <a:schemeClr val="bg1"/>
          </a:solidFill>
          <a:ln>
            <a:noFill/>
          </a:ln>
        </p:spPr>
        <p:txBody>
          <a:bodyPr wrap="square" rtlCol="0">
            <a:spAutoFit/>
          </a:bodyPr>
          <a:lstStyle/>
          <a:p>
            <a:r>
              <a:rPr lang="en-US" sz="1200" b="1" dirty="0" smtClean="0"/>
              <a:t>MSW Bin</a:t>
            </a:r>
            <a:endParaRPr lang="en-US" sz="1200" b="1" dirty="0"/>
          </a:p>
        </p:txBody>
      </p:sp>
      <p:grpSp>
        <p:nvGrpSpPr>
          <p:cNvPr id="38" name="Group 37"/>
          <p:cNvGrpSpPr/>
          <p:nvPr/>
        </p:nvGrpSpPr>
        <p:grpSpPr>
          <a:xfrm>
            <a:off x="5087155" y="4918542"/>
            <a:ext cx="3974033" cy="1679091"/>
            <a:chOff x="4801357" y="1652068"/>
            <a:chExt cx="4266443" cy="1644924"/>
          </a:xfrm>
        </p:grpSpPr>
        <p:pic>
          <p:nvPicPr>
            <p:cNvPr id="39" name="Picture 3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01357" y="1652068"/>
              <a:ext cx="1950066" cy="1644923"/>
            </a:xfrm>
            <a:prstGeom prst="rect">
              <a:avLst/>
            </a:prstGeom>
            <a:ln>
              <a:solidFill>
                <a:schemeClr val="tx1"/>
              </a:solidFill>
            </a:ln>
            <a:effectLst/>
          </p:spPr>
        </p:pic>
        <p:pic>
          <p:nvPicPr>
            <p:cNvPr id="40" name="Picture 3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71371" y="1652069"/>
              <a:ext cx="2296429" cy="1644923"/>
            </a:xfrm>
            <a:prstGeom prst="rect">
              <a:avLst/>
            </a:prstGeom>
            <a:ln>
              <a:solidFill>
                <a:schemeClr val="tx1"/>
              </a:solidFill>
            </a:ln>
            <a:effectLst/>
          </p:spPr>
        </p:pic>
      </p:grpSp>
      <p:cxnSp>
        <p:nvCxnSpPr>
          <p:cNvPr id="37" name="Straight Connector 36"/>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27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17837" y="2000115"/>
            <a:ext cx="6100607" cy="1446550"/>
          </a:xfrm>
          <a:prstGeom prst="rect">
            <a:avLst/>
          </a:prstGeom>
          <a:noFill/>
        </p:spPr>
        <p:txBody>
          <a:bodyPr wrap="square" rtlCol="0">
            <a:spAutoFit/>
          </a:bodyPr>
          <a:lstStyle/>
          <a:p>
            <a:pPr algn="ctr"/>
            <a:r>
              <a:rPr lang="en-IN" sz="8800" b="1" dirty="0" smtClean="0"/>
              <a:t>S.U.R.P.A.S.S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6514" y="3219718"/>
            <a:ext cx="6086371" cy="3347504"/>
          </a:xfrm>
          <a:prstGeom prst="rect">
            <a:avLst/>
          </a:prstGeom>
        </p:spPr>
      </p:pic>
    </p:spTree>
    <p:extLst>
      <p:ext uri="{BB962C8B-B14F-4D97-AF65-F5344CB8AC3E}">
        <p14:creationId xmlns:p14="http://schemas.microsoft.com/office/powerpoint/2010/main" val="363284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9256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92566"/>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651700" y="67134"/>
            <a:ext cx="6359856" cy="830997"/>
          </a:xfrm>
          <a:prstGeom prst="rect">
            <a:avLst/>
          </a:prstGeom>
          <a:noFill/>
        </p:spPr>
        <p:txBody>
          <a:bodyPr wrap="square" rtlCol="0">
            <a:spAutoFit/>
          </a:bodyPr>
          <a:lstStyle/>
          <a:p>
            <a:pPr algn="ctr"/>
            <a:r>
              <a:rPr lang="en-US" sz="4800" b="1" dirty="0">
                <a:solidFill>
                  <a:srgbClr val="5A9E00"/>
                </a:solidFill>
              </a:rPr>
              <a:t>NATURE SERVE</a:t>
            </a:r>
            <a:endParaRPr lang="en-IN" sz="4800" dirty="0">
              <a:solidFill>
                <a:srgbClr val="5A9E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8" y="1210584"/>
            <a:ext cx="8808284" cy="5454626"/>
          </a:xfrm>
          <a:prstGeom prst="rect">
            <a:avLst/>
          </a:prstGeom>
        </p:spPr>
      </p:pic>
      <p:sp>
        <p:nvSpPr>
          <p:cNvPr id="7" name="Title 1"/>
          <p:cNvSpPr txBox="1">
            <a:spLocks/>
          </p:cNvSpPr>
          <p:nvPr/>
        </p:nvSpPr>
        <p:spPr>
          <a:xfrm>
            <a:off x="551399" y="1587357"/>
            <a:ext cx="8085882" cy="155101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smtClean="0">
                <a:solidFill>
                  <a:srgbClr val="7030A0"/>
                </a:solidFill>
              </a:rPr>
              <a:t>BIODIVERSITY CONSERVATION </a:t>
            </a:r>
            <a:br>
              <a:rPr lang="en-US" sz="4400" b="1" dirty="0" smtClean="0">
                <a:solidFill>
                  <a:srgbClr val="7030A0"/>
                </a:solidFill>
              </a:rPr>
            </a:br>
            <a:r>
              <a:rPr lang="en-US" sz="4400" b="1" dirty="0" smtClean="0">
                <a:solidFill>
                  <a:srgbClr val="7030A0"/>
                </a:solidFill>
              </a:rPr>
              <a:t>AT</a:t>
            </a:r>
            <a:br>
              <a:rPr lang="en-US" sz="4400" b="1" dirty="0" smtClean="0">
                <a:solidFill>
                  <a:srgbClr val="7030A0"/>
                </a:solidFill>
              </a:rPr>
            </a:br>
            <a:r>
              <a:rPr lang="en-US" sz="4400" b="1" dirty="0" smtClean="0">
                <a:solidFill>
                  <a:srgbClr val="7030A0"/>
                </a:solidFill>
              </a:rPr>
              <a:t> HALDIA ENERGY LIMITED</a:t>
            </a:r>
            <a:endParaRPr lang="en-IN" sz="4400" b="1" dirty="0">
              <a:solidFill>
                <a:srgbClr val="7030A0"/>
              </a:solidFill>
            </a:endParaRPr>
          </a:p>
        </p:txBody>
      </p:sp>
    </p:spTree>
    <p:extLst>
      <p:ext uri="{BB962C8B-B14F-4D97-AF65-F5344CB8AC3E}">
        <p14:creationId xmlns:p14="http://schemas.microsoft.com/office/powerpoint/2010/main" val="38629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9256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92566"/>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Title 1"/>
          <p:cNvSpPr txBox="1">
            <a:spLocks/>
          </p:cNvSpPr>
          <p:nvPr/>
        </p:nvSpPr>
        <p:spPr>
          <a:xfrm>
            <a:off x="1851405" y="93295"/>
            <a:ext cx="4794094" cy="38933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u="sng" dirty="0" smtClean="0">
                <a:solidFill>
                  <a:srgbClr val="002060"/>
                </a:solidFill>
                <a:latin typeface="+mn-lt"/>
                <a:ea typeface="+mn-ea"/>
                <a:cs typeface="+mn-cs"/>
              </a:rPr>
              <a:t>BIODIVERSITY CONSERVATION AT  HALDIA ENERGY LIMITED</a:t>
            </a:r>
            <a:endParaRPr lang="en-IN" sz="2800" b="1" u="sng" dirty="0">
              <a:solidFill>
                <a:srgbClr val="002060"/>
              </a:solidFill>
              <a:latin typeface="+mn-lt"/>
              <a:ea typeface="+mn-ea"/>
              <a:cs typeface="+mn-cs"/>
            </a:endParaRPr>
          </a:p>
        </p:txBody>
      </p:sp>
      <p:sp>
        <p:nvSpPr>
          <p:cNvPr id="6" name="Rectangle 5"/>
          <p:cNvSpPr/>
          <p:nvPr/>
        </p:nvSpPr>
        <p:spPr>
          <a:xfrm>
            <a:off x="21832" y="1159226"/>
            <a:ext cx="4331227" cy="4893647"/>
          </a:xfrm>
          <a:prstGeom prst="rect">
            <a:avLst/>
          </a:prstGeom>
        </p:spPr>
        <p:txBody>
          <a:bodyPr wrap="square" anchor="ctr">
            <a:spAutoFit/>
          </a:bodyPr>
          <a:lstStyle/>
          <a:p>
            <a:pPr marL="342900" indent="-342900" algn="just">
              <a:lnSpc>
                <a:spcPct val="150000"/>
              </a:lnSpc>
              <a:buFont typeface="Arial" panose="020B0604020202020204" pitchFamily="34" charset="0"/>
              <a:buChar char="•"/>
            </a:pPr>
            <a:r>
              <a:rPr lang="en-US" sz="2400" b="1" dirty="0"/>
              <a:t>Sustainability (being equally responsible for people, planet, profit), being one of the core values of the group, has always been of prime significance and guiding light for HEL in shaping up its operating dimensions. </a:t>
            </a:r>
            <a:endParaRPr lang="en-US" sz="2400" b="1" dirty="0" smtClean="0"/>
          </a:p>
          <a:p>
            <a:pPr algn="just"/>
            <a:endParaRPr lang="en-US" sz="2400" b="1" dirty="0" smtClean="0"/>
          </a:p>
        </p:txBody>
      </p:sp>
      <p:pic>
        <p:nvPicPr>
          <p:cNvPr id="7" name="image1.png"/>
          <p:cNvPicPr/>
          <p:nvPr/>
        </p:nvPicPr>
        <p:blipFill>
          <a:blip r:embed="rId4" cstate="print"/>
          <a:stretch>
            <a:fillRect/>
          </a:stretch>
        </p:blipFill>
        <p:spPr>
          <a:xfrm rot="5400000">
            <a:off x="4269397" y="1345695"/>
            <a:ext cx="4906750" cy="4507606"/>
          </a:xfrm>
          <a:prstGeom prst="rect">
            <a:avLst/>
          </a:prstGeom>
        </p:spPr>
      </p:pic>
    </p:spTree>
    <p:extLst>
      <p:ext uri="{BB962C8B-B14F-4D97-AF65-F5344CB8AC3E}">
        <p14:creationId xmlns:p14="http://schemas.microsoft.com/office/powerpoint/2010/main" val="422117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984" y="232659"/>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8224" y="273164"/>
            <a:ext cx="755776" cy="580135"/>
          </a:xfrm>
          <a:prstGeom prst="rect">
            <a:avLst/>
          </a:prstGeom>
        </p:spPr>
      </p:pic>
      <p:cxnSp>
        <p:nvCxnSpPr>
          <p:cNvPr id="8" name="Straight Connector 7">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Rectangle 8"/>
          <p:cNvSpPr/>
          <p:nvPr/>
        </p:nvSpPr>
        <p:spPr>
          <a:xfrm>
            <a:off x="1407001" y="22302"/>
            <a:ext cx="6774287" cy="830997"/>
          </a:xfrm>
          <a:prstGeom prst="rect">
            <a:avLst/>
          </a:prstGeom>
        </p:spPr>
        <p:txBody>
          <a:bodyPr wrap="square">
            <a:spAutoFit/>
          </a:bodyPr>
          <a:lstStyle/>
          <a:p>
            <a:pPr algn="ctr"/>
            <a:r>
              <a:rPr lang="en-US" sz="2400" b="1" u="sng" dirty="0" smtClean="0">
                <a:solidFill>
                  <a:srgbClr val="002060"/>
                </a:solidFill>
              </a:rPr>
              <a:t>HALDIA ENERGY LIMITED UNVEILS “NATURE SERVE” AN ILLUSTRATIVE BOOK ON BIODIVERSITY</a:t>
            </a:r>
            <a:endParaRPr lang="en-IN" sz="2400" b="1" u="sng" dirty="0">
              <a:solidFill>
                <a:srgbClr val="002060"/>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22" b="-2044"/>
          <a:stretch/>
        </p:blipFill>
        <p:spPr>
          <a:xfrm>
            <a:off x="250019" y="1361806"/>
            <a:ext cx="4344321" cy="368335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28" b="-13"/>
          <a:stretch/>
        </p:blipFill>
        <p:spPr>
          <a:xfrm>
            <a:off x="4794144" y="1361806"/>
            <a:ext cx="4288665" cy="3683357"/>
          </a:xfrm>
          <a:prstGeom prst="rect">
            <a:avLst/>
          </a:prstGeom>
        </p:spPr>
      </p:pic>
      <p:sp>
        <p:nvSpPr>
          <p:cNvPr id="12" name="Rectangle 11"/>
          <p:cNvSpPr/>
          <p:nvPr/>
        </p:nvSpPr>
        <p:spPr>
          <a:xfrm>
            <a:off x="356683" y="5298411"/>
            <a:ext cx="8246404" cy="1015663"/>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rPr>
              <a:t>Dr. S. </a:t>
            </a:r>
            <a:r>
              <a:rPr lang="en-US" sz="2000" b="1" dirty="0" err="1">
                <a:latin typeface="Calibri" panose="020F0502020204030204" pitchFamily="34" charset="0"/>
                <a:ea typeface="Calibri" panose="020F0502020204030204" pitchFamily="34" charset="0"/>
              </a:rPr>
              <a:t>Kerketta</a:t>
            </a:r>
            <a:r>
              <a:rPr lang="en-US" sz="2000" b="1" dirty="0">
                <a:latin typeface="Calibri" panose="020F0502020204030204" pitchFamily="34" charset="0"/>
                <a:ea typeface="Calibri" panose="020F0502020204030204" pitchFamily="34" charset="0"/>
              </a:rPr>
              <a:t>, Director, Ministry of Environment, Forest and Climate Change (</a:t>
            </a:r>
            <a:r>
              <a:rPr lang="en-US" sz="2000" b="1" dirty="0" err="1">
                <a:latin typeface="Calibri" panose="020F0502020204030204" pitchFamily="34" charset="0"/>
                <a:ea typeface="Calibri" panose="020F0502020204030204" pitchFamily="34" charset="0"/>
              </a:rPr>
              <a:t>MoEF</a:t>
            </a:r>
            <a:r>
              <a:rPr lang="en-US" sz="2000" b="1" dirty="0">
                <a:latin typeface="Calibri" panose="020F0502020204030204" pitchFamily="34" charset="0"/>
                <a:ea typeface="Calibri" panose="020F0502020204030204" pitchFamily="34" charset="0"/>
              </a:rPr>
              <a:t>&amp; CC), Delhi, Government of </a:t>
            </a:r>
            <a:r>
              <a:rPr lang="en-US" sz="2000" b="1" dirty="0" smtClean="0">
                <a:latin typeface="Calibri" panose="020F0502020204030204" pitchFamily="34" charset="0"/>
                <a:ea typeface="Calibri" panose="020F0502020204030204" pitchFamily="34" charset="0"/>
              </a:rPr>
              <a:t>India unveil Nature Serve                     on 20.11.2021 at Kolkata</a:t>
            </a:r>
            <a:endParaRPr lang="en-IN" sz="2000" b="1" dirty="0"/>
          </a:p>
        </p:txBody>
      </p:sp>
    </p:spTree>
    <p:extLst>
      <p:ext uri="{BB962C8B-B14F-4D97-AF65-F5344CB8AC3E}">
        <p14:creationId xmlns:p14="http://schemas.microsoft.com/office/powerpoint/2010/main" val="21081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aldiaenergy.co.in/images/rplogo.jpg"/>
          <p:cNvPicPr>
            <a:picLocks noChangeAspect="1" noChangeArrowheads="1"/>
          </p:cNvPicPr>
          <p:nvPr/>
        </p:nvPicPr>
        <p:blipFill>
          <a:blip r:embed="rId3" cstate="print"/>
          <a:srcRect/>
          <a:stretch>
            <a:fillRect/>
          </a:stretch>
        </p:blipFill>
        <p:spPr bwMode="auto">
          <a:xfrm>
            <a:off x="255005" y="236783"/>
            <a:ext cx="1437317" cy="443001"/>
          </a:xfrm>
          <a:prstGeom prst="rect">
            <a:avLst/>
          </a:prstGeom>
          <a:noFill/>
        </p:spPr>
      </p:pic>
      <p:pic>
        <p:nvPicPr>
          <p:cNvPr id="5" name="Picture 4" descr="can"/>
          <p:cNvPicPr/>
          <p:nvPr/>
        </p:nvPicPr>
        <p:blipFill>
          <a:blip r:embed="rId4" cstate="email">
            <a:extLst>
              <a:ext uri="{28A0092B-C50C-407E-A947-70E740481C1C}">
                <a14:useLocalDpi xmlns:a14="http://schemas.microsoft.com/office/drawing/2010/main"/>
              </a:ext>
            </a:extLst>
          </a:blip>
          <a:srcRect/>
          <a:stretch>
            <a:fillRect/>
          </a:stretch>
        </p:blipFill>
        <p:spPr bwMode="auto">
          <a:xfrm>
            <a:off x="8052178" y="236783"/>
            <a:ext cx="910025" cy="465902"/>
          </a:xfrm>
          <a:prstGeom prst="rect">
            <a:avLst/>
          </a:prstGeom>
          <a:noFill/>
          <a:ln>
            <a:noFill/>
          </a:ln>
        </p:spPr>
      </p:pic>
      <p:cxnSp>
        <p:nvCxnSpPr>
          <p:cNvPr id="7" name="Straight Connector 6"/>
          <p:cNvCxnSpPr/>
          <p:nvPr/>
        </p:nvCxnSpPr>
        <p:spPr>
          <a:xfrm>
            <a:off x="255005" y="777924"/>
            <a:ext cx="870719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56096" y="236783"/>
            <a:ext cx="6032310" cy="461665"/>
          </a:xfrm>
          <a:prstGeom prst="rect">
            <a:avLst/>
          </a:prstGeom>
          <a:noFill/>
        </p:spPr>
        <p:txBody>
          <a:bodyPr wrap="square" rtlCol="0">
            <a:spAutoFit/>
          </a:bodyPr>
          <a:lstStyle/>
          <a:p>
            <a:pPr algn="ctr"/>
            <a:r>
              <a:rPr lang="en-US" sz="2400" b="1" dirty="0" smtClean="0"/>
              <a:t>Brief About the Organization </a:t>
            </a:r>
            <a:endParaRPr lang="en-US" sz="2400" b="1" dirty="0"/>
          </a:p>
        </p:txBody>
      </p:sp>
      <p:grpSp>
        <p:nvGrpSpPr>
          <p:cNvPr id="13" name="Group 12"/>
          <p:cNvGrpSpPr/>
          <p:nvPr/>
        </p:nvGrpSpPr>
        <p:grpSpPr>
          <a:xfrm>
            <a:off x="200875" y="878289"/>
            <a:ext cx="3492747" cy="2212008"/>
            <a:chOff x="255004" y="876065"/>
            <a:chExt cx="3612073" cy="2408048"/>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004" y="876065"/>
              <a:ext cx="3612073" cy="2408048"/>
            </a:xfrm>
            <a:prstGeom prst="rect">
              <a:avLst/>
            </a:prstGeom>
            <a:ln>
              <a:solidFill>
                <a:schemeClr val="tx1"/>
              </a:solidFill>
            </a:ln>
            <a:effectLst/>
          </p:spPr>
        </p:pic>
        <p:sp>
          <p:nvSpPr>
            <p:cNvPr id="6" name="TextBox 5"/>
            <p:cNvSpPr txBox="1"/>
            <p:nvPr/>
          </p:nvSpPr>
          <p:spPr>
            <a:xfrm>
              <a:off x="1085240" y="974206"/>
              <a:ext cx="2781837" cy="1015663"/>
            </a:xfrm>
            <a:prstGeom prst="rect">
              <a:avLst/>
            </a:prstGeom>
            <a:noFill/>
          </p:spPr>
          <p:txBody>
            <a:bodyPr wrap="square" rtlCol="0">
              <a:spAutoFit/>
            </a:bodyPr>
            <a:lstStyle/>
            <a:p>
              <a:r>
                <a:rPr lang="en-US" sz="1600" b="1" dirty="0" smtClean="0">
                  <a:solidFill>
                    <a:schemeClr val="bg1"/>
                  </a:solidFill>
                </a:rPr>
                <a:t>2x 300 MW thermal power- catering </a:t>
              </a:r>
              <a:r>
                <a:rPr lang="en-US" sz="2800" b="1" dirty="0" smtClean="0">
                  <a:solidFill>
                    <a:schemeClr val="bg1"/>
                  </a:solidFill>
                </a:rPr>
                <a:t>&gt;37% </a:t>
              </a:r>
              <a:r>
                <a:rPr lang="en-US" sz="1600" b="1" dirty="0" smtClean="0">
                  <a:solidFill>
                    <a:schemeClr val="bg1"/>
                  </a:solidFill>
                </a:rPr>
                <a:t>demand of Kolkata</a:t>
              </a:r>
              <a:endParaRPr lang="en-US" sz="1600" b="1" dirty="0">
                <a:solidFill>
                  <a:schemeClr val="bg1"/>
                </a:solidFill>
              </a:endParaRPr>
            </a:p>
          </p:txBody>
        </p:sp>
      </p:grpSp>
      <p:grpSp>
        <p:nvGrpSpPr>
          <p:cNvPr id="12" name="Group 11"/>
          <p:cNvGrpSpPr/>
          <p:nvPr/>
        </p:nvGrpSpPr>
        <p:grpSpPr>
          <a:xfrm>
            <a:off x="3844919" y="853166"/>
            <a:ext cx="4043487" cy="1735491"/>
            <a:chOff x="286697" y="3428244"/>
            <a:chExt cx="3843077" cy="1613040"/>
          </a:xfrm>
        </p:grpSpPr>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6697" y="3428244"/>
              <a:ext cx="3843077" cy="1613040"/>
            </a:xfrm>
            <a:prstGeom prst="rect">
              <a:avLst/>
            </a:prstGeom>
            <a:ln>
              <a:solidFill>
                <a:schemeClr val="tx1"/>
              </a:solidFill>
            </a:ln>
            <a:effectLst/>
          </p:spPr>
        </p:pic>
        <p:sp>
          <p:nvSpPr>
            <p:cNvPr id="11" name="TextBox 10"/>
            <p:cNvSpPr txBox="1"/>
            <p:nvPr/>
          </p:nvSpPr>
          <p:spPr>
            <a:xfrm>
              <a:off x="393306" y="3480394"/>
              <a:ext cx="3473771" cy="886788"/>
            </a:xfrm>
            <a:prstGeom prst="rect">
              <a:avLst/>
            </a:prstGeom>
            <a:noFill/>
          </p:spPr>
          <p:txBody>
            <a:bodyPr wrap="square" rtlCol="0">
              <a:spAutoFit/>
            </a:bodyPr>
            <a:lstStyle/>
            <a:p>
              <a:r>
                <a:rPr lang="en-US" sz="2800" b="1" dirty="0" smtClean="0">
                  <a:solidFill>
                    <a:schemeClr val="tx1">
                      <a:lumMod val="95000"/>
                      <a:lumOff val="5000"/>
                    </a:schemeClr>
                  </a:solidFill>
                </a:rPr>
                <a:t>89</a:t>
              </a:r>
              <a:r>
                <a:rPr lang="en-US" sz="2000" b="1" dirty="0" smtClean="0">
                  <a:solidFill>
                    <a:schemeClr val="tx1">
                      <a:lumMod val="95000"/>
                      <a:lumOff val="5000"/>
                    </a:schemeClr>
                  </a:solidFill>
                </a:rPr>
                <a:t> km </a:t>
              </a:r>
              <a:r>
                <a:rPr lang="en-US" sz="1600" b="1" dirty="0" smtClean="0">
                  <a:solidFill>
                    <a:schemeClr val="tx1">
                      <a:lumMod val="95000"/>
                      <a:lumOff val="5000"/>
                    </a:schemeClr>
                  </a:solidFill>
                </a:rPr>
                <a:t>long transmission corridor with </a:t>
              </a:r>
              <a:r>
                <a:rPr lang="en-US" b="1" dirty="0" smtClean="0">
                  <a:solidFill>
                    <a:schemeClr val="tx1">
                      <a:lumMod val="95000"/>
                      <a:lumOff val="5000"/>
                    </a:schemeClr>
                  </a:solidFill>
                </a:rPr>
                <a:t>2x</a:t>
              </a:r>
              <a:r>
                <a:rPr lang="en-US" sz="2400" b="1" dirty="0" smtClean="0">
                  <a:solidFill>
                    <a:schemeClr val="tx1">
                      <a:lumMod val="95000"/>
                      <a:lumOff val="5000"/>
                    </a:schemeClr>
                  </a:solidFill>
                </a:rPr>
                <a:t> </a:t>
              </a:r>
              <a:r>
                <a:rPr lang="en-US" sz="2800" b="1" dirty="0" smtClean="0">
                  <a:solidFill>
                    <a:schemeClr val="tx1">
                      <a:lumMod val="95000"/>
                      <a:lumOff val="5000"/>
                    </a:schemeClr>
                  </a:solidFill>
                </a:rPr>
                <a:t>236</a:t>
              </a:r>
              <a:r>
                <a:rPr lang="en-US" sz="2400" b="1" dirty="0" smtClean="0">
                  <a:solidFill>
                    <a:schemeClr val="tx1">
                      <a:lumMod val="95000"/>
                      <a:lumOff val="5000"/>
                    </a:schemeClr>
                  </a:solidFill>
                </a:rPr>
                <a:t> </a:t>
              </a:r>
              <a:r>
                <a:rPr lang="en-US" sz="1600" b="1" dirty="0" smtClean="0">
                  <a:solidFill>
                    <a:schemeClr val="tx1">
                      <a:lumMod val="95000"/>
                      <a:lumOff val="5000"/>
                    </a:schemeClr>
                  </a:solidFill>
                </a:rPr>
                <a:t>m tall RCT- tallest in India</a:t>
              </a:r>
              <a:endParaRPr lang="en-US" sz="1600" b="1" dirty="0">
                <a:solidFill>
                  <a:schemeClr val="tx1">
                    <a:lumMod val="95000"/>
                    <a:lumOff val="5000"/>
                  </a:schemeClr>
                </a:solidFill>
              </a:endParaRPr>
            </a:p>
          </p:txBody>
        </p:sp>
      </p:grpSp>
      <p:grpSp>
        <p:nvGrpSpPr>
          <p:cNvPr id="18" name="Group 17"/>
          <p:cNvGrpSpPr/>
          <p:nvPr/>
        </p:nvGrpSpPr>
        <p:grpSpPr>
          <a:xfrm>
            <a:off x="1398610" y="3180448"/>
            <a:ext cx="3807816" cy="2147674"/>
            <a:chOff x="332137" y="3480394"/>
            <a:chExt cx="3807816" cy="2147674"/>
          </a:xfrm>
        </p:grpSpPr>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137" y="3480394"/>
              <a:ext cx="3807816" cy="2147674"/>
            </a:xfrm>
            <a:prstGeom prst="rect">
              <a:avLst/>
            </a:prstGeom>
            <a:ln>
              <a:solidFill>
                <a:schemeClr val="tx1"/>
              </a:solidFill>
            </a:ln>
            <a:effectLst/>
          </p:spPr>
        </p:pic>
        <p:sp>
          <p:nvSpPr>
            <p:cNvPr id="15" name="TextBox 14"/>
            <p:cNvSpPr txBox="1"/>
            <p:nvPr/>
          </p:nvSpPr>
          <p:spPr>
            <a:xfrm>
              <a:off x="2348213" y="3480394"/>
              <a:ext cx="1772646" cy="1015663"/>
            </a:xfrm>
            <a:prstGeom prst="rect">
              <a:avLst/>
            </a:prstGeom>
            <a:noFill/>
          </p:spPr>
          <p:txBody>
            <a:bodyPr wrap="square" rtlCol="0">
              <a:spAutoFit/>
            </a:bodyPr>
            <a:lstStyle/>
            <a:p>
              <a:r>
                <a:rPr lang="en-US" sz="2800" b="1" dirty="0" smtClean="0">
                  <a:solidFill>
                    <a:schemeClr val="tx1">
                      <a:lumMod val="95000"/>
                      <a:lumOff val="5000"/>
                    </a:schemeClr>
                  </a:solidFill>
                </a:rPr>
                <a:t>&gt;1lakh </a:t>
              </a:r>
              <a:r>
                <a:rPr lang="en-US" sz="1600" b="1" dirty="0" smtClean="0">
                  <a:solidFill>
                    <a:schemeClr val="tx1">
                      <a:lumMod val="95000"/>
                      <a:lumOff val="5000"/>
                    </a:schemeClr>
                  </a:solidFill>
                </a:rPr>
                <a:t>surviving plants in green belt</a:t>
              </a:r>
              <a:endParaRPr lang="en-US" sz="1600" b="1" dirty="0">
                <a:solidFill>
                  <a:schemeClr val="tx1">
                    <a:lumMod val="95000"/>
                    <a:lumOff val="5000"/>
                  </a:schemeClr>
                </a:solidFill>
              </a:endParaRPr>
            </a:p>
          </p:txBody>
        </p:sp>
      </p:grpSp>
      <p:grpSp>
        <p:nvGrpSpPr>
          <p:cNvPr id="21" name="Group 20"/>
          <p:cNvGrpSpPr/>
          <p:nvPr/>
        </p:nvGrpSpPr>
        <p:grpSpPr>
          <a:xfrm>
            <a:off x="5357723" y="2588657"/>
            <a:ext cx="3268966" cy="2085483"/>
            <a:chOff x="5385289" y="2617342"/>
            <a:chExt cx="3268966" cy="2085483"/>
          </a:xfrm>
        </p:grpSpPr>
        <p:pic>
          <p:nvPicPr>
            <p:cNvPr id="19" name="Picture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04383" y="2696819"/>
              <a:ext cx="3249872" cy="2006006"/>
            </a:xfrm>
            <a:prstGeom prst="rect">
              <a:avLst/>
            </a:prstGeom>
            <a:ln>
              <a:solidFill>
                <a:schemeClr val="tx1"/>
              </a:solidFill>
            </a:ln>
          </p:spPr>
        </p:pic>
        <p:sp>
          <p:nvSpPr>
            <p:cNvPr id="20" name="TextBox 19"/>
            <p:cNvSpPr txBox="1"/>
            <p:nvPr/>
          </p:nvSpPr>
          <p:spPr>
            <a:xfrm>
              <a:off x="5385289" y="2617342"/>
              <a:ext cx="1884708" cy="769441"/>
            </a:xfrm>
            <a:prstGeom prst="rect">
              <a:avLst/>
            </a:prstGeom>
            <a:noFill/>
          </p:spPr>
          <p:txBody>
            <a:bodyPr wrap="square" rtlCol="0">
              <a:spAutoFit/>
            </a:bodyPr>
            <a:lstStyle/>
            <a:p>
              <a:r>
                <a:rPr lang="en-US" sz="2800" b="1" dirty="0" smtClean="0">
                  <a:solidFill>
                    <a:schemeClr val="tx1">
                      <a:lumMod val="95000"/>
                      <a:lumOff val="5000"/>
                    </a:schemeClr>
                  </a:solidFill>
                </a:rPr>
                <a:t>IMS </a:t>
              </a:r>
              <a:r>
                <a:rPr lang="en-US" sz="1600" b="1" dirty="0" smtClean="0">
                  <a:solidFill>
                    <a:schemeClr val="tx1">
                      <a:lumMod val="95000"/>
                      <a:lumOff val="5000"/>
                    </a:schemeClr>
                  </a:solidFill>
                </a:rPr>
                <a:t>certification in very 1</a:t>
              </a:r>
              <a:r>
                <a:rPr lang="en-US" sz="1600" b="1" baseline="30000" dirty="0" smtClean="0">
                  <a:solidFill>
                    <a:schemeClr val="tx1">
                      <a:lumMod val="95000"/>
                      <a:lumOff val="5000"/>
                    </a:schemeClr>
                  </a:solidFill>
                </a:rPr>
                <a:t>st</a:t>
              </a:r>
              <a:r>
                <a:rPr lang="en-US" sz="1600" b="1" dirty="0" smtClean="0">
                  <a:solidFill>
                    <a:schemeClr val="tx1">
                      <a:lumMod val="95000"/>
                      <a:lumOff val="5000"/>
                    </a:schemeClr>
                  </a:solidFill>
                </a:rPr>
                <a:t> year</a:t>
              </a:r>
              <a:endParaRPr lang="en-US" sz="1600" b="1" dirty="0">
                <a:solidFill>
                  <a:schemeClr val="tx1">
                    <a:lumMod val="95000"/>
                    <a:lumOff val="5000"/>
                  </a:schemeClr>
                </a:solidFill>
              </a:endParaRPr>
            </a:p>
          </p:txBody>
        </p:sp>
      </p:grpSp>
      <p:grpSp>
        <p:nvGrpSpPr>
          <p:cNvPr id="24" name="Group 23"/>
          <p:cNvGrpSpPr/>
          <p:nvPr/>
        </p:nvGrpSpPr>
        <p:grpSpPr>
          <a:xfrm>
            <a:off x="5357723" y="4753617"/>
            <a:ext cx="3585386" cy="1930518"/>
            <a:chOff x="5376817" y="4753617"/>
            <a:chExt cx="3585386" cy="1930518"/>
          </a:xfrm>
        </p:grpSpPr>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76817" y="4753617"/>
              <a:ext cx="3585386" cy="1930518"/>
            </a:xfrm>
            <a:prstGeom prst="rect">
              <a:avLst/>
            </a:prstGeom>
            <a:ln>
              <a:solidFill>
                <a:schemeClr val="tx1"/>
              </a:solidFill>
            </a:ln>
          </p:spPr>
        </p:pic>
        <p:sp>
          <p:nvSpPr>
            <p:cNvPr id="23" name="TextBox 22"/>
            <p:cNvSpPr txBox="1"/>
            <p:nvPr/>
          </p:nvSpPr>
          <p:spPr>
            <a:xfrm>
              <a:off x="5784548" y="5791583"/>
              <a:ext cx="2377525" cy="892552"/>
            </a:xfrm>
            <a:prstGeom prst="rect">
              <a:avLst/>
            </a:prstGeom>
            <a:noFill/>
          </p:spPr>
          <p:txBody>
            <a:bodyPr wrap="square" rtlCol="0">
              <a:spAutoFit/>
            </a:bodyPr>
            <a:lstStyle/>
            <a:p>
              <a:r>
                <a:rPr lang="en-US" sz="1600" b="1" dirty="0" smtClean="0">
                  <a:solidFill>
                    <a:schemeClr val="bg1"/>
                  </a:solidFill>
                </a:rPr>
                <a:t>Ranked among top </a:t>
              </a:r>
              <a:r>
                <a:rPr lang="en-US" sz="3600" b="1" dirty="0" smtClean="0">
                  <a:solidFill>
                    <a:schemeClr val="bg1"/>
                  </a:solidFill>
                </a:rPr>
                <a:t>3 </a:t>
              </a:r>
              <a:r>
                <a:rPr lang="en-US" sz="1600" b="1" dirty="0" smtClean="0">
                  <a:solidFill>
                    <a:schemeClr val="bg1"/>
                  </a:solidFill>
                </a:rPr>
                <a:t>private power generators</a:t>
              </a:r>
              <a:endParaRPr lang="en-US" sz="1600" b="1" dirty="0">
                <a:solidFill>
                  <a:schemeClr val="bg1"/>
                </a:solidFill>
              </a:endParaRPr>
            </a:p>
          </p:txBody>
        </p:sp>
      </p:grpSp>
      <p:pic>
        <p:nvPicPr>
          <p:cNvPr id="25" name="Picture 2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5005" y="5200049"/>
            <a:ext cx="3905936" cy="1484086"/>
          </a:xfrm>
          <a:prstGeom prst="rect">
            <a:avLst/>
          </a:prstGeom>
          <a:ln>
            <a:solidFill>
              <a:schemeClr val="tx1"/>
            </a:solidFill>
          </a:ln>
        </p:spPr>
      </p:pic>
      <p:sp>
        <p:nvSpPr>
          <p:cNvPr id="26" name="TextBox 25"/>
          <p:cNvSpPr txBox="1"/>
          <p:nvPr/>
        </p:nvSpPr>
        <p:spPr>
          <a:xfrm>
            <a:off x="973663" y="5064330"/>
            <a:ext cx="1772646" cy="707886"/>
          </a:xfrm>
          <a:prstGeom prst="rect">
            <a:avLst/>
          </a:prstGeom>
          <a:noFill/>
        </p:spPr>
        <p:txBody>
          <a:bodyPr wrap="square" rtlCol="0">
            <a:spAutoFit/>
          </a:bodyPr>
          <a:lstStyle/>
          <a:p>
            <a:r>
              <a:rPr lang="en-US" sz="1600" b="1" dirty="0" smtClean="0">
                <a:solidFill>
                  <a:schemeClr val="tx1">
                    <a:lumMod val="95000"/>
                    <a:lumOff val="5000"/>
                  </a:schemeClr>
                </a:solidFill>
              </a:rPr>
              <a:t>Platinum </a:t>
            </a:r>
            <a:r>
              <a:rPr lang="en-US" sz="2400" b="1" dirty="0" smtClean="0">
                <a:solidFill>
                  <a:schemeClr val="tx1">
                    <a:lumMod val="95000"/>
                    <a:lumOff val="5000"/>
                  </a:schemeClr>
                </a:solidFill>
              </a:rPr>
              <a:t>green </a:t>
            </a:r>
            <a:r>
              <a:rPr lang="en-US" sz="1600" b="1" dirty="0" smtClean="0">
                <a:solidFill>
                  <a:schemeClr val="tx1">
                    <a:lumMod val="95000"/>
                    <a:lumOff val="5000"/>
                  </a:schemeClr>
                </a:solidFill>
              </a:rPr>
              <a:t>building</a:t>
            </a:r>
            <a:endParaRPr lang="en-US" sz="1600" b="1" dirty="0">
              <a:solidFill>
                <a:schemeClr val="tx1">
                  <a:lumMod val="95000"/>
                  <a:lumOff val="5000"/>
                </a:schemeClr>
              </a:solidFill>
            </a:endParaRPr>
          </a:p>
        </p:txBody>
      </p:sp>
      <p:sp>
        <p:nvSpPr>
          <p:cNvPr id="3" name="TextBox 2">
            <a:hlinkClick r:id="rId11" action="ppaction://hlinksldjump"/>
          </p:cNvPr>
          <p:cNvSpPr txBox="1"/>
          <p:nvPr/>
        </p:nvSpPr>
        <p:spPr>
          <a:xfrm>
            <a:off x="4272109" y="6468652"/>
            <a:ext cx="928070" cy="276999"/>
          </a:xfrm>
          <a:prstGeom prst="rect">
            <a:avLst/>
          </a:prstGeom>
          <a:noFill/>
        </p:spPr>
        <p:txBody>
          <a:bodyPr wrap="square" rtlCol="0">
            <a:spAutoFit/>
          </a:bodyPr>
          <a:lstStyle/>
          <a:p>
            <a:r>
              <a:rPr lang="en-US" sz="1200" dirty="0" smtClean="0"/>
              <a:t>Overview</a:t>
            </a:r>
            <a:endParaRPr lang="en-US" sz="1200" dirty="0"/>
          </a:p>
        </p:txBody>
      </p:sp>
    </p:spTree>
    <p:extLst>
      <p:ext uri="{BB962C8B-B14F-4D97-AF65-F5344CB8AC3E}">
        <p14:creationId xmlns:p14="http://schemas.microsoft.com/office/powerpoint/2010/main" val="35553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9256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92566"/>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882171"/>
            <a:ext cx="8475314" cy="0"/>
          </a:xfrm>
          <a:prstGeom prst="line">
            <a:avLst/>
          </a:prstGeom>
          <a:ln w="19050"/>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4"/>
          <a:stretch>
            <a:fillRect/>
          </a:stretch>
        </p:blipFill>
        <p:spPr>
          <a:xfrm>
            <a:off x="0" y="1449233"/>
            <a:ext cx="4417453" cy="2916705"/>
          </a:xfrm>
          <a:prstGeom prst="rect">
            <a:avLst/>
          </a:prstGeom>
        </p:spPr>
      </p:pic>
      <p:pic>
        <p:nvPicPr>
          <p:cNvPr id="6" name="Picture 5"/>
          <p:cNvPicPr>
            <a:picLocks noChangeAspect="1"/>
          </p:cNvPicPr>
          <p:nvPr/>
        </p:nvPicPr>
        <p:blipFill>
          <a:blip r:embed="rId5"/>
          <a:stretch>
            <a:fillRect/>
          </a:stretch>
        </p:blipFill>
        <p:spPr>
          <a:xfrm>
            <a:off x="279768" y="4090935"/>
            <a:ext cx="4241824" cy="2767065"/>
          </a:xfrm>
          <a:prstGeom prst="rect">
            <a:avLst/>
          </a:prstGeom>
        </p:spPr>
      </p:pic>
      <p:pic>
        <p:nvPicPr>
          <p:cNvPr id="7" name="Picture 6"/>
          <p:cNvPicPr>
            <a:picLocks noChangeAspect="1"/>
          </p:cNvPicPr>
          <p:nvPr/>
        </p:nvPicPr>
        <p:blipFill>
          <a:blip r:embed="rId6"/>
          <a:stretch>
            <a:fillRect/>
          </a:stretch>
        </p:blipFill>
        <p:spPr>
          <a:xfrm>
            <a:off x="449944" y="962271"/>
            <a:ext cx="3517564" cy="517622"/>
          </a:xfrm>
          <a:prstGeom prst="rect">
            <a:avLst/>
          </a:prstGeom>
        </p:spPr>
      </p:pic>
      <p:sp>
        <p:nvSpPr>
          <p:cNvPr id="8" name="Rectangle 7"/>
          <p:cNvSpPr/>
          <p:nvPr/>
        </p:nvSpPr>
        <p:spPr>
          <a:xfrm>
            <a:off x="2724754" y="297963"/>
            <a:ext cx="3593676" cy="461665"/>
          </a:xfrm>
          <a:prstGeom prst="rect">
            <a:avLst/>
          </a:prstGeom>
        </p:spPr>
        <p:txBody>
          <a:bodyPr wrap="none">
            <a:spAutoFit/>
          </a:bodyPr>
          <a:lstStyle/>
          <a:p>
            <a:r>
              <a:rPr lang="en-US" sz="2400" b="1" u="sng" dirty="0">
                <a:solidFill>
                  <a:srgbClr val="002060"/>
                </a:solidFill>
              </a:rPr>
              <a:t>UNVEILS “NATURE SERVE” </a:t>
            </a:r>
            <a:endParaRPr lang="en-IN" sz="2400" dirty="0"/>
          </a:p>
        </p:txBody>
      </p:sp>
      <p:pic>
        <p:nvPicPr>
          <p:cNvPr id="9" name="Picture 8"/>
          <p:cNvPicPr>
            <a:picLocks noChangeAspect="1"/>
          </p:cNvPicPr>
          <p:nvPr/>
        </p:nvPicPr>
        <p:blipFill>
          <a:blip r:embed="rId7"/>
          <a:stretch>
            <a:fillRect/>
          </a:stretch>
        </p:blipFill>
        <p:spPr>
          <a:xfrm>
            <a:off x="4679245" y="1221082"/>
            <a:ext cx="3846569" cy="5170868"/>
          </a:xfrm>
          <a:prstGeom prst="rect">
            <a:avLst/>
          </a:prstGeom>
        </p:spPr>
      </p:pic>
    </p:spTree>
    <p:extLst>
      <p:ext uri="{BB962C8B-B14F-4D97-AF65-F5344CB8AC3E}">
        <p14:creationId xmlns:p14="http://schemas.microsoft.com/office/powerpoint/2010/main" val="33864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9256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92566"/>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651700" y="242567"/>
            <a:ext cx="6307444" cy="480131"/>
          </a:xfrm>
          <a:prstGeom prst="rect">
            <a:avLst/>
          </a:prstGeom>
        </p:spPr>
        <p:txBody>
          <a:bodyPr vert="horz" lIns="91440" tIns="45720" rIns="91440" bIns="45720" rtlCol="0" anchor="b">
            <a:noAutofit/>
          </a:bodyPr>
          <a:lstStyle>
            <a:lvl1pPr algn="ctr">
              <a:lnSpc>
                <a:spcPct val="90000"/>
              </a:lnSpc>
              <a:spcBef>
                <a:spcPct val="0"/>
              </a:spcBef>
              <a:buNone/>
              <a:defRPr sz="2800" b="1" u="sng">
                <a:solidFill>
                  <a:srgbClr val="FFFF00"/>
                </a:solidFill>
              </a:defRPr>
            </a:lvl1pPr>
          </a:lstStyle>
          <a:p>
            <a:r>
              <a:rPr lang="en-US" dirty="0">
                <a:solidFill>
                  <a:srgbClr val="002060"/>
                </a:solidFill>
              </a:rPr>
              <a:t>HEL  NATURE CONSERVATION VALUES</a:t>
            </a:r>
            <a:endParaRPr lang="en-IN" dirty="0">
              <a:solidFill>
                <a:srgbClr val="002060"/>
              </a:solidFill>
            </a:endParaRPr>
          </a:p>
        </p:txBody>
      </p:sp>
      <p:sp>
        <p:nvSpPr>
          <p:cNvPr id="7" name="Rectangle 6"/>
          <p:cNvSpPr/>
          <p:nvPr/>
        </p:nvSpPr>
        <p:spPr>
          <a:xfrm>
            <a:off x="0" y="1247073"/>
            <a:ext cx="4468969" cy="5361468"/>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en-IN" sz="2000" b="1" dirty="0" err="1"/>
              <a:t>Haldia</a:t>
            </a:r>
            <a:r>
              <a:rPr lang="en-IN" sz="2000" b="1" dirty="0"/>
              <a:t> Energy Limited (HEL), since its inception, has been striving hard for the sustainable growth of its business. </a:t>
            </a:r>
            <a:endParaRPr lang="en-IN" sz="2000" b="1" dirty="0" smtClean="0"/>
          </a:p>
          <a:p>
            <a:pPr algn="just">
              <a:lnSpc>
                <a:spcPct val="107000"/>
              </a:lnSpc>
            </a:pPr>
            <a:endParaRPr lang="en-US" sz="2000" b="1" dirty="0" smtClean="0"/>
          </a:p>
          <a:p>
            <a:pPr algn="just">
              <a:lnSpc>
                <a:spcPct val="107000"/>
              </a:lnSpc>
            </a:pPr>
            <a:endParaRPr lang="en-IN" sz="2000" b="1" dirty="0"/>
          </a:p>
          <a:p>
            <a:pPr marL="342900" indent="-342900" algn="just">
              <a:lnSpc>
                <a:spcPct val="107000"/>
              </a:lnSpc>
              <a:buFont typeface="Arial" panose="020B0604020202020204" pitchFamily="34" charset="0"/>
              <a:buChar char="•"/>
            </a:pPr>
            <a:r>
              <a:rPr lang="en-IN" sz="2000" b="1" dirty="0"/>
              <a:t>Environment Management is among the critical areas to ensure that the operational aspects do not lead to failure in complying with environmental norms and statutes. </a:t>
            </a:r>
            <a:endParaRPr lang="en-IN" sz="2000" b="1" dirty="0" smtClean="0"/>
          </a:p>
          <a:p>
            <a:pPr algn="just">
              <a:lnSpc>
                <a:spcPct val="107000"/>
              </a:lnSpc>
            </a:pPr>
            <a:endParaRPr lang="en-US" sz="2000" b="1" dirty="0" smtClean="0"/>
          </a:p>
          <a:p>
            <a:pPr algn="just">
              <a:lnSpc>
                <a:spcPct val="107000"/>
              </a:lnSpc>
            </a:pPr>
            <a:endParaRPr lang="en-IN" sz="2000" b="1" dirty="0"/>
          </a:p>
          <a:p>
            <a:pPr marL="342900" indent="-342900" algn="just">
              <a:lnSpc>
                <a:spcPct val="107000"/>
              </a:lnSpc>
              <a:buFont typeface="Arial" panose="020B0604020202020204" pitchFamily="34" charset="0"/>
              <a:buChar char="•"/>
            </a:pPr>
            <a:r>
              <a:rPr lang="en-IN" sz="2000" b="1" dirty="0"/>
              <a:t>Moreover, we aim to leave a positive impact on the surrounding atmosphere for generations to come</a:t>
            </a:r>
            <a:r>
              <a:rPr lang="en-IN" sz="2000" b="1" dirty="0" smtClean="0"/>
              <a:t>.</a:t>
            </a:r>
            <a:endParaRPr lang="en-IN" sz="2000" b="1"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6" b="-30"/>
          <a:stretch/>
        </p:blipFill>
        <p:spPr>
          <a:xfrm>
            <a:off x="4491816" y="1101113"/>
            <a:ext cx="4536273" cy="5507427"/>
          </a:xfrm>
          <a:prstGeom prst="rect">
            <a:avLst/>
          </a:prstGeom>
        </p:spPr>
      </p:pic>
    </p:spTree>
    <p:extLst>
      <p:ext uri="{BB962C8B-B14F-4D97-AF65-F5344CB8AC3E}">
        <p14:creationId xmlns:p14="http://schemas.microsoft.com/office/powerpoint/2010/main" val="98482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9256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92566"/>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Rectangle 4"/>
          <p:cNvSpPr/>
          <p:nvPr/>
        </p:nvSpPr>
        <p:spPr>
          <a:xfrm>
            <a:off x="3007015" y="192566"/>
            <a:ext cx="3469027" cy="532903"/>
          </a:xfrm>
          <a:prstGeom prst="rect">
            <a:avLst/>
          </a:prstGeom>
        </p:spPr>
        <p:txBody>
          <a:bodyPr wrap="none">
            <a:spAutoFit/>
          </a:bodyPr>
          <a:lstStyle/>
          <a:p>
            <a:pPr>
              <a:lnSpc>
                <a:spcPct val="107000"/>
              </a:lnSpc>
              <a:spcAft>
                <a:spcPts val="0"/>
              </a:spcAft>
            </a:pPr>
            <a:r>
              <a:rPr lang="en-IN" sz="2800" b="1" u="sng" dirty="0">
                <a:solidFill>
                  <a:srgbClr val="002060"/>
                </a:solidFill>
              </a:rPr>
              <a:t>FLORAL BIODIVERSITY</a:t>
            </a:r>
          </a:p>
        </p:txBody>
      </p:sp>
      <p:sp>
        <p:nvSpPr>
          <p:cNvPr id="6" name="Rectangle 5"/>
          <p:cNvSpPr/>
          <p:nvPr/>
        </p:nvSpPr>
        <p:spPr>
          <a:xfrm>
            <a:off x="0" y="1101112"/>
            <a:ext cx="4211392" cy="5386090"/>
          </a:xfrm>
          <a:prstGeom prst="rect">
            <a:avLst/>
          </a:prstGeom>
        </p:spPr>
        <p:txBody>
          <a:bodyPr wrap="square">
            <a:spAutoFit/>
          </a:bodyPr>
          <a:lstStyle/>
          <a:p>
            <a:pPr marL="342900" indent="-342900" algn="just">
              <a:buFont typeface="Arial" panose="020B0604020202020204" pitchFamily="34" charset="0"/>
              <a:buChar char="•"/>
            </a:pPr>
            <a:r>
              <a:rPr lang="en-IN" sz="2000" b="1" dirty="0"/>
              <a:t>Plants are the green wealth of the planet Earth. They not only supply Oxygen but also reduce Carbon Dioxide and act as natural air conditioners. </a:t>
            </a:r>
            <a:endParaRPr lang="en-IN" sz="2000" b="1" dirty="0" smtClean="0"/>
          </a:p>
          <a:p>
            <a:pPr algn="just"/>
            <a:endParaRPr lang="en-US" sz="2000" b="1" dirty="0" smtClean="0"/>
          </a:p>
          <a:p>
            <a:pPr algn="just"/>
            <a:endParaRPr lang="en-IN" sz="2000" b="1" dirty="0"/>
          </a:p>
          <a:p>
            <a:pPr marL="342900" indent="-342900" algn="just">
              <a:buFont typeface="Arial" panose="020B0604020202020204" pitchFamily="34" charset="0"/>
              <a:buChar char="•"/>
            </a:pPr>
            <a:r>
              <a:rPr lang="en-IN" sz="2000" b="1" dirty="0"/>
              <a:t>HEL started plantation programme within its compound in 2013 </a:t>
            </a:r>
            <a:r>
              <a:rPr lang="en-IN" sz="2000" b="1" dirty="0" smtClean="0"/>
              <a:t>.</a:t>
            </a:r>
          </a:p>
          <a:p>
            <a:pPr algn="just"/>
            <a:endParaRPr lang="en-US" sz="2000" b="1" dirty="0" smtClean="0"/>
          </a:p>
          <a:p>
            <a:pPr algn="just"/>
            <a:endParaRPr lang="en-IN" sz="2000" b="1" dirty="0"/>
          </a:p>
          <a:p>
            <a:pPr marL="342900" indent="-342900" algn="just">
              <a:buFont typeface="Arial" panose="020B0604020202020204" pitchFamily="34" charset="0"/>
              <a:buChar char="•"/>
            </a:pPr>
            <a:r>
              <a:rPr lang="en-IN" sz="2000" b="1" dirty="0"/>
              <a:t>HEL maintains a large space for preserving and storing a wide range of floral diversity including climbers, grasses, herbs, shrubs and trees.</a:t>
            </a:r>
          </a:p>
          <a:p>
            <a:pPr marL="342900" indent="-342900" algn="just">
              <a:buFont typeface="Arial" panose="020B0604020202020204" pitchFamily="34" charset="0"/>
              <a:buChar char="•"/>
            </a:pPr>
            <a:endParaRPr lang="en-IN" sz="2400" b="1" dirty="0"/>
          </a:p>
        </p:txBody>
      </p:sp>
      <p:pic>
        <p:nvPicPr>
          <p:cNvPr id="8" name="Picture 7"/>
          <p:cNvPicPr>
            <a:picLocks noChangeAspect="1"/>
          </p:cNvPicPr>
          <p:nvPr/>
        </p:nvPicPr>
        <p:blipFill>
          <a:blip r:embed="rId4"/>
          <a:stretch>
            <a:fillRect/>
          </a:stretch>
        </p:blipFill>
        <p:spPr>
          <a:xfrm>
            <a:off x="4248421" y="1101112"/>
            <a:ext cx="4895579" cy="5533730"/>
          </a:xfrm>
          <a:prstGeom prst="rect">
            <a:avLst/>
          </a:prstGeom>
        </p:spPr>
      </p:pic>
    </p:spTree>
    <p:extLst>
      <p:ext uri="{BB962C8B-B14F-4D97-AF65-F5344CB8AC3E}">
        <p14:creationId xmlns:p14="http://schemas.microsoft.com/office/powerpoint/2010/main" val="329886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28289" y="150228"/>
            <a:ext cx="1207294" cy="4295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1741" y="150228"/>
            <a:ext cx="932259" cy="388956"/>
          </a:xfrm>
          <a:prstGeom prst="rect">
            <a:avLst/>
          </a:prstGeom>
        </p:spPr>
      </p:pic>
      <p:pic>
        <p:nvPicPr>
          <p:cNvPr id="4" name="docshape161"/>
          <p:cNvPicPr/>
          <p:nvPr/>
        </p:nvPicPr>
        <p:blipFill rotWithShape="1">
          <a:blip r:embed="rId5" cstate="print">
            <a:extLst>
              <a:ext uri="{28A0092B-C50C-407E-A947-70E740481C1C}">
                <a14:useLocalDpi xmlns:a14="http://schemas.microsoft.com/office/drawing/2010/main" val="0"/>
              </a:ext>
            </a:extLst>
          </a:blip>
          <a:srcRect r="34" b="-38"/>
          <a:stretch/>
        </p:blipFill>
        <p:spPr bwMode="auto">
          <a:xfrm rot="5400000">
            <a:off x="1077522" y="472216"/>
            <a:ext cx="2198013" cy="350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object 4"/>
          <p:cNvGrpSpPr/>
          <p:nvPr/>
        </p:nvGrpSpPr>
        <p:grpSpPr>
          <a:xfrm rot="5400000">
            <a:off x="5333891" y="118063"/>
            <a:ext cx="2695505" cy="4440831"/>
            <a:chOff x="1884258" y="5344667"/>
            <a:chExt cx="3910243" cy="5123688"/>
          </a:xfrm>
        </p:grpSpPr>
        <p:sp>
          <p:nvSpPr>
            <p:cNvPr id="7" name="object 5"/>
            <p:cNvSpPr/>
            <p:nvPr/>
          </p:nvSpPr>
          <p:spPr>
            <a:xfrm>
              <a:off x="5727191" y="5344667"/>
              <a:ext cx="67310" cy="3175"/>
            </a:xfrm>
            <a:custGeom>
              <a:avLst/>
              <a:gdLst/>
              <a:ahLst/>
              <a:cxnLst/>
              <a:rect l="l" t="t" r="r" b="b"/>
              <a:pathLst>
                <a:path w="67310" h="3175">
                  <a:moveTo>
                    <a:pt x="67056" y="3048"/>
                  </a:moveTo>
                  <a:lnTo>
                    <a:pt x="0" y="3048"/>
                  </a:lnTo>
                  <a:lnTo>
                    <a:pt x="0" y="0"/>
                  </a:lnTo>
                  <a:lnTo>
                    <a:pt x="67056" y="0"/>
                  </a:lnTo>
                  <a:lnTo>
                    <a:pt x="67056" y="3048"/>
                  </a:lnTo>
                  <a:close/>
                </a:path>
              </a:pathLst>
            </a:custGeom>
            <a:solidFill>
              <a:srgbClr val="231F1F"/>
            </a:solidFill>
          </p:spPr>
          <p:txBody>
            <a:bodyPr wrap="square" lIns="0" tIns="0" rIns="0" bIns="0" rtlCol="0"/>
            <a:lstStyle/>
            <a:p>
              <a:endParaRPr sz="1350"/>
            </a:p>
          </p:txBody>
        </p:sp>
        <p:pic>
          <p:nvPicPr>
            <p:cNvPr id="9" name="object 6"/>
            <p:cNvPicPr/>
            <p:nvPr/>
          </p:nvPicPr>
          <p:blipFill>
            <a:blip r:embed="rId6" cstate="print"/>
            <a:stretch>
              <a:fillRect/>
            </a:stretch>
          </p:blipFill>
          <p:spPr>
            <a:xfrm>
              <a:off x="1884258" y="5346191"/>
              <a:ext cx="3692549" cy="5122164"/>
            </a:xfrm>
            <a:prstGeom prst="rect">
              <a:avLst/>
            </a:prstGeom>
            <a:noFill/>
            <a:ln>
              <a:noFill/>
            </a:ln>
          </p:spPr>
        </p:pic>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89" y="3697102"/>
            <a:ext cx="4136531" cy="2871123"/>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1229" y="3744949"/>
            <a:ext cx="4438078" cy="2823276"/>
          </a:xfrm>
          <a:prstGeom prst="rect">
            <a:avLst/>
          </a:prstGeom>
        </p:spPr>
      </p:pic>
      <p:sp>
        <p:nvSpPr>
          <p:cNvPr id="10" name="Rectangle 9"/>
          <p:cNvSpPr/>
          <p:nvPr/>
        </p:nvSpPr>
        <p:spPr>
          <a:xfrm>
            <a:off x="2645154" y="164316"/>
            <a:ext cx="4448910" cy="532903"/>
          </a:xfrm>
          <a:prstGeom prst="rect">
            <a:avLst/>
          </a:prstGeom>
        </p:spPr>
        <p:txBody>
          <a:bodyPr wrap="none">
            <a:spAutoFit/>
          </a:bodyPr>
          <a:lstStyle/>
          <a:p>
            <a:pPr>
              <a:lnSpc>
                <a:spcPct val="107000"/>
              </a:lnSpc>
            </a:pPr>
            <a:r>
              <a:rPr lang="en-IN" sz="2800" b="1" u="sng" dirty="0">
                <a:solidFill>
                  <a:srgbClr val="002060"/>
                </a:solidFill>
              </a:rPr>
              <a:t>PLANTATION </a:t>
            </a:r>
            <a:r>
              <a:rPr lang="en-IN" sz="2800" b="1" u="sng" dirty="0" smtClean="0">
                <a:solidFill>
                  <a:srgbClr val="002060"/>
                </a:solidFill>
              </a:rPr>
              <a:t>MANAGEMENT</a:t>
            </a:r>
            <a:endParaRPr lang="en-IN" sz="2800" b="1" u="sng" dirty="0">
              <a:solidFill>
                <a:srgbClr val="002060"/>
              </a:solidFill>
            </a:endParaRPr>
          </a:p>
        </p:txBody>
      </p:sp>
      <p:cxnSp>
        <p:nvCxnSpPr>
          <p:cNvPr id="11" name="Straight Connector 10">
            <a:extLst>
              <a:ext uri="{FF2B5EF4-FFF2-40B4-BE49-F238E27FC236}">
                <a16:creationId xmlns:a16="http://schemas.microsoft.com/office/drawing/2014/main" xmlns="" id="{00B899CD-89B6-47A3-99C2-289B42FFA8BC}"/>
              </a:ext>
            </a:extLst>
          </p:cNvPr>
          <p:cNvCxnSpPr/>
          <p:nvPr/>
        </p:nvCxnSpPr>
        <p:spPr>
          <a:xfrm flipV="1">
            <a:off x="223571" y="772732"/>
            <a:ext cx="8920429" cy="38606"/>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02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2235" y="0"/>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0561" y="116053"/>
            <a:ext cx="926988"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32235" y="818961"/>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Rectangle 4"/>
          <p:cNvSpPr/>
          <p:nvPr/>
        </p:nvSpPr>
        <p:spPr>
          <a:xfrm>
            <a:off x="1651700" y="-9377"/>
            <a:ext cx="6204413" cy="830997"/>
          </a:xfrm>
          <a:prstGeom prst="rect">
            <a:avLst/>
          </a:prstGeom>
        </p:spPr>
        <p:txBody>
          <a:bodyPr wrap="square">
            <a:spAutoFit/>
          </a:bodyPr>
          <a:lstStyle/>
          <a:p>
            <a:pPr algn="ctr"/>
            <a:r>
              <a:rPr lang="en-IN" sz="2400" b="1" dirty="0" smtClean="0">
                <a:solidFill>
                  <a:srgbClr val="002060"/>
                </a:solidFill>
              </a:rPr>
              <a:t>PROJECT “RISHI KRISHI” </a:t>
            </a:r>
          </a:p>
          <a:p>
            <a:pPr algn="ctr"/>
            <a:r>
              <a:rPr lang="en-IN" sz="2400" b="1" dirty="0" smtClean="0">
                <a:solidFill>
                  <a:srgbClr val="002060"/>
                </a:solidFill>
              </a:rPr>
              <a:t>ECHOING INDIAN AYURVEDA LEGACY</a:t>
            </a:r>
            <a:endParaRPr lang="en-IN" sz="2400" b="1" dirty="0">
              <a:solidFill>
                <a:srgbClr val="002060"/>
              </a:solidFill>
            </a:endParaRPr>
          </a:p>
        </p:txBody>
      </p:sp>
      <p:sp>
        <p:nvSpPr>
          <p:cNvPr id="6" name="Rectangle 5"/>
          <p:cNvSpPr/>
          <p:nvPr/>
        </p:nvSpPr>
        <p:spPr>
          <a:xfrm>
            <a:off x="0" y="4093920"/>
            <a:ext cx="8807549" cy="2862322"/>
          </a:xfrm>
          <a:prstGeom prst="rect">
            <a:avLst/>
          </a:prstGeom>
        </p:spPr>
        <p:txBody>
          <a:bodyPr wrap="square">
            <a:spAutoFit/>
          </a:bodyPr>
          <a:lstStyle/>
          <a:p>
            <a:pPr marL="342900" indent="-342900" algn="just">
              <a:buFont typeface="Arial" panose="020B0604020202020204" pitchFamily="34" charset="0"/>
              <a:buChar char="•"/>
            </a:pPr>
            <a:r>
              <a:rPr lang="en-IN" sz="2000" b="1" dirty="0"/>
              <a:t>Another noteworthy project that was conceived to conserve the biodiversity as well as to showcase the thousand-year-old Ayurveda legacy is suitably named “RISHI KRISHI”. </a:t>
            </a:r>
          </a:p>
          <a:p>
            <a:pPr algn="just"/>
            <a:endParaRPr lang="en-IN" sz="2000" b="1" dirty="0"/>
          </a:p>
          <a:p>
            <a:pPr marL="342900" indent="-342900" algn="just">
              <a:buFont typeface="Arial" panose="020B0604020202020204" pitchFamily="34" charset="0"/>
              <a:buChar char="•"/>
            </a:pPr>
            <a:r>
              <a:rPr lang="en-IN" sz="2000" b="1" dirty="0"/>
              <a:t>It is a herbal medicinal plant garden consisting of 80 invaluable species of medicinal plants within Plant </a:t>
            </a:r>
            <a:r>
              <a:rPr lang="en-IN" sz="2000" b="1" dirty="0" smtClean="0"/>
              <a:t>premises.</a:t>
            </a:r>
          </a:p>
          <a:p>
            <a:pPr algn="just"/>
            <a:endParaRPr lang="en-IN" sz="2000" b="1" dirty="0" smtClean="0"/>
          </a:p>
          <a:p>
            <a:pPr marL="342900" indent="-342900" algn="just">
              <a:buFont typeface="Arial" panose="020B0604020202020204" pitchFamily="34" charset="0"/>
              <a:buChar char="•"/>
            </a:pPr>
            <a:r>
              <a:rPr lang="en-IN" sz="2000" b="1" dirty="0"/>
              <a:t>It also encourages the employees and the community to utilize medicinal plants for improving health and quality of life. </a:t>
            </a:r>
          </a:p>
        </p:txBody>
      </p:sp>
      <p:grpSp>
        <p:nvGrpSpPr>
          <p:cNvPr id="7" name="object 4"/>
          <p:cNvGrpSpPr/>
          <p:nvPr/>
        </p:nvGrpSpPr>
        <p:grpSpPr>
          <a:xfrm>
            <a:off x="332235" y="1014490"/>
            <a:ext cx="8256945" cy="2953998"/>
            <a:chOff x="4876294" y="1418290"/>
            <a:chExt cx="4382006" cy="3973068"/>
          </a:xfrm>
        </p:grpSpPr>
        <p:sp>
          <p:nvSpPr>
            <p:cNvPr id="8" name="object 5"/>
            <p:cNvSpPr/>
            <p:nvPr/>
          </p:nvSpPr>
          <p:spPr>
            <a:xfrm>
              <a:off x="5727192" y="5344667"/>
              <a:ext cx="67310" cy="3175"/>
            </a:xfrm>
            <a:custGeom>
              <a:avLst/>
              <a:gdLst/>
              <a:ahLst/>
              <a:cxnLst/>
              <a:rect l="l" t="t" r="r" b="b"/>
              <a:pathLst>
                <a:path w="67310" h="3175">
                  <a:moveTo>
                    <a:pt x="67056" y="3048"/>
                  </a:moveTo>
                  <a:lnTo>
                    <a:pt x="0" y="3048"/>
                  </a:lnTo>
                  <a:lnTo>
                    <a:pt x="0" y="0"/>
                  </a:lnTo>
                  <a:lnTo>
                    <a:pt x="67056" y="0"/>
                  </a:lnTo>
                  <a:lnTo>
                    <a:pt x="67056" y="3048"/>
                  </a:lnTo>
                  <a:close/>
                </a:path>
              </a:pathLst>
            </a:custGeom>
            <a:solidFill>
              <a:srgbClr val="231F1F"/>
            </a:solidFill>
          </p:spPr>
          <p:txBody>
            <a:bodyPr wrap="square" lIns="0" tIns="0" rIns="0" bIns="0" rtlCol="0"/>
            <a:lstStyle/>
            <a:p>
              <a:endParaRPr/>
            </a:p>
          </p:txBody>
        </p:sp>
        <p:pic>
          <p:nvPicPr>
            <p:cNvPr id="9" name="object 6"/>
            <p:cNvPicPr/>
            <p:nvPr/>
          </p:nvPicPr>
          <p:blipFill>
            <a:blip r:embed="rId4" cstate="print"/>
            <a:stretch>
              <a:fillRect/>
            </a:stretch>
          </p:blipFill>
          <p:spPr>
            <a:xfrm rot="5400000">
              <a:off x="5080763" y="1213821"/>
              <a:ext cx="3973068" cy="4382006"/>
            </a:xfrm>
            <a:prstGeom prst="rect">
              <a:avLst/>
            </a:prstGeom>
          </p:spPr>
        </p:pic>
      </p:grpSp>
    </p:spTree>
    <p:extLst>
      <p:ext uri="{BB962C8B-B14F-4D97-AF65-F5344CB8AC3E}">
        <p14:creationId xmlns:p14="http://schemas.microsoft.com/office/powerpoint/2010/main" val="20191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45" y="82817"/>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1566" y="59200"/>
            <a:ext cx="1130431"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266531" y="77242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Rectangle 4"/>
          <p:cNvSpPr/>
          <p:nvPr/>
        </p:nvSpPr>
        <p:spPr>
          <a:xfrm>
            <a:off x="2640016" y="0"/>
            <a:ext cx="3541803" cy="532903"/>
          </a:xfrm>
          <a:prstGeom prst="rect">
            <a:avLst/>
          </a:prstGeom>
        </p:spPr>
        <p:txBody>
          <a:bodyPr wrap="none">
            <a:spAutoFit/>
          </a:bodyPr>
          <a:lstStyle/>
          <a:p>
            <a:pPr>
              <a:lnSpc>
                <a:spcPct val="107000"/>
              </a:lnSpc>
              <a:spcAft>
                <a:spcPts val="0"/>
              </a:spcAft>
            </a:pPr>
            <a:r>
              <a:rPr lang="en-IN" sz="2800" b="1" u="sng" dirty="0" smtClean="0">
                <a:solidFill>
                  <a:srgbClr val="002060"/>
                </a:solidFill>
              </a:rPr>
              <a:t>FAUNAL BIODIVERSITY</a:t>
            </a:r>
            <a:endParaRPr lang="en-IN" sz="2800" b="1" u="sng" dirty="0">
              <a:solidFill>
                <a:srgbClr val="002060"/>
              </a:solidFill>
            </a:endParaRPr>
          </a:p>
        </p:txBody>
      </p:sp>
      <p:sp>
        <p:nvSpPr>
          <p:cNvPr id="6" name="Rectangle 5"/>
          <p:cNvSpPr/>
          <p:nvPr/>
        </p:nvSpPr>
        <p:spPr>
          <a:xfrm>
            <a:off x="76845" y="896618"/>
            <a:ext cx="3984617" cy="470000"/>
          </a:xfrm>
          <a:prstGeom prst="rect">
            <a:avLst/>
          </a:prstGeom>
        </p:spPr>
        <p:txBody>
          <a:bodyPr wrap="none">
            <a:spAutoFit/>
          </a:bodyPr>
          <a:lstStyle/>
          <a:p>
            <a:pPr>
              <a:lnSpc>
                <a:spcPct val="107000"/>
              </a:lnSpc>
            </a:pPr>
            <a:r>
              <a:rPr lang="en-IN" sz="2400" b="1" u="sng" dirty="0" smtClean="0">
                <a:solidFill>
                  <a:srgbClr val="C00000"/>
                </a:solidFill>
              </a:rPr>
              <a:t>BUTTERFLIES CONSERVATION </a:t>
            </a:r>
            <a:endParaRPr lang="en-IN" sz="2400" b="1" u="sng" dirty="0">
              <a:solidFill>
                <a:srgbClr val="C00000"/>
              </a:solidFill>
            </a:endParaRPr>
          </a:p>
        </p:txBody>
      </p:sp>
      <p:sp>
        <p:nvSpPr>
          <p:cNvPr id="7" name="Rectangle 6"/>
          <p:cNvSpPr/>
          <p:nvPr/>
        </p:nvSpPr>
        <p:spPr>
          <a:xfrm>
            <a:off x="266532" y="1490813"/>
            <a:ext cx="4820624" cy="5690789"/>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n-IN" sz="2000" b="1" dirty="0"/>
              <a:t>Butterflies are the second largest group of pollinators after honey bees which is an added advantage as areas rich in butterflies are rich in other invertebrates and other species of the food chain. </a:t>
            </a:r>
            <a:endParaRPr lang="en-IN" sz="2000" b="1" dirty="0" smtClean="0"/>
          </a:p>
          <a:p>
            <a:pPr algn="just">
              <a:lnSpc>
                <a:spcPct val="107000"/>
              </a:lnSpc>
              <a:spcAft>
                <a:spcPts val="0"/>
              </a:spcAft>
            </a:pPr>
            <a:endParaRPr lang="en-IN" sz="2000" b="1" dirty="0" smtClean="0"/>
          </a:p>
          <a:p>
            <a:pPr marL="342900" indent="-342900" algn="just">
              <a:lnSpc>
                <a:spcPct val="107000"/>
              </a:lnSpc>
              <a:spcAft>
                <a:spcPts val="0"/>
              </a:spcAft>
              <a:buFont typeface="Arial" panose="020B0604020202020204" pitchFamily="34" charset="0"/>
              <a:buChar char="•"/>
            </a:pPr>
            <a:r>
              <a:rPr lang="en-IN" sz="2000" b="1" dirty="0"/>
              <a:t>HEL recognizes the significance of host plants and this has led to the inception of the project </a:t>
            </a:r>
            <a:r>
              <a:rPr lang="en-IN" sz="2000" b="1" dirty="0">
                <a:solidFill>
                  <a:srgbClr val="C00000"/>
                </a:solidFill>
              </a:rPr>
              <a:t>"TITLI RANI” </a:t>
            </a:r>
            <a:r>
              <a:rPr lang="en-IN" sz="2000" b="1" dirty="0"/>
              <a:t>or Butterfly Conservation Park. The park is of open-air </a:t>
            </a:r>
            <a:r>
              <a:rPr lang="en-IN" sz="2000" b="1" dirty="0" smtClean="0"/>
              <a:t>type.</a:t>
            </a:r>
          </a:p>
          <a:p>
            <a:pPr marL="342900" indent="-342900" algn="just">
              <a:lnSpc>
                <a:spcPct val="107000"/>
              </a:lnSpc>
              <a:spcAft>
                <a:spcPts val="0"/>
              </a:spcAft>
              <a:buFont typeface="Arial" panose="020B0604020202020204" pitchFamily="34" charset="0"/>
              <a:buChar char="•"/>
            </a:pPr>
            <a:endParaRPr lang="en-IN" sz="2000" b="1" dirty="0" smtClean="0"/>
          </a:p>
          <a:p>
            <a:pPr marL="342900" indent="-342900" algn="just">
              <a:lnSpc>
                <a:spcPct val="107000"/>
              </a:lnSpc>
              <a:spcAft>
                <a:spcPts val="0"/>
              </a:spcAft>
              <a:buFont typeface="Arial" panose="020B0604020202020204" pitchFamily="34" charset="0"/>
              <a:buChar char="•"/>
            </a:pPr>
            <a:r>
              <a:rPr lang="en-IN" sz="2000" b="1" dirty="0" smtClean="0"/>
              <a:t> Presently</a:t>
            </a:r>
            <a:r>
              <a:rPr lang="en-IN" sz="2000" b="1" dirty="0"/>
              <a:t>, about 17 butterfly species, belonging to 5 families have been recorded from the HEL plant area. </a:t>
            </a:r>
          </a:p>
          <a:p>
            <a:pPr marL="342900" indent="-342900" algn="just">
              <a:lnSpc>
                <a:spcPct val="107000"/>
              </a:lnSpc>
              <a:spcAft>
                <a:spcPts val="0"/>
              </a:spcAft>
              <a:buFont typeface="Arial" panose="020B0604020202020204" pitchFamily="34" charset="0"/>
              <a:buChar char="•"/>
            </a:pPr>
            <a:endParaRPr lang="en-IN" sz="2000" b="1" dirty="0"/>
          </a:p>
        </p:txBody>
      </p:sp>
      <p:pic>
        <p:nvPicPr>
          <p:cNvPr id="8" name="object 17"/>
          <p:cNvPicPr/>
          <p:nvPr/>
        </p:nvPicPr>
        <p:blipFill>
          <a:blip r:embed="rId4" cstate="print"/>
          <a:stretch>
            <a:fillRect/>
          </a:stretch>
        </p:blipFill>
        <p:spPr>
          <a:xfrm rot="5400000">
            <a:off x="5494636" y="1466673"/>
            <a:ext cx="2865272" cy="3165079"/>
          </a:xfrm>
          <a:prstGeom prst="rect">
            <a:avLst/>
          </a:prstGeom>
        </p:spPr>
      </p:pic>
      <p:pic>
        <p:nvPicPr>
          <p:cNvPr id="9" name="object 21"/>
          <p:cNvPicPr/>
          <p:nvPr/>
        </p:nvPicPr>
        <p:blipFill>
          <a:blip r:embed="rId5" cstate="print"/>
          <a:stretch>
            <a:fillRect/>
          </a:stretch>
        </p:blipFill>
        <p:spPr>
          <a:xfrm rot="5400000">
            <a:off x="5529136" y="4500285"/>
            <a:ext cx="922019" cy="1290828"/>
          </a:xfrm>
          <a:prstGeom prst="rect">
            <a:avLst/>
          </a:prstGeom>
        </p:spPr>
      </p:pic>
      <p:pic>
        <p:nvPicPr>
          <p:cNvPr id="10" name="object 25"/>
          <p:cNvPicPr/>
          <p:nvPr/>
        </p:nvPicPr>
        <p:blipFill>
          <a:blip r:embed="rId6" cstate="print"/>
          <a:stretch>
            <a:fillRect/>
          </a:stretch>
        </p:blipFill>
        <p:spPr>
          <a:xfrm rot="5400000">
            <a:off x="7455967" y="4530004"/>
            <a:ext cx="923543" cy="1229867"/>
          </a:xfrm>
          <a:prstGeom prst="rect">
            <a:avLst/>
          </a:prstGeom>
        </p:spPr>
      </p:pic>
      <p:pic>
        <p:nvPicPr>
          <p:cNvPr id="11" name="object 24"/>
          <p:cNvPicPr/>
          <p:nvPr/>
        </p:nvPicPr>
        <p:blipFill>
          <a:blip r:embed="rId7" cstate="print"/>
          <a:stretch>
            <a:fillRect/>
          </a:stretch>
        </p:blipFill>
        <p:spPr>
          <a:xfrm rot="5400000">
            <a:off x="5558092" y="5655625"/>
            <a:ext cx="923543" cy="1231392"/>
          </a:xfrm>
          <a:prstGeom prst="rect">
            <a:avLst/>
          </a:prstGeom>
        </p:spPr>
      </p:pic>
      <p:pic>
        <p:nvPicPr>
          <p:cNvPr id="12" name="object 26"/>
          <p:cNvPicPr/>
          <p:nvPr/>
        </p:nvPicPr>
        <p:blipFill>
          <a:blip r:embed="rId8" cstate="print"/>
          <a:stretch>
            <a:fillRect/>
          </a:stretch>
        </p:blipFill>
        <p:spPr>
          <a:xfrm rot="5400000">
            <a:off x="7444537" y="5730538"/>
            <a:ext cx="923543" cy="1252727"/>
          </a:xfrm>
          <a:prstGeom prst="rect">
            <a:avLst/>
          </a:prstGeom>
        </p:spPr>
      </p:pic>
    </p:spTree>
    <p:extLst>
      <p:ext uri="{BB962C8B-B14F-4D97-AF65-F5344CB8AC3E}">
        <p14:creationId xmlns:p14="http://schemas.microsoft.com/office/powerpoint/2010/main" val="71336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37830"/>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17890"/>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Rectangle 4"/>
          <p:cNvSpPr/>
          <p:nvPr/>
        </p:nvSpPr>
        <p:spPr>
          <a:xfrm>
            <a:off x="356683" y="1101112"/>
            <a:ext cx="952505" cy="470000"/>
          </a:xfrm>
          <a:prstGeom prst="rect">
            <a:avLst/>
          </a:prstGeom>
        </p:spPr>
        <p:txBody>
          <a:bodyPr wrap="none">
            <a:spAutoFit/>
          </a:bodyPr>
          <a:lstStyle/>
          <a:p>
            <a:pPr>
              <a:lnSpc>
                <a:spcPct val="107000"/>
              </a:lnSpc>
              <a:spcAft>
                <a:spcPts val="0"/>
              </a:spcAft>
            </a:pPr>
            <a:r>
              <a:rPr lang="en-IN" sz="2400" b="1" u="sng" dirty="0" smtClean="0">
                <a:solidFill>
                  <a:srgbClr val="C00000"/>
                </a:solidFill>
              </a:rPr>
              <a:t>BIRDS</a:t>
            </a:r>
            <a:endParaRPr lang="en-IN" sz="2400" b="1" u="sng" dirty="0">
              <a:solidFill>
                <a:srgbClr val="C00000"/>
              </a:solidFill>
            </a:endParaRPr>
          </a:p>
        </p:txBody>
      </p:sp>
      <p:sp>
        <p:nvSpPr>
          <p:cNvPr id="6" name="Rectangle 5"/>
          <p:cNvSpPr/>
          <p:nvPr/>
        </p:nvSpPr>
        <p:spPr>
          <a:xfrm>
            <a:off x="43641" y="1680581"/>
            <a:ext cx="4572000" cy="5032147"/>
          </a:xfrm>
          <a:prstGeom prst="rect">
            <a:avLst/>
          </a:prstGeom>
        </p:spPr>
        <p:txBody>
          <a:bodyPr>
            <a:spAutoFit/>
          </a:bodyPr>
          <a:lstStyle/>
          <a:p>
            <a:pPr marL="342900" indent="-342900" algn="just">
              <a:lnSpc>
                <a:spcPct val="107000"/>
              </a:lnSpc>
              <a:buFont typeface="Arial" panose="020B0604020202020204" pitchFamily="34" charset="0"/>
              <a:buChar char="•"/>
            </a:pPr>
            <a:r>
              <a:rPr lang="en-IN" sz="2000" b="1" dirty="0"/>
              <a:t>Birds are sensitive to the overall habitat quality and biodiversity of a particular place. 38 bird species belonging to 30 families have been sighted inside </a:t>
            </a:r>
            <a:r>
              <a:rPr lang="en-IN" sz="2000" b="1" dirty="0" smtClean="0"/>
              <a:t>HEL.</a:t>
            </a:r>
          </a:p>
          <a:p>
            <a:pPr algn="just">
              <a:lnSpc>
                <a:spcPct val="107000"/>
              </a:lnSpc>
            </a:pPr>
            <a:endParaRPr lang="en-IN" sz="2000" b="1" dirty="0" smtClean="0"/>
          </a:p>
          <a:p>
            <a:pPr marL="342900" indent="-342900" algn="just">
              <a:lnSpc>
                <a:spcPct val="107000"/>
              </a:lnSpc>
              <a:buFont typeface="Arial" panose="020B0604020202020204" pitchFamily="34" charset="0"/>
              <a:buChar char="•"/>
            </a:pPr>
            <a:r>
              <a:rPr lang="en-IN" sz="2000" b="1" dirty="0"/>
              <a:t>Large numbers (more than 500) of Lesser Whistling Teals (</a:t>
            </a:r>
            <a:r>
              <a:rPr lang="en-IN" sz="2000" b="1" dirty="0" err="1"/>
              <a:t>Dendrocygna</a:t>
            </a:r>
            <a:r>
              <a:rPr lang="en-IN" sz="2000" b="1" dirty="0"/>
              <a:t> </a:t>
            </a:r>
            <a:r>
              <a:rPr lang="en-IN" sz="2000" b="1" dirty="0" err="1"/>
              <a:t>javanica</a:t>
            </a:r>
            <a:r>
              <a:rPr lang="en-IN" sz="2000" b="1" dirty="0"/>
              <a:t>) were recorded from the waterbodies of the HEL </a:t>
            </a:r>
            <a:r>
              <a:rPr lang="en-IN" sz="2000" b="1" dirty="0" smtClean="0"/>
              <a:t>plant.</a:t>
            </a:r>
            <a:br>
              <a:rPr lang="en-IN" sz="2000" b="1" dirty="0" smtClean="0"/>
            </a:br>
            <a:endParaRPr lang="en-IN" sz="2000" b="1" dirty="0" smtClean="0"/>
          </a:p>
          <a:p>
            <a:pPr marL="342900" indent="-342900" algn="just">
              <a:lnSpc>
                <a:spcPct val="107000"/>
              </a:lnSpc>
              <a:buFont typeface="Arial" panose="020B0604020202020204" pitchFamily="34" charset="0"/>
              <a:buChar char="•"/>
            </a:pPr>
            <a:r>
              <a:rPr lang="en-IN" sz="2000" b="1" dirty="0"/>
              <a:t>The landscape of HEL plant is perfectly suited for these birds, since these water bodies provide suitable habitat as well as </a:t>
            </a:r>
            <a:r>
              <a:rPr lang="en-IN" sz="2000" b="1" dirty="0" smtClean="0"/>
              <a:t>security.</a:t>
            </a:r>
            <a:endParaRPr lang="en-IN" sz="2000" b="1" dirty="0"/>
          </a:p>
        </p:txBody>
      </p:sp>
      <p:grpSp>
        <p:nvGrpSpPr>
          <p:cNvPr id="7" name="object 7"/>
          <p:cNvGrpSpPr/>
          <p:nvPr/>
        </p:nvGrpSpPr>
        <p:grpSpPr>
          <a:xfrm rot="5400000">
            <a:off x="5376873" y="998058"/>
            <a:ext cx="3052403" cy="4198512"/>
            <a:chOff x="1792223" y="230123"/>
            <a:chExt cx="3977640" cy="7406640"/>
          </a:xfrm>
        </p:grpSpPr>
        <p:pic>
          <p:nvPicPr>
            <p:cNvPr id="8" name="object 8"/>
            <p:cNvPicPr/>
            <p:nvPr/>
          </p:nvPicPr>
          <p:blipFill>
            <a:blip r:embed="rId4" cstate="print"/>
            <a:stretch>
              <a:fillRect/>
            </a:stretch>
          </p:blipFill>
          <p:spPr>
            <a:xfrm>
              <a:off x="1792224" y="230123"/>
              <a:ext cx="3977640" cy="7406639"/>
            </a:xfrm>
            <a:prstGeom prst="rect">
              <a:avLst/>
            </a:prstGeom>
          </p:spPr>
        </p:pic>
        <p:sp>
          <p:nvSpPr>
            <p:cNvPr id="9" name="object 9"/>
            <p:cNvSpPr/>
            <p:nvPr/>
          </p:nvSpPr>
          <p:spPr>
            <a:xfrm>
              <a:off x="1792211" y="230377"/>
              <a:ext cx="3976370" cy="7405370"/>
            </a:xfrm>
            <a:custGeom>
              <a:avLst/>
              <a:gdLst/>
              <a:ahLst/>
              <a:cxnLst/>
              <a:rect l="l" t="t" r="r" b="b"/>
              <a:pathLst>
                <a:path w="3976370" h="7405370">
                  <a:moveTo>
                    <a:pt x="3976128" y="0"/>
                  </a:moveTo>
                  <a:lnTo>
                    <a:pt x="3974604" y="0"/>
                  </a:lnTo>
                  <a:lnTo>
                    <a:pt x="3974604" y="1270"/>
                  </a:lnTo>
                  <a:lnTo>
                    <a:pt x="3974604" y="7402830"/>
                  </a:lnTo>
                  <a:lnTo>
                    <a:pt x="1524" y="7402830"/>
                  </a:lnTo>
                  <a:lnTo>
                    <a:pt x="1524" y="1270"/>
                  </a:lnTo>
                  <a:lnTo>
                    <a:pt x="3974604" y="1270"/>
                  </a:lnTo>
                  <a:lnTo>
                    <a:pt x="3974604" y="0"/>
                  </a:lnTo>
                  <a:lnTo>
                    <a:pt x="0" y="0"/>
                  </a:lnTo>
                  <a:lnTo>
                    <a:pt x="0" y="1270"/>
                  </a:lnTo>
                  <a:lnTo>
                    <a:pt x="0" y="7402830"/>
                  </a:lnTo>
                  <a:lnTo>
                    <a:pt x="0" y="7405370"/>
                  </a:lnTo>
                  <a:lnTo>
                    <a:pt x="3976128" y="7405370"/>
                  </a:lnTo>
                  <a:lnTo>
                    <a:pt x="3976128" y="7403351"/>
                  </a:lnTo>
                  <a:lnTo>
                    <a:pt x="3976128" y="7402830"/>
                  </a:lnTo>
                  <a:lnTo>
                    <a:pt x="3976128" y="1270"/>
                  </a:lnTo>
                  <a:lnTo>
                    <a:pt x="3976128" y="0"/>
                  </a:lnTo>
                  <a:close/>
                </a:path>
              </a:pathLst>
            </a:custGeom>
            <a:solidFill>
              <a:srgbClr val="939597"/>
            </a:solidFill>
          </p:spPr>
          <p:txBody>
            <a:bodyPr wrap="square" lIns="0" tIns="0" rIns="0" bIns="0" rtlCol="0"/>
            <a:lstStyle/>
            <a:p>
              <a:endParaRPr/>
            </a:p>
          </p:txBody>
        </p:sp>
      </p:grpSp>
      <p:pic>
        <p:nvPicPr>
          <p:cNvPr id="10" name="object 10"/>
          <p:cNvPicPr/>
          <p:nvPr/>
        </p:nvPicPr>
        <p:blipFill>
          <a:blip r:embed="rId5" cstate="print"/>
          <a:stretch>
            <a:fillRect/>
          </a:stretch>
        </p:blipFill>
        <p:spPr>
          <a:xfrm rot="5400000">
            <a:off x="6012094" y="3722636"/>
            <a:ext cx="1781816" cy="4198367"/>
          </a:xfrm>
          <a:prstGeom prst="rect">
            <a:avLst/>
          </a:prstGeom>
        </p:spPr>
      </p:pic>
      <p:sp>
        <p:nvSpPr>
          <p:cNvPr id="12" name="Rectangle 11"/>
          <p:cNvSpPr/>
          <p:nvPr/>
        </p:nvSpPr>
        <p:spPr>
          <a:xfrm>
            <a:off x="2640016" y="0"/>
            <a:ext cx="3541803" cy="532903"/>
          </a:xfrm>
          <a:prstGeom prst="rect">
            <a:avLst/>
          </a:prstGeom>
        </p:spPr>
        <p:txBody>
          <a:bodyPr wrap="none">
            <a:spAutoFit/>
          </a:bodyPr>
          <a:lstStyle/>
          <a:p>
            <a:pPr>
              <a:lnSpc>
                <a:spcPct val="107000"/>
              </a:lnSpc>
              <a:spcAft>
                <a:spcPts val="0"/>
              </a:spcAft>
            </a:pPr>
            <a:r>
              <a:rPr lang="en-IN" sz="2800" b="1" u="sng" dirty="0" smtClean="0">
                <a:solidFill>
                  <a:srgbClr val="002060"/>
                </a:solidFill>
              </a:rPr>
              <a:t>FAUNAL BIODIVERSITY</a:t>
            </a:r>
            <a:endParaRPr lang="en-IN" sz="2800" b="1" u="sng" dirty="0">
              <a:solidFill>
                <a:srgbClr val="002060"/>
              </a:solidFill>
            </a:endParaRPr>
          </a:p>
        </p:txBody>
      </p:sp>
    </p:spTree>
    <p:extLst>
      <p:ext uri="{BB962C8B-B14F-4D97-AF65-F5344CB8AC3E}">
        <p14:creationId xmlns:p14="http://schemas.microsoft.com/office/powerpoint/2010/main" val="365793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683" y="19256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192566"/>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91642"/>
            <a:ext cx="8475314"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object 4"/>
          <p:cNvGrpSpPr/>
          <p:nvPr/>
        </p:nvGrpSpPr>
        <p:grpSpPr>
          <a:xfrm rot="5400000">
            <a:off x="1067532" y="521053"/>
            <a:ext cx="2514217" cy="3935917"/>
            <a:chOff x="1792223" y="228599"/>
            <a:chExt cx="4002404" cy="5122545"/>
          </a:xfrm>
        </p:grpSpPr>
        <p:sp>
          <p:nvSpPr>
            <p:cNvPr id="6" name="object 5"/>
            <p:cNvSpPr/>
            <p:nvPr/>
          </p:nvSpPr>
          <p:spPr>
            <a:xfrm>
              <a:off x="5727191" y="5344667"/>
              <a:ext cx="67310" cy="3175"/>
            </a:xfrm>
            <a:custGeom>
              <a:avLst/>
              <a:gdLst/>
              <a:ahLst/>
              <a:cxnLst/>
              <a:rect l="l" t="t" r="r" b="b"/>
              <a:pathLst>
                <a:path w="67310" h="3175">
                  <a:moveTo>
                    <a:pt x="67056" y="3048"/>
                  </a:moveTo>
                  <a:lnTo>
                    <a:pt x="0" y="3048"/>
                  </a:lnTo>
                  <a:lnTo>
                    <a:pt x="0" y="0"/>
                  </a:lnTo>
                  <a:lnTo>
                    <a:pt x="67056" y="0"/>
                  </a:lnTo>
                  <a:lnTo>
                    <a:pt x="67056" y="3048"/>
                  </a:lnTo>
                  <a:close/>
                </a:path>
              </a:pathLst>
            </a:custGeom>
            <a:solidFill>
              <a:srgbClr val="231F1F"/>
            </a:solidFill>
          </p:spPr>
          <p:txBody>
            <a:bodyPr wrap="square" lIns="0" tIns="0" rIns="0" bIns="0" rtlCol="0"/>
            <a:lstStyle/>
            <a:p>
              <a:endParaRPr/>
            </a:p>
          </p:txBody>
        </p:sp>
        <p:pic>
          <p:nvPicPr>
            <p:cNvPr id="7" name="object 6"/>
            <p:cNvPicPr/>
            <p:nvPr/>
          </p:nvPicPr>
          <p:blipFill>
            <a:blip r:embed="rId4" cstate="print"/>
            <a:stretch>
              <a:fillRect/>
            </a:stretch>
          </p:blipFill>
          <p:spPr>
            <a:xfrm>
              <a:off x="1792223" y="228599"/>
              <a:ext cx="3976116" cy="5122164"/>
            </a:xfrm>
            <a:prstGeom prst="rect">
              <a:avLst/>
            </a:prstGeom>
          </p:spPr>
        </p:pic>
      </p:grpSp>
      <p:sp>
        <p:nvSpPr>
          <p:cNvPr id="9" name="Rectangle 8"/>
          <p:cNvSpPr/>
          <p:nvPr/>
        </p:nvSpPr>
        <p:spPr>
          <a:xfrm>
            <a:off x="971260" y="3363643"/>
            <a:ext cx="4572000" cy="338554"/>
          </a:xfrm>
          <a:prstGeom prst="rect">
            <a:avLst/>
          </a:prstGeom>
        </p:spPr>
        <p:txBody>
          <a:bodyPr>
            <a:spAutoFit/>
          </a:bodyPr>
          <a:lstStyle/>
          <a:p>
            <a:r>
              <a:rPr lang="en-IN" sz="1600" b="1" dirty="0">
                <a:solidFill>
                  <a:schemeClr val="bg1"/>
                </a:solidFill>
                <a:latin typeface="Arial" panose="020B0604020202020204" pitchFamily="34" charset="0"/>
                <a:ea typeface="Calibri" panose="020F0502020204030204" pitchFamily="34" charset="0"/>
              </a:rPr>
              <a:t>Black Hooded </a:t>
            </a:r>
            <a:r>
              <a:rPr lang="en-IN" sz="1600" b="1" dirty="0" smtClean="0">
                <a:solidFill>
                  <a:schemeClr val="bg1"/>
                </a:solidFill>
                <a:latin typeface="Arial" panose="020B0604020202020204" pitchFamily="34" charset="0"/>
                <a:ea typeface="Calibri" panose="020F0502020204030204" pitchFamily="34" charset="0"/>
              </a:rPr>
              <a:t>Oriole</a:t>
            </a:r>
            <a:endParaRPr lang="en-IN" sz="1600" b="1" dirty="0"/>
          </a:p>
        </p:txBody>
      </p:sp>
      <p:pic>
        <p:nvPicPr>
          <p:cNvPr id="11" name="object 8"/>
          <p:cNvPicPr/>
          <p:nvPr/>
        </p:nvPicPr>
        <p:blipFill>
          <a:blip r:embed="rId5" cstate="print"/>
          <a:stretch>
            <a:fillRect/>
          </a:stretch>
        </p:blipFill>
        <p:spPr>
          <a:xfrm rot="5400000">
            <a:off x="5485840" y="439268"/>
            <a:ext cx="2762583" cy="3929864"/>
          </a:xfrm>
          <a:prstGeom prst="rect">
            <a:avLst/>
          </a:prstGeom>
        </p:spPr>
      </p:pic>
      <p:sp>
        <p:nvSpPr>
          <p:cNvPr id="15" name="Rectangle 14"/>
          <p:cNvSpPr/>
          <p:nvPr/>
        </p:nvSpPr>
        <p:spPr>
          <a:xfrm>
            <a:off x="6194890" y="3407564"/>
            <a:ext cx="2539109" cy="338554"/>
          </a:xfrm>
          <a:prstGeom prst="rect">
            <a:avLst/>
          </a:prstGeom>
        </p:spPr>
        <p:txBody>
          <a:bodyPr wrap="square">
            <a:spAutoFit/>
          </a:bodyPr>
          <a:lstStyle/>
          <a:p>
            <a:r>
              <a:rPr lang="en-IN" sz="1600" b="1" dirty="0">
                <a:solidFill>
                  <a:schemeClr val="bg1"/>
                </a:solidFill>
                <a:latin typeface="Arial" panose="020B0604020202020204" pitchFamily="34" charset="0"/>
                <a:ea typeface="Calibri" panose="020F0502020204030204" pitchFamily="34" charset="0"/>
              </a:rPr>
              <a:t>Coppersmith </a:t>
            </a:r>
            <a:r>
              <a:rPr lang="en-IN" sz="1600" b="1" dirty="0" smtClean="0">
                <a:solidFill>
                  <a:schemeClr val="bg1"/>
                </a:solidFill>
                <a:latin typeface="Arial" panose="020B0604020202020204" pitchFamily="34" charset="0"/>
                <a:ea typeface="Calibri" panose="020F0502020204030204" pitchFamily="34" charset="0"/>
              </a:rPr>
              <a:t>Barbet</a:t>
            </a:r>
            <a:endParaRPr lang="en-IN" sz="1600" b="1" dirty="0">
              <a:solidFill>
                <a:schemeClr val="bg1"/>
              </a:solidFill>
              <a:latin typeface="Arial" panose="020B0604020202020204" pitchFamily="34" charset="0"/>
              <a:ea typeface="Calibri" panose="020F0502020204030204" pitchFamily="34" charset="0"/>
            </a:endParaRPr>
          </a:p>
        </p:txBody>
      </p:sp>
      <p:grpSp>
        <p:nvGrpSpPr>
          <p:cNvPr id="16" name="object 4"/>
          <p:cNvGrpSpPr/>
          <p:nvPr/>
        </p:nvGrpSpPr>
        <p:grpSpPr>
          <a:xfrm rot="5400000">
            <a:off x="1211757" y="3154858"/>
            <a:ext cx="2625763" cy="4272522"/>
            <a:chOff x="1792223" y="225551"/>
            <a:chExt cx="4002404" cy="6263640"/>
          </a:xfrm>
        </p:grpSpPr>
        <p:sp>
          <p:nvSpPr>
            <p:cNvPr id="17" name="object 5"/>
            <p:cNvSpPr/>
            <p:nvPr/>
          </p:nvSpPr>
          <p:spPr>
            <a:xfrm>
              <a:off x="5727191" y="5344667"/>
              <a:ext cx="67310" cy="3175"/>
            </a:xfrm>
            <a:custGeom>
              <a:avLst/>
              <a:gdLst/>
              <a:ahLst/>
              <a:cxnLst/>
              <a:rect l="l" t="t" r="r" b="b"/>
              <a:pathLst>
                <a:path w="67310" h="3175">
                  <a:moveTo>
                    <a:pt x="67056" y="3048"/>
                  </a:moveTo>
                  <a:lnTo>
                    <a:pt x="0" y="3048"/>
                  </a:lnTo>
                  <a:lnTo>
                    <a:pt x="0" y="0"/>
                  </a:lnTo>
                  <a:lnTo>
                    <a:pt x="67056" y="0"/>
                  </a:lnTo>
                  <a:lnTo>
                    <a:pt x="67056" y="3048"/>
                  </a:lnTo>
                  <a:close/>
                </a:path>
              </a:pathLst>
            </a:custGeom>
            <a:solidFill>
              <a:srgbClr val="231F1F"/>
            </a:solidFill>
          </p:spPr>
          <p:txBody>
            <a:bodyPr wrap="square" lIns="0" tIns="0" rIns="0" bIns="0" rtlCol="0"/>
            <a:lstStyle/>
            <a:p>
              <a:endParaRPr/>
            </a:p>
          </p:txBody>
        </p:sp>
        <p:pic>
          <p:nvPicPr>
            <p:cNvPr id="18" name="object 6"/>
            <p:cNvPicPr/>
            <p:nvPr/>
          </p:nvPicPr>
          <p:blipFill>
            <a:blip r:embed="rId6" cstate="print"/>
            <a:stretch>
              <a:fillRect/>
            </a:stretch>
          </p:blipFill>
          <p:spPr>
            <a:xfrm>
              <a:off x="1792223" y="225551"/>
              <a:ext cx="3977640" cy="6263640"/>
            </a:xfrm>
            <a:prstGeom prst="rect">
              <a:avLst/>
            </a:prstGeom>
          </p:spPr>
        </p:pic>
      </p:grpSp>
      <p:sp>
        <p:nvSpPr>
          <p:cNvPr id="22" name="Rectangle 21"/>
          <p:cNvSpPr/>
          <p:nvPr/>
        </p:nvSpPr>
        <p:spPr>
          <a:xfrm>
            <a:off x="2807187" y="6125900"/>
            <a:ext cx="1301959" cy="338554"/>
          </a:xfrm>
          <a:prstGeom prst="rect">
            <a:avLst/>
          </a:prstGeom>
        </p:spPr>
        <p:txBody>
          <a:bodyPr wrap="none">
            <a:spAutoFit/>
          </a:bodyPr>
          <a:lstStyle/>
          <a:p>
            <a:r>
              <a:rPr lang="en-IN" sz="1600" b="1" dirty="0">
                <a:solidFill>
                  <a:schemeClr val="bg1"/>
                </a:solidFill>
                <a:latin typeface="Arial" panose="020B0604020202020204" pitchFamily="34" charset="0"/>
                <a:ea typeface="Calibri" panose="020F0502020204030204" pitchFamily="34" charset="0"/>
              </a:rPr>
              <a:t>Asian </a:t>
            </a:r>
            <a:r>
              <a:rPr lang="en-IN" sz="1600" b="1" dirty="0" err="1">
                <a:solidFill>
                  <a:schemeClr val="bg1"/>
                </a:solidFill>
                <a:latin typeface="Arial" panose="020B0604020202020204" pitchFamily="34" charset="0"/>
                <a:ea typeface="Calibri" panose="020F0502020204030204" pitchFamily="34" charset="0"/>
              </a:rPr>
              <a:t>Koel</a:t>
            </a:r>
            <a:r>
              <a:rPr lang="en-IN" sz="1600" b="1" dirty="0">
                <a:solidFill>
                  <a:schemeClr val="bg1"/>
                </a:solidFill>
                <a:latin typeface="Arial" panose="020B0604020202020204" pitchFamily="34" charset="0"/>
                <a:ea typeface="Calibri" panose="020F0502020204030204" pitchFamily="34" charset="0"/>
              </a:rPr>
              <a:t> </a:t>
            </a:r>
          </a:p>
        </p:txBody>
      </p:sp>
      <p:grpSp>
        <p:nvGrpSpPr>
          <p:cNvPr id="23" name="object 4"/>
          <p:cNvGrpSpPr/>
          <p:nvPr/>
        </p:nvGrpSpPr>
        <p:grpSpPr>
          <a:xfrm rot="5400000">
            <a:off x="5584186" y="3260008"/>
            <a:ext cx="2661925" cy="4025900"/>
            <a:chOff x="1795272" y="4213859"/>
            <a:chExt cx="3999229" cy="6254750"/>
          </a:xfrm>
        </p:grpSpPr>
        <p:sp>
          <p:nvSpPr>
            <p:cNvPr id="24" name="object 5"/>
            <p:cNvSpPr/>
            <p:nvPr/>
          </p:nvSpPr>
          <p:spPr>
            <a:xfrm>
              <a:off x="5727192" y="5344667"/>
              <a:ext cx="67310" cy="3175"/>
            </a:xfrm>
            <a:custGeom>
              <a:avLst/>
              <a:gdLst/>
              <a:ahLst/>
              <a:cxnLst/>
              <a:rect l="l" t="t" r="r" b="b"/>
              <a:pathLst>
                <a:path w="67310" h="3175">
                  <a:moveTo>
                    <a:pt x="67056" y="3048"/>
                  </a:moveTo>
                  <a:lnTo>
                    <a:pt x="0" y="3048"/>
                  </a:lnTo>
                  <a:lnTo>
                    <a:pt x="0" y="0"/>
                  </a:lnTo>
                  <a:lnTo>
                    <a:pt x="67056" y="0"/>
                  </a:lnTo>
                  <a:lnTo>
                    <a:pt x="67056" y="3048"/>
                  </a:lnTo>
                  <a:close/>
                </a:path>
              </a:pathLst>
            </a:custGeom>
            <a:solidFill>
              <a:srgbClr val="231F1F"/>
            </a:solidFill>
          </p:spPr>
          <p:txBody>
            <a:bodyPr wrap="square" lIns="0" tIns="0" rIns="0" bIns="0" rtlCol="0"/>
            <a:lstStyle/>
            <a:p>
              <a:endParaRPr/>
            </a:p>
          </p:txBody>
        </p:sp>
        <p:pic>
          <p:nvPicPr>
            <p:cNvPr id="25" name="object 6"/>
            <p:cNvPicPr/>
            <p:nvPr/>
          </p:nvPicPr>
          <p:blipFill>
            <a:blip r:embed="rId7" cstate="print"/>
            <a:stretch>
              <a:fillRect/>
            </a:stretch>
          </p:blipFill>
          <p:spPr>
            <a:xfrm>
              <a:off x="1795272" y="4213859"/>
              <a:ext cx="3971544" cy="6254496"/>
            </a:xfrm>
            <a:prstGeom prst="rect">
              <a:avLst/>
            </a:prstGeom>
          </p:spPr>
        </p:pic>
      </p:grpSp>
      <p:sp>
        <p:nvSpPr>
          <p:cNvPr id="26" name="Rectangle 25"/>
          <p:cNvSpPr/>
          <p:nvPr/>
        </p:nvSpPr>
        <p:spPr>
          <a:xfrm>
            <a:off x="6433168" y="5996548"/>
            <a:ext cx="2062552" cy="338554"/>
          </a:xfrm>
          <a:prstGeom prst="rect">
            <a:avLst/>
          </a:prstGeom>
        </p:spPr>
        <p:txBody>
          <a:bodyPr wrap="none">
            <a:spAutoFit/>
          </a:bodyPr>
          <a:lstStyle/>
          <a:p>
            <a:r>
              <a:rPr lang="en-US" sz="1600" b="1" dirty="0">
                <a:solidFill>
                  <a:schemeClr val="bg1"/>
                </a:solidFill>
                <a:latin typeface="Arial" panose="020B0604020202020204" pitchFamily="34" charset="0"/>
                <a:ea typeface="Calibri" panose="020F0502020204030204" pitchFamily="34" charset="0"/>
              </a:rPr>
              <a:t>Long Tailed Shrike </a:t>
            </a:r>
            <a:endParaRPr lang="en-IN" sz="1600" b="1" dirty="0">
              <a:solidFill>
                <a:schemeClr val="bg1"/>
              </a:solidFill>
              <a:latin typeface="Arial" panose="020B0604020202020204" pitchFamily="34" charset="0"/>
              <a:ea typeface="Calibri" panose="020F0502020204030204" pitchFamily="34" charset="0"/>
            </a:endParaRPr>
          </a:p>
        </p:txBody>
      </p:sp>
      <p:sp>
        <p:nvSpPr>
          <p:cNvPr id="27" name="Rectangle 26"/>
          <p:cNvSpPr/>
          <p:nvPr/>
        </p:nvSpPr>
        <p:spPr>
          <a:xfrm>
            <a:off x="2640016" y="0"/>
            <a:ext cx="3541803" cy="532903"/>
          </a:xfrm>
          <a:prstGeom prst="rect">
            <a:avLst/>
          </a:prstGeom>
        </p:spPr>
        <p:txBody>
          <a:bodyPr wrap="none">
            <a:spAutoFit/>
          </a:bodyPr>
          <a:lstStyle/>
          <a:p>
            <a:pPr>
              <a:lnSpc>
                <a:spcPct val="107000"/>
              </a:lnSpc>
              <a:spcAft>
                <a:spcPts val="0"/>
              </a:spcAft>
            </a:pPr>
            <a:r>
              <a:rPr lang="en-IN" sz="2800" b="1" u="sng" dirty="0" smtClean="0">
                <a:solidFill>
                  <a:srgbClr val="002060"/>
                </a:solidFill>
              </a:rPr>
              <a:t>FAUNAL BIODIVERSITY</a:t>
            </a:r>
            <a:endParaRPr lang="en-IN" sz="2800" b="1" u="sng" dirty="0">
              <a:solidFill>
                <a:srgbClr val="002060"/>
              </a:solidFill>
            </a:endParaRPr>
          </a:p>
        </p:txBody>
      </p:sp>
    </p:spTree>
    <p:extLst>
      <p:ext uri="{BB962C8B-B14F-4D97-AF65-F5344CB8AC3E}">
        <p14:creationId xmlns:p14="http://schemas.microsoft.com/office/powerpoint/2010/main" val="35854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365F6E-65A3-437E-9DCA-755ED6CCED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983" y="83096"/>
            <a:ext cx="1295017" cy="689605"/>
          </a:xfrm>
          <a:prstGeom prst="rect">
            <a:avLst/>
          </a:prstGeom>
        </p:spPr>
      </p:pic>
      <p:pic>
        <p:nvPicPr>
          <p:cNvPr id="3" name="Picture 2">
            <a:extLst>
              <a:ext uri="{FF2B5EF4-FFF2-40B4-BE49-F238E27FC236}">
                <a16:creationId xmlns:a16="http://schemas.microsoft.com/office/drawing/2014/main" xmlns="" id="{F7F69B55-4FAE-426D-8C3A-11D6999A4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1" y="90448"/>
            <a:ext cx="755776" cy="580135"/>
          </a:xfrm>
          <a:prstGeom prst="rect">
            <a:avLst/>
          </a:prstGeom>
        </p:spPr>
      </p:pic>
      <p:cxnSp>
        <p:nvCxnSpPr>
          <p:cNvPr id="4" name="Straight Connector 3">
            <a:extLst>
              <a:ext uri="{FF2B5EF4-FFF2-40B4-BE49-F238E27FC236}">
                <a16:creationId xmlns:a16="http://schemas.microsoft.com/office/drawing/2014/main" xmlns="" id="{00B899CD-89B6-47A3-99C2-289B42FFA8BC}"/>
              </a:ext>
            </a:extLst>
          </p:cNvPr>
          <p:cNvCxnSpPr/>
          <p:nvPr/>
        </p:nvCxnSpPr>
        <p:spPr>
          <a:xfrm>
            <a:off x="356683" y="915442"/>
            <a:ext cx="847531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ject 7"/>
          <p:cNvPicPr/>
          <p:nvPr/>
        </p:nvPicPr>
        <p:blipFill>
          <a:blip r:embed="rId4" cstate="print"/>
          <a:stretch>
            <a:fillRect/>
          </a:stretch>
        </p:blipFill>
        <p:spPr>
          <a:xfrm rot="5400000">
            <a:off x="5722888" y="313696"/>
            <a:ext cx="2364622" cy="3853597"/>
          </a:xfrm>
          <a:prstGeom prst="rect">
            <a:avLst/>
          </a:prstGeom>
        </p:spPr>
      </p:pic>
      <p:sp>
        <p:nvSpPr>
          <p:cNvPr id="10" name="Rectangle 9"/>
          <p:cNvSpPr/>
          <p:nvPr/>
        </p:nvSpPr>
        <p:spPr>
          <a:xfrm>
            <a:off x="2784833" y="136763"/>
            <a:ext cx="4835683" cy="532903"/>
          </a:xfrm>
          <a:prstGeom prst="rect">
            <a:avLst/>
          </a:prstGeom>
        </p:spPr>
        <p:txBody>
          <a:bodyPr wrap="none">
            <a:spAutoFit/>
          </a:bodyPr>
          <a:lstStyle/>
          <a:p>
            <a:pPr>
              <a:lnSpc>
                <a:spcPct val="107000"/>
              </a:lnSpc>
            </a:pPr>
            <a:r>
              <a:rPr lang="en-IN" sz="2800" b="1" u="sng" dirty="0">
                <a:solidFill>
                  <a:srgbClr val="002060"/>
                </a:solidFill>
              </a:rPr>
              <a:t>FAUNAL POPULATIONS  AT HEL </a:t>
            </a:r>
          </a:p>
        </p:txBody>
      </p:sp>
      <p:sp>
        <p:nvSpPr>
          <p:cNvPr id="11" name="Rectangle 10"/>
          <p:cNvSpPr/>
          <p:nvPr/>
        </p:nvSpPr>
        <p:spPr>
          <a:xfrm>
            <a:off x="356682" y="1058184"/>
            <a:ext cx="4228017" cy="2364622"/>
          </a:xfrm>
          <a:prstGeom prst="rect">
            <a:avLst/>
          </a:prstGeom>
        </p:spPr>
        <p:txBody>
          <a:bodyPr wrap="square">
            <a:spAutoFit/>
          </a:bodyPr>
          <a:lstStyle/>
          <a:p>
            <a:pPr>
              <a:lnSpc>
                <a:spcPct val="107000"/>
              </a:lnSpc>
              <a:spcAft>
                <a:spcPts val="0"/>
              </a:spcAft>
            </a:pPr>
            <a:r>
              <a:rPr lang="en-IN" b="1" dirty="0">
                <a:solidFill>
                  <a:srgbClr val="C00000"/>
                </a:solidFill>
                <a:latin typeface="Arial" panose="020B0604020202020204" pitchFamily="34" charset="0"/>
                <a:ea typeface="Calibri" panose="020F0502020204030204" pitchFamily="34" charset="0"/>
                <a:cs typeface="Times New Roman" panose="02020603050405020304" pitchFamily="18" charset="0"/>
              </a:rPr>
              <a:t>Golden Jackal </a:t>
            </a:r>
            <a:r>
              <a:rPr lang="en-IN"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sz="2000" b="1" dirty="0"/>
              <a:t>The Golden Jackal (</a:t>
            </a:r>
            <a:r>
              <a:rPr lang="en-IN" sz="2000" b="1" dirty="0" err="1"/>
              <a:t>Canis</a:t>
            </a:r>
            <a:r>
              <a:rPr lang="en-IN" sz="2000" b="1" dirty="0"/>
              <a:t> aureus) is found all across the green belt areas of HEL facility. </a:t>
            </a:r>
            <a:r>
              <a:rPr lang="en-IN" sz="2000" b="1" dirty="0" smtClean="0"/>
              <a:t>HEL </a:t>
            </a:r>
            <a:r>
              <a:rPr lang="en-IN" sz="2000" b="1" dirty="0"/>
              <a:t>plant is supporting a sizable population of these endangered species, varying between 10-20 adults</a:t>
            </a:r>
            <a:r>
              <a:rPr lang="en-IN" dirty="0">
                <a:latin typeface="Arial" panose="020B0604020202020204" pitchFamily="34"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object 7"/>
          <p:cNvPicPr/>
          <p:nvPr/>
        </p:nvPicPr>
        <p:blipFill>
          <a:blip r:embed="rId5" cstate="print"/>
          <a:stretch>
            <a:fillRect/>
          </a:stretch>
        </p:blipFill>
        <p:spPr>
          <a:xfrm rot="5400000">
            <a:off x="775872" y="3005576"/>
            <a:ext cx="2924154" cy="4044097"/>
          </a:xfrm>
          <a:prstGeom prst="rect">
            <a:avLst/>
          </a:prstGeom>
        </p:spPr>
      </p:pic>
      <p:sp>
        <p:nvSpPr>
          <p:cNvPr id="13" name="Rectangle 12"/>
          <p:cNvSpPr/>
          <p:nvPr/>
        </p:nvSpPr>
        <p:spPr>
          <a:xfrm>
            <a:off x="4863960" y="3908446"/>
            <a:ext cx="4042413" cy="1705980"/>
          </a:xfrm>
          <a:prstGeom prst="rect">
            <a:avLst/>
          </a:prstGeom>
        </p:spPr>
        <p:txBody>
          <a:bodyPr wrap="square">
            <a:spAutoFit/>
          </a:bodyPr>
          <a:lstStyle/>
          <a:p>
            <a:pPr>
              <a:lnSpc>
                <a:spcPct val="107000"/>
              </a:lnSpc>
            </a:pPr>
            <a:r>
              <a:rPr lang="en-IN" b="1" dirty="0">
                <a:solidFill>
                  <a:srgbClr val="C00000"/>
                </a:solidFill>
                <a:latin typeface="Arial" panose="020B0604020202020204" pitchFamily="34" charset="0"/>
                <a:ea typeface="Calibri" panose="020F0502020204030204" pitchFamily="34" charset="0"/>
                <a:cs typeface="Times New Roman" panose="02020603050405020304" pitchFamily="18" charset="0"/>
              </a:rPr>
              <a:t>Jungle Cat &amp; Small Indian Civet :</a:t>
            </a:r>
          </a:p>
          <a:p>
            <a:pPr algn="just">
              <a:lnSpc>
                <a:spcPct val="107000"/>
              </a:lnSpc>
              <a:spcAft>
                <a:spcPts val="0"/>
              </a:spcAft>
            </a:pPr>
            <a:r>
              <a:rPr lang="en-IN" sz="2000" b="1" dirty="0"/>
              <a:t>The Jungle Cat &amp; Small Indian Civet have  been spotted on multiple instances at the green belt and plantation area around HEL </a:t>
            </a:r>
            <a:r>
              <a:rPr lang="en-IN" sz="2000" b="1" dirty="0" smtClean="0"/>
              <a:t>facility.</a:t>
            </a:r>
            <a:endParaRPr lang="en-IN" sz="2000" b="1" dirty="0"/>
          </a:p>
        </p:txBody>
      </p:sp>
    </p:spTree>
    <p:extLst>
      <p:ext uri="{BB962C8B-B14F-4D97-AF65-F5344CB8AC3E}">
        <p14:creationId xmlns:p14="http://schemas.microsoft.com/office/powerpoint/2010/main" val="374768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7F69B55-4FAE-426D-8C3A-11D6999A40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6" name="Picture 5">
            <a:extLst>
              <a:ext uri="{FF2B5EF4-FFF2-40B4-BE49-F238E27FC236}">
                <a16:creationId xmlns:a16="http://schemas.microsoft.com/office/drawing/2014/main" xmlns="" id="{F9365F6E-65A3-437E-9DCA-755ED6CCED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7" name="Straight Connector 6">
            <a:extLst>
              <a:ext uri="{FF2B5EF4-FFF2-40B4-BE49-F238E27FC236}">
                <a16:creationId xmlns:a16="http://schemas.microsoft.com/office/drawing/2014/main" xmlns="" id="{00B899CD-89B6-47A3-99C2-289B42FFA8BC}"/>
              </a:ext>
            </a:extLst>
          </p:cNvPr>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xmlns="" id="{ADD03DC3-B0B7-4633-9B4A-2C3798B61F00}"/>
              </a:ext>
            </a:extLst>
          </p:cNvPr>
          <p:cNvSpPr txBox="1"/>
          <p:nvPr/>
        </p:nvSpPr>
        <p:spPr>
          <a:xfrm>
            <a:off x="300193" y="972218"/>
            <a:ext cx="5096055" cy="5755422"/>
          </a:xfrm>
          <a:prstGeom prst="rect">
            <a:avLst/>
          </a:prstGeom>
          <a:noFill/>
        </p:spPr>
        <p:txBody>
          <a:bodyPr wrap="square" rtlCol="0">
            <a:spAutoFit/>
          </a:bodyPr>
          <a:lstStyle/>
          <a:p>
            <a:pPr defTabSz="914400"/>
            <a:r>
              <a:rPr lang="en-IN" b="1" u="sng" dirty="0" smtClean="0"/>
              <a:t>CO2 absorption by Green belt</a:t>
            </a:r>
          </a:p>
          <a:p>
            <a:pPr defTabSz="914400"/>
            <a:endParaRPr lang="en-IN" b="1" dirty="0"/>
          </a:p>
          <a:p>
            <a:pPr marL="285750" indent="-285750" defTabSz="914400">
              <a:buFont typeface="Arial" panose="020B0604020202020204" pitchFamily="34" charset="0"/>
              <a:buChar char="•"/>
            </a:pPr>
            <a:r>
              <a:rPr lang="en-IN" sz="1600" b="1" dirty="0" smtClean="0"/>
              <a:t>238 MT CO2 absorption/ year in first five years.</a:t>
            </a:r>
          </a:p>
          <a:p>
            <a:pPr marL="285750" indent="-285750" defTabSz="914400">
              <a:buFont typeface="Arial" panose="020B0604020202020204" pitchFamily="34" charset="0"/>
              <a:buChar char="•"/>
            </a:pPr>
            <a:endParaRPr lang="en-IN" sz="1600" b="1" dirty="0"/>
          </a:p>
          <a:p>
            <a:pPr marL="285750" indent="-285750" defTabSz="914400">
              <a:buFont typeface="Arial" panose="020B0604020202020204" pitchFamily="34" charset="0"/>
              <a:buChar char="•"/>
            </a:pPr>
            <a:r>
              <a:rPr lang="en-IN" sz="1600" b="1" dirty="0" smtClean="0"/>
              <a:t>Maximum absorption potential 1440 MT/ year.</a:t>
            </a:r>
          </a:p>
          <a:p>
            <a:pPr marL="285750" indent="-285750" defTabSz="914400">
              <a:buFont typeface="Arial" panose="020B0604020202020204" pitchFamily="34" charset="0"/>
              <a:buChar char="•"/>
            </a:pPr>
            <a:endParaRPr lang="en-IN" b="1" dirty="0" smtClean="0"/>
          </a:p>
          <a:p>
            <a:r>
              <a:rPr lang="en-IN" b="1" u="sng" dirty="0" smtClean="0"/>
              <a:t>Replacement of Paper cups by Ceramic cups</a:t>
            </a:r>
            <a:endParaRPr lang="en-IN" b="1" u="sng" dirty="0"/>
          </a:p>
          <a:p>
            <a:endParaRPr lang="en-IN" b="1" dirty="0"/>
          </a:p>
          <a:p>
            <a:pPr marL="285750" indent="-285750">
              <a:buFont typeface="Arial" panose="020B0604020202020204" pitchFamily="34" charset="0"/>
              <a:buChar char="•"/>
            </a:pPr>
            <a:r>
              <a:rPr lang="en-IN" sz="1600" b="1" dirty="0" smtClean="0"/>
              <a:t>Saving of 1.40 Lakh cups/ year.</a:t>
            </a:r>
            <a:endParaRPr lang="en-IN" sz="1600" b="1" dirty="0"/>
          </a:p>
          <a:p>
            <a:pPr marL="285750" indent="-285750">
              <a:buFont typeface="Arial" panose="020B0604020202020204" pitchFamily="34" charset="0"/>
              <a:buChar char="•"/>
            </a:pPr>
            <a:endParaRPr lang="en-IN" sz="1600" b="1" dirty="0"/>
          </a:p>
          <a:p>
            <a:pPr marL="285750" indent="-285750">
              <a:buFont typeface="Arial" panose="020B0604020202020204" pitchFamily="34" charset="0"/>
              <a:buChar char="•"/>
            </a:pPr>
            <a:r>
              <a:rPr lang="en-IN" sz="1600" b="1" dirty="0" smtClean="0"/>
              <a:t>Water saving of 400 kl water required for manufacturing of cups.</a:t>
            </a:r>
            <a:endParaRPr lang="en-IN" sz="1600" b="1" dirty="0"/>
          </a:p>
          <a:p>
            <a:pPr marL="285750" indent="-285750" defTabSz="914400">
              <a:buFont typeface="Arial" panose="020B0604020202020204" pitchFamily="34" charset="0"/>
              <a:buChar char="•"/>
            </a:pPr>
            <a:endParaRPr lang="en-IN" sz="1600" b="1" dirty="0" smtClean="0"/>
          </a:p>
          <a:p>
            <a:pPr marL="285750" indent="-285750" defTabSz="914400">
              <a:buFont typeface="Arial" panose="020B0604020202020204" pitchFamily="34" charset="0"/>
              <a:buChar char="•"/>
            </a:pPr>
            <a:r>
              <a:rPr lang="en-IN" sz="1600" b="1" dirty="0" smtClean="0"/>
              <a:t>12 no. of trees saved.</a:t>
            </a:r>
          </a:p>
          <a:p>
            <a:pPr marL="285750" indent="-285750" defTabSz="914400">
              <a:buFont typeface="Arial" panose="020B0604020202020204" pitchFamily="34" charset="0"/>
              <a:buChar char="•"/>
            </a:pPr>
            <a:endParaRPr lang="en-IN" sz="1600" b="1" dirty="0" smtClean="0"/>
          </a:p>
          <a:p>
            <a:r>
              <a:rPr lang="en-IN" b="1" u="sng" dirty="0" smtClean="0"/>
              <a:t>Mass distribution of Jute bags (no Plastic campaign)</a:t>
            </a:r>
            <a:endParaRPr lang="en-IN" b="1" u="sng" dirty="0"/>
          </a:p>
          <a:p>
            <a:endParaRPr lang="en-IN" b="1" dirty="0" smtClean="0"/>
          </a:p>
          <a:p>
            <a:pPr marL="285750" indent="-285750">
              <a:buFont typeface="Arial" panose="020B0604020202020204" pitchFamily="34" charset="0"/>
              <a:buChar char="•"/>
            </a:pPr>
            <a:r>
              <a:rPr lang="en-IN" sz="1600" b="1" dirty="0" smtClean="0"/>
              <a:t>Reduction of plastic usage in the neighbourhood.</a:t>
            </a:r>
          </a:p>
          <a:p>
            <a:pPr marL="285750" indent="-285750">
              <a:buFont typeface="Arial" panose="020B0604020202020204" pitchFamily="34" charset="0"/>
              <a:buChar char="•"/>
            </a:pPr>
            <a:endParaRPr lang="en-IN" sz="1600" b="1" dirty="0"/>
          </a:p>
          <a:p>
            <a:pPr marL="285750" indent="-285750">
              <a:buFont typeface="Arial" panose="020B0604020202020204" pitchFamily="34" charset="0"/>
              <a:buChar char="•"/>
            </a:pPr>
            <a:r>
              <a:rPr lang="en-IN" sz="1600" b="1" dirty="0" smtClean="0"/>
              <a:t>Mass awareness on harmfulness of plastics.</a:t>
            </a:r>
          </a:p>
          <a:p>
            <a:endParaRPr lang="en-IN" sz="1600" b="1" dirty="0"/>
          </a:p>
          <a:p>
            <a:endParaRPr lang="en-IN" b="1" dirty="0"/>
          </a:p>
        </p:txBody>
      </p:sp>
      <p:sp>
        <p:nvSpPr>
          <p:cNvPr id="11" name="TextBox 10">
            <a:extLst>
              <a:ext uri="{FF2B5EF4-FFF2-40B4-BE49-F238E27FC236}">
                <a16:creationId xmlns:a16="http://schemas.microsoft.com/office/drawing/2014/main" xmlns="" id="{788C1971-CA77-4D3F-BD50-59B139CA4A5F}"/>
              </a:ext>
            </a:extLst>
          </p:cNvPr>
          <p:cNvSpPr txBox="1"/>
          <p:nvPr/>
        </p:nvSpPr>
        <p:spPr>
          <a:xfrm>
            <a:off x="2103673" y="236851"/>
            <a:ext cx="5065750" cy="400110"/>
          </a:xfrm>
          <a:prstGeom prst="rect">
            <a:avLst/>
          </a:prstGeom>
          <a:noFill/>
        </p:spPr>
        <p:txBody>
          <a:bodyPr wrap="square" rtlCol="0">
            <a:spAutoFit/>
          </a:bodyPr>
          <a:lstStyle/>
          <a:p>
            <a:pPr algn="ctr"/>
            <a:r>
              <a:rPr lang="en-IN" sz="2000" b="1" u="sng" dirty="0" smtClean="0">
                <a:solidFill>
                  <a:srgbClr val="002060"/>
                </a:solidFill>
              </a:rPr>
              <a:t>GREEN STEWARDSHIP UNDERTAKEN BY HEL</a:t>
            </a:r>
            <a:endParaRPr lang="en-IN" sz="2000" b="1" u="sng" dirty="0">
              <a:solidFill>
                <a:srgbClr val="002060"/>
              </a:solidFill>
            </a:endParaRPr>
          </a:p>
        </p:txBody>
      </p:sp>
      <p:grpSp>
        <p:nvGrpSpPr>
          <p:cNvPr id="10" name="Group 9"/>
          <p:cNvGrpSpPr/>
          <p:nvPr/>
        </p:nvGrpSpPr>
        <p:grpSpPr>
          <a:xfrm>
            <a:off x="5469308" y="3029599"/>
            <a:ext cx="3460411" cy="1493949"/>
            <a:chOff x="1914388" y="2004895"/>
            <a:chExt cx="4250586" cy="1768615"/>
          </a:xfrm>
        </p:grpSpPr>
        <p:grpSp>
          <p:nvGrpSpPr>
            <p:cNvPr id="2" name="Group 1"/>
            <p:cNvGrpSpPr/>
            <p:nvPr/>
          </p:nvGrpSpPr>
          <p:grpSpPr>
            <a:xfrm>
              <a:off x="1914388" y="2004895"/>
              <a:ext cx="4250586" cy="1768615"/>
              <a:chOff x="1914388" y="2004895"/>
              <a:chExt cx="4250586" cy="1768615"/>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3073" y="2004895"/>
                <a:ext cx="1961901" cy="1768615"/>
              </a:xfrm>
              <a:prstGeom prst="rect">
                <a:avLst/>
              </a:prstGeom>
              <a:ln>
                <a:solidFill>
                  <a:schemeClr val="tx1"/>
                </a:solidFill>
              </a:ln>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V="1">
                <a:off x="1914388" y="2004896"/>
                <a:ext cx="2362200" cy="1768614"/>
              </a:xfrm>
              <a:prstGeom prst="rect">
                <a:avLst/>
              </a:prstGeom>
              <a:ln>
                <a:solidFill>
                  <a:schemeClr val="tx1"/>
                </a:solidFill>
              </a:ln>
            </p:spPr>
          </p:pic>
        </p:grpSp>
        <p:sp>
          <p:nvSpPr>
            <p:cNvPr id="4" name="Pentagon 3"/>
            <p:cNvSpPr/>
            <p:nvPr/>
          </p:nvSpPr>
          <p:spPr>
            <a:xfrm>
              <a:off x="4067845" y="2425562"/>
              <a:ext cx="270456" cy="669701"/>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3821" y="4619418"/>
            <a:ext cx="2157118" cy="1808169"/>
          </a:xfrm>
          <a:prstGeom prst="rect">
            <a:avLst/>
          </a:prstGeom>
          <a:ln>
            <a:solidFill>
              <a:schemeClr val="tx1"/>
            </a:solidFill>
          </a:ln>
        </p:spPr>
      </p:pic>
      <p:pic>
        <p:nvPicPr>
          <p:cNvPr id="16" name="Picture 15" descr="D:\Greenbelt &amp; Plantation\recent GB PIC\g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6248" y="971602"/>
            <a:ext cx="3546350" cy="1980565"/>
          </a:xfrm>
          <a:prstGeom prst="rect">
            <a:avLst/>
          </a:prstGeom>
          <a:noFill/>
          <a:ln w="28575" cmpd="sng">
            <a:solidFill>
              <a:schemeClr val="accent2">
                <a:lumMod val="100000"/>
                <a:lumOff val="0"/>
              </a:schemeClr>
            </a:solidFill>
            <a:miter lim="800000"/>
            <a:headEnd/>
            <a:tailEnd/>
          </a:ln>
          <a:effectLst/>
        </p:spPr>
      </p:pic>
    </p:spTree>
    <p:extLst>
      <p:ext uri="{BB962C8B-B14F-4D97-AF65-F5344CB8AC3E}">
        <p14:creationId xmlns:p14="http://schemas.microsoft.com/office/powerpoint/2010/main" val="6102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897681" y="457812"/>
            <a:ext cx="5280338" cy="400110"/>
          </a:xfrm>
          <a:prstGeom prst="rect">
            <a:avLst/>
          </a:prstGeom>
          <a:noFill/>
        </p:spPr>
        <p:txBody>
          <a:bodyPr wrap="square" rtlCol="0">
            <a:spAutoFit/>
          </a:bodyPr>
          <a:lstStyle/>
          <a:p>
            <a:pPr algn="ctr"/>
            <a:r>
              <a:rPr lang="en-US" sz="2000" b="1" dirty="0" smtClean="0"/>
              <a:t>Sources of Pollutants in Thermal Power Plant</a:t>
            </a:r>
            <a:endParaRPr lang="en-US" sz="2000" b="1" dirty="0"/>
          </a:p>
        </p:txBody>
      </p:sp>
      <p:grpSp>
        <p:nvGrpSpPr>
          <p:cNvPr id="61" name="Group 60"/>
          <p:cNvGrpSpPr/>
          <p:nvPr/>
        </p:nvGrpSpPr>
        <p:grpSpPr>
          <a:xfrm>
            <a:off x="450760" y="5054754"/>
            <a:ext cx="8177033" cy="1278841"/>
            <a:chOff x="450760" y="5054754"/>
            <a:chExt cx="8177033" cy="1278841"/>
          </a:xfrm>
        </p:grpSpPr>
        <p:grpSp>
          <p:nvGrpSpPr>
            <p:cNvPr id="59" name="Group 58"/>
            <p:cNvGrpSpPr/>
            <p:nvPr/>
          </p:nvGrpSpPr>
          <p:grpSpPr>
            <a:xfrm>
              <a:off x="450760" y="5054754"/>
              <a:ext cx="8177033" cy="1278841"/>
              <a:chOff x="450760" y="5054754"/>
              <a:chExt cx="8177033" cy="1278841"/>
            </a:xfrm>
          </p:grpSpPr>
          <p:sp>
            <p:nvSpPr>
              <p:cNvPr id="53" name="Rectangle 52"/>
              <p:cNvSpPr/>
              <p:nvPr/>
            </p:nvSpPr>
            <p:spPr>
              <a:xfrm>
                <a:off x="450760" y="5090022"/>
                <a:ext cx="1079968" cy="40890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Solid Waste</a:t>
                </a:r>
                <a:endParaRPr lang="en-US" sz="1400" b="1" dirty="0"/>
              </a:p>
            </p:txBody>
          </p:sp>
          <p:sp>
            <p:nvSpPr>
              <p:cNvPr id="71" name="Rectangle 70"/>
              <p:cNvSpPr/>
              <p:nvPr/>
            </p:nvSpPr>
            <p:spPr>
              <a:xfrm>
                <a:off x="1605468" y="5079989"/>
                <a:ext cx="935351" cy="40890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Effluents</a:t>
                </a:r>
                <a:endParaRPr lang="en-US" sz="1400" b="1" dirty="0"/>
              </a:p>
            </p:txBody>
          </p:sp>
          <p:sp>
            <p:nvSpPr>
              <p:cNvPr id="72" name="Rectangle 71"/>
              <p:cNvSpPr/>
              <p:nvPr/>
            </p:nvSpPr>
            <p:spPr>
              <a:xfrm>
                <a:off x="2622166" y="5054754"/>
                <a:ext cx="1510096" cy="428967"/>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Hazardous Waste</a:t>
                </a:r>
                <a:endParaRPr lang="en-US" sz="1400" b="1" dirty="0"/>
              </a:p>
            </p:txBody>
          </p:sp>
          <p:sp>
            <p:nvSpPr>
              <p:cNvPr id="73" name="Rectangle 72"/>
              <p:cNvSpPr/>
              <p:nvPr/>
            </p:nvSpPr>
            <p:spPr>
              <a:xfrm>
                <a:off x="4192421" y="5059805"/>
                <a:ext cx="1356130" cy="41376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Gaseous Pollutant</a:t>
                </a:r>
                <a:endParaRPr lang="en-US" sz="1400" b="1" dirty="0"/>
              </a:p>
            </p:txBody>
          </p:sp>
          <p:sp>
            <p:nvSpPr>
              <p:cNvPr id="75" name="Rectangle 74"/>
              <p:cNvSpPr/>
              <p:nvPr/>
            </p:nvSpPr>
            <p:spPr>
              <a:xfrm>
                <a:off x="5620952" y="5057485"/>
                <a:ext cx="1518430" cy="41376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Other Wastes</a:t>
                </a:r>
                <a:endParaRPr lang="en-US" sz="1400" b="1" dirty="0"/>
              </a:p>
            </p:txBody>
          </p:sp>
          <p:sp>
            <p:nvSpPr>
              <p:cNvPr id="76" name="Rectangle 75"/>
              <p:cNvSpPr/>
              <p:nvPr/>
            </p:nvSpPr>
            <p:spPr>
              <a:xfrm>
                <a:off x="7199129" y="5054754"/>
                <a:ext cx="1428664" cy="41376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Other pollutants</a:t>
                </a:r>
                <a:endParaRPr lang="en-US" sz="1400" b="1" dirty="0"/>
              </a:p>
            </p:txBody>
          </p:sp>
          <p:sp>
            <p:nvSpPr>
              <p:cNvPr id="58" name="Rectangle 57"/>
              <p:cNvSpPr/>
              <p:nvPr/>
            </p:nvSpPr>
            <p:spPr>
              <a:xfrm>
                <a:off x="450760" y="5602262"/>
                <a:ext cx="1079968" cy="7313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Ash</a:t>
                </a:r>
              </a:p>
              <a:p>
                <a:pPr algn="ctr"/>
                <a:r>
                  <a:rPr lang="en-US" sz="1200" dirty="0" smtClean="0"/>
                  <a:t>(from coal combustion)</a:t>
                </a:r>
              </a:p>
            </p:txBody>
          </p:sp>
          <p:sp>
            <p:nvSpPr>
              <p:cNvPr id="77" name="Rectangle 76"/>
              <p:cNvSpPr/>
              <p:nvPr/>
            </p:nvSpPr>
            <p:spPr>
              <a:xfrm>
                <a:off x="1605468" y="5599113"/>
                <a:ext cx="935351" cy="7344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Effluent</a:t>
                </a:r>
              </a:p>
              <a:p>
                <a:pPr algn="ctr"/>
                <a:r>
                  <a:rPr lang="en-US" sz="1200" dirty="0" smtClean="0"/>
                  <a:t>(water treatment, blowdown)</a:t>
                </a:r>
              </a:p>
            </p:txBody>
          </p:sp>
          <p:sp>
            <p:nvSpPr>
              <p:cNvPr id="83" name="Rectangle 82"/>
              <p:cNvSpPr/>
              <p:nvPr/>
            </p:nvSpPr>
            <p:spPr>
              <a:xfrm>
                <a:off x="2631602" y="5599113"/>
                <a:ext cx="1500660" cy="7344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Waste oil</a:t>
                </a:r>
              </a:p>
              <a:p>
                <a:pPr algn="ctr"/>
                <a:r>
                  <a:rPr lang="en-US" sz="1200" b="1" dirty="0" smtClean="0"/>
                  <a:t>Cotton waste</a:t>
                </a:r>
              </a:p>
              <a:p>
                <a:pPr algn="ctr"/>
                <a:r>
                  <a:rPr lang="en-US" sz="1200" b="1" dirty="0" smtClean="0"/>
                  <a:t>Insulations</a:t>
                </a:r>
              </a:p>
              <a:p>
                <a:pPr algn="ctr"/>
                <a:r>
                  <a:rPr lang="en-US" sz="1200" b="1" dirty="0" smtClean="0"/>
                  <a:t>E- Waste</a:t>
                </a:r>
                <a:endParaRPr lang="en-US" sz="1050" dirty="0" smtClean="0"/>
              </a:p>
            </p:txBody>
          </p:sp>
          <p:sp>
            <p:nvSpPr>
              <p:cNvPr id="84" name="Rectangle 83"/>
              <p:cNvSpPr/>
              <p:nvPr/>
            </p:nvSpPr>
            <p:spPr>
              <a:xfrm>
                <a:off x="4229574" y="5611004"/>
                <a:ext cx="1318977" cy="7225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Chimney emission</a:t>
                </a:r>
              </a:p>
              <a:p>
                <a:pPr algn="ctr"/>
                <a:r>
                  <a:rPr lang="en-US" sz="1200" dirty="0" smtClean="0"/>
                  <a:t>(after ESP)</a:t>
                </a:r>
                <a:endParaRPr lang="en-US" sz="1050" dirty="0" smtClean="0"/>
              </a:p>
            </p:txBody>
          </p:sp>
          <p:sp>
            <p:nvSpPr>
              <p:cNvPr id="85" name="Rectangle 84"/>
              <p:cNvSpPr/>
              <p:nvPr/>
            </p:nvSpPr>
            <p:spPr>
              <a:xfrm>
                <a:off x="5659589" y="5627737"/>
                <a:ext cx="1474255" cy="70585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Bio medical</a:t>
                </a:r>
              </a:p>
              <a:p>
                <a:pPr algn="ctr"/>
                <a:endParaRPr lang="en-US" sz="1400" b="1" dirty="0" smtClean="0"/>
              </a:p>
              <a:p>
                <a:pPr algn="ctr"/>
                <a:r>
                  <a:rPr lang="en-US" sz="1400" b="1" dirty="0" smtClean="0"/>
                  <a:t>MSW</a:t>
                </a:r>
                <a:endParaRPr lang="en-US" sz="1000" dirty="0" smtClean="0"/>
              </a:p>
            </p:txBody>
          </p:sp>
        </p:grpSp>
        <p:sp>
          <p:nvSpPr>
            <p:cNvPr id="86" name="Rectangle 85"/>
            <p:cNvSpPr/>
            <p:nvPr/>
          </p:nvSpPr>
          <p:spPr>
            <a:xfrm>
              <a:off x="7215438" y="5627737"/>
              <a:ext cx="1412355" cy="70585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Noise</a:t>
              </a:r>
            </a:p>
            <a:p>
              <a:pPr algn="ctr"/>
              <a:endParaRPr lang="en-US" sz="1200" b="1" dirty="0" smtClean="0"/>
            </a:p>
            <a:p>
              <a:pPr algn="ctr"/>
              <a:r>
                <a:rPr lang="en-US" sz="1200" b="1" dirty="0" smtClean="0"/>
                <a:t>Fugitive emission</a:t>
              </a:r>
            </a:p>
          </p:txBody>
        </p:sp>
      </p:grpSp>
      <p:grpSp>
        <p:nvGrpSpPr>
          <p:cNvPr id="69" name="Group 68"/>
          <p:cNvGrpSpPr/>
          <p:nvPr/>
        </p:nvGrpSpPr>
        <p:grpSpPr>
          <a:xfrm>
            <a:off x="409270" y="1045590"/>
            <a:ext cx="8293280" cy="3826856"/>
            <a:chOff x="1912463" y="1064760"/>
            <a:chExt cx="8293280" cy="3826856"/>
          </a:xfrm>
        </p:grpSpPr>
        <p:grpSp>
          <p:nvGrpSpPr>
            <p:cNvPr id="48" name="Group 47"/>
            <p:cNvGrpSpPr/>
            <p:nvPr/>
          </p:nvGrpSpPr>
          <p:grpSpPr>
            <a:xfrm>
              <a:off x="1912463" y="1064760"/>
              <a:ext cx="8293280" cy="3826856"/>
              <a:chOff x="409270" y="1054341"/>
              <a:chExt cx="8293280" cy="3826856"/>
            </a:xfrm>
          </p:grpSpPr>
          <p:grpSp>
            <p:nvGrpSpPr>
              <p:cNvPr id="40" name="Group 39"/>
              <p:cNvGrpSpPr/>
              <p:nvPr/>
            </p:nvGrpSpPr>
            <p:grpSpPr>
              <a:xfrm>
                <a:off x="409270" y="1054341"/>
                <a:ext cx="8293280" cy="3826856"/>
                <a:chOff x="706536" y="1002825"/>
                <a:chExt cx="8293280" cy="3826856"/>
              </a:xfrm>
            </p:grpSpPr>
            <p:sp>
              <p:nvSpPr>
                <p:cNvPr id="39" name="Rectangle 38"/>
                <p:cNvSpPr/>
                <p:nvPr/>
              </p:nvSpPr>
              <p:spPr>
                <a:xfrm>
                  <a:off x="706536" y="1002825"/>
                  <a:ext cx="8257160" cy="3826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2" name="Group 81"/>
                <p:cNvGrpSpPr/>
                <p:nvPr/>
              </p:nvGrpSpPr>
              <p:grpSpPr>
                <a:xfrm>
                  <a:off x="839519" y="1429555"/>
                  <a:ext cx="4972534" cy="2938461"/>
                  <a:chOff x="839519" y="1429555"/>
                  <a:chExt cx="4972534" cy="2938461"/>
                </a:xfrm>
              </p:grpSpPr>
              <p:cxnSp>
                <p:nvCxnSpPr>
                  <p:cNvPr id="66" name="Straight Arrow Connector 65"/>
                  <p:cNvCxnSpPr/>
                  <p:nvPr/>
                </p:nvCxnSpPr>
                <p:spPr>
                  <a:xfrm>
                    <a:off x="1532586" y="2352090"/>
                    <a:ext cx="668896" cy="0"/>
                  </a:xfrm>
                  <a:prstGeom prst="straightConnector1">
                    <a:avLst/>
                  </a:prstGeom>
                  <a:ln w="571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39519" y="2170748"/>
                    <a:ext cx="717238" cy="338554"/>
                  </a:xfrm>
                  <a:prstGeom prst="rect">
                    <a:avLst/>
                  </a:prstGeom>
                  <a:solidFill>
                    <a:schemeClr val="tx1"/>
                  </a:solidFill>
                </p:spPr>
                <p:txBody>
                  <a:bodyPr wrap="square" rtlCol="0">
                    <a:spAutoFit/>
                  </a:bodyPr>
                  <a:lstStyle/>
                  <a:p>
                    <a:r>
                      <a:rPr lang="en-US" sz="1600" b="1" dirty="0" smtClean="0">
                        <a:solidFill>
                          <a:schemeClr val="bg1"/>
                        </a:solidFill>
                      </a:rPr>
                      <a:t>Coal</a:t>
                    </a:r>
                    <a:endParaRPr lang="en-US" sz="1600" b="1" dirty="0">
                      <a:solidFill>
                        <a:schemeClr val="bg1"/>
                      </a:solidFill>
                    </a:endParaRPr>
                  </a:p>
                </p:txBody>
              </p:sp>
              <p:grpSp>
                <p:nvGrpSpPr>
                  <p:cNvPr id="81" name="Group 80"/>
                  <p:cNvGrpSpPr/>
                  <p:nvPr/>
                </p:nvGrpSpPr>
                <p:grpSpPr>
                  <a:xfrm>
                    <a:off x="1840873" y="1429555"/>
                    <a:ext cx="3971180" cy="2938461"/>
                    <a:chOff x="1840873" y="1429555"/>
                    <a:chExt cx="3971180" cy="2938461"/>
                  </a:xfrm>
                </p:grpSpPr>
                <p:grpSp>
                  <p:nvGrpSpPr>
                    <p:cNvPr id="64" name="Group 63"/>
                    <p:cNvGrpSpPr/>
                    <p:nvPr/>
                  </p:nvGrpSpPr>
                  <p:grpSpPr>
                    <a:xfrm>
                      <a:off x="1840873" y="1713446"/>
                      <a:ext cx="3971180" cy="2351535"/>
                      <a:chOff x="3206839" y="1455868"/>
                      <a:chExt cx="3971180" cy="2351535"/>
                    </a:xfrm>
                  </p:grpSpPr>
                  <p:grpSp>
                    <p:nvGrpSpPr>
                      <p:cNvPr id="63" name="Group 62"/>
                      <p:cNvGrpSpPr/>
                      <p:nvPr/>
                    </p:nvGrpSpPr>
                    <p:grpSpPr>
                      <a:xfrm>
                        <a:off x="3206839" y="1455868"/>
                        <a:ext cx="3971180" cy="2351535"/>
                        <a:chOff x="3090930" y="1493949"/>
                        <a:chExt cx="3971180" cy="2351535"/>
                      </a:xfrm>
                    </p:grpSpPr>
                    <p:sp>
                      <p:nvSpPr>
                        <p:cNvPr id="14" name="Oval 13"/>
                        <p:cNvSpPr/>
                        <p:nvPr/>
                      </p:nvSpPr>
                      <p:spPr>
                        <a:xfrm>
                          <a:off x="5912295" y="1883065"/>
                          <a:ext cx="646186" cy="683721"/>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5112913" y="3593206"/>
                          <a:ext cx="721218"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48486" y="2132593"/>
                          <a:ext cx="1386432" cy="18466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51539" y="1725769"/>
                          <a:ext cx="759854" cy="10689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Boiler</a:t>
                          </a:r>
                          <a:endParaRPr lang="en-US" sz="1600" b="1" dirty="0">
                            <a:solidFill>
                              <a:schemeClr val="tx1"/>
                            </a:solidFill>
                          </a:endParaRPr>
                        </a:p>
                      </p:txBody>
                    </p:sp>
                    <p:sp>
                      <p:nvSpPr>
                        <p:cNvPr id="6" name="Trapezoid 5"/>
                        <p:cNvSpPr/>
                        <p:nvPr/>
                      </p:nvSpPr>
                      <p:spPr>
                        <a:xfrm rot="16200000">
                          <a:off x="4662154" y="1775206"/>
                          <a:ext cx="1159098" cy="953037"/>
                        </a:xfrm>
                        <a:prstGeom prst="trapezoid">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apezoid 32"/>
                        <p:cNvSpPr/>
                        <p:nvPr/>
                      </p:nvSpPr>
                      <p:spPr>
                        <a:xfrm>
                          <a:off x="5718222" y="3013656"/>
                          <a:ext cx="1343888" cy="721218"/>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Condenser</a:t>
                          </a:r>
                          <a:endParaRPr lang="en-US" sz="1100" b="1" dirty="0"/>
                        </a:p>
                      </p:txBody>
                    </p:sp>
                    <p:sp>
                      <p:nvSpPr>
                        <p:cNvPr id="12" name="Explosion 1 11"/>
                        <p:cNvSpPr/>
                        <p:nvPr/>
                      </p:nvSpPr>
                      <p:spPr>
                        <a:xfrm>
                          <a:off x="3525593" y="2436390"/>
                          <a:ext cx="611745" cy="35832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5731101" y="2615552"/>
                          <a:ext cx="6719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79532" y="2595663"/>
                          <a:ext cx="0" cy="398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48486" y="3278814"/>
                          <a:ext cx="564427" cy="566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9" idx="2"/>
                        </p:cNvCxnSpPr>
                        <p:nvPr/>
                      </p:nvCxnSpPr>
                      <p:spPr>
                        <a:xfrm flipH="1">
                          <a:off x="3090930" y="3562149"/>
                          <a:ext cx="1457556" cy="1197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116688" y="2646609"/>
                          <a:ext cx="0" cy="9465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090930" y="2646609"/>
                          <a:ext cx="3348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28056" y="1493949"/>
                          <a:ext cx="11848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112913" y="1493949"/>
                          <a:ext cx="0" cy="3633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940935" y="1493949"/>
                          <a:ext cx="0" cy="2318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009883" y="2067058"/>
                        <a:ext cx="463639" cy="369332"/>
                      </a:xfrm>
                      <a:prstGeom prst="rect">
                        <a:avLst/>
                      </a:prstGeom>
                      <a:noFill/>
                    </p:spPr>
                    <p:txBody>
                      <a:bodyPr wrap="square" rtlCol="0">
                        <a:spAutoFit/>
                      </a:bodyPr>
                      <a:lstStyle/>
                      <a:p>
                        <a:r>
                          <a:rPr lang="en-US" b="1" dirty="0" smtClean="0">
                            <a:solidFill>
                              <a:schemeClr val="bg1"/>
                            </a:solidFill>
                          </a:rPr>
                          <a:t>TG</a:t>
                        </a:r>
                        <a:endParaRPr lang="en-US" b="1" dirty="0">
                          <a:solidFill>
                            <a:schemeClr val="bg1"/>
                          </a:solidFill>
                        </a:endParaRPr>
                      </a:p>
                    </p:txBody>
                  </p:sp>
                  <p:sp>
                    <p:nvSpPr>
                      <p:cNvPr id="15" name="Lightning Bolt 14"/>
                      <p:cNvSpPr/>
                      <p:nvPr/>
                    </p:nvSpPr>
                    <p:spPr>
                      <a:xfrm>
                        <a:off x="6184103" y="1968220"/>
                        <a:ext cx="311338" cy="499728"/>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Arrow Connector 69"/>
                    <p:cNvCxnSpPr/>
                    <p:nvPr/>
                  </p:nvCxnSpPr>
                  <p:spPr>
                    <a:xfrm flipV="1">
                      <a:off x="2275536" y="1429555"/>
                      <a:ext cx="0" cy="515711"/>
                    </a:xfrm>
                    <a:prstGeom prst="straightConnector1">
                      <a:avLst/>
                    </a:prstGeom>
                    <a:ln w="57150">
                      <a:solidFill>
                        <a:schemeClr val="bg1">
                          <a:lumMod val="9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887281" y="3014212"/>
                      <a:ext cx="0" cy="1353804"/>
                    </a:xfrm>
                    <a:prstGeom prst="straightConnector1">
                      <a:avLst/>
                    </a:prstGeom>
                    <a:ln w="57150">
                      <a:solidFill>
                        <a:schemeClr val="bg1">
                          <a:lumMod val="9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sp>
              <p:nvSpPr>
                <p:cNvPr id="79" name="TextBox 78"/>
                <p:cNvSpPr txBox="1"/>
                <p:nvPr/>
              </p:nvSpPr>
              <p:spPr>
                <a:xfrm>
                  <a:off x="2565096" y="4368016"/>
                  <a:ext cx="644370" cy="276999"/>
                </a:xfrm>
                <a:prstGeom prst="rect">
                  <a:avLst/>
                </a:prstGeom>
                <a:solidFill>
                  <a:srgbClr val="FF0000"/>
                </a:solidFill>
              </p:spPr>
              <p:txBody>
                <a:bodyPr wrap="square" rtlCol="0">
                  <a:spAutoFit/>
                </a:bodyPr>
                <a:lstStyle/>
                <a:p>
                  <a:pPr algn="ctr"/>
                  <a:r>
                    <a:rPr lang="en-US" sz="1200" b="1" dirty="0" smtClean="0">
                      <a:solidFill>
                        <a:schemeClr val="bg1"/>
                      </a:solidFill>
                    </a:rPr>
                    <a:t>Ash</a:t>
                  </a:r>
                  <a:endParaRPr lang="en-US" sz="1200" b="1" dirty="0">
                    <a:solidFill>
                      <a:schemeClr val="bg1"/>
                    </a:solidFill>
                  </a:endParaRPr>
                </a:p>
              </p:txBody>
            </p:sp>
            <p:sp>
              <p:nvSpPr>
                <p:cNvPr id="80" name="TextBox 79"/>
                <p:cNvSpPr txBox="1"/>
                <p:nvPr/>
              </p:nvSpPr>
              <p:spPr>
                <a:xfrm>
                  <a:off x="1576451" y="1108999"/>
                  <a:ext cx="1356998" cy="276999"/>
                </a:xfrm>
                <a:prstGeom prst="rect">
                  <a:avLst/>
                </a:prstGeom>
                <a:solidFill>
                  <a:srgbClr val="FF0000"/>
                </a:solidFill>
              </p:spPr>
              <p:txBody>
                <a:bodyPr wrap="square" rtlCol="0">
                  <a:spAutoFit/>
                </a:bodyPr>
                <a:lstStyle/>
                <a:p>
                  <a:pPr algn="ctr"/>
                  <a:r>
                    <a:rPr lang="en-US" sz="1200" b="1" dirty="0" smtClean="0">
                      <a:solidFill>
                        <a:schemeClr val="bg1"/>
                      </a:solidFill>
                    </a:rPr>
                    <a:t>Chimney Emission</a:t>
                  </a:r>
                  <a:endParaRPr lang="en-US" sz="1200" b="1" dirty="0">
                    <a:solidFill>
                      <a:schemeClr val="bg1"/>
                    </a:solidFill>
                  </a:endParaRPr>
                </a:p>
              </p:txBody>
            </p:sp>
            <p:grpSp>
              <p:nvGrpSpPr>
                <p:cNvPr id="32" name="Group 31"/>
                <p:cNvGrpSpPr/>
                <p:nvPr/>
              </p:nvGrpSpPr>
              <p:grpSpPr>
                <a:xfrm>
                  <a:off x="5640946" y="1542671"/>
                  <a:ext cx="3358870" cy="1955640"/>
                  <a:chOff x="5640946" y="1542671"/>
                  <a:chExt cx="3358870" cy="1955640"/>
                </a:xfrm>
              </p:grpSpPr>
              <p:grpSp>
                <p:nvGrpSpPr>
                  <p:cNvPr id="27" name="Group 26"/>
                  <p:cNvGrpSpPr/>
                  <p:nvPr/>
                </p:nvGrpSpPr>
                <p:grpSpPr>
                  <a:xfrm>
                    <a:off x="5640946" y="1542671"/>
                    <a:ext cx="1302710" cy="1955640"/>
                    <a:chOff x="5640946" y="1542671"/>
                    <a:chExt cx="1302710" cy="1955640"/>
                  </a:xfrm>
                </p:grpSpPr>
                <p:sp>
                  <p:nvSpPr>
                    <p:cNvPr id="2" name="Rectangle 1"/>
                    <p:cNvSpPr/>
                    <p:nvPr/>
                  </p:nvSpPr>
                  <p:spPr>
                    <a:xfrm>
                      <a:off x="5956855" y="2444422"/>
                      <a:ext cx="914400" cy="479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Water Treatment</a:t>
                      </a:r>
                      <a:endParaRPr lang="en-US" sz="1200" b="1" dirty="0"/>
                    </a:p>
                  </p:txBody>
                </p:sp>
                <p:sp>
                  <p:nvSpPr>
                    <p:cNvPr id="18" name="Rectangle 17"/>
                    <p:cNvSpPr/>
                    <p:nvPr/>
                  </p:nvSpPr>
                  <p:spPr>
                    <a:xfrm>
                      <a:off x="5884454" y="1542671"/>
                      <a:ext cx="1059202" cy="38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Intake water</a:t>
                      </a:r>
                      <a:endParaRPr lang="en-US" sz="1200" b="1" dirty="0"/>
                    </a:p>
                  </p:txBody>
                </p:sp>
                <p:cxnSp>
                  <p:nvCxnSpPr>
                    <p:cNvPr id="21" name="Straight Arrow Connector 20"/>
                    <p:cNvCxnSpPr>
                      <a:stCxn id="18" idx="2"/>
                      <a:endCxn id="2" idx="0"/>
                    </p:cNvCxnSpPr>
                    <p:nvPr/>
                  </p:nvCxnSpPr>
                  <p:spPr>
                    <a:xfrm>
                      <a:off x="6414055" y="1927647"/>
                      <a:ext cx="0" cy="516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2"/>
                    </p:cNvCxnSpPr>
                    <p:nvPr/>
                  </p:nvCxnSpPr>
                  <p:spPr>
                    <a:xfrm>
                      <a:off x="6414055" y="2924246"/>
                      <a:ext cx="0" cy="5740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640946" y="3498311"/>
                      <a:ext cx="7731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a:stCxn id="2" idx="3"/>
                  </p:cNvCxnSpPr>
                  <p:nvPr/>
                </p:nvCxnSpPr>
                <p:spPr>
                  <a:xfrm>
                    <a:off x="6871255" y="2684334"/>
                    <a:ext cx="559855" cy="9634"/>
                  </a:xfrm>
                  <a:prstGeom prst="straightConnector1">
                    <a:avLst/>
                  </a:prstGeom>
                  <a:ln w="57150">
                    <a:solidFill>
                      <a:schemeClr val="bg1">
                        <a:lumMod val="9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67230" y="2558050"/>
                    <a:ext cx="1532586" cy="276999"/>
                  </a:xfrm>
                  <a:prstGeom prst="rect">
                    <a:avLst/>
                  </a:prstGeom>
                  <a:solidFill>
                    <a:srgbClr val="FF0000"/>
                  </a:solidFill>
                </p:spPr>
                <p:txBody>
                  <a:bodyPr wrap="square" rtlCol="0">
                    <a:spAutoFit/>
                  </a:bodyPr>
                  <a:lstStyle/>
                  <a:p>
                    <a:pPr algn="ctr"/>
                    <a:r>
                      <a:rPr lang="en-US" sz="1200" b="1" dirty="0" smtClean="0">
                        <a:solidFill>
                          <a:schemeClr val="bg1"/>
                        </a:solidFill>
                      </a:rPr>
                      <a:t>Process Reject</a:t>
                    </a:r>
                    <a:endParaRPr lang="en-US" sz="1200" b="1" dirty="0">
                      <a:solidFill>
                        <a:schemeClr val="bg1"/>
                      </a:solidFill>
                    </a:endParaRPr>
                  </a:p>
                </p:txBody>
              </p:sp>
            </p:grpSp>
            <p:grpSp>
              <p:nvGrpSpPr>
                <p:cNvPr id="37" name="Group 36"/>
                <p:cNvGrpSpPr/>
                <p:nvPr/>
              </p:nvGrpSpPr>
              <p:grpSpPr>
                <a:xfrm>
                  <a:off x="6302257" y="3122258"/>
                  <a:ext cx="1671520" cy="1498592"/>
                  <a:chOff x="6450685" y="3512975"/>
                  <a:chExt cx="1671520" cy="1498592"/>
                </a:xfrm>
              </p:grpSpPr>
              <p:sp>
                <p:nvSpPr>
                  <p:cNvPr id="56" name="TextBox 55"/>
                  <p:cNvSpPr txBox="1"/>
                  <p:nvPr/>
                </p:nvSpPr>
                <p:spPr>
                  <a:xfrm>
                    <a:off x="6450685" y="3995904"/>
                    <a:ext cx="1671520" cy="1015663"/>
                  </a:xfrm>
                  <a:prstGeom prst="rect">
                    <a:avLst/>
                  </a:prstGeom>
                  <a:solidFill>
                    <a:srgbClr val="FF0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200" b="1" u="sng" dirty="0" smtClean="0"/>
                      <a:t>Other Process Wastes</a:t>
                    </a:r>
                  </a:p>
                  <a:p>
                    <a:pPr algn="ctr"/>
                    <a:r>
                      <a:rPr lang="en-US" sz="1200" b="1" dirty="0" smtClean="0"/>
                      <a:t>Hazardous waste</a:t>
                    </a:r>
                  </a:p>
                  <a:p>
                    <a:pPr algn="ctr"/>
                    <a:r>
                      <a:rPr lang="en-US" sz="1200" b="1" dirty="0" smtClean="0"/>
                      <a:t>E- Waste</a:t>
                    </a:r>
                  </a:p>
                  <a:p>
                    <a:pPr algn="ctr"/>
                    <a:r>
                      <a:rPr lang="en-US" sz="1200" b="1" dirty="0" smtClean="0"/>
                      <a:t>Bio Medical Wastes</a:t>
                    </a:r>
                  </a:p>
                  <a:p>
                    <a:pPr algn="ctr"/>
                    <a:r>
                      <a:rPr lang="en-US" sz="1200" b="1" dirty="0" smtClean="0"/>
                      <a:t>Municipal Solid Waste</a:t>
                    </a:r>
                  </a:p>
                </p:txBody>
              </p:sp>
              <p:cxnSp>
                <p:nvCxnSpPr>
                  <p:cNvPr id="57" name="Straight Arrow Connector 56"/>
                  <p:cNvCxnSpPr/>
                  <p:nvPr/>
                </p:nvCxnSpPr>
                <p:spPr>
                  <a:xfrm>
                    <a:off x="7286445" y="3512975"/>
                    <a:ext cx="0" cy="510937"/>
                  </a:xfrm>
                  <a:prstGeom prst="straightConnector1">
                    <a:avLst/>
                  </a:prstGeom>
                  <a:ln w="57150">
                    <a:solidFill>
                      <a:schemeClr val="bg1">
                        <a:lumMod val="9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3394001" y="1335113"/>
                  <a:ext cx="678499" cy="276999"/>
                </a:xfrm>
                <a:prstGeom prst="rect">
                  <a:avLst/>
                </a:prstGeom>
                <a:solidFill>
                  <a:srgbClr val="FF0000"/>
                </a:solidFill>
              </p:spPr>
              <p:txBody>
                <a:bodyPr wrap="square" rtlCol="0">
                  <a:spAutoFit/>
                </a:bodyPr>
                <a:lstStyle/>
                <a:p>
                  <a:pPr algn="ctr"/>
                  <a:r>
                    <a:rPr lang="en-US" sz="1200" b="1" dirty="0" smtClean="0">
                      <a:solidFill>
                        <a:schemeClr val="bg1"/>
                      </a:solidFill>
                    </a:rPr>
                    <a:t>Noise</a:t>
                  </a:r>
                  <a:endParaRPr lang="en-US" sz="1200" b="1" dirty="0">
                    <a:solidFill>
                      <a:schemeClr val="bg1"/>
                    </a:solidFill>
                  </a:endParaRPr>
                </a:p>
              </p:txBody>
            </p:sp>
          </p:grpSp>
          <p:grpSp>
            <p:nvGrpSpPr>
              <p:cNvPr id="47" name="Group 46"/>
              <p:cNvGrpSpPr/>
              <p:nvPr/>
            </p:nvGrpSpPr>
            <p:grpSpPr>
              <a:xfrm>
                <a:off x="4093897" y="1369366"/>
                <a:ext cx="1183539" cy="735946"/>
                <a:chOff x="4093897" y="1369366"/>
                <a:chExt cx="1183539" cy="735946"/>
              </a:xfrm>
            </p:grpSpPr>
            <p:sp>
              <p:nvSpPr>
                <p:cNvPr id="42" name="Oval 41"/>
                <p:cNvSpPr/>
                <p:nvPr/>
              </p:nvSpPr>
              <p:spPr>
                <a:xfrm>
                  <a:off x="4093897" y="1369366"/>
                  <a:ext cx="1183539" cy="5009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O/P- Power</a:t>
                  </a:r>
                  <a:endParaRPr lang="en-US" sz="1200" b="1" dirty="0"/>
                </a:p>
              </p:txBody>
            </p:sp>
            <p:cxnSp>
              <p:nvCxnSpPr>
                <p:cNvPr id="46" name="Straight Arrow Connector 45"/>
                <p:cNvCxnSpPr/>
                <p:nvPr/>
              </p:nvCxnSpPr>
              <p:spPr>
                <a:xfrm flipV="1">
                  <a:off x="4730581" y="1863344"/>
                  <a:ext cx="0" cy="2419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1948877" y="2706641"/>
              <a:ext cx="1469188" cy="1630803"/>
              <a:chOff x="706536" y="2711177"/>
              <a:chExt cx="1469188" cy="1630803"/>
            </a:xfrm>
          </p:grpSpPr>
          <p:cxnSp>
            <p:nvCxnSpPr>
              <p:cNvPr id="51" name="Straight Arrow Connector 50"/>
              <p:cNvCxnSpPr/>
              <p:nvPr/>
            </p:nvCxnSpPr>
            <p:spPr>
              <a:xfrm>
                <a:off x="1404064" y="2711177"/>
                <a:ext cx="0" cy="135380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03797" y="2734888"/>
                <a:ext cx="771927"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706536" y="4064981"/>
                <a:ext cx="1394522" cy="276999"/>
              </a:xfrm>
              <a:prstGeom prst="rect">
                <a:avLst/>
              </a:prstGeom>
              <a:solidFill>
                <a:srgbClr val="FF0000"/>
              </a:solidFill>
            </p:spPr>
            <p:txBody>
              <a:bodyPr wrap="square" rtlCol="0">
                <a:spAutoFit/>
              </a:bodyPr>
              <a:lstStyle/>
              <a:p>
                <a:pPr algn="ctr"/>
                <a:r>
                  <a:rPr lang="en-US" sz="1200" b="1" dirty="0" smtClean="0">
                    <a:solidFill>
                      <a:schemeClr val="bg1"/>
                    </a:solidFill>
                  </a:rPr>
                  <a:t>Boiler blowdown</a:t>
                </a:r>
                <a:endParaRPr lang="en-US" sz="1200" b="1" dirty="0">
                  <a:solidFill>
                    <a:schemeClr val="bg1"/>
                  </a:solidFill>
                </a:endParaRPr>
              </a:p>
            </p:txBody>
          </p:sp>
        </p:grpSp>
      </p:grpSp>
      <p:cxnSp>
        <p:nvCxnSpPr>
          <p:cNvPr id="139" name="Straight Arrow Connector 138"/>
          <p:cNvCxnSpPr/>
          <p:nvPr/>
        </p:nvCxnSpPr>
        <p:spPr>
          <a:xfrm>
            <a:off x="4832209" y="4010878"/>
            <a:ext cx="0" cy="532547"/>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666465" y="4507982"/>
            <a:ext cx="1975082" cy="276999"/>
          </a:xfrm>
          <a:prstGeom prst="rect">
            <a:avLst/>
          </a:prstGeom>
          <a:solidFill>
            <a:srgbClr val="FF0000"/>
          </a:solidFill>
        </p:spPr>
        <p:txBody>
          <a:bodyPr wrap="square" rtlCol="0">
            <a:spAutoFit/>
          </a:bodyPr>
          <a:lstStyle/>
          <a:p>
            <a:pPr algn="ctr"/>
            <a:r>
              <a:rPr lang="en-US" sz="1200" b="1" dirty="0" smtClean="0">
                <a:solidFill>
                  <a:schemeClr val="bg1"/>
                </a:solidFill>
              </a:rPr>
              <a:t>Cooling Tower  blowdown</a:t>
            </a:r>
            <a:endParaRPr lang="en-US" sz="1200" b="1" dirty="0">
              <a:solidFill>
                <a:schemeClr val="bg1"/>
              </a:solidFill>
            </a:endParaRPr>
          </a:p>
        </p:txBody>
      </p:sp>
    </p:spTree>
    <p:extLst>
      <p:ext uri="{BB962C8B-B14F-4D97-AF65-F5344CB8AC3E}">
        <p14:creationId xmlns:p14="http://schemas.microsoft.com/office/powerpoint/2010/main" val="325539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pic>
        <p:nvPicPr>
          <p:cNvPr id="7" name="object 6"/>
          <p:cNvPicPr/>
          <p:nvPr/>
        </p:nvPicPr>
        <p:blipFill>
          <a:blip r:embed="rId4" cstate="print"/>
          <a:stretch>
            <a:fillRect/>
          </a:stretch>
        </p:blipFill>
        <p:spPr>
          <a:xfrm rot="5400000">
            <a:off x="5645730" y="611705"/>
            <a:ext cx="2810365" cy="3891026"/>
          </a:xfrm>
          <a:prstGeom prst="rect">
            <a:avLst/>
          </a:prstGeom>
        </p:spPr>
      </p:pic>
      <p:sp>
        <p:nvSpPr>
          <p:cNvPr id="12" name="TextBox 11">
            <a:extLst>
              <a:ext uri="{FF2B5EF4-FFF2-40B4-BE49-F238E27FC236}">
                <a16:creationId xmlns:a16="http://schemas.microsoft.com/office/drawing/2014/main" xmlns="" id="{788C1971-CA77-4D3F-BD50-59B139CA4A5F}"/>
              </a:ext>
            </a:extLst>
          </p:cNvPr>
          <p:cNvSpPr txBox="1"/>
          <p:nvPr/>
        </p:nvSpPr>
        <p:spPr>
          <a:xfrm>
            <a:off x="2103673" y="236851"/>
            <a:ext cx="5065750" cy="400110"/>
          </a:xfrm>
          <a:prstGeom prst="rect">
            <a:avLst/>
          </a:prstGeom>
          <a:noFill/>
        </p:spPr>
        <p:txBody>
          <a:bodyPr wrap="square" rtlCol="0">
            <a:spAutoFit/>
          </a:bodyPr>
          <a:lstStyle/>
          <a:p>
            <a:pPr algn="ctr"/>
            <a:r>
              <a:rPr lang="en-IN" sz="2000" b="1" u="sng" dirty="0" smtClean="0">
                <a:solidFill>
                  <a:srgbClr val="002060"/>
                </a:solidFill>
              </a:rPr>
              <a:t>GREEN STEWARDSHIP UNDERTAKEN BY HEL</a:t>
            </a:r>
            <a:endParaRPr lang="en-IN" sz="2000" b="1" u="sng" dirty="0">
              <a:solidFill>
                <a:srgbClr val="002060"/>
              </a:solidFill>
            </a:endParaRPr>
          </a:p>
        </p:txBody>
      </p:sp>
      <p:cxnSp>
        <p:nvCxnSpPr>
          <p:cNvPr id="13" name="Straight Connector 12">
            <a:extLst>
              <a:ext uri="{FF2B5EF4-FFF2-40B4-BE49-F238E27FC236}">
                <a16:creationId xmlns:a16="http://schemas.microsoft.com/office/drawing/2014/main" xmlns="" id="{00B899CD-89B6-47A3-99C2-289B42FFA8BC}"/>
              </a:ext>
            </a:extLst>
          </p:cNvPr>
          <p:cNvCxnSpPr/>
          <p:nvPr/>
        </p:nvCxnSpPr>
        <p:spPr>
          <a:xfrm>
            <a:off x="274793" y="913264"/>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Rectangle 1"/>
          <p:cNvSpPr/>
          <p:nvPr/>
        </p:nvSpPr>
        <p:spPr>
          <a:xfrm>
            <a:off x="274793" y="1138387"/>
            <a:ext cx="4572000" cy="2053639"/>
          </a:xfrm>
          <a:prstGeom prst="rect">
            <a:avLst/>
          </a:prstGeom>
        </p:spPr>
        <p:txBody>
          <a:bodyPr>
            <a:spAutoFit/>
          </a:bodyPr>
          <a:lstStyle/>
          <a:p>
            <a:pPr algn="just">
              <a:lnSpc>
                <a:spcPct val="107000"/>
              </a:lnSpc>
            </a:pPr>
            <a:r>
              <a:rPr lang="en-IN" sz="2000" b="1" dirty="0"/>
              <a:t>HEL has initiated several measures aimed at promoting sustainable development through harnessing of renewable energy sources. It has commissioned a 30 </a:t>
            </a:r>
            <a:r>
              <a:rPr lang="en-IN" sz="2000" b="1" dirty="0" err="1"/>
              <a:t>kWp</a:t>
            </a:r>
            <a:r>
              <a:rPr lang="en-IN" sz="2000" b="1" dirty="0"/>
              <a:t> roof top solar plant in the Administrative building   GAP </a:t>
            </a:r>
            <a:r>
              <a:rPr lang="en-IN" sz="2000" b="1" dirty="0" smtClean="0"/>
              <a:t>required. </a:t>
            </a:r>
            <a:endParaRPr lang="en-IN" sz="2000" b="1" dirty="0"/>
          </a:p>
        </p:txBody>
      </p:sp>
      <p:pic>
        <p:nvPicPr>
          <p:cNvPr id="14" name="object 14"/>
          <p:cNvPicPr/>
          <p:nvPr/>
        </p:nvPicPr>
        <p:blipFill>
          <a:blip r:embed="rId5" cstate="print"/>
          <a:stretch>
            <a:fillRect/>
          </a:stretch>
        </p:blipFill>
        <p:spPr>
          <a:xfrm rot="5400000">
            <a:off x="1209300" y="3434954"/>
            <a:ext cx="2267455" cy="3594344"/>
          </a:xfrm>
          <a:prstGeom prst="rect">
            <a:avLst/>
          </a:prstGeom>
        </p:spPr>
      </p:pic>
      <p:sp>
        <p:nvSpPr>
          <p:cNvPr id="4" name="Rectangle 3"/>
          <p:cNvSpPr/>
          <p:nvPr/>
        </p:nvSpPr>
        <p:spPr>
          <a:xfrm>
            <a:off x="4635499" y="4098398"/>
            <a:ext cx="4572000" cy="2712281"/>
          </a:xfrm>
          <a:prstGeom prst="rect">
            <a:avLst/>
          </a:prstGeom>
        </p:spPr>
        <p:txBody>
          <a:bodyPr>
            <a:spAutoFit/>
          </a:bodyPr>
          <a:lstStyle/>
          <a:p>
            <a:pPr>
              <a:lnSpc>
                <a:spcPct val="107000"/>
              </a:lnSpc>
              <a:spcAft>
                <a:spcPts val="0"/>
              </a:spcAft>
            </a:pPr>
            <a:r>
              <a:rPr lang="en-IN" sz="2000" b="1" dirty="0" smtClean="0"/>
              <a:t>The </a:t>
            </a:r>
            <a:r>
              <a:rPr lang="en-IN" sz="2000" b="1" dirty="0"/>
              <a:t>automatic organic waste composter gives organic compost using kitchen and garden waste along with a volume reduction of 80 to 90% within 24 hours. The composter generates 5-7 kilograms of organic compost from kitchen wastes on a daily basis and which is reused as manure for HEL’s own organic farming.</a:t>
            </a:r>
          </a:p>
        </p:txBody>
      </p:sp>
    </p:spTree>
    <p:extLst>
      <p:ext uri="{BB962C8B-B14F-4D97-AF65-F5344CB8AC3E}">
        <p14:creationId xmlns:p14="http://schemas.microsoft.com/office/powerpoint/2010/main" val="100772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cxnSp>
        <p:nvCxnSpPr>
          <p:cNvPr id="6" name="Straight Connector 5"/>
          <p:cNvCxnSpPr/>
          <p:nvPr/>
        </p:nvCxnSpPr>
        <p:spPr>
          <a:xfrm>
            <a:off x="472364" y="793898"/>
            <a:ext cx="83848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AB4D7DF0-E526-4ACD-91B9-3BE8433BEE9F}"/>
              </a:ext>
            </a:extLst>
          </p:cNvPr>
          <p:cNvSpPr/>
          <p:nvPr/>
        </p:nvSpPr>
        <p:spPr>
          <a:xfrm>
            <a:off x="742810" y="1861428"/>
            <a:ext cx="7791590" cy="1569660"/>
          </a:xfrm>
          <a:prstGeom prst="rect">
            <a:avLst/>
          </a:prstGeom>
        </p:spPr>
        <p:txBody>
          <a:bodyPr wrap="square">
            <a:spAutoFit/>
          </a:bodyPr>
          <a:lstStyle/>
          <a:p>
            <a:pPr algn="just"/>
            <a:r>
              <a:rPr lang="en-US" sz="3200" b="1" i="1" dirty="0" smtClean="0"/>
              <a:t>“We believe that the comprehensive Environment management framework is the Key to Sustainability”</a:t>
            </a:r>
            <a:endParaRPr lang="en-US" sz="3200" i="1" dirty="0"/>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9029" y="5035639"/>
            <a:ext cx="2129168" cy="1103494"/>
          </a:xfrm>
          <a:prstGeom prst="rect">
            <a:avLst/>
          </a:prstGeom>
          <a:ln>
            <a:solidFill>
              <a:schemeClr val="tx1"/>
            </a:solidFill>
          </a:ln>
          <a:effectLst>
            <a:outerShdw dist="35921" dir="2700000" algn="ctr" rotWithShape="0">
              <a:schemeClr val="bg2"/>
            </a:outerShdw>
          </a:effectLst>
        </p:spPr>
      </p:pic>
      <p:pic>
        <p:nvPicPr>
          <p:cNvPr id="8" name="Picture 7" descr="C:\Users\HEL\AppData\Local\Microsoft\Windows\INetCache\Content.Outlook\7R2Z8SLD\IMG_20150407_143843652_HDR.jpg"/>
          <p:cNvPicPr/>
          <p:nvPr/>
        </p:nvPicPr>
        <p:blipFill rotWithShape="1">
          <a:blip r:embed="rId6" cstate="screen">
            <a:extLst>
              <a:ext uri="{28A0092B-C50C-407E-A947-70E740481C1C}">
                <a14:useLocalDpi xmlns:a14="http://schemas.microsoft.com/office/drawing/2010/main"/>
              </a:ext>
            </a:extLst>
          </a:blip>
          <a:srcRect/>
          <a:stretch/>
        </p:blipFill>
        <p:spPr bwMode="auto">
          <a:xfrm>
            <a:off x="7499387" y="5031832"/>
            <a:ext cx="1439623" cy="1118076"/>
          </a:xfrm>
          <a:prstGeom prst="rect">
            <a:avLst/>
          </a:prstGeom>
          <a:ln>
            <a:solidFill>
              <a:schemeClr val="tx1"/>
            </a:solidFill>
          </a:ln>
          <a:effectLst/>
          <a:extLst>
            <a:ext uri="{53640926-AAD7-44D8-BBD7-CCE9431645EC}">
              <a14:shadowObscured xmlns:a14="http://schemas.microsoft.com/office/drawing/2010/main"/>
            </a:ext>
          </a:extLst>
        </p:spPr>
      </p:pic>
      <p:pic>
        <p:nvPicPr>
          <p:cNvPr id="9" name="Picture 2">
            <a:extLst>
              <a:ext uri="{FF2B5EF4-FFF2-40B4-BE49-F238E27FC236}">
                <a16:creationId xmlns="" xmlns:a16="http://schemas.microsoft.com/office/drawing/2014/main" id="{80EB9BFA-9A76-4938-BA9C-DB4417D9066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75019" y="5035639"/>
            <a:ext cx="1739880" cy="1103494"/>
          </a:xfrm>
          <a:prstGeom prst="rect">
            <a:avLst/>
          </a:prstGeom>
          <a:ln>
            <a:solidFill>
              <a:schemeClr val="tx1"/>
            </a:solid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171722" y="5031832"/>
            <a:ext cx="1507860" cy="1107301"/>
          </a:xfrm>
          <a:prstGeom prst="rect">
            <a:avLst/>
          </a:prstGeom>
          <a:ln>
            <a:solidFill>
              <a:schemeClr val="tx1"/>
            </a:solidFill>
          </a:ln>
          <a:effectLst>
            <a:outerShdw dist="35921" dir="2700000" algn="ctr" rotWithShape="0">
              <a:schemeClr val="bg2"/>
            </a:outerShdw>
          </a:effectLst>
        </p:spPr>
      </p:pic>
      <p:pic>
        <p:nvPicPr>
          <p:cNvPr id="11" name="Picture 1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736405" y="5040621"/>
            <a:ext cx="1680401" cy="1109287"/>
          </a:xfrm>
          <a:prstGeom prst="rect">
            <a:avLst/>
          </a:prstGeom>
          <a:ln>
            <a:solidFill>
              <a:schemeClr val="tx1"/>
            </a:solidFill>
          </a:ln>
          <a:effectLst>
            <a:outerShdw dist="35921" dir="2700000" algn="ctr" rotWithShape="0">
              <a:schemeClr val="bg2"/>
            </a:outerShdw>
          </a:effectLst>
        </p:spPr>
      </p:pic>
    </p:spTree>
    <p:extLst>
      <p:ext uri="{BB962C8B-B14F-4D97-AF65-F5344CB8AC3E}">
        <p14:creationId xmlns:p14="http://schemas.microsoft.com/office/powerpoint/2010/main" val="28453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cxnSp>
        <p:nvCxnSpPr>
          <p:cNvPr id="6" name="Straight Connector 5"/>
          <p:cNvCxnSpPr/>
          <p:nvPr/>
        </p:nvCxnSpPr>
        <p:spPr>
          <a:xfrm>
            <a:off x="472364" y="793898"/>
            <a:ext cx="83848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AB4D7DF0-E526-4ACD-91B9-3BE8433BEE9F}"/>
              </a:ext>
            </a:extLst>
          </p:cNvPr>
          <p:cNvSpPr/>
          <p:nvPr/>
        </p:nvSpPr>
        <p:spPr>
          <a:xfrm>
            <a:off x="621535" y="2351377"/>
            <a:ext cx="7791590" cy="1200329"/>
          </a:xfrm>
          <a:prstGeom prst="rect">
            <a:avLst/>
          </a:prstGeom>
        </p:spPr>
        <p:txBody>
          <a:bodyPr wrap="square">
            <a:spAutoFit/>
          </a:bodyPr>
          <a:lstStyle/>
          <a:p>
            <a:pPr algn="ctr"/>
            <a:r>
              <a:rPr lang="en-US" sz="7200" b="1" i="1" dirty="0" smtClean="0"/>
              <a:t>Thank You</a:t>
            </a:r>
            <a:endParaRPr lang="en-US" sz="7200" i="1" dirty="0"/>
          </a:p>
        </p:txBody>
      </p:sp>
    </p:spTree>
    <p:extLst>
      <p:ext uri="{BB962C8B-B14F-4D97-AF65-F5344CB8AC3E}">
        <p14:creationId xmlns:p14="http://schemas.microsoft.com/office/powerpoint/2010/main" val="11071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897681" y="457812"/>
            <a:ext cx="5280338" cy="400110"/>
          </a:xfrm>
          <a:prstGeom prst="rect">
            <a:avLst/>
          </a:prstGeom>
          <a:noFill/>
        </p:spPr>
        <p:txBody>
          <a:bodyPr wrap="square" rtlCol="0">
            <a:spAutoFit/>
          </a:bodyPr>
          <a:lstStyle/>
          <a:p>
            <a:pPr algn="ctr"/>
            <a:r>
              <a:rPr lang="en-US" sz="2000" b="1" dirty="0" smtClean="0"/>
              <a:t>HEL Approach to Environment Management</a:t>
            </a:r>
            <a:endParaRPr lang="en-US" sz="2000" b="1" dirty="0"/>
          </a:p>
        </p:txBody>
      </p:sp>
      <p:sp>
        <p:nvSpPr>
          <p:cNvPr id="29" name="Rounded Rectangle 28"/>
          <p:cNvSpPr/>
          <p:nvPr/>
        </p:nvSpPr>
        <p:spPr>
          <a:xfrm>
            <a:off x="580057" y="1009703"/>
            <a:ext cx="8169452" cy="546836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3" name="Group 32"/>
          <p:cNvGrpSpPr/>
          <p:nvPr/>
        </p:nvGrpSpPr>
        <p:grpSpPr>
          <a:xfrm>
            <a:off x="991903" y="1087417"/>
            <a:ext cx="7298968" cy="4723418"/>
            <a:chOff x="502124" y="874234"/>
            <a:chExt cx="7717637" cy="5066022"/>
          </a:xfrm>
        </p:grpSpPr>
        <p:sp>
          <p:nvSpPr>
            <p:cNvPr id="38" name="Rounded Rectangle 37"/>
            <p:cNvSpPr/>
            <p:nvPr/>
          </p:nvSpPr>
          <p:spPr>
            <a:xfrm>
              <a:off x="986002" y="874234"/>
              <a:ext cx="6799358" cy="6766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ea typeface="Batang" pitchFamily="18" charset="-127"/>
                </a:rPr>
                <a:t>Environment Management Model </a:t>
              </a:r>
              <a:endParaRPr lang="en-US" sz="2400" b="1" dirty="0">
                <a:solidFill>
                  <a:schemeClr val="tx1"/>
                </a:solidFill>
                <a:ea typeface="Batang" pitchFamily="18" charset="-127"/>
              </a:endParaRPr>
            </a:p>
          </p:txBody>
        </p:sp>
        <p:sp>
          <p:nvSpPr>
            <p:cNvPr id="41" name="Rounded Rectangle 40"/>
            <p:cNvSpPr/>
            <p:nvPr/>
          </p:nvSpPr>
          <p:spPr>
            <a:xfrm>
              <a:off x="502124" y="3162976"/>
              <a:ext cx="1552791" cy="2766677"/>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00" b="1" dirty="0" smtClean="0">
                  <a:solidFill>
                    <a:schemeClr val="bg1"/>
                  </a:solidFill>
                </a:rPr>
                <a:t>Coal Consumption</a:t>
              </a:r>
            </a:p>
            <a:p>
              <a:pPr algn="ctr">
                <a:defRPr/>
              </a:pPr>
              <a:endParaRPr lang="en-US" sz="1600" b="1" dirty="0" smtClean="0">
                <a:solidFill>
                  <a:schemeClr val="bg1"/>
                </a:solidFill>
              </a:endParaRPr>
            </a:p>
            <a:p>
              <a:pPr algn="ctr">
                <a:defRPr/>
              </a:pPr>
              <a:r>
                <a:rPr lang="en-US" sz="1600" b="1" dirty="0" smtClean="0">
                  <a:solidFill>
                    <a:schemeClr val="bg1"/>
                  </a:solidFill>
                </a:rPr>
                <a:t>Process make up</a:t>
              </a:r>
            </a:p>
            <a:p>
              <a:pPr algn="ctr">
                <a:defRPr/>
              </a:pPr>
              <a:endParaRPr lang="en-US" sz="1600" b="1" dirty="0">
                <a:solidFill>
                  <a:schemeClr val="bg1"/>
                </a:solidFill>
              </a:endParaRPr>
            </a:p>
            <a:p>
              <a:pPr algn="ctr">
                <a:defRPr/>
              </a:pPr>
              <a:r>
                <a:rPr lang="en-US" sz="1600" b="1" dirty="0" smtClean="0">
                  <a:solidFill>
                    <a:schemeClr val="bg1"/>
                  </a:solidFill>
                </a:rPr>
                <a:t>Water conservation</a:t>
              </a:r>
            </a:p>
            <a:p>
              <a:pPr algn="ctr">
                <a:defRPr/>
              </a:pPr>
              <a:endParaRPr lang="en-US" sz="1600" b="1" dirty="0">
                <a:solidFill>
                  <a:schemeClr val="bg1"/>
                </a:solidFill>
              </a:endParaRPr>
            </a:p>
            <a:p>
              <a:pPr algn="ctr">
                <a:defRPr/>
              </a:pPr>
              <a:r>
                <a:rPr lang="en-US" sz="1600" b="1" dirty="0" smtClean="0">
                  <a:solidFill>
                    <a:schemeClr val="bg1"/>
                  </a:solidFill>
                </a:rPr>
                <a:t>Emission</a:t>
              </a:r>
              <a:endParaRPr lang="en-US" sz="1600" b="1" dirty="0">
                <a:solidFill>
                  <a:schemeClr val="bg1"/>
                </a:solidFill>
              </a:endParaRPr>
            </a:p>
            <a:p>
              <a:pPr marL="285750" indent="-285750">
                <a:buFont typeface="Arial" panose="020B0604020202020204" pitchFamily="34" charset="0"/>
                <a:buChar char="•"/>
                <a:defRPr/>
              </a:pPr>
              <a:endParaRPr lang="en-US" sz="1600" b="1" dirty="0" smtClean="0">
                <a:solidFill>
                  <a:schemeClr val="bg1"/>
                </a:solidFill>
              </a:endParaRPr>
            </a:p>
          </p:txBody>
        </p:sp>
        <p:sp>
          <p:nvSpPr>
            <p:cNvPr id="48" name="Rounded Rectangle 47"/>
            <p:cNvSpPr/>
            <p:nvPr/>
          </p:nvSpPr>
          <p:spPr>
            <a:xfrm>
              <a:off x="2522562" y="3203010"/>
              <a:ext cx="1533515" cy="2726642"/>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b="1" dirty="0" smtClean="0">
                  <a:solidFill>
                    <a:schemeClr val="bg1"/>
                  </a:solidFill>
                </a:rPr>
                <a:t>Effluents</a:t>
              </a:r>
            </a:p>
            <a:p>
              <a:pPr algn="ctr"/>
              <a:endParaRPr lang="en-US" b="1" dirty="0">
                <a:solidFill>
                  <a:schemeClr val="bg1"/>
                </a:solidFill>
              </a:endParaRPr>
            </a:p>
            <a:p>
              <a:pPr algn="ctr"/>
              <a:r>
                <a:rPr lang="en-US" b="1" dirty="0" smtClean="0">
                  <a:solidFill>
                    <a:schemeClr val="bg1"/>
                  </a:solidFill>
                </a:rPr>
                <a:t>STP</a:t>
              </a:r>
            </a:p>
            <a:p>
              <a:pPr algn="ctr"/>
              <a:endParaRPr lang="en-US" b="1" dirty="0">
                <a:solidFill>
                  <a:schemeClr val="bg1"/>
                </a:solidFill>
              </a:endParaRPr>
            </a:p>
            <a:p>
              <a:pPr algn="ctr"/>
              <a:r>
                <a:rPr lang="en-US" b="1" dirty="0" smtClean="0">
                  <a:solidFill>
                    <a:schemeClr val="bg1"/>
                  </a:solidFill>
                </a:rPr>
                <a:t>Rain water harvesting </a:t>
              </a:r>
            </a:p>
          </p:txBody>
        </p:sp>
        <p:sp>
          <p:nvSpPr>
            <p:cNvPr id="49" name="Rounded Rectangle 48"/>
            <p:cNvSpPr/>
            <p:nvPr/>
          </p:nvSpPr>
          <p:spPr>
            <a:xfrm>
              <a:off x="6416776" y="3188905"/>
              <a:ext cx="1802985" cy="2751351"/>
            </a:xfrm>
            <a:prstGeom prst="roundRect">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solidFill>
                    <a:srgbClr val="002060"/>
                  </a:solidFill>
                </a:rPr>
                <a:t>Technology Adoption</a:t>
              </a:r>
            </a:p>
            <a:p>
              <a:pPr algn="ctr"/>
              <a:endParaRPr lang="en-US" sz="1600" b="1" dirty="0" smtClean="0">
                <a:solidFill>
                  <a:srgbClr val="002060"/>
                </a:solidFill>
              </a:endParaRPr>
            </a:p>
            <a:p>
              <a:pPr algn="ctr"/>
              <a:r>
                <a:rPr lang="en-US" sz="1600" b="1" dirty="0" smtClean="0">
                  <a:solidFill>
                    <a:srgbClr val="002060"/>
                  </a:solidFill>
                </a:rPr>
                <a:t>Green buildings</a:t>
              </a:r>
            </a:p>
            <a:p>
              <a:pPr algn="ctr"/>
              <a:endParaRPr lang="en-US" sz="1600" b="1" dirty="0" smtClean="0">
                <a:solidFill>
                  <a:srgbClr val="002060"/>
                </a:solidFill>
              </a:endParaRPr>
            </a:p>
            <a:p>
              <a:pPr algn="ctr"/>
              <a:r>
                <a:rPr lang="en-US" sz="1600" b="1" dirty="0" smtClean="0">
                  <a:solidFill>
                    <a:srgbClr val="002060"/>
                  </a:solidFill>
                </a:rPr>
                <a:t>Biodiversity Conservation</a:t>
              </a:r>
            </a:p>
            <a:p>
              <a:pPr algn="ctr"/>
              <a:endParaRPr lang="en-US" sz="1600" b="1" dirty="0">
                <a:solidFill>
                  <a:srgbClr val="002060"/>
                </a:solidFill>
              </a:endParaRPr>
            </a:p>
            <a:p>
              <a:pPr algn="ctr"/>
              <a:r>
                <a:rPr lang="en-US" sz="1600" b="1" dirty="0" smtClean="0">
                  <a:solidFill>
                    <a:srgbClr val="002060"/>
                  </a:solidFill>
                </a:rPr>
                <a:t>Organic composter</a:t>
              </a:r>
            </a:p>
          </p:txBody>
        </p:sp>
      </p:grpSp>
      <p:sp>
        <p:nvSpPr>
          <p:cNvPr id="52" name="Pentagon 51"/>
          <p:cNvSpPr/>
          <p:nvPr/>
        </p:nvSpPr>
        <p:spPr>
          <a:xfrm>
            <a:off x="2510789" y="4053801"/>
            <a:ext cx="366777" cy="73796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entagon 52"/>
          <p:cNvSpPr/>
          <p:nvPr/>
        </p:nvSpPr>
        <p:spPr>
          <a:xfrm>
            <a:off x="4398990" y="4034790"/>
            <a:ext cx="366777" cy="73796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9144" y="2768752"/>
            <a:ext cx="1234071"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smtClean="0"/>
              <a:t>Reduce</a:t>
            </a:r>
            <a:endParaRPr lang="en-US" sz="2000" b="1" dirty="0"/>
          </a:p>
        </p:txBody>
      </p:sp>
      <p:sp>
        <p:nvSpPr>
          <p:cNvPr id="56" name="TextBox 55"/>
          <p:cNvSpPr txBox="1"/>
          <p:nvPr/>
        </p:nvSpPr>
        <p:spPr>
          <a:xfrm>
            <a:off x="3000865" y="2778457"/>
            <a:ext cx="1254067"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smtClean="0"/>
              <a:t>Recycle</a:t>
            </a:r>
            <a:endParaRPr lang="en-US" sz="2000" b="1" dirty="0"/>
          </a:p>
        </p:txBody>
      </p:sp>
      <p:sp>
        <p:nvSpPr>
          <p:cNvPr id="57" name="TextBox 56"/>
          <p:cNvSpPr txBox="1"/>
          <p:nvPr/>
        </p:nvSpPr>
        <p:spPr>
          <a:xfrm>
            <a:off x="6771742" y="2778457"/>
            <a:ext cx="1333082"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smtClean="0">
                <a:solidFill>
                  <a:schemeClr val="tx1"/>
                </a:solidFill>
              </a:rPr>
              <a:t>Surpass</a:t>
            </a:r>
            <a:endParaRPr lang="en-US" sz="2000" b="1" dirty="0">
              <a:solidFill>
                <a:schemeClr val="tx1"/>
              </a:solidFill>
            </a:endParaRPr>
          </a:p>
        </p:txBody>
      </p:sp>
      <p:sp>
        <p:nvSpPr>
          <p:cNvPr id="17" name="Rounded Rectangle 16"/>
          <p:cNvSpPr/>
          <p:nvPr/>
        </p:nvSpPr>
        <p:spPr>
          <a:xfrm>
            <a:off x="4769385" y="3240388"/>
            <a:ext cx="1450324" cy="2560560"/>
          </a:xfrm>
          <a:prstGeom prst="roundRect">
            <a:avLst/>
          </a:prstGeom>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r>
              <a:rPr lang="en-US" b="1" dirty="0" smtClean="0">
                <a:solidFill>
                  <a:schemeClr val="bg1"/>
                </a:solidFill>
              </a:rPr>
              <a:t>Ash</a:t>
            </a:r>
          </a:p>
          <a:p>
            <a:pPr algn="ctr"/>
            <a:endParaRPr lang="en-US" b="1" dirty="0">
              <a:solidFill>
                <a:schemeClr val="bg1"/>
              </a:solidFill>
            </a:endParaRPr>
          </a:p>
          <a:p>
            <a:pPr algn="ctr"/>
            <a:r>
              <a:rPr lang="en-US" b="1" dirty="0" smtClean="0">
                <a:solidFill>
                  <a:schemeClr val="bg1"/>
                </a:solidFill>
              </a:rPr>
              <a:t>Hazardous waste</a:t>
            </a:r>
          </a:p>
          <a:p>
            <a:pPr algn="ctr"/>
            <a:endParaRPr lang="en-US" b="1" dirty="0" smtClean="0">
              <a:solidFill>
                <a:schemeClr val="bg1"/>
              </a:solidFill>
            </a:endParaRPr>
          </a:p>
          <a:p>
            <a:pPr algn="ctr"/>
            <a:r>
              <a:rPr lang="en-US" b="1" dirty="0" smtClean="0">
                <a:solidFill>
                  <a:schemeClr val="bg1"/>
                </a:solidFill>
              </a:rPr>
              <a:t> E waste</a:t>
            </a:r>
          </a:p>
        </p:txBody>
      </p:sp>
      <p:sp>
        <p:nvSpPr>
          <p:cNvPr id="18" name="TextBox 17"/>
          <p:cNvSpPr txBox="1"/>
          <p:nvPr/>
        </p:nvSpPr>
        <p:spPr>
          <a:xfrm>
            <a:off x="4872990" y="2778457"/>
            <a:ext cx="1254067" cy="40011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smtClean="0"/>
              <a:t>Utilize </a:t>
            </a:r>
          </a:p>
        </p:txBody>
      </p:sp>
      <p:grpSp>
        <p:nvGrpSpPr>
          <p:cNvPr id="4" name="Group 3"/>
          <p:cNvGrpSpPr/>
          <p:nvPr/>
        </p:nvGrpSpPr>
        <p:grpSpPr>
          <a:xfrm>
            <a:off x="1563449" y="5800950"/>
            <a:ext cx="6202668" cy="577512"/>
            <a:chOff x="1677367" y="5099918"/>
            <a:chExt cx="6202668" cy="577512"/>
          </a:xfrm>
        </p:grpSpPr>
        <p:sp>
          <p:nvSpPr>
            <p:cNvPr id="2" name="Rectangle 1"/>
            <p:cNvSpPr/>
            <p:nvPr/>
          </p:nvSpPr>
          <p:spPr>
            <a:xfrm>
              <a:off x="1751347" y="5471368"/>
              <a:ext cx="6041538" cy="206062"/>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a:off x="1677367" y="5109803"/>
              <a:ext cx="412304" cy="39055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3592557" y="5110762"/>
              <a:ext cx="412304" cy="39055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5318201" y="5099918"/>
              <a:ext cx="412304" cy="39055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10800000">
              <a:off x="7467731" y="5134482"/>
              <a:ext cx="412304" cy="39055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870029" y="1811155"/>
            <a:ext cx="1712299" cy="90124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Performance </a:t>
            </a:r>
          </a:p>
          <a:p>
            <a:pPr algn="ctr"/>
            <a:r>
              <a:rPr lang="en-US" sz="1400" b="1" dirty="0" smtClean="0"/>
              <a:t>+</a:t>
            </a:r>
          </a:p>
          <a:p>
            <a:pPr algn="ctr"/>
            <a:r>
              <a:rPr lang="en-US" sz="1400" b="1" dirty="0" smtClean="0"/>
              <a:t> Efficiency</a:t>
            </a:r>
            <a:endParaRPr lang="en-US" sz="1400" b="1" dirty="0"/>
          </a:p>
        </p:txBody>
      </p:sp>
      <p:sp>
        <p:nvSpPr>
          <p:cNvPr id="27" name="Oval 26"/>
          <p:cNvSpPr/>
          <p:nvPr/>
        </p:nvSpPr>
        <p:spPr>
          <a:xfrm>
            <a:off x="2771748" y="1821845"/>
            <a:ext cx="1712299" cy="89055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Infrastructure development</a:t>
            </a:r>
            <a:endParaRPr lang="en-US" sz="1400" b="1" dirty="0"/>
          </a:p>
        </p:txBody>
      </p:sp>
      <p:sp>
        <p:nvSpPr>
          <p:cNvPr id="28" name="Oval 27"/>
          <p:cNvSpPr/>
          <p:nvPr/>
        </p:nvSpPr>
        <p:spPr>
          <a:xfrm>
            <a:off x="4732184" y="1753905"/>
            <a:ext cx="1712299" cy="95849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Environment friendly</a:t>
            </a:r>
          </a:p>
          <a:p>
            <a:pPr algn="ctr"/>
            <a:r>
              <a:rPr lang="en-US" sz="1200" b="1" dirty="0"/>
              <a:t>+</a:t>
            </a:r>
            <a:endParaRPr lang="en-US" sz="1200" b="1" dirty="0" smtClean="0"/>
          </a:p>
          <a:p>
            <a:pPr algn="ctr"/>
            <a:r>
              <a:rPr lang="en-US" sz="1200" b="1" dirty="0" smtClean="0"/>
              <a:t>Segregation at source</a:t>
            </a:r>
            <a:endParaRPr lang="en-US" sz="1200" b="1" dirty="0"/>
          </a:p>
        </p:txBody>
      </p:sp>
      <p:sp>
        <p:nvSpPr>
          <p:cNvPr id="30" name="Oval 29"/>
          <p:cNvSpPr/>
          <p:nvPr/>
        </p:nvSpPr>
        <p:spPr>
          <a:xfrm>
            <a:off x="6654576" y="1821844"/>
            <a:ext cx="1712299" cy="889627"/>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Innovation</a:t>
            </a:r>
          </a:p>
          <a:p>
            <a:pPr algn="ctr"/>
            <a:r>
              <a:rPr lang="en-US" sz="1400" b="1" dirty="0"/>
              <a:t>+</a:t>
            </a:r>
            <a:endParaRPr lang="en-US" sz="1400" b="1" dirty="0" smtClean="0"/>
          </a:p>
          <a:p>
            <a:pPr algn="ctr"/>
            <a:r>
              <a:rPr lang="en-US" sz="1400" b="1" dirty="0" smtClean="0"/>
              <a:t>Excellence</a:t>
            </a:r>
            <a:endParaRPr lang="en-US" sz="1400" b="1" dirty="0"/>
          </a:p>
        </p:txBody>
      </p:sp>
    </p:spTree>
    <p:extLst>
      <p:ext uri="{BB962C8B-B14F-4D97-AF65-F5344CB8AC3E}">
        <p14:creationId xmlns:p14="http://schemas.microsoft.com/office/powerpoint/2010/main" val="33032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92278" y="2323866"/>
            <a:ext cx="6100607" cy="1446550"/>
          </a:xfrm>
          <a:prstGeom prst="rect">
            <a:avLst/>
          </a:prstGeom>
          <a:noFill/>
        </p:spPr>
        <p:txBody>
          <a:bodyPr wrap="square" rtlCol="0">
            <a:spAutoFit/>
          </a:bodyPr>
          <a:lstStyle/>
          <a:p>
            <a:r>
              <a:rPr lang="en-IN" sz="8800" b="1" dirty="0" smtClean="0"/>
              <a:t>R.E.D.U.C.E</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6395" y="3633183"/>
            <a:ext cx="4083497" cy="2864323"/>
          </a:xfrm>
          <a:prstGeom prst="rect">
            <a:avLst/>
          </a:prstGeom>
        </p:spPr>
      </p:pic>
    </p:spTree>
    <p:extLst>
      <p:ext uri="{BB962C8B-B14F-4D97-AF65-F5344CB8AC3E}">
        <p14:creationId xmlns:p14="http://schemas.microsoft.com/office/powerpoint/2010/main" val="133558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www.haldiaenergy.co.in/images/rplogo.jpg"/>
          <p:cNvPicPr>
            <a:picLocks noChangeAspect="1" noChangeArrowheads="1"/>
          </p:cNvPicPr>
          <p:nvPr/>
        </p:nvPicPr>
        <p:blipFill>
          <a:blip r:embed="rId3" cstate="print"/>
          <a:srcRect/>
          <a:stretch>
            <a:fillRect/>
          </a:stretch>
        </p:blipFill>
        <p:spPr bwMode="auto">
          <a:xfrm>
            <a:off x="255005" y="236783"/>
            <a:ext cx="1437317" cy="443001"/>
          </a:xfrm>
          <a:prstGeom prst="rect">
            <a:avLst/>
          </a:prstGeom>
          <a:noFill/>
        </p:spPr>
      </p:pic>
      <p:pic>
        <p:nvPicPr>
          <p:cNvPr id="34" name="Picture 33" descr="can"/>
          <p:cNvPicPr/>
          <p:nvPr/>
        </p:nvPicPr>
        <p:blipFill>
          <a:blip r:embed="rId4" cstate="email">
            <a:extLst>
              <a:ext uri="{28A0092B-C50C-407E-A947-70E740481C1C}">
                <a14:useLocalDpi xmlns:a14="http://schemas.microsoft.com/office/drawing/2010/main"/>
              </a:ext>
            </a:extLst>
          </a:blip>
          <a:srcRect/>
          <a:stretch>
            <a:fillRect/>
          </a:stretch>
        </p:blipFill>
        <p:spPr bwMode="auto">
          <a:xfrm>
            <a:off x="8052178" y="236783"/>
            <a:ext cx="910025" cy="465902"/>
          </a:xfrm>
          <a:prstGeom prst="rect">
            <a:avLst/>
          </a:prstGeom>
          <a:noFill/>
          <a:ln>
            <a:noFill/>
          </a:ln>
        </p:spPr>
      </p:pic>
      <p:sp>
        <p:nvSpPr>
          <p:cNvPr id="39" name="TextBox 38"/>
          <p:cNvSpPr txBox="1"/>
          <p:nvPr/>
        </p:nvSpPr>
        <p:spPr>
          <a:xfrm>
            <a:off x="1856095" y="406151"/>
            <a:ext cx="6032310" cy="461665"/>
          </a:xfrm>
          <a:prstGeom prst="rect">
            <a:avLst/>
          </a:prstGeom>
          <a:noFill/>
        </p:spPr>
        <p:txBody>
          <a:bodyPr wrap="square" rtlCol="0">
            <a:spAutoFit/>
          </a:bodyPr>
          <a:lstStyle/>
          <a:p>
            <a:pPr algn="ctr"/>
            <a:r>
              <a:rPr lang="en-US" sz="2400" b="1" dirty="0" smtClean="0"/>
              <a:t>Reduction of GHG Emission</a:t>
            </a:r>
            <a:endParaRPr lang="en-US" sz="2400" b="1" dirty="0"/>
          </a:p>
        </p:txBody>
      </p:sp>
      <p:cxnSp>
        <p:nvCxnSpPr>
          <p:cNvPr id="32" name="Straight Connector 31"/>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38" name="Chart 37"/>
          <p:cNvGraphicFramePr/>
          <p:nvPr>
            <p:extLst>
              <p:ext uri="{D42A27DB-BD31-4B8C-83A1-F6EECF244321}">
                <p14:modId xmlns:p14="http://schemas.microsoft.com/office/powerpoint/2010/main" val="4228730344"/>
              </p:ext>
            </p:extLst>
          </p:nvPr>
        </p:nvGraphicFramePr>
        <p:xfrm>
          <a:off x="5013862" y="1093634"/>
          <a:ext cx="3773949" cy="244329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00193" y="883649"/>
            <a:ext cx="4271807" cy="2708434"/>
          </a:xfrm>
          <a:prstGeom prst="rect">
            <a:avLst/>
          </a:prstGeom>
          <a:noFill/>
        </p:spPr>
        <p:txBody>
          <a:bodyPr wrap="square" rtlCol="0">
            <a:spAutoFit/>
          </a:bodyPr>
          <a:lstStyle/>
          <a:p>
            <a:r>
              <a:rPr lang="en-US" b="1" u="sng" dirty="0" smtClean="0"/>
              <a:t>~15% reduction of specific GHG Emission</a:t>
            </a:r>
          </a:p>
          <a:p>
            <a:r>
              <a:rPr lang="en-US" b="1" dirty="0" smtClean="0"/>
              <a:t>Improvement of station efficiency</a:t>
            </a:r>
          </a:p>
          <a:p>
            <a:endParaRPr lang="en-US" sz="1600" dirty="0" smtClean="0"/>
          </a:p>
          <a:p>
            <a:r>
              <a:rPr lang="en-US" b="1" dirty="0" smtClean="0"/>
              <a:t>Reduction of Auxiliary Power Consumption</a:t>
            </a:r>
          </a:p>
          <a:p>
            <a:pPr marL="285750" indent="-285750">
              <a:buFontTx/>
              <a:buChar char="-"/>
            </a:pPr>
            <a:r>
              <a:rPr lang="en-US" sz="1600" dirty="0" smtClean="0"/>
              <a:t>Less </a:t>
            </a:r>
            <a:r>
              <a:rPr lang="en-US" sz="1600" dirty="0"/>
              <a:t>power consumption/ unit </a:t>
            </a:r>
            <a:r>
              <a:rPr lang="en-US" sz="1600" dirty="0" smtClean="0"/>
              <a:t>generation</a:t>
            </a:r>
          </a:p>
          <a:p>
            <a:pPr marL="285750" indent="-285750">
              <a:buFontTx/>
              <a:buChar char="-"/>
            </a:pPr>
            <a:endParaRPr lang="en-US" sz="1600" dirty="0"/>
          </a:p>
          <a:p>
            <a:r>
              <a:rPr lang="en-US" b="1" dirty="0" smtClean="0"/>
              <a:t>Improving reliability</a:t>
            </a:r>
          </a:p>
          <a:p>
            <a:pPr marL="285750" indent="-285750">
              <a:buFontTx/>
              <a:buChar char="-"/>
            </a:pPr>
            <a:r>
              <a:rPr lang="en-US" sz="1600" dirty="0" smtClean="0"/>
              <a:t>Less interruption in generation</a:t>
            </a:r>
          </a:p>
          <a:p>
            <a:pPr marL="285750" indent="-285750">
              <a:buFontTx/>
              <a:buChar char="-"/>
            </a:pPr>
            <a:r>
              <a:rPr lang="en-US" sz="1600" dirty="0" smtClean="0"/>
              <a:t>Less oil consumption</a:t>
            </a:r>
            <a:endParaRPr lang="en-US" sz="1600" dirty="0"/>
          </a:p>
          <a:p>
            <a:endParaRPr lang="en-US" b="1" dirty="0"/>
          </a:p>
        </p:txBody>
      </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5003" y="3754830"/>
            <a:ext cx="8362808" cy="2993700"/>
          </a:xfrm>
          <a:prstGeom prst="rect">
            <a:avLst/>
          </a:prstGeom>
          <a:ln>
            <a:solidFill>
              <a:schemeClr val="tx1"/>
            </a:solidFill>
          </a:ln>
        </p:spPr>
      </p:pic>
    </p:spTree>
    <p:extLst>
      <p:ext uri="{BB962C8B-B14F-4D97-AF65-F5344CB8AC3E}">
        <p14:creationId xmlns:p14="http://schemas.microsoft.com/office/powerpoint/2010/main" val="5614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sp>
        <p:nvSpPr>
          <p:cNvPr id="7" name="TextBox 6"/>
          <p:cNvSpPr txBox="1"/>
          <p:nvPr/>
        </p:nvSpPr>
        <p:spPr>
          <a:xfrm>
            <a:off x="1702642" y="380004"/>
            <a:ext cx="5924282" cy="400110"/>
          </a:xfrm>
          <a:prstGeom prst="rect">
            <a:avLst/>
          </a:prstGeom>
          <a:noFill/>
        </p:spPr>
        <p:txBody>
          <a:bodyPr wrap="square" rtlCol="0">
            <a:spAutoFit/>
          </a:bodyPr>
          <a:lstStyle/>
          <a:p>
            <a:pPr algn="ctr"/>
            <a:r>
              <a:rPr lang="en-US" sz="2000" b="1" dirty="0" smtClean="0"/>
              <a:t>Water Consumption Reduction Drives</a:t>
            </a:r>
            <a:endParaRPr lang="en-US" sz="2000" b="1" dirty="0"/>
          </a:p>
        </p:txBody>
      </p:sp>
      <p:sp>
        <p:nvSpPr>
          <p:cNvPr id="13" name="TextBox 12"/>
          <p:cNvSpPr txBox="1"/>
          <p:nvPr/>
        </p:nvSpPr>
        <p:spPr>
          <a:xfrm>
            <a:off x="562517" y="1133418"/>
            <a:ext cx="395381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b="1" dirty="0" smtClean="0"/>
              <a:t>Focus </a:t>
            </a:r>
            <a:r>
              <a:rPr lang="en-US" sz="1600" b="1" dirty="0"/>
              <a:t>on All Volatile Treatment rather than Conventional treatment.</a:t>
            </a:r>
          </a:p>
        </p:txBody>
      </p:sp>
      <p:sp>
        <p:nvSpPr>
          <p:cNvPr id="14" name="TextBox 13"/>
          <p:cNvSpPr txBox="1"/>
          <p:nvPr/>
        </p:nvSpPr>
        <p:spPr>
          <a:xfrm>
            <a:off x="562517" y="1753490"/>
            <a:ext cx="3953814"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600"/>
              </a:lnSpc>
            </a:pPr>
            <a:endParaRPr lang="en-US" sz="1600" dirty="0"/>
          </a:p>
          <a:p>
            <a:pPr>
              <a:lnSpc>
                <a:spcPts val="1600"/>
              </a:lnSpc>
            </a:pPr>
            <a:r>
              <a:rPr lang="en-US" sz="1600" dirty="0" smtClean="0"/>
              <a:t>Maintaining stricter water quality parameters.</a:t>
            </a:r>
          </a:p>
          <a:p>
            <a:pPr>
              <a:lnSpc>
                <a:spcPts val="1600"/>
              </a:lnSpc>
            </a:pPr>
            <a:endParaRPr lang="en-US" sz="1600" dirty="0"/>
          </a:p>
          <a:p>
            <a:pPr>
              <a:lnSpc>
                <a:spcPts val="1600"/>
              </a:lnSpc>
            </a:pPr>
            <a:r>
              <a:rPr lang="en-US" sz="1600" b="1" dirty="0" smtClean="0"/>
              <a:t>Reduction in process make up water requirement.</a:t>
            </a:r>
            <a:endParaRPr lang="en-US" sz="1600" b="1" dirty="0"/>
          </a:p>
        </p:txBody>
      </p:sp>
      <p:sp>
        <p:nvSpPr>
          <p:cNvPr id="28" name="TextBox 27"/>
          <p:cNvSpPr txBox="1"/>
          <p:nvPr/>
        </p:nvSpPr>
        <p:spPr>
          <a:xfrm>
            <a:off x="562517" y="3478375"/>
            <a:ext cx="3953814"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b="1" dirty="0" smtClean="0"/>
              <a:t>Modification of water treatment methods</a:t>
            </a:r>
            <a:endParaRPr lang="en-US" sz="1600" b="1" dirty="0"/>
          </a:p>
        </p:txBody>
      </p:sp>
      <p:sp>
        <p:nvSpPr>
          <p:cNvPr id="29" name="TextBox 28"/>
          <p:cNvSpPr txBox="1"/>
          <p:nvPr/>
        </p:nvSpPr>
        <p:spPr>
          <a:xfrm>
            <a:off x="562517" y="3926790"/>
            <a:ext cx="3953814" cy="21441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600"/>
              </a:lnSpc>
            </a:pPr>
            <a:r>
              <a:rPr lang="en-US" sz="1600" dirty="0" smtClean="0"/>
              <a:t>Changing water pretreatment polymeric dosing type</a:t>
            </a:r>
          </a:p>
          <a:p>
            <a:pPr>
              <a:lnSpc>
                <a:spcPts val="1600"/>
              </a:lnSpc>
            </a:pPr>
            <a:endParaRPr lang="en-US" sz="1600" dirty="0" smtClean="0"/>
          </a:p>
          <a:p>
            <a:pPr>
              <a:lnSpc>
                <a:spcPts val="1600"/>
              </a:lnSpc>
            </a:pPr>
            <a:r>
              <a:rPr lang="en-US" sz="1600" dirty="0" smtClean="0"/>
              <a:t>Exploring of new chemicals regime in cooling water Cycle </a:t>
            </a:r>
          </a:p>
          <a:p>
            <a:pPr>
              <a:lnSpc>
                <a:spcPts val="1600"/>
              </a:lnSpc>
            </a:pPr>
            <a:endParaRPr lang="en-US" sz="1600" dirty="0" smtClean="0"/>
          </a:p>
          <a:p>
            <a:pPr>
              <a:lnSpc>
                <a:spcPts val="1600"/>
              </a:lnSpc>
            </a:pPr>
            <a:r>
              <a:rPr lang="en-US" sz="1600" dirty="0" smtClean="0"/>
              <a:t>Intake water as per water tide schedule</a:t>
            </a:r>
          </a:p>
          <a:p>
            <a:pPr>
              <a:lnSpc>
                <a:spcPts val="1600"/>
              </a:lnSpc>
            </a:pPr>
            <a:endParaRPr lang="en-US" sz="1600" dirty="0"/>
          </a:p>
          <a:p>
            <a:pPr>
              <a:lnSpc>
                <a:spcPts val="1600"/>
              </a:lnSpc>
            </a:pPr>
            <a:r>
              <a:rPr lang="en-US" sz="1600" b="1" dirty="0" smtClean="0"/>
              <a:t>Improved water quality and less reject in water treatment. Increased COC.</a:t>
            </a:r>
            <a:endParaRPr lang="en-US" sz="1600" b="1" dirty="0"/>
          </a:p>
        </p:txBody>
      </p:sp>
      <p:sp>
        <p:nvSpPr>
          <p:cNvPr id="16" name="TextBox 15"/>
          <p:cNvSpPr txBox="1"/>
          <p:nvPr/>
        </p:nvSpPr>
        <p:spPr>
          <a:xfrm>
            <a:off x="537173" y="6180828"/>
            <a:ext cx="799722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Regular water audit for identification and stoppage of undesired water leakages.</a:t>
            </a:r>
            <a:endParaRPr lang="en-US" b="1" dirty="0"/>
          </a:p>
        </p:txBody>
      </p:sp>
      <p:cxnSp>
        <p:nvCxnSpPr>
          <p:cNvPr id="17" name="Straight Connector 16"/>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291474133"/>
              </p:ext>
            </p:extLst>
          </p:nvPr>
        </p:nvGraphicFramePr>
        <p:xfrm>
          <a:off x="4664783" y="1971098"/>
          <a:ext cx="4208761" cy="298726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7936606" y="4914338"/>
            <a:ext cx="940158" cy="307777"/>
          </a:xfrm>
          <a:prstGeom prst="rect">
            <a:avLst/>
          </a:prstGeom>
          <a:noFill/>
        </p:spPr>
        <p:txBody>
          <a:bodyPr wrap="square" rtlCol="0">
            <a:spAutoFit/>
          </a:bodyPr>
          <a:lstStyle/>
          <a:p>
            <a:r>
              <a:rPr lang="en-US" sz="1400" dirty="0" smtClean="0"/>
              <a:t>2021</a:t>
            </a:r>
            <a:endParaRPr lang="en-IN" sz="1400" dirty="0"/>
          </a:p>
        </p:txBody>
      </p:sp>
      <p:sp>
        <p:nvSpPr>
          <p:cNvPr id="18" name="TextBox 17"/>
          <p:cNvSpPr txBox="1"/>
          <p:nvPr/>
        </p:nvSpPr>
        <p:spPr>
          <a:xfrm>
            <a:off x="6097419" y="4952002"/>
            <a:ext cx="940158" cy="307777"/>
          </a:xfrm>
          <a:prstGeom prst="rect">
            <a:avLst/>
          </a:prstGeom>
          <a:noFill/>
        </p:spPr>
        <p:txBody>
          <a:bodyPr wrap="square" rtlCol="0">
            <a:spAutoFit/>
          </a:bodyPr>
          <a:lstStyle/>
          <a:p>
            <a:r>
              <a:rPr lang="en-US" sz="1400" dirty="0" smtClean="0"/>
              <a:t>2019</a:t>
            </a:r>
            <a:endParaRPr lang="en-IN" sz="1400" dirty="0"/>
          </a:p>
        </p:txBody>
      </p:sp>
      <p:sp>
        <p:nvSpPr>
          <p:cNvPr id="19" name="TextBox 18"/>
          <p:cNvSpPr txBox="1"/>
          <p:nvPr/>
        </p:nvSpPr>
        <p:spPr>
          <a:xfrm>
            <a:off x="5008809" y="4896457"/>
            <a:ext cx="940158" cy="307777"/>
          </a:xfrm>
          <a:prstGeom prst="rect">
            <a:avLst/>
          </a:prstGeom>
          <a:noFill/>
        </p:spPr>
        <p:txBody>
          <a:bodyPr wrap="square" rtlCol="0">
            <a:spAutoFit/>
          </a:bodyPr>
          <a:lstStyle/>
          <a:p>
            <a:r>
              <a:rPr lang="en-US" sz="1400" dirty="0" smtClean="0"/>
              <a:t>2018</a:t>
            </a:r>
            <a:endParaRPr lang="en-IN" sz="1400" dirty="0"/>
          </a:p>
        </p:txBody>
      </p:sp>
      <p:sp>
        <p:nvSpPr>
          <p:cNvPr id="20" name="TextBox 19"/>
          <p:cNvSpPr txBox="1"/>
          <p:nvPr/>
        </p:nvSpPr>
        <p:spPr>
          <a:xfrm>
            <a:off x="6996448" y="4958366"/>
            <a:ext cx="940158" cy="307777"/>
          </a:xfrm>
          <a:prstGeom prst="rect">
            <a:avLst/>
          </a:prstGeom>
          <a:noFill/>
        </p:spPr>
        <p:txBody>
          <a:bodyPr wrap="square" rtlCol="0">
            <a:spAutoFit/>
          </a:bodyPr>
          <a:lstStyle/>
          <a:p>
            <a:r>
              <a:rPr lang="en-US" sz="1400" dirty="0" smtClean="0"/>
              <a:t>2020</a:t>
            </a:r>
            <a:endParaRPr lang="en-IN" sz="1400" dirty="0"/>
          </a:p>
        </p:txBody>
      </p:sp>
    </p:spTree>
    <p:extLst>
      <p:ext uri="{BB962C8B-B14F-4D97-AF65-F5344CB8AC3E}">
        <p14:creationId xmlns:p14="http://schemas.microsoft.com/office/powerpoint/2010/main" val="17707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2885" y="295597"/>
            <a:ext cx="755776" cy="5801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6" y="329921"/>
            <a:ext cx="1295017" cy="532163"/>
          </a:xfrm>
          <a:prstGeom prst="rect">
            <a:avLst/>
          </a:prstGeom>
        </p:spPr>
      </p:pic>
      <p:cxnSp>
        <p:nvCxnSpPr>
          <p:cNvPr id="11" name="Straight Connector 10"/>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17839" y="2186633"/>
            <a:ext cx="6100607" cy="1446550"/>
          </a:xfrm>
          <a:prstGeom prst="rect">
            <a:avLst/>
          </a:prstGeom>
          <a:noFill/>
        </p:spPr>
        <p:txBody>
          <a:bodyPr wrap="square" rtlCol="0">
            <a:spAutoFit/>
          </a:bodyPr>
          <a:lstStyle/>
          <a:p>
            <a:pPr algn="ctr"/>
            <a:r>
              <a:rPr lang="en-IN" sz="8800" b="1" dirty="0" smtClean="0"/>
              <a:t>R.E.U.S.E</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b="9860"/>
          <a:stretch/>
        </p:blipFill>
        <p:spPr>
          <a:xfrm>
            <a:off x="2735401" y="3446665"/>
            <a:ext cx="3865481" cy="2994836"/>
          </a:xfrm>
          <a:prstGeom prst="rect">
            <a:avLst/>
          </a:prstGeom>
        </p:spPr>
      </p:pic>
    </p:spTree>
    <p:extLst>
      <p:ext uri="{BB962C8B-B14F-4D97-AF65-F5344CB8AC3E}">
        <p14:creationId xmlns:p14="http://schemas.microsoft.com/office/powerpoint/2010/main" val="11322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01000" y="269713"/>
            <a:ext cx="1066800" cy="589915"/>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209410" y="229928"/>
            <a:ext cx="1609725" cy="476250"/>
          </a:xfrm>
          <a:prstGeom prst="rect">
            <a:avLst/>
          </a:prstGeom>
        </p:spPr>
      </p:pic>
      <p:sp>
        <p:nvSpPr>
          <p:cNvPr id="7" name="TextBox 6"/>
          <p:cNvSpPr txBox="1"/>
          <p:nvPr/>
        </p:nvSpPr>
        <p:spPr>
          <a:xfrm>
            <a:off x="1702642" y="380004"/>
            <a:ext cx="5924282" cy="400110"/>
          </a:xfrm>
          <a:prstGeom prst="rect">
            <a:avLst/>
          </a:prstGeom>
          <a:noFill/>
        </p:spPr>
        <p:txBody>
          <a:bodyPr wrap="square" rtlCol="0">
            <a:spAutoFit/>
          </a:bodyPr>
          <a:lstStyle/>
          <a:p>
            <a:pPr algn="ctr"/>
            <a:r>
              <a:rPr lang="en-US" sz="2000" b="1" dirty="0" smtClean="0"/>
              <a:t>Water Recycling Drives</a:t>
            </a:r>
            <a:endParaRPr lang="en-US" sz="2000" b="1" dirty="0"/>
          </a:p>
        </p:txBody>
      </p:sp>
      <p:sp>
        <p:nvSpPr>
          <p:cNvPr id="13" name="TextBox 12"/>
          <p:cNvSpPr txBox="1"/>
          <p:nvPr/>
        </p:nvSpPr>
        <p:spPr>
          <a:xfrm>
            <a:off x="555706" y="1153515"/>
            <a:ext cx="455039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Process water recycling</a:t>
            </a:r>
            <a:endParaRPr lang="en-US" b="1" dirty="0"/>
          </a:p>
        </p:txBody>
      </p:sp>
      <p:sp>
        <p:nvSpPr>
          <p:cNvPr id="14" name="TextBox 13"/>
          <p:cNvSpPr txBox="1"/>
          <p:nvPr/>
        </p:nvSpPr>
        <p:spPr>
          <a:xfrm>
            <a:off x="555705" y="1887613"/>
            <a:ext cx="4550396"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600"/>
              </a:lnSpc>
            </a:pPr>
            <a:r>
              <a:rPr lang="en-US" sz="1600" b="1" dirty="0" smtClean="0"/>
              <a:t>Area</a:t>
            </a:r>
          </a:p>
          <a:p>
            <a:pPr>
              <a:lnSpc>
                <a:spcPts val="1600"/>
              </a:lnSpc>
            </a:pPr>
            <a:endParaRPr lang="en-US" sz="500" dirty="0"/>
          </a:p>
          <a:p>
            <a:pPr>
              <a:lnSpc>
                <a:spcPts val="1600"/>
              </a:lnSpc>
            </a:pPr>
            <a:r>
              <a:rPr lang="en-US" sz="1600" dirty="0" smtClean="0"/>
              <a:t>Sludge pond water is being recycled.</a:t>
            </a:r>
          </a:p>
          <a:p>
            <a:pPr>
              <a:lnSpc>
                <a:spcPts val="1600"/>
              </a:lnSpc>
            </a:pPr>
            <a:endParaRPr lang="en-US" sz="700" dirty="0"/>
          </a:p>
          <a:p>
            <a:pPr>
              <a:lnSpc>
                <a:spcPts val="1600"/>
              </a:lnSpc>
            </a:pPr>
            <a:r>
              <a:rPr lang="en-US" sz="1600" dirty="0" smtClean="0"/>
              <a:t>All process filtration back wash system water are recycled.</a:t>
            </a:r>
            <a:endParaRPr lang="en-US" sz="1600" dirty="0"/>
          </a:p>
        </p:txBody>
      </p:sp>
      <p:sp>
        <p:nvSpPr>
          <p:cNvPr id="28" name="TextBox 27"/>
          <p:cNvSpPr txBox="1"/>
          <p:nvPr/>
        </p:nvSpPr>
        <p:spPr>
          <a:xfrm>
            <a:off x="555705" y="3784610"/>
            <a:ext cx="455039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Usage of waste water in different applications</a:t>
            </a:r>
            <a:endParaRPr lang="en-US" b="1" dirty="0"/>
          </a:p>
        </p:txBody>
      </p:sp>
      <p:sp>
        <p:nvSpPr>
          <p:cNvPr id="29" name="TextBox 28"/>
          <p:cNvSpPr txBox="1"/>
          <p:nvPr/>
        </p:nvSpPr>
        <p:spPr>
          <a:xfrm>
            <a:off x="555705" y="4522315"/>
            <a:ext cx="4550397"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500"/>
              </a:lnSpc>
            </a:pPr>
            <a:r>
              <a:rPr lang="en-US" sz="1600" b="1" dirty="0" smtClean="0"/>
              <a:t>Applications</a:t>
            </a:r>
          </a:p>
          <a:p>
            <a:pPr>
              <a:lnSpc>
                <a:spcPts val="1500"/>
              </a:lnSpc>
            </a:pPr>
            <a:endParaRPr lang="en-US" sz="1600" dirty="0"/>
          </a:p>
          <a:p>
            <a:pPr>
              <a:lnSpc>
                <a:spcPts val="1500"/>
              </a:lnSpc>
            </a:pPr>
            <a:r>
              <a:rPr lang="en-US" sz="1600" dirty="0" smtClean="0"/>
              <a:t>Water spraying on roads</a:t>
            </a:r>
          </a:p>
          <a:p>
            <a:pPr>
              <a:lnSpc>
                <a:spcPts val="1500"/>
              </a:lnSpc>
            </a:pPr>
            <a:endParaRPr lang="en-US" sz="1600" dirty="0"/>
          </a:p>
          <a:p>
            <a:pPr>
              <a:lnSpc>
                <a:spcPts val="1500"/>
              </a:lnSpc>
            </a:pPr>
            <a:r>
              <a:rPr lang="en-US" sz="1600" dirty="0" smtClean="0"/>
              <a:t>Sprinkling in dry fog dust suppression to control fugitive emissions.</a:t>
            </a:r>
          </a:p>
          <a:p>
            <a:pPr>
              <a:lnSpc>
                <a:spcPts val="1500"/>
              </a:lnSpc>
            </a:pPr>
            <a:endParaRPr lang="en-US" sz="1600" dirty="0" smtClean="0"/>
          </a:p>
          <a:p>
            <a:pPr>
              <a:lnSpc>
                <a:spcPts val="1500"/>
              </a:lnSpc>
            </a:pPr>
            <a:r>
              <a:rPr lang="en-US" sz="1600" dirty="0" smtClean="0"/>
              <a:t>Sprinkling at other areas prone to dust emission</a:t>
            </a:r>
            <a:endParaRPr lang="en-US" sz="1600" dirty="0"/>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81119" y="1137921"/>
            <a:ext cx="3540128" cy="2300737"/>
          </a:xfrm>
          <a:prstGeom prst="rect">
            <a:avLst/>
          </a:prstGeom>
          <a:ln>
            <a:solidFill>
              <a:schemeClr val="tx1"/>
            </a:solidFill>
          </a:ln>
        </p:spPr>
      </p:pic>
      <p:sp>
        <p:nvSpPr>
          <p:cNvPr id="3" name="Rectangle 2"/>
          <p:cNvSpPr/>
          <p:nvPr/>
        </p:nvSpPr>
        <p:spPr>
          <a:xfrm>
            <a:off x="5291876" y="1144943"/>
            <a:ext cx="1882215" cy="4724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Back feeding blowdown in water pre treatment</a:t>
            </a:r>
            <a:endParaRPr lang="en-US" sz="1200" b="1" dirty="0"/>
          </a:p>
        </p:txBody>
      </p:sp>
      <p:cxnSp>
        <p:nvCxnSpPr>
          <p:cNvPr id="9" name="Straight Arrow Connector 8"/>
          <p:cNvCxnSpPr/>
          <p:nvPr/>
        </p:nvCxnSpPr>
        <p:spPr>
          <a:xfrm>
            <a:off x="6568225" y="1624405"/>
            <a:ext cx="1058699" cy="13763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1119" y="3791939"/>
            <a:ext cx="3540128" cy="2460712"/>
          </a:xfrm>
          <a:prstGeom prst="rect">
            <a:avLst/>
          </a:prstGeom>
          <a:ln w="9525">
            <a:solidFill>
              <a:schemeClr val="tx1"/>
            </a:solidFill>
          </a:ln>
        </p:spPr>
      </p:pic>
      <p:cxnSp>
        <p:nvCxnSpPr>
          <p:cNvPr id="15" name="Straight Connector 14"/>
          <p:cNvCxnSpPr/>
          <p:nvPr/>
        </p:nvCxnSpPr>
        <p:spPr>
          <a:xfrm>
            <a:off x="300193" y="875732"/>
            <a:ext cx="847531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91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4143</TotalTime>
  <Words>1417</Words>
  <Application>Microsoft Office PowerPoint</Application>
  <PresentationFormat>On-screen Show (4:3)</PresentationFormat>
  <Paragraphs>318</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Batang</vt:lpstr>
      <vt:lpstr>Calibri</vt:lpstr>
      <vt:lpstr>Calibri (body)</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dc:creator>
  <cp:lastModifiedBy>HEL</cp:lastModifiedBy>
  <cp:revision>216</cp:revision>
  <dcterms:created xsi:type="dcterms:W3CDTF">2018-05-26T10:56:35Z</dcterms:created>
  <dcterms:modified xsi:type="dcterms:W3CDTF">2021-11-30T03:54:00Z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4200822</vt:lpwstr>
  </property>
  <property fmtid="{D5CDD505-2E9C-101B-9397-08002B2CF9AE}" pid="3" name="NXPowerLiteSettings">
    <vt:lpwstr>F7000400038000</vt:lpwstr>
  </property>
  <property fmtid="{D5CDD505-2E9C-101B-9397-08002B2CF9AE}" pid="4" name="NXPowerLiteVersion">
    <vt:lpwstr>S9.1.2</vt:lpwstr>
  </property>
</Properties>
</file>