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9"/>
  </p:notesMasterIdLst>
  <p:sldIdLst>
    <p:sldId id="470" r:id="rId2"/>
    <p:sldId id="474" r:id="rId3"/>
    <p:sldId id="524" r:id="rId4"/>
    <p:sldId id="522" r:id="rId5"/>
    <p:sldId id="475" r:id="rId6"/>
    <p:sldId id="476" r:id="rId7"/>
    <p:sldId id="477" r:id="rId8"/>
    <p:sldId id="478" r:id="rId9"/>
    <p:sldId id="479" r:id="rId10"/>
    <p:sldId id="480" r:id="rId11"/>
    <p:sldId id="481" r:id="rId12"/>
    <p:sldId id="484" r:id="rId13"/>
    <p:sldId id="485" r:id="rId14"/>
    <p:sldId id="486" r:id="rId15"/>
    <p:sldId id="487" r:id="rId16"/>
    <p:sldId id="492" r:id="rId17"/>
    <p:sldId id="489" r:id="rId18"/>
    <p:sldId id="493" r:id="rId19"/>
    <p:sldId id="494" r:id="rId20"/>
    <p:sldId id="488" r:id="rId21"/>
    <p:sldId id="523" r:id="rId22"/>
    <p:sldId id="495" r:id="rId23"/>
    <p:sldId id="496" r:id="rId24"/>
    <p:sldId id="452" r:id="rId25"/>
    <p:sldId id="497" r:id="rId26"/>
    <p:sldId id="501" r:id="rId27"/>
    <p:sldId id="502" r:id="rId28"/>
    <p:sldId id="504" r:id="rId29"/>
    <p:sldId id="505" r:id="rId30"/>
    <p:sldId id="506" r:id="rId31"/>
    <p:sldId id="508" r:id="rId32"/>
    <p:sldId id="509" r:id="rId33"/>
    <p:sldId id="511" r:id="rId34"/>
    <p:sldId id="512" r:id="rId35"/>
    <p:sldId id="513" r:id="rId36"/>
    <p:sldId id="521" r:id="rId37"/>
    <p:sldId id="46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un Mondal" initials="AM" lastIdx="1" clrIdx="0">
    <p:extLst>
      <p:ext uri="{19B8F6BF-5375-455C-9EA6-DF929625EA0E}">
        <p15:presenceInfo xmlns:p15="http://schemas.microsoft.com/office/powerpoint/2012/main" userId="Arun Mond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87"/>
    <a:srgbClr val="0000FF"/>
    <a:srgbClr val="0033CC"/>
    <a:srgbClr val="EB251B"/>
    <a:srgbClr val="EAB100"/>
    <a:srgbClr val="E6D185"/>
    <a:srgbClr val="ECDA90"/>
    <a:srgbClr val="DCCE2B"/>
    <a:srgbClr val="EEDF31"/>
    <a:srgbClr val="888B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1"/>
    <p:restoredTop sz="87591" autoAdjust="0"/>
  </p:normalViewPr>
  <p:slideViewPr>
    <p:cSldViewPr snapToGrid="0" snapToObjects="1">
      <p:cViewPr varScale="1">
        <p:scale>
          <a:sx n="63" d="100"/>
          <a:sy n="63" d="100"/>
        </p:scale>
        <p:origin x="63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echnical.trainee\Documents\CONV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alfs01\shared%20hal%20users\Environment\GMI%20&amp;%20EMI%20New\GMI\GMI%2022-2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echnical.trainee\Documents\CONV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alfs01\shared%20hal%20users\Environment\GMI%20&amp;%20EMI%20New\GHG\Water%20balnce%2021-22%20,%2022-23%20&amp;%2023-24%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dk1"/>
                </a:solidFill>
                <a:latin typeface="+mn-lt"/>
                <a:ea typeface="+mn-ea"/>
                <a:cs typeface="+mn-cs"/>
              </a:defRPr>
            </a:pPr>
            <a:r>
              <a:rPr lang="en-US" sz="2000" b="1" dirty="0"/>
              <a:t>Renewable Energy consumption (GJ)</a:t>
            </a:r>
          </a:p>
        </c:rich>
      </c:tx>
      <c:layout>
        <c:manualLayout>
          <c:xMode val="edge"/>
          <c:yMode val="edge"/>
          <c:x val="0.14233906341708646"/>
          <c:y val="2.4069670055938653E-4"/>
        </c:manualLayout>
      </c:layout>
      <c:overlay val="0"/>
      <c:spPr>
        <a:solidFill>
          <a:schemeClr val="accent2">
            <a:lumMod val="60000"/>
            <a:lumOff val="40000"/>
          </a:schemeClr>
        </a:solidFill>
        <a:ln>
          <a:noFill/>
        </a:ln>
        <a:effectLst/>
      </c:spPr>
      <c:txPr>
        <a:bodyPr rot="0" spcFirstLastPara="1" vertOverflow="ellipsis" vert="horz" wrap="square" anchor="ctr" anchorCtr="1"/>
        <a:lstStyle/>
        <a:p>
          <a:pPr>
            <a:defRPr sz="2000" b="1" i="0" u="none" strike="noStrike" kern="1200" spc="0" baseline="0">
              <a:solidFill>
                <a:schemeClr val="dk1"/>
              </a:solidFill>
              <a:latin typeface="+mn-lt"/>
              <a:ea typeface="+mn-ea"/>
              <a:cs typeface="+mn-cs"/>
            </a:defRPr>
          </a:pPr>
          <a:endParaRPr lang="en-US"/>
        </a:p>
      </c:txPr>
    </c:title>
    <c:autoTitleDeleted val="0"/>
    <c:plotArea>
      <c:layout>
        <c:manualLayout>
          <c:layoutTarget val="inner"/>
          <c:xMode val="edge"/>
          <c:yMode val="edge"/>
          <c:x val="0.18563804705356893"/>
          <c:y val="0.12313883948069058"/>
          <c:w val="0.81418814667372397"/>
          <c:h val="0.6360697573901114"/>
        </c:manualLayout>
      </c:layout>
      <c:barChart>
        <c:barDir val="col"/>
        <c:grouping val="clustered"/>
        <c:varyColors val="0"/>
        <c:ser>
          <c:idx val="0"/>
          <c:order val="0"/>
          <c:tx>
            <c:strRef>
              <c:f>Sheet1!$D$93</c:f>
              <c:strCache>
                <c:ptCount val="1"/>
                <c:pt idx="0">
                  <c:v>Renewable energy consumption (STG, Solar, biomass, cashew nut oil) </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Sheet1!$E$89:$I$90</c:f>
              <c:strCache>
                <c:ptCount val="5"/>
                <c:pt idx="0">
                  <c:v>2018-19</c:v>
                </c:pt>
                <c:pt idx="1">
                  <c:v>2019-20</c:v>
                </c:pt>
                <c:pt idx="2">
                  <c:v>2020-21</c:v>
                </c:pt>
                <c:pt idx="3">
                  <c:v>2021-22</c:v>
                </c:pt>
                <c:pt idx="4">
                  <c:v>2022-23</c:v>
                </c:pt>
              </c:strCache>
            </c:strRef>
          </c:cat>
          <c:val>
            <c:numRef>
              <c:f>Sheet1!$E$93:$I$93</c:f>
              <c:numCache>
                <c:formatCode>0</c:formatCode>
                <c:ptCount val="5"/>
                <c:pt idx="0">
                  <c:v>16777.080000000002</c:v>
                </c:pt>
                <c:pt idx="1">
                  <c:v>19222.2</c:v>
                </c:pt>
                <c:pt idx="2">
                  <c:v>53626.52</c:v>
                </c:pt>
                <c:pt idx="3" formatCode="General">
                  <c:v>130643</c:v>
                </c:pt>
                <c:pt idx="4" formatCode="General">
                  <c:v>123216</c:v>
                </c:pt>
              </c:numCache>
            </c:numRef>
          </c:val>
          <c:extLst>
            <c:ext xmlns:c16="http://schemas.microsoft.com/office/drawing/2014/chart" uri="{C3380CC4-5D6E-409C-BE32-E72D297353CC}">
              <c16:uniqueId val="{00000000-26B2-4BBF-AB20-70DD4B7C4B49}"/>
            </c:ext>
          </c:extLst>
        </c:ser>
        <c:dLbls>
          <c:dLblPos val="outEnd"/>
          <c:showLegendKey val="0"/>
          <c:showVal val="1"/>
          <c:showCatName val="0"/>
          <c:showSerName val="0"/>
          <c:showPercent val="0"/>
          <c:showBubbleSize val="0"/>
        </c:dLbls>
        <c:gapWidth val="219"/>
        <c:overlap val="-27"/>
        <c:axId val="-1340857552"/>
        <c:axId val="-1340855920"/>
      </c:barChart>
      <c:catAx>
        <c:axId val="-134085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340855920"/>
        <c:crosses val="autoZero"/>
        <c:auto val="1"/>
        <c:lblAlgn val="ctr"/>
        <c:lblOffset val="100"/>
        <c:noMultiLvlLbl val="0"/>
      </c:catAx>
      <c:valAx>
        <c:axId val="-1340855920"/>
        <c:scaling>
          <c:orientation val="minMax"/>
          <c:max val="200000"/>
          <c:min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dk1"/>
                    </a:solidFill>
                    <a:latin typeface="+mn-lt"/>
                    <a:ea typeface="+mn-ea"/>
                    <a:cs typeface="+mn-cs"/>
                  </a:defRPr>
                </a:pPr>
                <a:r>
                  <a:rPr lang="en-IN" sz="1600" b="1" dirty="0"/>
                  <a:t>Renewable Energy consumption (GJ</a:t>
                </a:r>
                <a:r>
                  <a:rPr lang="en-IN" sz="1600" dirty="0"/>
                  <a:t>)</a:t>
                </a:r>
              </a:p>
            </c:rich>
          </c:tx>
          <c:layout>
            <c:manualLayout>
              <c:xMode val="edge"/>
              <c:yMode val="edge"/>
              <c:x val="0"/>
              <c:y val="0.1633510376543924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1340857552"/>
        <c:crosses val="autoZero"/>
        <c:crossBetween val="between"/>
        <c:minorUnit val="40000"/>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495732411564534"/>
          <c:y val="0.16782675845318162"/>
          <c:w val="0.84603024398911553"/>
          <c:h val="0.71262460591420207"/>
        </c:manualLayout>
      </c:layout>
      <c:barChart>
        <c:barDir val="col"/>
        <c:grouping val="clustered"/>
        <c:varyColors val="0"/>
        <c:ser>
          <c:idx val="0"/>
          <c:order val="0"/>
          <c:spPr>
            <a:solidFill>
              <a:srgbClr val="002F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'Water intensity sheet'!$B$40:$B$44</c:f>
              <c:strCache>
                <c:ptCount val="5"/>
                <c:pt idx="0">
                  <c:v>FY 18-19</c:v>
                </c:pt>
                <c:pt idx="1">
                  <c:v>FY 19-20</c:v>
                </c:pt>
                <c:pt idx="2">
                  <c:v>FY 20-21</c:v>
                </c:pt>
                <c:pt idx="3">
                  <c:v>FY 21-22</c:v>
                </c:pt>
                <c:pt idx="4">
                  <c:v>FY 22-23</c:v>
                </c:pt>
              </c:strCache>
            </c:strRef>
          </c:cat>
          <c:val>
            <c:numRef>
              <c:f>'Water intensity sheet'!$C$40:$C$44</c:f>
              <c:numCache>
                <c:formatCode>General</c:formatCode>
                <c:ptCount val="5"/>
                <c:pt idx="0">
                  <c:v>0.04</c:v>
                </c:pt>
                <c:pt idx="1">
                  <c:v>3.5999999999999997E-2</c:v>
                </c:pt>
                <c:pt idx="2">
                  <c:v>3.2000000000000001E-2</c:v>
                </c:pt>
                <c:pt idx="3">
                  <c:v>2.8000000000000001E-2</c:v>
                </c:pt>
                <c:pt idx="4">
                  <c:v>3.1E-2</c:v>
                </c:pt>
              </c:numCache>
            </c:numRef>
          </c:val>
          <c:extLst>
            <c:ext xmlns:c16="http://schemas.microsoft.com/office/drawing/2014/chart" uri="{C3380CC4-5D6E-409C-BE32-E72D297353CC}">
              <c16:uniqueId val="{00000000-B01D-4781-BE8E-942C0D5E0139}"/>
            </c:ext>
          </c:extLst>
        </c:ser>
        <c:dLbls>
          <c:dLblPos val="outEnd"/>
          <c:showLegendKey val="0"/>
          <c:showVal val="1"/>
          <c:showCatName val="0"/>
          <c:showSerName val="0"/>
          <c:showPercent val="0"/>
          <c:showBubbleSize val="0"/>
        </c:dLbls>
        <c:gapWidth val="219"/>
        <c:overlap val="-27"/>
        <c:axId val="-1340858640"/>
        <c:axId val="-1340855376"/>
      </c:barChart>
      <c:catAx>
        <c:axId val="-134085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340855376"/>
        <c:crosses val="autoZero"/>
        <c:auto val="1"/>
        <c:lblAlgn val="ctr"/>
        <c:lblOffset val="100"/>
        <c:noMultiLvlLbl val="0"/>
      </c:catAx>
      <c:valAx>
        <c:axId val="-1340855376"/>
        <c:scaling>
          <c:orientation val="minMax"/>
          <c:max val="5.5000000000000007E-2"/>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340858640"/>
        <c:crosses val="autoZero"/>
        <c:crossBetween val="between"/>
        <c:minorUnit val="1.0000000000000002E-2"/>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r>
              <a:rPr lang="en-US" sz="2000" b="1" dirty="0"/>
              <a:t>Recycled treated water/effluent(MT)</a:t>
            </a:r>
          </a:p>
        </c:rich>
      </c:tx>
      <c:layout>
        <c:manualLayout>
          <c:xMode val="edge"/>
          <c:yMode val="edge"/>
          <c:x val="0.23143744531933508"/>
          <c:y val="3.006227184882972E-2"/>
        </c:manualLayout>
      </c:layout>
      <c:overlay val="0"/>
      <c:spPr>
        <a:solidFill>
          <a:schemeClr val="bg2">
            <a:lumMod val="90000"/>
          </a:schemeClr>
        </a:solid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7615048118985127"/>
          <c:y val="0.13930555555555557"/>
          <c:w val="0.79329396325459323"/>
          <c:h val="0.75329505686789155"/>
        </c:manualLayout>
      </c:layout>
      <c:barChart>
        <c:barDir val="col"/>
        <c:grouping val="clustered"/>
        <c:varyColors val="0"/>
        <c:ser>
          <c:idx val="0"/>
          <c:order val="0"/>
          <c:tx>
            <c:strRef>
              <c:f>Sheet1!$J$133</c:f>
              <c:strCache>
                <c:ptCount val="1"/>
                <c:pt idx="0">
                  <c:v>Recycled treated water/effluent(MT)</c:v>
                </c:pt>
              </c:strCache>
            </c:strRef>
          </c:tx>
          <c:spPr>
            <a:solidFill>
              <a:srgbClr val="002F87"/>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Sheet1!$K$129:$O$129</c:f>
              <c:strCache>
                <c:ptCount val="5"/>
                <c:pt idx="0">
                  <c:v>2018-19</c:v>
                </c:pt>
                <c:pt idx="1">
                  <c:v>2019-20</c:v>
                </c:pt>
                <c:pt idx="2">
                  <c:v>2020-21</c:v>
                </c:pt>
                <c:pt idx="3">
                  <c:v>2021-22</c:v>
                </c:pt>
                <c:pt idx="4">
                  <c:v>2022-23</c:v>
                </c:pt>
              </c:strCache>
            </c:strRef>
          </c:cat>
          <c:val>
            <c:numRef>
              <c:f>Sheet1!$K$133:$O$133</c:f>
              <c:numCache>
                <c:formatCode>General</c:formatCode>
                <c:ptCount val="5"/>
                <c:pt idx="0">
                  <c:v>53665</c:v>
                </c:pt>
                <c:pt idx="1">
                  <c:v>71635</c:v>
                </c:pt>
                <c:pt idx="2">
                  <c:v>69721</c:v>
                </c:pt>
                <c:pt idx="3">
                  <c:v>59415</c:v>
                </c:pt>
                <c:pt idx="4">
                  <c:v>146366</c:v>
                </c:pt>
              </c:numCache>
            </c:numRef>
          </c:val>
          <c:extLst>
            <c:ext xmlns:c16="http://schemas.microsoft.com/office/drawing/2014/chart" uri="{C3380CC4-5D6E-409C-BE32-E72D297353CC}">
              <c16:uniqueId val="{00000000-D5C9-4CB6-BD5F-4DAF8A3CE84A}"/>
            </c:ext>
          </c:extLst>
        </c:ser>
        <c:dLbls>
          <c:dLblPos val="outEnd"/>
          <c:showLegendKey val="0"/>
          <c:showVal val="1"/>
          <c:showCatName val="0"/>
          <c:showSerName val="0"/>
          <c:showPercent val="0"/>
          <c:showBubbleSize val="0"/>
        </c:dLbls>
        <c:gapWidth val="219"/>
        <c:overlap val="-27"/>
        <c:axId val="-1340868976"/>
        <c:axId val="-1340867888"/>
      </c:barChart>
      <c:catAx>
        <c:axId val="-134086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340867888"/>
        <c:crosses val="autoZero"/>
        <c:auto val="1"/>
        <c:lblAlgn val="ctr"/>
        <c:lblOffset val="100"/>
        <c:noMultiLvlLbl val="0"/>
      </c:catAx>
      <c:valAx>
        <c:axId val="-1340867888"/>
        <c:scaling>
          <c:orientation val="minMax"/>
          <c:max val="180000"/>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IN" b="1"/>
                  <a:t> Recycled treated water (m3)</a:t>
                </a:r>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340868976"/>
        <c:crosses val="autoZero"/>
        <c:crossBetween val="between"/>
      </c:valAx>
      <c:spPr>
        <a:noFill/>
        <a:ln w="3175">
          <a:solidFill>
            <a:schemeClr val="tx1">
              <a:alpha val="23000"/>
            </a:schemeClr>
          </a:solid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sz="140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6910168589566E-2"/>
          <c:y val="0.19907407407407407"/>
          <c:w val="0.89133151107463326"/>
          <c:h val="0.6891353164187809"/>
        </c:manualLayout>
      </c:layout>
      <c:barChart>
        <c:barDir val="col"/>
        <c:grouping val="clustered"/>
        <c:varyColors val="0"/>
        <c:ser>
          <c:idx val="0"/>
          <c:order val="0"/>
          <c:spPr>
            <a:solidFill>
              <a:srgbClr val="002F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Sheet3!$I$51:$I$55</c:f>
              <c:strCache>
                <c:ptCount val="5"/>
                <c:pt idx="0">
                  <c:v>FY 19-20</c:v>
                </c:pt>
                <c:pt idx="1">
                  <c:v>FY 20-21</c:v>
                </c:pt>
                <c:pt idx="2">
                  <c:v>FY 21-22</c:v>
                </c:pt>
                <c:pt idx="3">
                  <c:v>FY 22-23</c:v>
                </c:pt>
                <c:pt idx="4">
                  <c:v>FY 23-24</c:v>
                </c:pt>
              </c:strCache>
            </c:strRef>
          </c:cat>
          <c:val>
            <c:numRef>
              <c:f>Sheet3!$J$51:$J$55</c:f>
              <c:numCache>
                <c:formatCode>General</c:formatCode>
                <c:ptCount val="5"/>
                <c:pt idx="0">
                  <c:v>0.94</c:v>
                </c:pt>
                <c:pt idx="1">
                  <c:v>0.86199999999999999</c:v>
                </c:pt>
                <c:pt idx="2">
                  <c:v>1.1599999999999999</c:v>
                </c:pt>
                <c:pt idx="3">
                  <c:v>1.1399999999999999</c:v>
                </c:pt>
                <c:pt idx="4">
                  <c:v>0.72</c:v>
                </c:pt>
              </c:numCache>
            </c:numRef>
          </c:val>
          <c:extLst>
            <c:ext xmlns:c16="http://schemas.microsoft.com/office/drawing/2014/chart" uri="{C3380CC4-5D6E-409C-BE32-E72D297353CC}">
              <c16:uniqueId val="{00000000-CEC7-408F-977D-F4DBD7E72933}"/>
            </c:ext>
          </c:extLst>
        </c:ser>
        <c:dLbls>
          <c:dLblPos val="outEnd"/>
          <c:showLegendKey val="0"/>
          <c:showVal val="1"/>
          <c:showCatName val="0"/>
          <c:showSerName val="0"/>
          <c:showPercent val="0"/>
          <c:showBubbleSize val="0"/>
        </c:dLbls>
        <c:gapWidth val="219"/>
        <c:overlap val="-27"/>
        <c:axId val="-1780196880"/>
        <c:axId val="-1780196336"/>
      </c:barChart>
      <c:catAx>
        <c:axId val="-17801968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780196336"/>
        <c:crosses val="autoZero"/>
        <c:auto val="1"/>
        <c:lblAlgn val="ctr"/>
        <c:lblOffset val="100"/>
        <c:noMultiLvlLbl val="0"/>
      </c:catAx>
      <c:valAx>
        <c:axId val="-178019633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8019688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0" normalizeH="0" baseline="0">
                <a:solidFill>
                  <a:srgbClr val="002060"/>
                </a:solidFill>
                <a:latin typeface="+mj-lt"/>
                <a:ea typeface="+mj-ea"/>
                <a:cs typeface="+mj-cs"/>
              </a:defRPr>
            </a:pPr>
            <a:r>
              <a:rPr lang="en-IN" b="1">
                <a:solidFill>
                  <a:schemeClr val="bg1"/>
                </a:solidFill>
              </a:rPr>
              <a:t>Earning status of the trainees </a:t>
            </a:r>
          </a:p>
        </c:rich>
      </c:tx>
      <c:overlay val="0"/>
      <c:spPr>
        <a:solidFill>
          <a:srgbClr val="002060"/>
        </a:solidFill>
        <a:ln>
          <a:noFill/>
        </a:ln>
        <a:effectLst/>
      </c:spPr>
      <c:txPr>
        <a:bodyPr rot="0" spcFirstLastPara="1" vertOverflow="ellipsis" vert="horz" wrap="square" anchor="ctr" anchorCtr="1"/>
        <a:lstStyle/>
        <a:p>
          <a:pPr>
            <a:defRPr sz="2000" b="0" i="0" u="none" strike="noStrike" kern="1200" cap="none" spc="0" normalizeH="0" baseline="0">
              <a:solidFill>
                <a:srgbClr val="002060"/>
              </a:solidFill>
              <a:latin typeface="+mj-lt"/>
              <a:ea typeface="+mj-ea"/>
              <a:cs typeface="+mj-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47079571924005E-2"/>
          <c:y val="0.20562518226888304"/>
          <c:w val="0.79468637594419189"/>
          <c:h val="0.50757655293088366"/>
        </c:manualLayout>
      </c:layout>
      <c:bar3DChart>
        <c:barDir val="col"/>
        <c:grouping val="standard"/>
        <c:varyColors val="0"/>
        <c:ser>
          <c:idx val="0"/>
          <c:order val="0"/>
          <c:tx>
            <c:strRef>
              <c:f>Sheet1!$E$3</c:f>
              <c:strCache>
                <c:ptCount val="1"/>
                <c:pt idx="0">
                  <c:v>Trained</c:v>
                </c:pt>
              </c:strCache>
            </c:strRef>
          </c:tx>
          <c:spPr>
            <a:solidFill>
              <a:schemeClr val="accent1"/>
            </a:solidFill>
            <a:ln>
              <a:noFill/>
            </a:ln>
            <a:effectLst/>
            <a:sp3d/>
          </c:spPr>
          <c:invertIfNegative val="0"/>
          <c:dLbls>
            <c:dLbl>
              <c:idx val="0"/>
              <c:layout>
                <c:manualLayout>
                  <c:x val="-3.7200651011392701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E3-4D2C-BF01-211BBD157CE8}"/>
                </c:ext>
              </c:extLst>
            </c:dLbl>
            <c:dLbl>
              <c:idx val="1"/>
              <c:layout>
                <c:manualLayout>
                  <c:x val="-3.5650623885918005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3-4D2C-BF01-211BBD157CE8}"/>
                </c:ext>
              </c:extLst>
            </c:dLbl>
            <c:dLbl>
              <c:idx val="2"/>
              <c:layout>
                <c:manualLayout>
                  <c:x val="-3.4100596760443309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E3-4D2C-BF01-211BBD157CE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Sheet1!$D$4:$D$6</c:f>
              <c:strCache>
                <c:ptCount val="3"/>
                <c:pt idx="0">
                  <c:v>Beautician training </c:v>
                </c:pt>
                <c:pt idx="1">
                  <c:v>Tailoring training</c:v>
                </c:pt>
                <c:pt idx="2">
                  <c:v>Poultry Farm Management training</c:v>
                </c:pt>
              </c:strCache>
            </c:strRef>
          </c:cat>
          <c:val>
            <c:numRef>
              <c:f>Sheet1!$E$4:$E$6</c:f>
              <c:numCache>
                <c:formatCode>General</c:formatCode>
                <c:ptCount val="3"/>
                <c:pt idx="0">
                  <c:v>196</c:v>
                </c:pt>
                <c:pt idx="1">
                  <c:v>200</c:v>
                </c:pt>
                <c:pt idx="2">
                  <c:v>327</c:v>
                </c:pt>
              </c:numCache>
            </c:numRef>
          </c:val>
          <c:extLst>
            <c:ext xmlns:c16="http://schemas.microsoft.com/office/drawing/2014/chart" uri="{C3380CC4-5D6E-409C-BE32-E72D297353CC}">
              <c16:uniqueId val="{00000003-B2E3-4D2C-BF01-211BBD157CE8}"/>
            </c:ext>
          </c:extLst>
        </c:ser>
        <c:ser>
          <c:idx val="1"/>
          <c:order val="1"/>
          <c:tx>
            <c:strRef>
              <c:f>Sheet1!$F$3</c:f>
              <c:strCache>
                <c:ptCount val="1"/>
                <c:pt idx="0">
                  <c:v>Started earning</c:v>
                </c:pt>
              </c:strCache>
            </c:strRef>
          </c:tx>
          <c:spPr>
            <a:solidFill>
              <a:schemeClr val="accent2"/>
            </a:solidFill>
            <a:ln>
              <a:noFill/>
            </a:ln>
            <a:effectLst/>
            <a:sp3d/>
          </c:spPr>
          <c:invertIfNegative val="0"/>
          <c:dLbls>
            <c:dLbl>
              <c:idx val="0"/>
              <c:layout>
                <c:manualLayout>
                  <c:x val="-4.1850732387816815E-2"/>
                  <c:y val="-8.487556272013328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2E3-4D2C-BF01-211BBD157CE8}"/>
                </c:ext>
              </c:extLst>
            </c:dLbl>
            <c:dLbl>
              <c:idx val="1"/>
              <c:layout>
                <c:manualLayout>
                  <c:x val="-5.1150895140664961E-2"/>
                  <c:y val="9.25925925925921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3-4D2C-BF01-211BBD157CE8}"/>
                </c:ext>
              </c:extLst>
            </c:dLbl>
            <c:dLbl>
              <c:idx val="2"/>
              <c:layout>
                <c:manualLayout>
                  <c:x val="-5.2700922266139774E-2"/>
                  <c:y val="1.3888888888888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2E3-4D2C-BF01-211BBD157CE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Sheet1!$D$4:$D$6</c:f>
              <c:strCache>
                <c:ptCount val="3"/>
                <c:pt idx="0">
                  <c:v>Beautician training </c:v>
                </c:pt>
                <c:pt idx="1">
                  <c:v>Tailoring training</c:v>
                </c:pt>
                <c:pt idx="2">
                  <c:v>Poultry Farm Management training</c:v>
                </c:pt>
              </c:strCache>
            </c:strRef>
          </c:cat>
          <c:val>
            <c:numRef>
              <c:f>Sheet1!$F$4:$F$6</c:f>
              <c:numCache>
                <c:formatCode>General</c:formatCode>
                <c:ptCount val="3"/>
                <c:pt idx="0">
                  <c:v>184</c:v>
                </c:pt>
                <c:pt idx="1">
                  <c:v>171</c:v>
                </c:pt>
                <c:pt idx="2">
                  <c:v>295</c:v>
                </c:pt>
              </c:numCache>
            </c:numRef>
          </c:val>
          <c:extLst>
            <c:ext xmlns:c16="http://schemas.microsoft.com/office/drawing/2014/chart" uri="{C3380CC4-5D6E-409C-BE32-E72D297353CC}">
              <c16:uniqueId val="{00000007-B2E3-4D2C-BF01-211BBD157CE8}"/>
            </c:ext>
          </c:extLst>
        </c:ser>
        <c:dLbls>
          <c:showLegendKey val="0"/>
          <c:showVal val="1"/>
          <c:showCatName val="0"/>
          <c:showSerName val="0"/>
          <c:showPercent val="0"/>
          <c:showBubbleSize val="0"/>
        </c:dLbls>
        <c:gapWidth val="150"/>
        <c:shape val="box"/>
        <c:axId val="550453871"/>
        <c:axId val="550455535"/>
        <c:axId val="556221535"/>
      </c:bar3DChart>
      <c:catAx>
        <c:axId val="5504538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cap="none" spc="0" normalizeH="0" baseline="0">
                <a:solidFill>
                  <a:schemeClr val="tx1">
                    <a:lumMod val="65000"/>
                    <a:lumOff val="35000"/>
                  </a:schemeClr>
                </a:solidFill>
                <a:latin typeface="+mn-lt"/>
                <a:ea typeface="+mn-ea"/>
                <a:cs typeface="+mn-cs"/>
              </a:defRPr>
            </a:pPr>
            <a:endParaRPr lang="en-US"/>
          </a:p>
        </c:txPr>
        <c:crossAx val="550455535"/>
        <c:crosses val="autoZero"/>
        <c:auto val="1"/>
        <c:lblAlgn val="ctr"/>
        <c:lblOffset val="100"/>
        <c:noMultiLvlLbl val="0"/>
      </c:catAx>
      <c:valAx>
        <c:axId val="55045553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453871"/>
        <c:crosses val="autoZero"/>
        <c:crossBetween val="between"/>
      </c:valAx>
      <c:serAx>
        <c:axId val="55622153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50455535"/>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E2FEF3"/>
    </a:solidFill>
    <a:ln w="28575" cap="flat" cmpd="sng" algn="ctr">
      <a:solidFill>
        <a:srgbClr val="002060"/>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IN" sz="1800" b="1">
                <a:solidFill>
                  <a:schemeClr val="bg1"/>
                </a:solidFill>
              </a:rPr>
              <a:t>Agerage Monthly Income of the trainees </a:t>
            </a:r>
          </a:p>
        </c:rich>
      </c:tx>
      <c:overlay val="0"/>
      <c:spPr>
        <a:solidFill>
          <a:srgbClr val="002060"/>
        </a:solid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Sheet2!$B$5</c:f>
              <c:strCache>
                <c:ptCount val="1"/>
                <c:pt idx="0">
                  <c:v>Beautician training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Sheet2!$C$4:$G$4</c:f>
              <c:strCache>
                <c:ptCount val="5"/>
                <c:pt idx="0">
                  <c:v>2000-3000</c:v>
                </c:pt>
                <c:pt idx="1">
                  <c:v>3000-3500</c:v>
                </c:pt>
                <c:pt idx="2">
                  <c:v>6000-7000</c:v>
                </c:pt>
                <c:pt idx="3">
                  <c:v>18000-20000</c:v>
                </c:pt>
                <c:pt idx="4">
                  <c:v>Not earning</c:v>
                </c:pt>
              </c:strCache>
            </c:strRef>
          </c:cat>
          <c:val>
            <c:numRef>
              <c:f>Sheet2!$C$5:$G$5</c:f>
              <c:numCache>
                <c:formatCode>General</c:formatCode>
                <c:ptCount val="5"/>
                <c:pt idx="0">
                  <c:v>26</c:v>
                </c:pt>
                <c:pt idx="1">
                  <c:v>135</c:v>
                </c:pt>
                <c:pt idx="2">
                  <c:v>19</c:v>
                </c:pt>
                <c:pt idx="3">
                  <c:v>4</c:v>
                </c:pt>
                <c:pt idx="4">
                  <c:v>12</c:v>
                </c:pt>
              </c:numCache>
            </c:numRef>
          </c:val>
          <c:extLst>
            <c:ext xmlns:c16="http://schemas.microsoft.com/office/drawing/2014/chart" uri="{C3380CC4-5D6E-409C-BE32-E72D297353CC}">
              <c16:uniqueId val="{00000000-F035-487E-AB77-EA256DBB7F66}"/>
            </c:ext>
          </c:extLst>
        </c:ser>
        <c:ser>
          <c:idx val="1"/>
          <c:order val="1"/>
          <c:tx>
            <c:strRef>
              <c:f>Sheet2!$B$6</c:f>
              <c:strCache>
                <c:ptCount val="1"/>
                <c:pt idx="0">
                  <c:v>Tailoring training</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Sheet2!$C$4:$G$4</c:f>
              <c:strCache>
                <c:ptCount val="5"/>
                <c:pt idx="0">
                  <c:v>2000-3000</c:v>
                </c:pt>
                <c:pt idx="1">
                  <c:v>3000-3500</c:v>
                </c:pt>
                <c:pt idx="2">
                  <c:v>6000-7000</c:v>
                </c:pt>
                <c:pt idx="3">
                  <c:v>18000-20000</c:v>
                </c:pt>
                <c:pt idx="4">
                  <c:v>Not earning</c:v>
                </c:pt>
              </c:strCache>
            </c:strRef>
          </c:cat>
          <c:val>
            <c:numRef>
              <c:f>Sheet2!$C$6:$G$6</c:f>
              <c:numCache>
                <c:formatCode>General</c:formatCode>
                <c:ptCount val="5"/>
                <c:pt idx="0">
                  <c:v>33</c:v>
                </c:pt>
                <c:pt idx="1">
                  <c:v>126</c:v>
                </c:pt>
                <c:pt idx="2">
                  <c:v>7</c:v>
                </c:pt>
                <c:pt idx="3">
                  <c:v>5</c:v>
                </c:pt>
                <c:pt idx="4">
                  <c:v>29</c:v>
                </c:pt>
              </c:numCache>
            </c:numRef>
          </c:val>
          <c:extLst>
            <c:ext xmlns:c16="http://schemas.microsoft.com/office/drawing/2014/chart" uri="{C3380CC4-5D6E-409C-BE32-E72D297353CC}">
              <c16:uniqueId val="{00000001-F035-487E-AB77-EA256DBB7F66}"/>
            </c:ext>
          </c:extLst>
        </c:ser>
        <c:ser>
          <c:idx val="2"/>
          <c:order val="2"/>
          <c:tx>
            <c:strRef>
              <c:f>Sheet2!$B$7</c:f>
              <c:strCache>
                <c:ptCount val="1"/>
                <c:pt idx="0">
                  <c:v>Poultry Farm Management training</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Sheet2!$C$4:$G$4</c:f>
              <c:strCache>
                <c:ptCount val="5"/>
                <c:pt idx="0">
                  <c:v>2000-3000</c:v>
                </c:pt>
                <c:pt idx="1">
                  <c:v>3000-3500</c:v>
                </c:pt>
                <c:pt idx="2">
                  <c:v>6000-7000</c:v>
                </c:pt>
                <c:pt idx="3">
                  <c:v>18000-20000</c:v>
                </c:pt>
                <c:pt idx="4">
                  <c:v>Not earning</c:v>
                </c:pt>
              </c:strCache>
            </c:strRef>
          </c:cat>
          <c:val>
            <c:numRef>
              <c:f>Sheet2!$C$7:$G$7</c:f>
              <c:numCache>
                <c:formatCode>General</c:formatCode>
                <c:ptCount val="5"/>
                <c:pt idx="0">
                  <c:v>295</c:v>
                </c:pt>
                <c:pt idx="1">
                  <c:v>0</c:v>
                </c:pt>
                <c:pt idx="2">
                  <c:v>0</c:v>
                </c:pt>
                <c:pt idx="3">
                  <c:v>0</c:v>
                </c:pt>
                <c:pt idx="4">
                  <c:v>32</c:v>
                </c:pt>
              </c:numCache>
            </c:numRef>
          </c:val>
          <c:extLst>
            <c:ext xmlns:c16="http://schemas.microsoft.com/office/drawing/2014/chart" uri="{C3380CC4-5D6E-409C-BE32-E72D297353CC}">
              <c16:uniqueId val="{00000002-F035-487E-AB77-EA256DBB7F66}"/>
            </c:ext>
          </c:extLst>
        </c:ser>
        <c:dLbls>
          <c:showLegendKey val="0"/>
          <c:showVal val="1"/>
          <c:showCatName val="0"/>
          <c:showSerName val="0"/>
          <c:showPercent val="0"/>
          <c:showBubbleSize val="0"/>
        </c:dLbls>
        <c:gapWidth val="150"/>
        <c:shape val="box"/>
        <c:axId val="238382592"/>
        <c:axId val="238381344"/>
        <c:axId val="0"/>
      </c:bar3DChart>
      <c:catAx>
        <c:axId val="2383825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38381344"/>
        <c:crosses val="autoZero"/>
        <c:auto val="1"/>
        <c:lblAlgn val="ctr"/>
        <c:lblOffset val="100"/>
        <c:noMultiLvlLbl val="0"/>
      </c:catAx>
      <c:valAx>
        <c:axId val="23838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382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E2FEF3"/>
    </a:solidFill>
    <a:ln w="28575" cap="flat" cmpd="sng" algn="ctr">
      <a:solidFill>
        <a:srgbClr val="00206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490821-9E2E-4B87-AC54-73F9F1D9C745}"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en-US"/>
        </a:p>
      </dgm:t>
    </dgm:pt>
    <dgm:pt modelId="{3F0D45CA-FC0B-41B8-AC04-3BE8503C05D5}">
      <dgm:prSet phldrT="[Text]" phldr="1"/>
      <dgm:spPr/>
      <dgm:t>
        <a:bodyPr/>
        <a:lstStyle/>
        <a:p>
          <a:endParaRPr lang="en-US"/>
        </a:p>
      </dgm:t>
    </dgm:pt>
    <dgm:pt modelId="{EC40441A-D5D2-4660-9898-F7DAD8945EE8}" type="parTrans" cxnId="{6C498BE5-7297-4A03-BBFA-06BB32C1869F}">
      <dgm:prSet/>
      <dgm:spPr/>
      <dgm:t>
        <a:bodyPr/>
        <a:lstStyle/>
        <a:p>
          <a:endParaRPr lang="en-US"/>
        </a:p>
      </dgm:t>
    </dgm:pt>
    <dgm:pt modelId="{A2299445-5A56-4366-94F6-20C536EB02D9}" type="sibTrans" cxnId="{6C498BE5-7297-4A03-BBFA-06BB32C1869F}">
      <dgm:prSet/>
      <dgm:spPr/>
      <dgm:t>
        <a:bodyPr/>
        <a:lstStyle/>
        <a:p>
          <a:endParaRPr lang="en-US"/>
        </a:p>
      </dgm:t>
    </dgm:pt>
    <dgm:pt modelId="{05CFE0D2-E1B7-486C-AE3B-6537F9B9E5BB}">
      <dgm:prSet phldrT="[Text]" custT="1"/>
      <dgm:spPr/>
      <dgm:t>
        <a:bodyPr/>
        <a:lstStyle/>
        <a:p>
          <a:r>
            <a:rPr lang="en-US" sz="1300" dirty="0" smtClean="0"/>
            <a:t> </a:t>
          </a:r>
          <a:r>
            <a:rPr lang="en-US" sz="2000" b="1" dirty="0" smtClean="0"/>
            <a:t>Total Capacity  : 7000 m3 </a:t>
          </a:r>
          <a:endParaRPr lang="en-US" sz="2000" b="1" dirty="0"/>
        </a:p>
      </dgm:t>
    </dgm:pt>
    <dgm:pt modelId="{0F31D061-35D2-4DE5-A560-6482312EE00E}" type="parTrans" cxnId="{53574D9C-DCA1-440F-8921-2F53F34D2BDD}">
      <dgm:prSet/>
      <dgm:spPr/>
      <dgm:t>
        <a:bodyPr/>
        <a:lstStyle/>
        <a:p>
          <a:endParaRPr lang="en-US"/>
        </a:p>
      </dgm:t>
    </dgm:pt>
    <dgm:pt modelId="{578495AC-953F-443D-B532-638CC26C5B1A}" type="sibTrans" cxnId="{53574D9C-DCA1-440F-8921-2F53F34D2BDD}">
      <dgm:prSet/>
      <dgm:spPr/>
      <dgm:t>
        <a:bodyPr/>
        <a:lstStyle/>
        <a:p>
          <a:endParaRPr lang="en-US"/>
        </a:p>
      </dgm:t>
    </dgm:pt>
    <dgm:pt modelId="{2BB7940B-AD24-418A-8F29-39FE9F7218AD}">
      <dgm:prSet phldrT="[Text]" phldr="1"/>
      <dgm:spPr/>
      <dgm:t>
        <a:bodyPr/>
        <a:lstStyle/>
        <a:p>
          <a:endParaRPr lang="en-US" dirty="0"/>
        </a:p>
      </dgm:t>
    </dgm:pt>
    <dgm:pt modelId="{58ADA6BB-4FCC-493B-BC0A-F811EE385ECA}" type="sibTrans" cxnId="{71E6381E-6F24-47AE-A385-20E45D8591A4}">
      <dgm:prSet/>
      <dgm:spPr/>
      <dgm:t>
        <a:bodyPr/>
        <a:lstStyle/>
        <a:p>
          <a:endParaRPr lang="en-US"/>
        </a:p>
      </dgm:t>
    </dgm:pt>
    <dgm:pt modelId="{44FB6CE6-A28B-4816-93E2-48455FBBD87D}" type="parTrans" cxnId="{71E6381E-6F24-47AE-A385-20E45D8591A4}">
      <dgm:prSet/>
      <dgm:spPr/>
      <dgm:t>
        <a:bodyPr/>
        <a:lstStyle/>
        <a:p>
          <a:endParaRPr lang="en-US"/>
        </a:p>
      </dgm:t>
    </dgm:pt>
    <dgm:pt modelId="{88750C67-D6D4-44C3-9C86-5B86FB2F953B}" type="pres">
      <dgm:prSet presAssocID="{DF490821-9E2E-4B87-AC54-73F9F1D9C745}" presName="Name0" presStyleCnt="0">
        <dgm:presLayoutVars>
          <dgm:chMax val="9"/>
          <dgm:chPref val="9"/>
        </dgm:presLayoutVars>
      </dgm:prSet>
      <dgm:spPr/>
      <dgm:t>
        <a:bodyPr/>
        <a:lstStyle/>
        <a:p>
          <a:endParaRPr lang="en-US"/>
        </a:p>
      </dgm:t>
    </dgm:pt>
    <dgm:pt modelId="{1A0F851D-C91D-418B-970F-A597DFB9F7EA}" type="pres">
      <dgm:prSet presAssocID="{3F0D45CA-FC0B-41B8-AC04-3BE8503C05D5}" presName="picture1" presStyleCnt="0"/>
      <dgm:spPr/>
    </dgm:pt>
    <dgm:pt modelId="{2546395D-A8B2-42D5-AF6B-10BE52DB3FA8}" type="pres">
      <dgm:prSet presAssocID="{3F0D45CA-FC0B-41B8-AC04-3BE8503C05D5}" presName="picture" presStyleLbl="alignImgPlace1" presStyleIdx="0" presStyleCnt="3" custScaleX="148988" custScaleY="110617"/>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rgbClr val="C00000"/>
          </a:solidFill>
        </a:ln>
        <a:effectLst>
          <a:innerShdw blurRad="63500" dist="50800" dir="13500000">
            <a:prstClr val="black">
              <a:alpha val="50000"/>
            </a:prstClr>
          </a:innerShdw>
        </a:effectLst>
      </dgm:spPr>
      <dgm:t>
        <a:bodyPr/>
        <a:lstStyle/>
        <a:p>
          <a:endParaRPr lang="en-US"/>
        </a:p>
      </dgm:t>
    </dgm:pt>
    <dgm:pt modelId="{7447A679-4933-4360-9BF9-EB2E3B5937C1}" type="pres">
      <dgm:prSet presAssocID="{3F0D45CA-FC0B-41B8-AC04-3BE8503C05D5}" presName="parent1" presStyleLbl="node1" presStyleIdx="0" presStyleCnt="0">
        <dgm:presLayoutVars>
          <dgm:chMax val="0"/>
          <dgm:chPref val="0"/>
          <dgm:bulletEnabled val="1"/>
        </dgm:presLayoutVars>
      </dgm:prSet>
      <dgm:spPr/>
      <dgm:t>
        <a:bodyPr/>
        <a:lstStyle/>
        <a:p>
          <a:endParaRPr lang="en-US"/>
        </a:p>
      </dgm:t>
    </dgm:pt>
    <dgm:pt modelId="{121D5EC6-A8AC-4F66-BFFB-E338FB429B29}" type="pres">
      <dgm:prSet presAssocID="{05CFE0D2-E1B7-486C-AE3B-6537F9B9E5BB}" presName="picture2" presStyleCnt="0"/>
      <dgm:spPr/>
    </dgm:pt>
    <dgm:pt modelId="{1FF194E0-56DA-4E17-9F85-AD17FBAC6572}" type="pres">
      <dgm:prSet presAssocID="{05CFE0D2-E1B7-486C-AE3B-6537F9B9E5BB}" presName="picture" presStyleLbl="alignImgPlace1" presStyleIdx="1" presStyleCnt="3" custScaleX="116116" custScaleY="136600" custLinFactNeighborX="-28844" custLinFactNeighborY="-1271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rgbClr val="C00000"/>
          </a:solidFill>
        </a:ln>
        <a:effectLst>
          <a:innerShdw blurRad="63500" dist="50800" dir="18900000">
            <a:prstClr val="black">
              <a:alpha val="50000"/>
            </a:prstClr>
          </a:innerShdw>
        </a:effectLst>
      </dgm:spPr>
      <dgm:t>
        <a:bodyPr/>
        <a:lstStyle/>
        <a:p>
          <a:endParaRPr lang="en-US"/>
        </a:p>
      </dgm:t>
    </dgm:pt>
    <dgm:pt modelId="{04AE1A8D-E151-462C-A9DC-D961993A5384}" type="pres">
      <dgm:prSet presAssocID="{05CFE0D2-E1B7-486C-AE3B-6537F9B9E5BB}" presName="parent2" presStyleLbl="node1" presStyleIdx="0" presStyleCnt="0" custLinFactY="-567292" custLinFactNeighborX="48429" custLinFactNeighborY="-600000">
        <dgm:presLayoutVars>
          <dgm:chMax val="0"/>
          <dgm:chPref val="0"/>
          <dgm:bulletEnabled val="1"/>
        </dgm:presLayoutVars>
      </dgm:prSet>
      <dgm:spPr/>
      <dgm:t>
        <a:bodyPr/>
        <a:lstStyle/>
        <a:p>
          <a:endParaRPr lang="en-US"/>
        </a:p>
      </dgm:t>
    </dgm:pt>
    <dgm:pt modelId="{8B6C1C70-A0C7-4F66-8076-CAC3373965A0}" type="pres">
      <dgm:prSet presAssocID="{2BB7940B-AD24-418A-8F29-39FE9F7218AD}" presName="picture3" presStyleCnt="0"/>
      <dgm:spPr/>
    </dgm:pt>
    <dgm:pt modelId="{B2585718-0CF4-48A1-8C13-CF34E8A803DF}" type="pres">
      <dgm:prSet presAssocID="{2BB7940B-AD24-418A-8F29-39FE9F7218AD}" presName="picture" presStyleLbl="alignImgPlace1" presStyleIdx="2" presStyleCnt="3" custScaleX="223856" custScaleY="136512" custLinFactNeighborX="44782" custLinFactNeighborY="-14100"/>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rgbClr val="C00000"/>
          </a:solidFill>
        </a:ln>
        <a:effectLst>
          <a:outerShdw blurRad="63500" sx="102000" sy="102000" algn="ctr" rotWithShape="0">
            <a:prstClr val="black">
              <a:alpha val="40000"/>
            </a:prstClr>
          </a:outerShdw>
        </a:effectLst>
      </dgm:spPr>
      <dgm:t>
        <a:bodyPr/>
        <a:lstStyle/>
        <a:p>
          <a:endParaRPr lang="en-US"/>
        </a:p>
      </dgm:t>
    </dgm:pt>
    <dgm:pt modelId="{B109F52E-E8F0-439B-98AC-AF01F96A5251}" type="pres">
      <dgm:prSet presAssocID="{2BB7940B-AD24-418A-8F29-39FE9F7218AD}" presName="parent3" presStyleLbl="node1" presStyleIdx="0" presStyleCnt="0" custFlipHor="1" custScaleX="40436" custScaleY="54001" custLinFactX="100000" custLinFactY="-300000" custLinFactNeighborX="171633" custLinFactNeighborY="-312230">
        <dgm:presLayoutVars>
          <dgm:chMax val="0"/>
          <dgm:chPref val="0"/>
          <dgm:bulletEnabled val="1"/>
        </dgm:presLayoutVars>
      </dgm:prSet>
      <dgm:spPr/>
      <dgm:t>
        <a:bodyPr/>
        <a:lstStyle/>
        <a:p>
          <a:endParaRPr lang="en-US"/>
        </a:p>
      </dgm:t>
    </dgm:pt>
  </dgm:ptLst>
  <dgm:cxnLst>
    <dgm:cxn modelId="{4C90E922-2BEB-4375-A20D-5762C4D176FB}" type="presOf" srcId="{3F0D45CA-FC0B-41B8-AC04-3BE8503C05D5}" destId="{7447A679-4933-4360-9BF9-EB2E3B5937C1}" srcOrd="0" destOrd="0" presId="urn:microsoft.com/office/officeart/2011/layout/ThemePictureAlternatingAccent"/>
    <dgm:cxn modelId="{71E6381E-6F24-47AE-A385-20E45D8591A4}" srcId="{DF490821-9E2E-4B87-AC54-73F9F1D9C745}" destId="{2BB7940B-AD24-418A-8F29-39FE9F7218AD}" srcOrd="2" destOrd="0" parTransId="{44FB6CE6-A28B-4816-93E2-48455FBBD87D}" sibTransId="{58ADA6BB-4FCC-493B-BC0A-F811EE385ECA}"/>
    <dgm:cxn modelId="{AAE1AF8F-11A5-41B6-8714-5357F8AE0B8B}" type="presOf" srcId="{DF490821-9E2E-4B87-AC54-73F9F1D9C745}" destId="{88750C67-D6D4-44C3-9C86-5B86FB2F953B}" srcOrd="0" destOrd="0" presId="urn:microsoft.com/office/officeart/2011/layout/ThemePictureAlternatingAccent"/>
    <dgm:cxn modelId="{6C498BE5-7297-4A03-BBFA-06BB32C1869F}" srcId="{DF490821-9E2E-4B87-AC54-73F9F1D9C745}" destId="{3F0D45CA-FC0B-41B8-AC04-3BE8503C05D5}" srcOrd="0" destOrd="0" parTransId="{EC40441A-D5D2-4660-9898-F7DAD8945EE8}" sibTransId="{A2299445-5A56-4366-94F6-20C536EB02D9}"/>
    <dgm:cxn modelId="{85ACA8DF-BAC3-497A-8A2B-450F200B6021}" type="presOf" srcId="{2BB7940B-AD24-418A-8F29-39FE9F7218AD}" destId="{B109F52E-E8F0-439B-98AC-AF01F96A5251}" srcOrd="0" destOrd="0" presId="urn:microsoft.com/office/officeart/2011/layout/ThemePictureAlternatingAccent"/>
    <dgm:cxn modelId="{53574D9C-DCA1-440F-8921-2F53F34D2BDD}" srcId="{DF490821-9E2E-4B87-AC54-73F9F1D9C745}" destId="{05CFE0D2-E1B7-486C-AE3B-6537F9B9E5BB}" srcOrd="1" destOrd="0" parTransId="{0F31D061-35D2-4DE5-A560-6482312EE00E}" sibTransId="{578495AC-953F-443D-B532-638CC26C5B1A}"/>
    <dgm:cxn modelId="{65A0AE7D-9A5A-4AF9-8AAC-A081D7542357}" type="presOf" srcId="{05CFE0D2-E1B7-486C-AE3B-6537F9B9E5BB}" destId="{04AE1A8D-E151-462C-A9DC-D961993A5384}" srcOrd="0" destOrd="0" presId="urn:microsoft.com/office/officeart/2011/layout/ThemePictureAlternatingAccent"/>
    <dgm:cxn modelId="{A2070789-47CF-4760-8E7A-0F63A234A396}" type="presParOf" srcId="{88750C67-D6D4-44C3-9C86-5B86FB2F953B}" destId="{1A0F851D-C91D-418B-970F-A597DFB9F7EA}" srcOrd="0" destOrd="0" presId="urn:microsoft.com/office/officeart/2011/layout/ThemePictureAlternatingAccent"/>
    <dgm:cxn modelId="{A3EC73CF-BA0D-4881-A07D-07EB7BDC076F}" type="presParOf" srcId="{1A0F851D-C91D-418B-970F-A597DFB9F7EA}" destId="{2546395D-A8B2-42D5-AF6B-10BE52DB3FA8}" srcOrd="0" destOrd="0" presId="urn:microsoft.com/office/officeart/2011/layout/ThemePictureAlternatingAccent"/>
    <dgm:cxn modelId="{2DD1613C-B095-428A-A5B7-3D3602964A90}" type="presParOf" srcId="{88750C67-D6D4-44C3-9C86-5B86FB2F953B}" destId="{7447A679-4933-4360-9BF9-EB2E3B5937C1}" srcOrd="1" destOrd="0" presId="urn:microsoft.com/office/officeart/2011/layout/ThemePictureAlternatingAccent"/>
    <dgm:cxn modelId="{FF9ACC4C-AF8D-4E9A-A6FF-84962BA4F7F7}" type="presParOf" srcId="{88750C67-D6D4-44C3-9C86-5B86FB2F953B}" destId="{121D5EC6-A8AC-4F66-BFFB-E338FB429B29}" srcOrd="2" destOrd="0" presId="urn:microsoft.com/office/officeart/2011/layout/ThemePictureAlternatingAccent"/>
    <dgm:cxn modelId="{804779E6-9AAB-41DA-9A0C-21A75999175E}" type="presParOf" srcId="{121D5EC6-A8AC-4F66-BFFB-E338FB429B29}" destId="{1FF194E0-56DA-4E17-9F85-AD17FBAC6572}" srcOrd="0" destOrd="0" presId="urn:microsoft.com/office/officeart/2011/layout/ThemePictureAlternatingAccent"/>
    <dgm:cxn modelId="{C20746FD-16BA-48ED-AC8E-DF01C71843C6}" type="presParOf" srcId="{88750C67-D6D4-44C3-9C86-5B86FB2F953B}" destId="{04AE1A8D-E151-462C-A9DC-D961993A5384}" srcOrd="3" destOrd="0" presId="urn:microsoft.com/office/officeart/2011/layout/ThemePictureAlternatingAccent"/>
    <dgm:cxn modelId="{B2FD81A1-D2EA-49D0-ABC4-A8F1D55102B7}" type="presParOf" srcId="{88750C67-D6D4-44C3-9C86-5B86FB2F953B}" destId="{8B6C1C70-A0C7-4F66-8076-CAC3373965A0}" srcOrd="4" destOrd="0" presId="urn:microsoft.com/office/officeart/2011/layout/ThemePictureAlternatingAccent"/>
    <dgm:cxn modelId="{F0BA1F14-F378-4D03-9A32-C13649B2263A}" type="presParOf" srcId="{8B6C1C70-A0C7-4F66-8076-CAC3373965A0}" destId="{B2585718-0CF4-48A1-8C13-CF34E8A803DF}" srcOrd="0" destOrd="0" presId="urn:microsoft.com/office/officeart/2011/layout/ThemePictureAlternatingAccent"/>
    <dgm:cxn modelId="{9F41044F-4605-4782-AF1C-661BE4820C78}" type="presParOf" srcId="{88750C67-D6D4-44C3-9C86-5B86FB2F953B}" destId="{B109F52E-E8F0-439B-98AC-AF01F96A5251}" srcOrd="5" destOrd="0" presId="urn:microsoft.com/office/officeart/2011/layout/ThemePictureAlternating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644A8B-6A7A-4BCA-9282-5AB506893CE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360671F9-A5E2-4B9A-B883-83407C626FCA}">
      <dgm:prSet phldrT="[Text]" custT="1"/>
      <dgm:spPr>
        <a:solidFill>
          <a:srgbClr val="00B050"/>
        </a:solidFill>
      </dgm:spPr>
      <dgm:t>
        <a:bodyPr/>
        <a:lstStyle/>
        <a:p>
          <a:r>
            <a:rPr lang="en-US" sz="3600" b="1" dirty="0" smtClean="0">
              <a:latin typeface="Arial Narrow" panose="020B0606020202030204" pitchFamily="34" charset="0"/>
            </a:rPr>
            <a:t>CSR</a:t>
          </a:r>
          <a:endParaRPr lang="en-US" sz="3600" b="1" dirty="0">
            <a:latin typeface="Arial Narrow" panose="020B0606020202030204" pitchFamily="34" charset="0"/>
          </a:endParaRPr>
        </a:p>
      </dgm:t>
    </dgm:pt>
    <dgm:pt modelId="{63920E24-4D2B-4EB9-8538-0941EF6A151D}" type="parTrans" cxnId="{E8AF1956-585A-44BD-8CB9-477BA311DC7D}">
      <dgm:prSet/>
      <dgm:spPr/>
      <dgm:t>
        <a:bodyPr/>
        <a:lstStyle/>
        <a:p>
          <a:endParaRPr lang="en-US" sz="1600">
            <a:latin typeface="Arial Narrow" panose="020B0606020202030204" pitchFamily="34" charset="0"/>
          </a:endParaRPr>
        </a:p>
      </dgm:t>
    </dgm:pt>
    <dgm:pt modelId="{48B66C58-83D2-415E-8E72-70916EFF2A0D}" type="sibTrans" cxnId="{E8AF1956-585A-44BD-8CB9-477BA311DC7D}">
      <dgm:prSet/>
      <dgm:spPr/>
      <dgm:t>
        <a:bodyPr/>
        <a:lstStyle/>
        <a:p>
          <a:endParaRPr lang="en-US" sz="1600">
            <a:latin typeface="Arial Narrow" panose="020B0606020202030204" pitchFamily="34" charset="0"/>
          </a:endParaRPr>
        </a:p>
      </dgm:t>
    </dgm:pt>
    <dgm:pt modelId="{23D2BBF8-27D2-427E-A272-FE54F984A1FC}">
      <dgm:prSet phldrT="[Text]" custT="1"/>
      <dgm:spPr>
        <a:solidFill>
          <a:schemeClr val="accent5"/>
        </a:solidFill>
      </dgm:spPr>
      <dgm:t>
        <a:bodyPr/>
        <a:lstStyle/>
        <a:p>
          <a:r>
            <a:rPr lang="en-US" sz="2000" b="1" dirty="0" smtClean="0">
              <a:latin typeface="Arial Narrow" panose="020B0606020202030204" pitchFamily="34" charset="0"/>
            </a:rPr>
            <a:t>Promoting Health Care</a:t>
          </a:r>
          <a:endParaRPr lang="en-US" sz="2000" b="1" dirty="0">
            <a:latin typeface="Arial Narrow" panose="020B0606020202030204" pitchFamily="34" charset="0"/>
          </a:endParaRPr>
        </a:p>
      </dgm:t>
    </dgm:pt>
    <dgm:pt modelId="{AEA43B42-88C8-41DF-8D0D-92BE7722A4B5}" type="parTrans" cxnId="{740F924F-2A88-4683-B053-559CD5851645}">
      <dgm:prSet custT="1"/>
      <dgm:spPr/>
      <dgm:t>
        <a:bodyPr/>
        <a:lstStyle/>
        <a:p>
          <a:endParaRPr lang="en-US" sz="1600" dirty="0">
            <a:latin typeface="Arial Narrow" panose="020B0606020202030204" pitchFamily="34" charset="0"/>
          </a:endParaRPr>
        </a:p>
      </dgm:t>
    </dgm:pt>
    <dgm:pt modelId="{CBA92CEC-F7EB-4090-98DA-2540F8E1FEFB}" type="sibTrans" cxnId="{740F924F-2A88-4683-B053-559CD5851645}">
      <dgm:prSet/>
      <dgm:spPr/>
      <dgm:t>
        <a:bodyPr/>
        <a:lstStyle/>
        <a:p>
          <a:endParaRPr lang="en-US" sz="1600">
            <a:latin typeface="Arial Narrow" panose="020B0606020202030204" pitchFamily="34" charset="0"/>
          </a:endParaRPr>
        </a:p>
      </dgm:t>
    </dgm:pt>
    <dgm:pt modelId="{E04DFF3D-0C2B-4A66-9F19-8A7FA15D938F}">
      <dgm:prSet phldrT="[Text]" custT="1"/>
      <dgm:spPr>
        <a:solidFill>
          <a:srgbClr val="00B050"/>
        </a:solidFill>
      </dgm:spPr>
      <dgm:t>
        <a:bodyPr/>
        <a:lstStyle/>
        <a:p>
          <a:r>
            <a:rPr lang="en-US" sz="1600" dirty="0" smtClean="0">
              <a:latin typeface="Arial Narrow" panose="020B0606020202030204" pitchFamily="34" charset="0"/>
            </a:rPr>
            <a:t>Eye Screening Camp</a:t>
          </a:r>
          <a:endParaRPr lang="en-US" sz="1600" dirty="0">
            <a:latin typeface="Arial Narrow" panose="020B0606020202030204" pitchFamily="34" charset="0"/>
          </a:endParaRPr>
        </a:p>
      </dgm:t>
    </dgm:pt>
    <dgm:pt modelId="{4E01CD4B-410B-4F12-B092-1A73D6D04F13}" type="parTrans" cxnId="{E9184061-71E6-44E5-8112-88710A1142E9}">
      <dgm:prSet custT="1"/>
      <dgm:spPr>
        <a:ln>
          <a:solidFill>
            <a:srgbClr val="002060"/>
          </a:solidFill>
        </a:ln>
      </dgm:spPr>
      <dgm:t>
        <a:bodyPr/>
        <a:lstStyle/>
        <a:p>
          <a:endParaRPr lang="en-US" sz="1600" dirty="0">
            <a:latin typeface="Arial Narrow" panose="020B0606020202030204" pitchFamily="34" charset="0"/>
          </a:endParaRPr>
        </a:p>
      </dgm:t>
    </dgm:pt>
    <dgm:pt modelId="{2E03FD7E-1897-4CAB-A7C7-85EE189CB554}" type="sibTrans" cxnId="{E9184061-71E6-44E5-8112-88710A1142E9}">
      <dgm:prSet/>
      <dgm:spPr/>
      <dgm:t>
        <a:bodyPr/>
        <a:lstStyle/>
        <a:p>
          <a:endParaRPr lang="en-US" sz="1600">
            <a:latin typeface="Arial Narrow" panose="020B0606020202030204" pitchFamily="34" charset="0"/>
          </a:endParaRPr>
        </a:p>
      </dgm:t>
    </dgm:pt>
    <dgm:pt modelId="{AED0868D-978F-4415-A64E-9DC667B92140}">
      <dgm:prSet phldrT="[Text]" custT="1"/>
      <dgm:spPr>
        <a:solidFill>
          <a:srgbClr val="00B050"/>
        </a:solidFill>
      </dgm:spPr>
      <dgm:t>
        <a:bodyPr/>
        <a:lstStyle/>
        <a:p>
          <a:r>
            <a:rPr lang="en-US" sz="1600" dirty="0" smtClean="0">
              <a:latin typeface="Arial Narrow" panose="020B0606020202030204" pitchFamily="34" charset="0"/>
            </a:rPr>
            <a:t>Eye cataract surgery</a:t>
          </a:r>
          <a:endParaRPr lang="en-US" sz="1600" dirty="0">
            <a:latin typeface="Arial Narrow" panose="020B0606020202030204" pitchFamily="34" charset="0"/>
          </a:endParaRPr>
        </a:p>
      </dgm:t>
    </dgm:pt>
    <dgm:pt modelId="{115DE951-8E83-4755-8678-0A17BDC684C8}" type="parTrans" cxnId="{828876E6-6371-4642-8E3B-756093DCD0EF}">
      <dgm:prSet custT="1"/>
      <dgm:spPr>
        <a:ln>
          <a:solidFill>
            <a:srgbClr val="002060"/>
          </a:solidFill>
        </a:ln>
      </dgm:spPr>
      <dgm:t>
        <a:bodyPr/>
        <a:lstStyle/>
        <a:p>
          <a:endParaRPr lang="en-US" sz="1600" dirty="0">
            <a:latin typeface="Arial Narrow" panose="020B0606020202030204" pitchFamily="34" charset="0"/>
          </a:endParaRPr>
        </a:p>
      </dgm:t>
    </dgm:pt>
    <dgm:pt modelId="{BE8C4E29-83CA-4F81-B359-5DC61067462B}" type="sibTrans" cxnId="{828876E6-6371-4642-8E3B-756093DCD0EF}">
      <dgm:prSet/>
      <dgm:spPr/>
      <dgm:t>
        <a:bodyPr/>
        <a:lstStyle/>
        <a:p>
          <a:endParaRPr lang="en-US" sz="1600">
            <a:latin typeface="Arial Narrow" panose="020B0606020202030204" pitchFamily="34" charset="0"/>
          </a:endParaRPr>
        </a:p>
      </dgm:t>
    </dgm:pt>
    <dgm:pt modelId="{DFC4DBBE-57DB-4C21-B3BF-82F44182C455}">
      <dgm:prSet phldrT="[Text]" custT="1"/>
      <dgm:spPr>
        <a:solidFill>
          <a:schemeClr val="accent5"/>
        </a:solidFill>
      </dgm:spPr>
      <dgm:t>
        <a:bodyPr/>
        <a:lstStyle/>
        <a:p>
          <a:r>
            <a:rPr lang="en-US" sz="2000" b="1" dirty="0" smtClean="0">
              <a:latin typeface="Arial Narrow" panose="020B0606020202030204" pitchFamily="34" charset="0"/>
            </a:rPr>
            <a:t>Women Empowerment</a:t>
          </a:r>
          <a:endParaRPr lang="en-US" sz="2000" b="1" dirty="0">
            <a:latin typeface="Arial Narrow" panose="020B0606020202030204" pitchFamily="34" charset="0"/>
          </a:endParaRPr>
        </a:p>
      </dgm:t>
    </dgm:pt>
    <dgm:pt modelId="{A1D4E86D-CC3E-456E-94A5-0B9FA9D5E598}" type="parTrans" cxnId="{DC422227-72E9-4D0F-8967-CDD0F3413ADF}">
      <dgm:prSet custT="1"/>
      <dgm:spPr/>
      <dgm:t>
        <a:bodyPr/>
        <a:lstStyle/>
        <a:p>
          <a:endParaRPr lang="en-US" sz="1600" dirty="0">
            <a:latin typeface="Arial Narrow" panose="020B0606020202030204" pitchFamily="34" charset="0"/>
          </a:endParaRPr>
        </a:p>
      </dgm:t>
    </dgm:pt>
    <dgm:pt modelId="{C8F298FE-DD33-46BA-8635-618D3720F0A4}" type="sibTrans" cxnId="{DC422227-72E9-4D0F-8967-CDD0F3413ADF}">
      <dgm:prSet/>
      <dgm:spPr/>
      <dgm:t>
        <a:bodyPr/>
        <a:lstStyle/>
        <a:p>
          <a:endParaRPr lang="en-US" sz="1600">
            <a:latin typeface="Arial Narrow" panose="020B0606020202030204" pitchFamily="34" charset="0"/>
          </a:endParaRPr>
        </a:p>
      </dgm:t>
    </dgm:pt>
    <dgm:pt modelId="{4D302111-7525-4DDB-B7AF-C60DB8F35D94}">
      <dgm:prSet phldrT="[Text]" custT="1"/>
      <dgm:spPr>
        <a:solidFill>
          <a:schemeClr val="accent1">
            <a:lumMod val="75000"/>
          </a:schemeClr>
        </a:solidFill>
      </dgm:spPr>
      <dgm:t>
        <a:bodyPr/>
        <a:lstStyle/>
        <a:p>
          <a:r>
            <a:rPr lang="en-US" sz="1600" dirty="0" smtClean="0">
              <a:latin typeface="Arial Narrow" panose="020B0606020202030204" pitchFamily="34" charset="0"/>
            </a:rPr>
            <a:t>Tailoring Training</a:t>
          </a:r>
          <a:endParaRPr lang="en-US" sz="1600" dirty="0">
            <a:latin typeface="Arial Narrow" panose="020B0606020202030204" pitchFamily="34" charset="0"/>
          </a:endParaRPr>
        </a:p>
      </dgm:t>
    </dgm:pt>
    <dgm:pt modelId="{9A37FDF3-2C94-4577-BA74-0097E4F5C8F2}" type="parTrans" cxnId="{CF0A5ED8-F9B3-42BC-B748-11724C42F298}">
      <dgm:prSet custT="1"/>
      <dgm:spPr>
        <a:ln>
          <a:solidFill>
            <a:srgbClr val="002060"/>
          </a:solidFill>
        </a:ln>
      </dgm:spPr>
      <dgm:t>
        <a:bodyPr/>
        <a:lstStyle/>
        <a:p>
          <a:endParaRPr lang="en-US" sz="1600" dirty="0">
            <a:latin typeface="Arial Narrow" panose="020B0606020202030204" pitchFamily="34" charset="0"/>
          </a:endParaRPr>
        </a:p>
      </dgm:t>
    </dgm:pt>
    <dgm:pt modelId="{49E8C7BB-3F9F-4CEF-9CF6-29C98324A804}" type="sibTrans" cxnId="{CF0A5ED8-F9B3-42BC-B748-11724C42F298}">
      <dgm:prSet/>
      <dgm:spPr/>
      <dgm:t>
        <a:bodyPr/>
        <a:lstStyle/>
        <a:p>
          <a:endParaRPr lang="en-US" sz="1600">
            <a:latin typeface="Arial Narrow" panose="020B0606020202030204" pitchFamily="34" charset="0"/>
          </a:endParaRPr>
        </a:p>
      </dgm:t>
    </dgm:pt>
    <dgm:pt modelId="{3778CD12-376B-4E5F-AED7-FE07BCB71443}">
      <dgm:prSet phldrT="[Text]" custT="1"/>
      <dgm:spPr>
        <a:solidFill>
          <a:schemeClr val="accent1">
            <a:lumMod val="75000"/>
          </a:schemeClr>
        </a:solidFill>
      </dgm:spPr>
      <dgm:t>
        <a:bodyPr/>
        <a:lstStyle/>
        <a:p>
          <a:r>
            <a:rPr lang="en-US" sz="1600" dirty="0" smtClean="0">
              <a:latin typeface="Arial Narrow" panose="020B0606020202030204" pitchFamily="34" charset="0"/>
            </a:rPr>
            <a:t>Beautician Training</a:t>
          </a:r>
          <a:endParaRPr lang="en-US" sz="1600" dirty="0">
            <a:latin typeface="Arial Narrow" panose="020B0606020202030204" pitchFamily="34" charset="0"/>
          </a:endParaRPr>
        </a:p>
      </dgm:t>
    </dgm:pt>
    <dgm:pt modelId="{7E3F4C16-4F1A-41E4-B8E9-0F1E3BD9DEB7}" type="parTrans" cxnId="{5E491FAD-7CEF-4639-A2CC-8D7A3568B9C9}">
      <dgm:prSet custT="1"/>
      <dgm:spPr>
        <a:ln>
          <a:solidFill>
            <a:srgbClr val="002060"/>
          </a:solidFill>
        </a:ln>
      </dgm:spPr>
      <dgm:t>
        <a:bodyPr/>
        <a:lstStyle/>
        <a:p>
          <a:endParaRPr lang="en-US" sz="1600" dirty="0">
            <a:latin typeface="Arial Narrow" panose="020B0606020202030204" pitchFamily="34" charset="0"/>
          </a:endParaRPr>
        </a:p>
      </dgm:t>
    </dgm:pt>
    <dgm:pt modelId="{DA5A6AE5-B483-4C56-A343-D1FC73DB3945}" type="sibTrans" cxnId="{5E491FAD-7CEF-4639-A2CC-8D7A3568B9C9}">
      <dgm:prSet/>
      <dgm:spPr/>
      <dgm:t>
        <a:bodyPr/>
        <a:lstStyle/>
        <a:p>
          <a:endParaRPr lang="en-US" sz="1600">
            <a:latin typeface="Arial Narrow" panose="020B0606020202030204" pitchFamily="34" charset="0"/>
          </a:endParaRPr>
        </a:p>
      </dgm:t>
    </dgm:pt>
    <dgm:pt modelId="{834CAFB5-28D4-4F33-9B3D-46E2907AD4FD}">
      <dgm:prSet phldrT="[Text]" custT="1"/>
      <dgm:spPr>
        <a:solidFill>
          <a:schemeClr val="accent1">
            <a:lumMod val="75000"/>
          </a:schemeClr>
        </a:solidFill>
      </dgm:spPr>
      <dgm:t>
        <a:bodyPr/>
        <a:lstStyle/>
        <a:p>
          <a:r>
            <a:rPr lang="en-US" sz="1600" dirty="0" smtClean="0">
              <a:latin typeface="Arial Narrow" panose="020B0606020202030204" pitchFamily="34" charset="0"/>
            </a:rPr>
            <a:t>Poultry Farm Management Training</a:t>
          </a:r>
          <a:endParaRPr lang="en-US" sz="1600" dirty="0">
            <a:latin typeface="Arial Narrow" panose="020B0606020202030204" pitchFamily="34" charset="0"/>
          </a:endParaRPr>
        </a:p>
      </dgm:t>
    </dgm:pt>
    <dgm:pt modelId="{4F689265-B82F-4E3F-B24B-E50FFDB267DF}" type="parTrans" cxnId="{52826BA1-59D0-40C3-8FA5-3ECFF5890457}">
      <dgm:prSet custT="1"/>
      <dgm:spPr>
        <a:ln>
          <a:solidFill>
            <a:srgbClr val="002060"/>
          </a:solidFill>
        </a:ln>
      </dgm:spPr>
      <dgm:t>
        <a:bodyPr/>
        <a:lstStyle/>
        <a:p>
          <a:endParaRPr lang="en-US" sz="1600" dirty="0">
            <a:latin typeface="Arial Narrow" panose="020B0606020202030204" pitchFamily="34" charset="0"/>
          </a:endParaRPr>
        </a:p>
      </dgm:t>
    </dgm:pt>
    <dgm:pt modelId="{673675CD-5DFE-4938-A17A-87BECEBBD2B8}" type="sibTrans" cxnId="{52826BA1-59D0-40C3-8FA5-3ECFF5890457}">
      <dgm:prSet/>
      <dgm:spPr/>
      <dgm:t>
        <a:bodyPr/>
        <a:lstStyle/>
        <a:p>
          <a:endParaRPr lang="en-US" sz="1600">
            <a:latin typeface="Arial Narrow" panose="020B0606020202030204" pitchFamily="34" charset="0"/>
          </a:endParaRPr>
        </a:p>
      </dgm:t>
    </dgm:pt>
    <dgm:pt modelId="{1EF1EBE9-D7B2-4809-B4AD-8FF7730BA0DF}">
      <dgm:prSet phldrT="[Text]" custT="1"/>
      <dgm:spPr>
        <a:solidFill>
          <a:srgbClr val="00B050"/>
        </a:solidFill>
      </dgm:spPr>
      <dgm:t>
        <a:bodyPr/>
        <a:lstStyle/>
        <a:p>
          <a:r>
            <a:rPr lang="en-US" sz="1600" dirty="0" smtClean="0">
              <a:latin typeface="Arial Narrow" panose="020B0606020202030204" pitchFamily="34" charset="0"/>
            </a:rPr>
            <a:t>General Health Camp</a:t>
          </a:r>
          <a:endParaRPr lang="en-US" sz="1600" dirty="0">
            <a:latin typeface="Arial Narrow" panose="020B0606020202030204" pitchFamily="34" charset="0"/>
          </a:endParaRPr>
        </a:p>
      </dgm:t>
    </dgm:pt>
    <dgm:pt modelId="{3614FE88-5B49-4697-89CC-019575958520}" type="parTrans" cxnId="{1ED96AD5-77B9-4AA2-9840-E5D4E4195CEF}">
      <dgm:prSet custT="1"/>
      <dgm:spPr>
        <a:ln>
          <a:solidFill>
            <a:srgbClr val="002060"/>
          </a:solidFill>
        </a:ln>
      </dgm:spPr>
      <dgm:t>
        <a:bodyPr/>
        <a:lstStyle/>
        <a:p>
          <a:endParaRPr lang="en-US" sz="1600" dirty="0">
            <a:latin typeface="Arial Narrow" panose="020B0606020202030204" pitchFamily="34" charset="0"/>
          </a:endParaRPr>
        </a:p>
      </dgm:t>
    </dgm:pt>
    <dgm:pt modelId="{5EA9C5A5-D64C-4A5A-9139-CF099B3C05D8}" type="sibTrans" cxnId="{1ED96AD5-77B9-4AA2-9840-E5D4E4195CEF}">
      <dgm:prSet/>
      <dgm:spPr/>
      <dgm:t>
        <a:bodyPr/>
        <a:lstStyle/>
        <a:p>
          <a:endParaRPr lang="en-US" sz="1600">
            <a:latin typeface="Arial Narrow" panose="020B0606020202030204" pitchFamily="34" charset="0"/>
          </a:endParaRPr>
        </a:p>
      </dgm:t>
    </dgm:pt>
    <dgm:pt modelId="{679967AE-8663-41A7-A9C1-CA4BEC8151DA}">
      <dgm:prSet phldrT="[Text]" custT="1"/>
      <dgm:spPr>
        <a:solidFill>
          <a:srgbClr val="00B050"/>
        </a:solidFill>
      </dgm:spPr>
      <dgm:t>
        <a:bodyPr/>
        <a:lstStyle/>
        <a:p>
          <a:r>
            <a:rPr lang="en-GB" sz="1600" dirty="0" smtClean="0">
              <a:latin typeface="Arial Narrow" panose="020B0606020202030204" pitchFamily="34" charset="0"/>
            </a:rPr>
            <a:t>Support to specially abled people</a:t>
          </a:r>
          <a:endParaRPr lang="en-US" sz="1600" dirty="0">
            <a:latin typeface="Arial Narrow" panose="020B0606020202030204" pitchFamily="34" charset="0"/>
          </a:endParaRPr>
        </a:p>
      </dgm:t>
    </dgm:pt>
    <dgm:pt modelId="{1561BEC0-FA27-440E-B29F-192731BD23C5}" type="parTrans" cxnId="{5E6EDEE3-3006-44D4-8615-31330624F914}">
      <dgm:prSet custT="1"/>
      <dgm:spPr>
        <a:ln>
          <a:solidFill>
            <a:srgbClr val="002060"/>
          </a:solidFill>
        </a:ln>
      </dgm:spPr>
      <dgm:t>
        <a:bodyPr/>
        <a:lstStyle/>
        <a:p>
          <a:endParaRPr lang="en-US" sz="1600" dirty="0">
            <a:latin typeface="Arial Narrow" panose="020B0606020202030204" pitchFamily="34" charset="0"/>
          </a:endParaRPr>
        </a:p>
      </dgm:t>
    </dgm:pt>
    <dgm:pt modelId="{B5DAA9C9-E94C-42A2-9C2C-ABE354247295}" type="sibTrans" cxnId="{5E6EDEE3-3006-44D4-8615-31330624F914}">
      <dgm:prSet/>
      <dgm:spPr/>
      <dgm:t>
        <a:bodyPr/>
        <a:lstStyle/>
        <a:p>
          <a:endParaRPr lang="en-US" sz="1600">
            <a:latin typeface="Arial Narrow" panose="020B0606020202030204" pitchFamily="34" charset="0"/>
          </a:endParaRPr>
        </a:p>
      </dgm:t>
    </dgm:pt>
    <dgm:pt modelId="{0A86C6D3-ADBF-4B85-8274-B6E763AEA546}">
      <dgm:prSet phldrT="[Text]" custT="1"/>
      <dgm:spPr>
        <a:solidFill>
          <a:srgbClr val="00B050"/>
        </a:solidFill>
      </dgm:spPr>
      <dgm:t>
        <a:bodyPr/>
        <a:lstStyle/>
        <a:p>
          <a:r>
            <a:rPr lang="en-US" sz="1600" dirty="0" smtClean="0">
              <a:latin typeface="Arial Narrow" panose="020B0606020202030204" pitchFamily="34" charset="0"/>
            </a:rPr>
            <a:t>Menstrual Hygiene Management</a:t>
          </a:r>
          <a:endParaRPr lang="en-US" sz="1600" dirty="0">
            <a:latin typeface="Arial Narrow" panose="020B0606020202030204" pitchFamily="34" charset="0"/>
          </a:endParaRPr>
        </a:p>
      </dgm:t>
    </dgm:pt>
    <dgm:pt modelId="{1C5F2555-2A12-4D49-AC0A-D54E85D8946C}" type="parTrans" cxnId="{E9D84D7A-A262-4B7C-BC0F-5BE3F8B44DC7}">
      <dgm:prSet custT="1"/>
      <dgm:spPr>
        <a:ln>
          <a:solidFill>
            <a:srgbClr val="002060"/>
          </a:solidFill>
        </a:ln>
      </dgm:spPr>
      <dgm:t>
        <a:bodyPr/>
        <a:lstStyle/>
        <a:p>
          <a:endParaRPr lang="en-US" sz="1600" dirty="0">
            <a:latin typeface="Arial Narrow" panose="020B0606020202030204" pitchFamily="34" charset="0"/>
          </a:endParaRPr>
        </a:p>
      </dgm:t>
    </dgm:pt>
    <dgm:pt modelId="{E53A9E1B-80A8-43A1-82E1-4F0C3E24EE5A}" type="sibTrans" cxnId="{E9D84D7A-A262-4B7C-BC0F-5BE3F8B44DC7}">
      <dgm:prSet/>
      <dgm:spPr/>
      <dgm:t>
        <a:bodyPr/>
        <a:lstStyle/>
        <a:p>
          <a:endParaRPr lang="en-US" sz="1600">
            <a:latin typeface="Arial Narrow" panose="020B0606020202030204" pitchFamily="34" charset="0"/>
          </a:endParaRPr>
        </a:p>
      </dgm:t>
    </dgm:pt>
    <dgm:pt modelId="{E3D9C0B2-0F60-41AE-9CDD-ECF9B5A9DAC7}">
      <dgm:prSet phldrT="[Text]" custT="1"/>
      <dgm:spPr>
        <a:solidFill>
          <a:srgbClr val="00B050"/>
        </a:solidFill>
      </dgm:spPr>
      <dgm:t>
        <a:bodyPr/>
        <a:lstStyle/>
        <a:p>
          <a:r>
            <a:rPr lang="en-US" sz="1600" dirty="0" smtClean="0">
              <a:latin typeface="Arial Narrow" panose="020B0606020202030204" pitchFamily="34" charset="0"/>
            </a:rPr>
            <a:t>Sanitation Management</a:t>
          </a:r>
          <a:endParaRPr lang="en-US" sz="1600" dirty="0">
            <a:latin typeface="Arial Narrow" panose="020B0606020202030204" pitchFamily="34" charset="0"/>
          </a:endParaRPr>
        </a:p>
      </dgm:t>
    </dgm:pt>
    <dgm:pt modelId="{A2FEA4E8-A014-4086-BB62-B179E0CB8C8E}" type="parTrans" cxnId="{4BC2FCF6-F23D-4363-8FF1-A062B6E580EA}">
      <dgm:prSet custT="1"/>
      <dgm:spPr>
        <a:ln>
          <a:solidFill>
            <a:srgbClr val="002060"/>
          </a:solidFill>
        </a:ln>
      </dgm:spPr>
      <dgm:t>
        <a:bodyPr/>
        <a:lstStyle/>
        <a:p>
          <a:endParaRPr lang="en-US" sz="1600" dirty="0">
            <a:latin typeface="Arial Narrow" panose="020B0606020202030204" pitchFamily="34" charset="0"/>
          </a:endParaRPr>
        </a:p>
      </dgm:t>
    </dgm:pt>
    <dgm:pt modelId="{394AD721-4004-4D9B-A707-90E911E6B08D}" type="sibTrans" cxnId="{4BC2FCF6-F23D-4363-8FF1-A062B6E580EA}">
      <dgm:prSet/>
      <dgm:spPr/>
      <dgm:t>
        <a:bodyPr/>
        <a:lstStyle/>
        <a:p>
          <a:endParaRPr lang="en-US" sz="1600">
            <a:latin typeface="Arial Narrow" panose="020B0606020202030204" pitchFamily="34" charset="0"/>
          </a:endParaRPr>
        </a:p>
      </dgm:t>
    </dgm:pt>
    <dgm:pt modelId="{B882F27E-D896-4D9B-AC1E-676D567C1D71}">
      <dgm:prSet phldrT="[Text]" custT="1"/>
      <dgm:spPr>
        <a:solidFill>
          <a:srgbClr val="00B050"/>
        </a:solidFill>
      </dgm:spPr>
      <dgm:t>
        <a:bodyPr/>
        <a:lstStyle/>
        <a:p>
          <a:r>
            <a:rPr lang="en-US" sz="1600" dirty="0" smtClean="0">
              <a:latin typeface="Arial Narrow" panose="020B0606020202030204" pitchFamily="34" charset="0"/>
            </a:rPr>
            <a:t>Clean Ganga</a:t>
          </a:r>
          <a:endParaRPr lang="en-US" sz="1600" dirty="0">
            <a:latin typeface="Arial Narrow" panose="020B0606020202030204" pitchFamily="34" charset="0"/>
          </a:endParaRPr>
        </a:p>
      </dgm:t>
    </dgm:pt>
    <dgm:pt modelId="{CD247843-B8BD-4D7E-AC1A-EA1E30BEF097}" type="parTrans" cxnId="{40CCD033-0501-47F9-9126-9285A1D75815}">
      <dgm:prSet/>
      <dgm:spPr/>
      <dgm:t>
        <a:bodyPr/>
        <a:lstStyle/>
        <a:p>
          <a:endParaRPr lang="en-US" dirty="0">
            <a:latin typeface="Arial Narrow" panose="020B0606020202030204" pitchFamily="34" charset="0"/>
          </a:endParaRPr>
        </a:p>
      </dgm:t>
    </dgm:pt>
    <dgm:pt modelId="{B412A0B0-0BD1-4DA8-9397-FF3FDC4C667E}" type="sibTrans" cxnId="{40CCD033-0501-47F9-9126-9285A1D75815}">
      <dgm:prSet/>
      <dgm:spPr/>
      <dgm:t>
        <a:bodyPr/>
        <a:lstStyle/>
        <a:p>
          <a:endParaRPr lang="en-US">
            <a:latin typeface="Arial Narrow" panose="020B0606020202030204" pitchFamily="34" charset="0"/>
          </a:endParaRPr>
        </a:p>
      </dgm:t>
    </dgm:pt>
    <dgm:pt modelId="{2D40863B-D713-451B-AA33-8929E74CE5C0}" type="pres">
      <dgm:prSet presAssocID="{96644A8B-6A7A-4BCA-9282-5AB506893CEB}" presName="diagram" presStyleCnt="0">
        <dgm:presLayoutVars>
          <dgm:chPref val="1"/>
          <dgm:dir/>
          <dgm:animOne val="branch"/>
          <dgm:animLvl val="lvl"/>
          <dgm:resizeHandles val="exact"/>
        </dgm:presLayoutVars>
      </dgm:prSet>
      <dgm:spPr/>
      <dgm:t>
        <a:bodyPr/>
        <a:lstStyle/>
        <a:p>
          <a:endParaRPr lang="en-US"/>
        </a:p>
      </dgm:t>
    </dgm:pt>
    <dgm:pt modelId="{3B122B9D-8C76-46A0-A426-0E05E5C492F2}" type="pres">
      <dgm:prSet presAssocID="{360671F9-A5E2-4B9A-B883-83407C626FCA}" presName="root1" presStyleCnt="0"/>
      <dgm:spPr/>
    </dgm:pt>
    <dgm:pt modelId="{B3260CB5-27D3-4120-B04B-02CD629D3846}" type="pres">
      <dgm:prSet presAssocID="{360671F9-A5E2-4B9A-B883-83407C626FCA}" presName="LevelOneTextNode" presStyleLbl="node0" presStyleIdx="0" presStyleCnt="1" custScaleX="131916" custScaleY="159386" custLinFactX="-100000" custLinFactNeighborX="-144572" custLinFactNeighborY="-70105">
        <dgm:presLayoutVars>
          <dgm:chPref val="3"/>
        </dgm:presLayoutVars>
      </dgm:prSet>
      <dgm:spPr/>
      <dgm:t>
        <a:bodyPr/>
        <a:lstStyle/>
        <a:p>
          <a:endParaRPr lang="en-US"/>
        </a:p>
      </dgm:t>
    </dgm:pt>
    <dgm:pt modelId="{59E61B5E-442C-46FD-B4A3-665D3460450F}" type="pres">
      <dgm:prSet presAssocID="{360671F9-A5E2-4B9A-B883-83407C626FCA}" presName="level2hierChild" presStyleCnt="0"/>
      <dgm:spPr/>
    </dgm:pt>
    <dgm:pt modelId="{296F91AB-8181-4CE8-A296-E03DC11E9484}" type="pres">
      <dgm:prSet presAssocID="{AEA43B42-88C8-41DF-8D0D-92BE7722A4B5}" presName="conn2-1" presStyleLbl="parChTrans1D2" presStyleIdx="0" presStyleCnt="2"/>
      <dgm:spPr/>
      <dgm:t>
        <a:bodyPr/>
        <a:lstStyle/>
        <a:p>
          <a:endParaRPr lang="en-US"/>
        </a:p>
      </dgm:t>
    </dgm:pt>
    <dgm:pt modelId="{C1BA66BB-9AAF-4CEB-806A-A8D8C54AD98A}" type="pres">
      <dgm:prSet presAssocID="{AEA43B42-88C8-41DF-8D0D-92BE7722A4B5}" presName="connTx" presStyleLbl="parChTrans1D2" presStyleIdx="0" presStyleCnt="2"/>
      <dgm:spPr/>
      <dgm:t>
        <a:bodyPr/>
        <a:lstStyle/>
        <a:p>
          <a:endParaRPr lang="en-US"/>
        </a:p>
      </dgm:t>
    </dgm:pt>
    <dgm:pt modelId="{7A48B7C5-A3F1-464F-A84E-A835739C9B10}" type="pres">
      <dgm:prSet presAssocID="{23D2BBF8-27D2-427E-A272-FE54F984A1FC}" presName="root2" presStyleCnt="0"/>
      <dgm:spPr/>
    </dgm:pt>
    <dgm:pt modelId="{5A76A40F-70AE-4C10-BFAD-7C4FC4F31BFD}" type="pres">
      <dgm:prSet presAssocID="{23D2BBF8-27D2-427E-A272-FE54F984A1FC}" presName="LevelTwoTextNode" presStyleLbl="node2" presStyleIdx="0" presStyleCnt="2" custScaleX="331751" custScaleY="147495" custLinFactX="-7865" custLinFactNeighborX="-100000" custLinFactNeighborY="-38447">
        <dgm:presLayoutVars>
          <dgm:chPref val="3"/>
        </dgm:presLayoutVars>
      </dgm:prSet>
      <dgm:spPr/>
      <dgm:t>
        <a:bodyPr/>
        <a:lstStyle/>
        <a:p>
          <a:endParaRPr lang="en-US"/>
        </a:p>
      </dgm:t>
    </dgm:pt>
    <dgm:pt modelId="{6D9BF609-8E49-471B-911F-3CB4EE34A4BB}" type="pres">
      <dgm:prSet presAssocID="{23D2BBF8-27D2-427E-A272-FE54F984A1FC}" presName="level3hierChild" presStyleCnt="0"/>
      <dgm:spPr/>
    </dgm:pt>
    <dgm:pt modelId="{48C34AD3-881E-48F6-ACB0-E77BB702DD6A}" type="pres">
      <dgm:prSet presAssocID="{4E01CD4B-410B-4F12-B092-1A73D6D04F13}" presName="conn2-1" presStyleLbl="parChTrans1D3" presStyleIdx="0" presStyleCnt="10"/>
      <dgm:spPr/>
      <dgm:t>
        <a:bodyPr/>
        <a:lstStyle/>
        <a:p>
          <a:endParaRPr lang="en-US"/>
        </a:p>
      </dgm:t>
    </dgm:pt>
    <dgm:pt modelId="{3B534EA6-B5ED-4C40-BB09-9A5EA111991C}" type="pres">
      <dgm:prSet presAssocID="{4E01CD4B-410B-4F12-B092-1A73D6D04F13}" presName="connTx" presStyleLbl="parChTrans1D3" presStyleIdx="0" presStyleCnt="10"/>
      <dgm:spPr/>
      <dgm:t>
        <a:bodyPr/>
        <a:lstStyle/>
        <a:p>
          <a:endParaRPr lang="en-US"/>
        </a:p>
      </dgm:t>
    </dgm:pt>
    <dgm:pt modelId="{071833CE-68AB-43F0-8B23-01BA81C061C1}" type="pres">
      <dgm:prSet presAssocID="{E04DFF3D-0C2B-4A66-9F19-8A7FA15D938F}" presName="root2" presStyleCnt="0"/>
      <dgm:spPr/>
    </dgm:pt>
    <dgm:pt modelId="{6BE2CE7B-E90E-4E64-86BC-1BFD5EFEF2F7}" type="pres">
      <dgm:prSet presAssocID="{E04DFF3D-0C2B-4A66-9F19-8A7FA15D938F}" presName="LevelTwoTextNode" presStyleLbl="node3" presStyleIdx="0" presStyleCnt="10" custScaleX="175721" custScaleY="113754" custLinFactNeighborX="-9271" custLinFactNeighborY="-9400">
        <dgm:presLayoutVars>
          <dgm:chPref val="3"/>
        </dgm:presLayoutVars>
      </dgm:prSet>
      <dgm:spPr/>
      <dgm:t>
        <a:bodyPr/>
        <a:lstStyle/>
        <a:p>
          <a:endParaRPr lang="en-US"/>
        </a:p>
      </dgm:t>
    </dgm:pt>
    <dgm:pt modelId="{B419177A-0056-4AFD-9A0A-984C5834B480}" type="pres">
      <dgm:prSet presAssocID="{E04DFF3D-0C2B-4A66-9F19-8A7FA15D938F}" presName="level3hierChild" presStyleCnt="0"/>
      <dgm:spPr/>
    </dgm:pt>
    <dgm:pt modelId="{D7FC365B-B672-4DE2-906B-212A05EE2CC3}" type="pres">
      <dgm:prSet presAssocID="{115DE951-8E83-4755-8678-0A17BDC684C8}" presName="conn2-1" presStyleLbl="parChTrans1D3" presStyleIdx="1" presStyleCnt="10"/>
      <dgm:spPr/>
      <dgm:t>
        <a:bodyPr/>
        <a:lstStyle/>
        <a:p>
          <a:endParaRPr lang="en-US"/>
        </a:p>
      </dgm:t>
    </dgm:pt>
    <dgm:pt modelId="{88FB93ED-3CD5-4708-BA32-2574CBBF0220}" type="pres">
      <dgm:prSet presAssocID="{115DE951-8E83-4755-8678-0A17BDC684C8}" presName="connTx" presStyleLbl="parChTrans1D3" presStyleIdx="1" presStyleCnt="10"/>
      <dgm:spPr/>
      <dgm:t>
        <a:bodyPr/>
        <a:lstStyle/>
        <a:p>
          <a:endParaRPr lang="en-US"/>
        </a:p>
      </dgm:t>
    </dgm:pt>
    <dgm:pt modelId="{7E0D0966-2A02-4AB7-8803-75F2A756E553}" type="pres">
      <dgm:prSet presAssocID="{AED0868D-978F-4415-A64E-9DC667B92140}" presName="root2" presStyleCnt="0"/>
      <dgm:spPr/>
    </dgm:pt>
    <dgm:pt modelId="{956B7000-F95A-4DC6-8013-CB5DFC230D05}" type="pres">
      <dgm:prSet presAssocID="{AED0868D-978F-4415-A64E-9DC667B92140}" presName="LevelTwoTextNode" presStyleLbl="node3" presStyleIdx="1" presStyleCnt="10" custScaleX="215450" custLinFactX="82234" custLinFactNeighborX="100000" custLinFactNeighborY="-69555">
        <dgm:presLayoutVars>
          <dgm:chPref val="3"/>
        </dgm:presLayoutVars>
      </dgm:prSet>
      <dgm:spPr/>
      <dgm:t>
        <a:bodyPr/>
        <a:lstStyle/>
        <a:p>
          <a:endParaRPr lang="en-US"/>
        </a:p>
      </dgm:t>
    </dgm:pt>
    <dgm:pt modelId="{27753922-3C3E-4EDE-A81E-5A055B204A37}" type="pres">
      <dgm:prSet presAssocID="{AED0868D-978F-4415-A64E-9DC667B92140}" presName="level3hierChild" presStyleCnt="0"/>
      <dgm:spPr/>
    </dgm:pt>
    <dgm:pt modelId="{5AA73892-9CC8-4419-8AB2-6AE31317A575}" type="pres">
      <dgm:prSet presAssocID="{3614FE88-5B49-4697-89CC-019575958520}" presName="conn2-1" presStyleLbl="parChTrans1D3" presStyleIdx="2" presStyleCnt="10"/>
      <dgm:spPr/>
      <dgm:t>
        <a:bodyPr/>
        <a:lstStyle/>
        <a:p>
          <a:endParaRPr lang="en-US"/>
        </a:p>
      </dgm:t>
    </dgm:pt>
    <dgm:pt modelId="{08A6331E-E529-4474-8241-B626ED95F216}" type="pres">
      <dgm:prSet presAssocID="{3614FE88-5B49-4697-89CC-019575958520}" presName="connTx" presStyleLbl="parChTrans1D3" presStyleIdx="2" presStyleCnt="10"/>
      <dgm:spPr/>
      <dgm:t>
        <a:bodyPr/>
        <a:lstStyle/>
        <a:p>
          <a:endParaRPr lang="en-US"/>
        </a:p>
      </dgm:t>
    </dgm:pt>
    <dgm:pt modelId="{A848E7A5-1DD9-4E78-917C-7562532EDA66}" type="pres">
      <dgm:prSet presAssocID="{1EF1EBE9-D7B2-4809-B4AD-8FF7730BA0DF}" presName="root2" presStyleCnt="0"/>
      <dgm:spPr/>
    </dgm:pt>
    <dgm:pt modelId="{EC4D2743-B6BC-4D47-8FD4-DF5E3A0F4221}" type="pres">
      <dgm:prSet presAssocID="{1EF1EBE9-D7B2-4809-B4AD-8FF7730BA0DF}" presName="LevelTwoTextNode" presStyleLbl="node3" presStyleIdx="2" presStyleCnt="10" custScaleX="218062" custScaleY="120658" custLinFactX="100000" custLinFactNeighborX="153125" custLinFactNeighborY="-69059">
        <dgm:presLayoutVars>
          <dgm:chPref val="3"/>
        </dgm:presLayoutVars>
      </dgm:prSet>
      <dgm:spPr/>
      <dgm:t>
        <a:bodyPr/>
        <a:lstStyle/>
        <a:p>
          <a:endParaRPr lang="en-US"/>
        </a:p>
      </dgm:t>
    </dgm:pt>
    <dgm:pt modelId="{5608256F-AEDE-401A-9F28-9C06D8DFFA67}" type="pres">
      <dgm:prSet presAssocID="{1EF1EBE9-D7B2-4809-B4AD-8FF7730BA0DF}" presName="level3hierChild" presStyleCnt="0"/>
      <dgm:spPr/>
    </dgm:pt>
    <dgm:pt modelId="{FA3833E0-D606-47D9-9AAE-827DBEEBF2E6}" type="pres">
      <dgm:prSet presAssocID="{CD247843-B8BD-4D7E-AC1A-EA1E30BEF097}" presName="conn2-1" presStyleLbl="parChTrans1D3" presStyleIdx="3" presStyleCnt="10"/>
      <dgm:spPr/>
      <dgm:t>
        <a:bodyPr/>
        <a:lstStyle/>
        <a:p>
          <a:endParaRPr lang="en-US"/>
        </a:p>
      </dgm:t>
    </dgm:pt>
    <dgm:pt modelId="{8ADB7B22-2E4E-484A-AEA6-12F30136BB80}" type="pres">
      <dgm:prSet presAssocID="{CD247843-B8BD-4D7E-AC1A-EA1E30BEF097}" presName="connTx" presStyleLbl="parChTrans1D3" presStyleIdx="3" presStyleCnt="10"/>
      <dgm:spPr/>
      <dgm:t>
        <a:bodyPr/>
        <a:lstStyle/>
        <a:p>
          <a:endParaRPr lang="en-US"/>
        </a:p>
      </dgm:t>
    </dgm:pt>
    <dgm:pt modelId="{A4B6C7C8-3E34-4C95-81D6-688A89200E72}" type="pres">
      <dgm:prSet presAssocID="{B882F27E-D896-4D9B-AC1E-676D567C1D71}" presName="root2" presStyleCnt="0"/>
      <dgm:spPr/>
    </dgm:pt>
    <dgm:pt modelId="{A2A97D19-F299-4DAA-925D-5F1961D46D19}" type="pres">
      <dgm:prSet presAssocID="{B882F27E-D896-4D9B-AC1E-676D567C1D71}" presName="LevelTwoTextNode" presStyleLbl="node3" presStyleIdx="3" presStyleCnt="10" custScaleX="160323" custLinFactX="164215" custLinFactNeighborX="200000" custLinFactNeighborY="-66411">
        <dgm:presLayoutVars>
          <dgm:chPref val="3"/>
        </dgm:presLayoutVars>
      </dgm:prSet>
      <dgm:spPr/>
      <dgm:t>
        <a:bodyPr/>
        <a:lstStyle/>
        <a:p>
          <a:endParaRPr lang="en-US"/>
        </a:p>
      </dgm:t>
    </dgm:pt>
    <dgm:pt modelId="{1E7D4F0B-36EA-454F-BE23-1A2C818423D2}" type="pres">
      <dgm:prSet presAssocID="{B882F27E-D896-4D9B-AC1E-676D567C1D71}" presName="level3hierChild" presStyleCnt="0"/>
      <dgm:spPr/>
    </dgm:pt>
    <dgm:pt modelId="{C8E3FB58-EDA1-456B-BD04-92D98B1A3171}" type="pres">
      <dgm:prSet presAssocID="{1561BEC0-FA27-440E-B29F-192731BD23C5}" presName="conn2-1" presStyleLbl="parChTrans1D3" presStyleIdx="4" presStyleCnt="10"/>
      <dgm:spPr/>
      <dgm:t>
        <a:bodyPr/>
        <a:lstStyle/>
        <a:p>
          <a:endParaRPr lang="en-US"/>
        </a:p>
      </dgm:t>
    </dgm:pt>
    <dgm:pt modelId="{CC872B57-466E-4265-B526-A19072EB1622}" type="pres">
      <dgm:prSet presAssocID="{1561BEC0-FA27-440E-B29F-192731BD23C5}" presName="connTx" presStyleLbl="parChTrans1D3" presStyleIdx="4" presStyleCnt="10"/>
      <dgm:spPr/>
      <dgm:t>
        <a:bodyPr/>
        <a:lstStyle/>
        <a:p>
          <a:endParaRPr lang="en-US"/>
        </a:p>
      </dgm:t>
    </dgm:pt>
    <dgm:pt modelId="{B5C54519-D69F-4CE6-AFAC-E55986748DE4}" type="pres">
      <dgm:prSet presAssocID="{679967AE-8663-41A7-A9C1-CA4BEC8151DA}" presName="root2" presStyleCnt="0"/>
      <dgm:spPr/>
    </dgm:pt>
    <dgm:pt modelId="{D2A7530D-2059-49F3-B983-64D9C8E09381}" type="pres">
      <dgm:prSet presAssocID="{679967AE-8663-41A7-A9C1-CA4BEC8151DA}" presName="LevelTwoTextNode" presStyleLbl="node3" presStyleIdx="4" presStyleCnt="10" custScaleX="242320" custScaleY="118340" custLinFactX="100000" custLinFactNeighborX="125738" custLinFactNeighborY="-53290">
        <dgm:presLayoutVars>
          <dgm:chPref val="3"/>
        </dgm:presLayoutVars>
      </dgm:prSet>
      <dgm:spPr/>
      <dgm:t>
        <a:bodyPr/>
        <a:lstStyle/>
        <a:p>
          <a:endParaRPr lang="en-US"/>
        </a:p>
      </dgm:t>
    </dgm:pt>
    <dgm:pt modelId="{F551874B-2E0F-43DD-BCBB-35A5E6037F44}" type="pres">
      <dgm:prSet presAssocID="{679967AE-8663-41A7-A9C1-CA4BEC8151DA}" presName="level3hierChild" presStyleCnt="0"/>
      <dgm:spPr/>
    </dgm:pt>
    <dgm:pt modelId="{48D17BB8-366B-4037-A93B-0CC000B7B6B4}" type="pres">
      <dgm:prSet presAssocID="{1C5F2555-2A12-4D49-AC0A-D54E85D8946C}" presName="conn2-1" presStyleLbl="parChTrans1D3" presStyleIdx="5" presStyleCnt="10"/>
      <dgm:spPr/>
      <dgm:t>
        <a:bodyPr/>
        <a:lstStyle/>
        <a:p>
          <a:endParaRPr lang="en-US"/>
        </a:p>
      </dgm:t>
    </dgm:pt>
    <dgm:pt modelId="{AF958E15-4016-4559-B732-EA5B03768D18}" type="pres">
      <dgm:prSet presAssocID="{1C5F2555-2A12-4D49-AC0A-D54E85D8946C}" presName="connTx" presStyleLbl="parChTrans1D3" presStyleIdx="5" presStyleCnt="10"/>
      <dgm:spPr/>
      <dgm:t>
        <a:bodyPr/>
        <a:lstStyle/>
        <a:p>
          <a:endParaRPr lang="en-US"/>
        </a:p>
      </dgm:t>
    </dgm:pt>
    <dgm:pt modelId="{33EE4273-1D77-4FDF-A86C-646F435A196C}" type="pres">
      <dgm:prSet presAssocID="{0A86C6D3-ADBF-4B85-8274-B6E763AEA546}" presName="root2" presStyleCnt="0"/>
      <dgm:spPr/>
    </dgm:pt>
    <dgm:pt modelId="{72B1E2AF-CD41-4322-91B9-C853337CBBA9}" type="pres">
      <dgm:prSet presAssocID="{0A86C6D3-ADBF-4B85-8274-B6E763AEA546}" presName="LevelTwoTextNode" presStyleLbl="node3" presStyleIdx="5" presStyleCnt="10" custScaleX="220680" custLinFactX="64097" custLinFactNeighborX="100000" custLinFactNeighborY="-44055">
        <dgm:presLayoutVars>
          <dgm:chPref val="3"/>
        </dgm:presLayoutVars>
      </dgm:prSet>
      <dgm:spPr/>
      <dgm:t>
        <a:bodyPr/>
        <a:lstStyle/>
        <a:p>
          <a:endParaRPr lang="en-US"/>
        </a:p>
      </dgm:t>
    </dgm:pt>
    <dgm:pt modelId="{16D6B48D-A56E-44A7-956C-5CA4A048F04A}" type="pres">
      <dgm:prSet presAssocID="{0A86C6D3-ADBF-4B85-8274-B6E763AEA546}" presName="level3hierChild" presStyleCnt="0"/>
      <dgm:spPr/>
    </dgm:pt>
    <dgm:pt modelId="{62F8C642-97C9-4799-AE15-92CD78B8D15D}" type="pres">
      <dgm:prSet presAssocID="{A2FEA4E8-A014-4086-BB62-B179E0CB8C8E}" presName="conn2-1" presStyleLbl="parChTrans1D3" presStyleIdx="6" presStyleCnt="10"/>
      <dgm:spPr/>
      <dgm:t>
        <a:bodyPr/>
        <a:lstStyle/>
        <a:p>
          <a:endParaRPr lang="en-US"/>
        </a:p>
      </dgm:t>
    </dgm:pt>
    <dgm:pt modelId="{90CAD390-6340-4277-829D-AC0CE57005A2}" type="pres">
      <dgm:prSet presAssocID="{A2FEA4E8-A014-4086-BB62-B179E0CB8C8E}" presName="connTx" presStyleLbl="parChTrans1D3" presStyleIdx="6" presStyleCnt="10"/>
      <dgm:spPr/>
      <dgm:t>
        <a:bodyPr/>
        <a:lstStyle/>
        <a:p>
          <a:endParaRPr lang="en-US"/>
        </a:p>
      </dgm:t>
    </dgm:pt>
    <dgm:pt modelId="{C63BDDB4-39EC-4170-B036-A782ACFA5B29}" type="pres">
      <dgm:prSet presAssocID="{E3D9C0B2-0F60-41AE-9CDD-ECF9B5A9DAC7}" presName="root2" presStyleCnt="0"/>
      <dgm:spPr/>
    </dgm:pt>
    <dgm:pt modelId="{9CCD88C4-8229-4324-BFBD-45ED097200FA}" type="pres">
      <dgm:prSet presAssocID="{E3D9C0B2-0F60-41AE-9CDD-ECF9B5A9DAC7}" presName="LevelTwoTextNode" presStyleLbl="node3" presStyleIdx="6" presStyleCnt="10" custScaleX="246636" custLinFactNeighborX="31193" custLinFactNeighborY="-36371">
        <dgm:presLayoutVars>
          <dgm:chPref val="3"/>
        </dgm:presLayoutVars>
      </dgm:prSet>
      <dgm:spPr/>
      <dgm:t>
        <a:bodyPr/>
        <a:lstStyle/>
        <a:p>
          <a:endParaRPr lang="en-US"/>
        </a:p>
      </dgm:t>
    </dgm:pt>
    <dgm:pt modelId="{3651C77D-EB14-4A33-9CAA-E3EA25979416}" type="pres">
      <dgm:prSet presAssocID="{E3D9C0B2-0F60-41AE-9CDD-ECF9B5A9DAC7}" presName="level3hierChild" presStyleCnt="0"/>
      <dgm:spPr/>
    </dgm:pt>
    <dgm:pt modelId="{C6B933EA-E3AE-402E-9DE0-234802F605C1}" type="pres">
      <dgm:prSet presAssocID="{A1D4E86D-CC3E-456E-94A5-0B9FA9D5E598}" presName="conn2-1" presStyleLbl="parChTrans1D2" presStyleIdx="1" presStyleCnt="2"/>
      <dgm:spPr/>
      <dgm:t>
        <a:bodyPr/>
        <a:lstStyle/>
        <a:p>
          <a:endParaRPr lang="en-US"/>
        </a:p>
      </dgm:t>
    </dgm:pt>
    <dgm:pt modelId="{2DED43BC-7D7B-43CD-88E2-071B49D0FDC8}" type="pres">
      <dgm:prSet presAssocID="{A1D4E86D-CC3E-456E-94A5-0B9FA9D5E598}" presName="connTx" presStyleLbl="parChTrans1D2" presStyleIdx="1" presStyleCnt="2"/>
      <dgm:spPr/>
      <dgm:t>
        <a:bodyPr/>
        <a:lstStyle/>
        <a:p>
          <a:endParaRPr lang="en-US"/>
        </a:p>
      </dgm:t>
    </dgm:pt>
    <dgm:pt modelId="{5134D61F-E6E3-48F1-AB38-C0F791331AE0}" type="pres">
      <dgm:prSet presAssocID="{DFC4DBBE-57DB-4C21-B3BF-82F44182C455}" presName="root2" presStyleCnt="0"/>
      <dgm:spPr/>
    </dgm:pt>
    <dgm:pt modelId="{C6B86BE1-EC9E-404F-A041-4599ED4C8AEC}" type="pres">
      <dgm:prSet presAssocID="{DFC4DBBE-57DB-4C21-B3BF-82F44182C455}" presName="LevelTwoTextNode" presStyleLbl="node2" presStyleIdx="1" presStyleCnt="2" custScaleX="323126" custScaleY="126343" custLinFactNeighborX="-90913" custLinFactNeighborY="18110">
        <dgm:presLayoutVars>
          <dgm:chPref val="3"/>
        </dgm:presLayoutVars>
      </dgm:prSet>
      <dgm:spPr/>
      <dgm:t>
        <a:bodyPr/>
        <a:lstStyle/>
        <a:p>
          <a:endParaRPr lang="en-US"/>
        </a:p>
      </dgm:t>
    </dgm:pt>
    <dgm:pt modelId="{473FFF7E-CDFE-41F7-B4DA-B7639ED7391C}" type="pres">
      <dgm:prSet presAssocID="{DFC4DBBE-57DB-4C21-B3BF-82F44182C455}" presName="level3hierChild" presStyleCnt="0"/>
      <dgm:spPr/>
    </dgm:pt>
    <dgm:pt modelId="{9843D079-F1B0-44B6-9661-21F632D9549D}" type="pres">
      <dgm:prSet presAssocID="{9A37FDF3-2C94-4577-BA74-0097E4F5C8F2}" presName="conn2-1" presStyleLbl="parChTrans1D3" presStyleIdx="7" presStyleCnt="10"/>
      <dgm:spPr/>
      <dgm:t>
        <a:bodyPr/>
        <a:lstStyle/>
        <a:p>
          <a:endParaRPr lang="en-US"/>
        </a:p>
      </dgm:t>
    </dgm:pt>
    <dgm:pt modelId="{C7D804C2-3BA6-4A4B-A9F7-40B6E702461A}" type="pres">
      <dgm:prSet presAssocID="{9A37FDF3-2C94-4577-BA74-0097E4F5C8F2}" presName="connTx" presStyleLbl="parChTrans1D3" presStyleIdx="7" presStyleCnt="10"/>
      <dgm:spPr/>
      <dgm:t>
        <a:bodyPr/>
        <a:lstStyle/>
        <a:p>
          <a:endParaRPr lang="en-US"/>
        </a:p>
      </dgm:t>
    </dgm:pt>
    <dgm:pt modelId="{F8CDDC7B-2CBC-402E-B823-B255A2B08A42}" type="pres">
      <dgm:prSet presAssocID="{4D302111-7525-4DDB-B7AF-C60DB8F35D94}" presName="root2" presStyleCnt="0"/>
      <dgm:spPr/>
    </dgm:pt>
    <dgm:pt modelId="{FFCFC3AA-967E-497D-9931-77FA5D682FF6}" type="pres">
      <dgm:prSet presAssocID="{4D302111-7525-4DDB-B7AF-C60DB8F35D94}" presName="LevelTwoTextNode" presStyleLbl="node3" presStyleIdx="7" presStyleCnt="10" custScaleX="187876" custLinFactX="5238" custLinFactNeighborX="100000" custLinFactNeighborY="8291">
        <dgm:presLayoutVars>
          <dgm:chPref val="3"/>
        </dgm:presLayoutVars>
      </dgm:prSet>
      <dgm:spPr/>
      <dgm:t>
        <a:bodyPr/>
        <a:lstStyle/>
        <a:p>
          <a:endParaRPr lang="en-US"/>
        </a:p>
      </dgm:t>
    </dgm:pt>
    <dgm:pt modelId="{742BA30C-D789-4AB0-8C8D-2CC705EBF1C4}" type="pres">
      <dgm:prSet presAssocID="{4D302111-7525-4DDB-B7AF-C60DB8F35D94}" presName="level3hierChild" presStyleCnt="0"/>
      <dgm:spPr/>
    </dgm:pt>
    <dgm:pt modelId="{61891F38-9CCB-419E-9658-FC07CE3F3ECD}" type="pres">
      <dgm:prSet presAssocID="{7E3F4C16-4F1A-41E4-B8E9-0F1E3BD9DEB7}" presName="conn2-1" presStyleLbl="parChTrans1D3" presStyleIdx="8" presStyleCnt="10"/>
      <dgm:spPr/>
      <dgm:t>
        <a:bodyPr/>
        <a:lstStyle/>
        <a:p>
          <a:endParaRPr lang="en-US"/>
        </a:p>
      </dgm:t>
    </dgm:pt>
    <dgm:pt modelId="{9F55093A-25ED-44D9-B575-DB7F69D29CBB}" type="pres">
      <dgm:prSet presAssocID="{7E3F4C16-4F1A-41E4-B8E9-0F1E3BD9DEB7}" presName="connTx" presStyleLbl="parChTrans1D3" presStyleIdx="8" presStyleCnt="10"/>
      <dgm:spPr/>
      <dgm:t>
        <a:bodyPr/>
        <a:lstStyle/>
        <a:p>
          <a:endParaRPr lang="en-US"/>
        </a:p>
      </dgm:t>
    </dgm:pt>
    <dgm:pt modelId="{14738F4A-16E3-4888-8736-5BAC83994558}" type="pres">
      <dgm:prSet presAssocID="{3778CD12-376B-4E5F-AED7-FE07BCB71443}" presName="root2" presStyleCnt="0"/>
      <dgm:spPr/>
    </dgm:pt>
    <dgm:pt modelId="{B805657D-822E-4256-AFAA-F8EF8846103A}" type="pres">
      <dgm:prSet presAssocID="{3778CD12-376B-4E5F-AED7-FE07BCB71443}" presName="LevelTwoTextNode" presStyleLbl="node3" presStyleIdx="8" presStyleCnt="10" custScaleX="214091" custLinFactX="100000" custLinFactNeighborX="188078" custLinFactNeighborY="9489">
        <dgm:presLayoutVars>
          <dgm:chPref val="3"/>
        </dgm:presLayoutVars>
      </dgm:prSet>
      <dgm:spPr/>
      <dgm:t>
        <a:bodyPr/>
        <a:lstStyle/>
        <a:p>
          <a:endParaRPr lang="en-US"/>
        </a:p>
      </dgm:t>
    </dgm:pt>
    <dgm:pt modelId="{B8B3D001-428E-47EB-B424-419427542C65}" type="pres">
      <dgm:prSet presAssocID="{3778CD12-376B-4E5F-AED7-FE07BCB71443}" presName="level3hierChild" presStyleCnt="0"/>
      <dgm:spPr/>
    </dgm:pt>
    <dgm:pt modelId="{EA60A86C-B554-4D55-86D6-516998CA6764}" type="pres">
      <dgm:prSet presAssocID="{4F689265-B82F-4E3F-B24B-E50FFDB267DF}" presName="conn2-1" presStyleLbl="parChTrans1D3" presStyleIdx="9" presStyleCnt="10"/>
      <dgm:spPr/>
      <dgm:t>
        <a:bodyPr/>
        <a:lstStyle/>
        <a:p>
          <a:endParaRPr lang="en-US"/>
        </a:p>
      </dgm:t>
    </dgm:pt>
    <dgm:pt modelId="{BC0DF2D4-F34C-4F0E-AC3F-992EBF243414}" type="pres">
      <dgm:prSet presAssocID="{4F689265-B82F-4E3F-B24B-E50FFDB267DF}" presName="connTx" presStyleLbl="parChTrans1D3" presStyleIdx="9" presStyleCnt="10"/>
      <dgm:spPr/>
      <dgm:t>
        <a:bodyPr/>
        <a:lstStyle/>
        <a:p>
          <a:endParaRPr lang="en-US"/>
        </a:p>
      </dgm:t>
    </dgm:pt>
    <dgm:pt modelId="{D826CEFB-F632-454F-BCC0-D352E5248BEA}" type="pres">
      <dgm:prSet presAssocID="{834CAFB5-28D4-4F33-9B3D-46E2907AD4FD}" presName="root2" presStyleCnt="0"/>
      <dgm:spPr/>
    </dgm:pt>
    <dgm:pt modelId="{55730F49-9A04-4576-B6DD-3D5D81341B3F}" type="pres">
      <dgm:prSet presAssocID="{834CAFB5-28D4-4F33-9B3D-46E2907AD4FD}" presName="LevelTwoTextNode" presStyleLbl="node3" presStyleIdx="9" presStyleCnt="10" custScaleX="286648" custLinFactNeighborX="97060" custLinFactNeighborY="1190">
        <dgm:presLayoutVars>
          <dgm:chPref val="3"/>
        </dgm:presLayoutVars>
      </dgm:prSet>
      <dgm:spPr/>
      <dgm:t>
        <a:bodyPr/>
        <a:lstStyle/>
        <a:p>
          <a:endParaRPr lang="en-US"/>
        </a:p>
      </dgm:t>
    </dgm:pt>
    <dgm:pt modelId="{EB2B3D1B-D660-4897-989C-94412B41791B}" type="pres">
      <dgm:prSet presAssocID="{834CAFB5-28D4-4F33-9B3D-46E2907AD4FD}" presName="level3hierChild" presStyleCnt="0"/>
      <dgm:spPr/>
    </dgm:pt>
  </dgm:ptLst>
  <dgm:cxnLst>
    <dgm:cxn modelId="{CA043D5F-DDBD-40F6-8693-DF9DD9298A9F}" type="presOf" srcId="{A1D4E86D-CC3E-456E-94A5-0B9FA9D5E598}" destId="{2DED43BC-7D7B-43CD-88E2-071B49D0FDC8}" srcOrd="1" destOrd="0" presId="urn:microsoft.com/office/officeart/2005/8/layout/hierarchy2"/>
    <dgm:cxn modelId="{0D4FF8DE-BFB4-4299-BC6A-C7A9B3FEAD5C}" type="presOf" srcId="{CD247843-B8BD-4D7E-AC1A-EA1E30BEF097}" destId="{FA3833E0-D606-47D9-9AAE-827DBEEBF2E6}" srcOrd="0" destOrd="0" presId="urn:microsoft.com/office/officeart/2005/8/layout/hierarchy2"/>
    <dgm:cxn modelId="{5E6EDEE3-3006-44D4-8615-31330624F914}" srcId="{23D2BBF8-27D2-427E-A272-FE54F984A1FC}" destId="{679967AE-8663-41A7-A9C1-CA4BEC8151DA}" srcOrd="4" destOrd="0" parTransId="{1561BEC0-FA27-440E-B29F-192731BD23C5}" sibTransId="{B5DAA9C9-E94C-42A2-9C2C-ABE354247295}"/>
    <dgm:cxn modelId="{D56B38E5-0A13-4ACC-AA43-9DB8F0050836}" type="presOf" srcId="{A2FEA4E8-A014-4086-BB62-B179E0CB8C8E}" destId="{90CAD390-6340-4277-829D-AC0CE57005A2}" srcOrd="1" destOrd="0" presId="urn:microsoft.com/office/officeart/2005/8/layout/hierarchy2"/>
    <dgm:cxn modelId="{828876E6-6371-4642-8E3B-756093DCD0EF}" srcId="{23D2BBF8-27D2-427E-A272-FE54F984A1FC}" destId="{AED0868D-978F-4415-A64E-9DC667B92140}" srcOrd="1" destOrd="0" parTransId="{115DE951-8E83-4755-8678-0A17BDC684C8}" sibTransId="{BE8C4E29-83CA-4F81-B359-5DC61067462B}"/>
    <dgm:cxn modelId="{664A13B1-780B-4400-9475-B3D962208FC1}" type="presOf" srcId="{7E3F4C16-4F1A-41E4-B8E9-0F1E3BD9DEB7}" destId="{61891F38-9CCB-419E-9658-FC07CE3F3ECD}" srcOrd="0" destOrd="0" presId="urn:microsoft.com/office/officeart/2005/8/layout/hierarchy2"/>
    <dgm:cxn modelId="{52826BA1-59D0-40C3-8FA5-3ECFF5890457}" srcId="{DFC4DBBE-57DB-4C21-B3BF-82F44182C455}" destId="{834CAFB5-28D4-4F33-9B3D-46E2907AD4FD}" srcOrd="2" destOrd="0" parTransId="{4F689265-B82F-4E3F-B24B-E50FFDB267DF}" sibTransId="{673675CD-5DFE-4938-A17A-87BECEBBD2B8}"/>
    <dgm:cxn modelId="{E9D84D7A-A262-4B7C-BC0F-5BE3F8B44DC7}" srcId="{23D2BBF8-27D2-427E-A272-FE54F984A1FC}" destId="{0A86C6D3-ADBF-4B85-8274-B6E763AEA546}" srcOrd="5" destOrd="0" parTransId="{1C5F2555-2A12-4D49-AC0A-D54E85D8946C}" sibTransId="{E53A9E1B-80A8-43A1-82E1-4F0C3E24EE5A}"/>
    <dgm:cxn modelId="{706536F2-6594-4688-A093-764681FABEB2}" type="presOf" srcId="{3614FE88-5B49-4697-89CC-019575958520}" destId="{08A6331E-E529-4474-8241-B626ED95F216}" srcOrd="1" destOrd="0" presId="urn:microsoft.com/office/officeart/2005/8/layout/hierarchy2"/>
    <dgm:cxn modelId="{671FE40A-90DF-4A28-86F0-8EAE02CDEB9F}" type="presOf" srcId="{B882F27E-D896-4D9B-AC1E-676D567C1D71}" destId="{A2A97D19-F299-4DAA-925D-5F1961D46D19}" srcOrd="0" destOrd="0" presId="urn:microsoft.com/office/officeart/2005/8/layout/hierarchy2"/>
    <dgm:cxn modelId="{308C3AD2-6233-436F-A364-92B6C829130E}" type="presOf" srcId="{23D2BBF8-27D2-427E-A272-FE54F984A1FC}" destId="{5A76A40F-70AE-4C10-BFAD-7C4FC4F31BFD}" srcOrd="0" destOrd="0" presId="urn:microsoft.com/office/officeart/2005/8/layout/hierarchy2"/>
    <dgm:cxn modelId="{300B8DD3-6515-47ED-91FD-387402AF0974}" type="presOf" srcId="{1561BEC0-FA27-440E-B29F-192731BD23C5}" destId="{CC872B57-466E-4265-B526-A19072EB1622}" srcOrd="1" destOrd="0" presId="urn:microsoft.com/office/officeart/2005/8/layout/hierarchy2"/>
    <dgm:cxn modelId="{6E41833E-7A76-474E-A655-FC8047079576}" type="presOf" srcId="{115DE951-8E83-4755-8678-0A17BDC684C8}" destId="{D7FC365B-B672-4DE2-906B-212A05EE2CC3}" srcOrd="0" destOrd="0" presId="urn:microsoft.com/office/officeart/2005/8/layout/hierarchy2"/>
    <dgm:cxn modelId="{3ED2A7B8-4154-4BA6-AFAC-91DBE7B651DA}" type="presOf" srcId="{1561BEC0-FA27-440E-B29F-192731BD23C5}" destId="{C8E3FB58-EDA1-456B-BD04-92D98B1A3171}" srcOrd="0" destOrd="0" presId="urn:microsoft.com/office/officeart/2005/8/layout/hierarchy2"/>
    <dgm:cxn modelId="{D620284E-9B84-4BD8-8771-6D29680645E3}" type="presOf" srcId="{3614FE88-5B49-4697-89CC-019575958520}" destId="{5AA73892-9CC8-4419-8AB2-6AE31317A575}" srcOrd="0" destOrd="0" presId="urn:microsoft.com/office/officeart/2005/8/layout/hierarchy2"/>
    <dgm:cxn modelId="{0DB20D87-B49F-4D7D-883C-0B19757E5B02}" type="presOf" srcId="{DFC4DBBE-57DB-4C21-B3BF-82F44182C455}" destId="{C6B86BE1-EC9E-404F-A041-4599ED4C8AEC}" srcOrd="0" destOrd="0" presId="urn:microsoft.com/office/officeart/2005/8/layout/hierarchy2"/>
    <dgm:cxn modelId="{195DF46B-CEE7-442F-9894-56DDCEA02B24}" type="presOf" srcId="{AEA43B42-88C8-41DF-8D0D-92BE7722A4B5}" destId="{C1BA66BB-9AAF-4CEB-806A-A8D8C54AD98A}" srcOrd="1" destOrd="0" presId="urn:microsoft.com/office/officeart/2005/8/layout/hierarchy2"/>
    <dgm:cxn modelId="{766D049E-B277-4F09-9AF7-9DB948E4E00B}" type="presOf" srcId="{7E3F4C16-4F1A-41E4-B8E9-0F1E3BD9DEB7}" destId="{9F55093A-25ED-44D9-B575-DB7F69D29CBB}" srcOrd="1" destOrd="0" presId="urn:microsoft.com/office/officeart/2005/8/layout/hierarchy2"/>
    <dgm:cxn modelId="{5E491FAD-7CEF-4639-A2CC-8D7A3568B9C9}" srcId="{DFC4DBBE-57DB-4C21-B3BF-82F44182C455}" destId="{3778CD12-376B-4E5F-AED7-FE07BCB71443}" srcOrd="1" destOrd="0" parTransId="{7E3F4C16-4F1A-41E4-B8E9-0F1E3BD9DEB7}" sibTransId="{DA5A6AE5-B483-4C56-A343-D1FC73DB3945}"/>
    <dgm:cxn modelId="{F75F6702-68CB-4070-A998-E8520884C872}" type="presOf" srcId="{4D302111-7525-4DDB-B7AF-C60DB8F35D94}" destId="{FFCFC3AA-967E-497D-9931-77FA5D682FF6}" srcOrd="0" destOrd="0" presId="urn:microsoft.com/office/officeart/2005/8/layout/hierarchy2"/>
    <dgm:cxn modelId="{5BF47CD8-0C02-4684-BF09-1B251128FA69}" type="presOf" srcId="{1C5F2555-2A12-4D49-AC0A-D54E85D8946C}" destId="{48D17BB8-366B-4037-A93B-0CC000B7B6B4}" srcOrd="0" destOrd="0" presId="urn:microsoft.com/office/officeart/2005/8/layout/hierarchy2"/>
    <dgm:cxn modelId="{6CD6DE9E-E403-4AA2-B444-40BE870D9C94}" type="presOf" srcId="{A1D4E86D-CC3E-456E-94A5-0B9FA9D5E598}" destId="{C6B933EA-E3AE-402E-9DE0-234802F605C1}" srcOrd="0" destOrd="0" presId="urn:microsoft.com/office/officeart/2005/8/layout/hierarchy2"/>
    <dgm:cxn modelId="{195DEDF9-243E-4C9A-AA05-0A73B1FF5C51}" type="presOf" srcId="{115DE951-8E83-4755-8678-0A17BDC684C8}" destId="{88FB93ED-3CD5-4708-BA32-2574CBBF0220}" srcOrd="1" destOrd="0" presId="urn:microsoft.com/office/officeart/2005/8/layout/hierarchy2"/>
    <dgm:cxn modelId="{E9184061-71E6-44E5-8112-88710A1142E9}" srcId="{23D2BBF8-27D2-427E-A272-FE54F984A1FC}" destId="{E04DFF3D-0C2B-4A66-9F19-8A7FA15D938F}" srcOrd="0" destOrd="0" parTransId="{4E01CD4B-410B-4F12-B092-1A73D6D04F13}" sibTransId="{2E03FD7E-1897-4CAB-A7C7-85EE189CB554}"/>
    <dgm:cxn modelId="{43BF9815-A1E9-4DFF-97A1-B4DC39409ECF}" type="presOf" srcId="{4E01CD4B-410B-4F12-B092-1A73D6D04F13}" destId="{48C34AD3-881E-48F6-ACB0-E77BB702DD6A}" srcOrd="0" destOrd="0" presId="urn:microsoft.com/office/officeart/2005/8/layout/hierarchy2"/>
    <dgm:cxn modelId="{039DA557-9968-4FC8-8DD0-BE0B650EA9C8}" type="presOf" srcId="{679967AE-8663-41A7-A9C1-CA4BEC8151DA}" destId="{D2A7530D-2059-49F3-B983-64D9C8E09381}" srcOrd="0" destOrd="0" presId="urn:microsoft.com/office/officeart/2005/8/layout/hierarchy2"/>
    <dgm:cxn modelId="{740F924F-2A88-4683-B053-559CD5851645}" srcId="{360671F9-A5E2-4B9A-B883-83407C626FCA}" destId="{23D2BBF8-27D2-427E-A272-FE54F984A1FC}" srcOrd="0" destOrd="0" parTransId="{AEA43B42-88C8-41DF-8D0D-92BE7722A4B5}" sibTransId="{CBA92CEC-F7EB-4090-98DA-2540F8E1FEFB}"/>
    <dgm:cxn modelId="{2E9371A2-76B1-463C-8616-5A975D1480CA}" type="presOf" srcId="{9A37FDF3-2C94-4577-BA74-0097E4F5C8F2}" destId="{9843D079-F1B0-44B6-9661-21F632D9549D}" srcOrd="0" destOrd="0" presId="urn:microsoft.com/office/officeart/2005/8/layout/hierarchy2"/>
    <dgm:cxn modelId="{02E8EE22-388B-4824-9717-B38484F96800}" type="presOf" srcId="{A2FEA4E8-A014-4086-BB62-B179E0CB8C8E}" destId="{62F8C642-97C9-4799-AE15-92CD78B8D15D}" srcOrd="0" destOrd="0" presId="urn:microsoft.com/office/officeart/2005/8/layout/hierarchy2"/>
    <dgm:cxn modelId="{C44A8D93-74EA-484A-BBCF-985B9AACCFD9}" type="presOf" srcId="{AED0868D-978F-4415-A64E-9DC667B92140}" destId="{956B7000-F95A-4DC6-8013-CB5DFC230D05}" srcOrd="0" destOrd="0" presId="urn:microsoft.com/office/officeart/2005/8/layout/hierarchy2"/>
    <dgm:cxn modelId="{FA688CB6-4F12-4918-9C7B-DDD2C58EE5FC}" type="presOf" srcId="{0A86C6D3-ADBF-4B85-8274-B6E763AEA546}" destId="{72B1E2AF-CD41-4322-91B9-C853337CBBA9}" srcOrd="0" destOrd="0" presId="urn:microsoft.com/office/officeart/2005/8/layout/hierarchy2"/>
    <dgm:cxn modelId="{04E35040-2FD2-4693-B420-5F03DD0A1E64}" type="presOf" srcId="{1EF1EBE9-D7B2-4809-B4AD-8FF7730BA0DF}" destId="{EC4D2743-B6BC-4D47-8FD4-DF5E3A0F4221}" srcOrd="0" destOrd="0" presId="urn:microsoft.com/office/officeart/2005/8/layout/hierarchy2"/>
    <dgm:cxn modelId="{F2B9BF7A-13EF-45E8-83E4-CB1D822543FC}" type="presOf" srcId="{E3D9C0B2-0F60-41AE-9CDD-ECF9B5A9DAC7}" destId="{9CCD88C4-8229-4324-BFBD-45ED097200FA}" srcOrd="0" destOrd="0" presId="urn:microsoft.com/office/officeart/2005/8/layout/hierarchy2"/>
    <dgm:cxn modelId="{753E7992-8A98-4E25-8E99-766B37099368}" type="presOf" srcId="{1C5F2555-2A12-4D49-AC0A-D54E85D8946C}" destId="{AF958E15-4016-4559-B732-EA5B03768D18}" srcOrd="1" destOrd="0" presId="urn:microsoft.com/office/officeart/2005/8/layout/hierarchy2"/>
    <dgm:cxn modelId="{40CCD033-0501-47F9-9126-9285A1D75815}" srcId="{23D2BBF8-27D2-427E-A272-FE54F984A1FC}" destId="{B882F27E-D896-4D9B-AC1E-676D567C1D71}" srcOrd="3" destOrd="0" parTransId="{CD247843-B8BD-4D7E-AC1A-EA1E30BEF097}" sibTransId="{B412A0B0-0BD1-4DA8-9397-FF3FDC4C667E}"/>
    <dgm:cxn modelId="{07085EDF-7229-418E-9C3A-C063262D53F4}" type="presOf" srcId="{4E01CD4B-410B-4F12-B092-1A73D6D04F13}" destId="{3B534EA6-B5ED-4C40-BB09-9A5EA111991C}" srcOrd="1" destOrd="0" presId="urn:microsoft.com/office/officeart/2005/8/layout/hierarchy2"/>
    <dgm:cxn modelId="{1ED96AD5-77B9-4AA2-9840-E5D4E4195CEF}" srcId="{23D2BBF8-27D2-427E-A272-FE54F984A1FC}" destId="{1EF1EBE9-D7B2-4809-B4AD-8FF7730BA0DF}" srcOrd="2" destOrd="0" parTransId="{3614FE88-5B49-4697-89CC-019575958520}" sibTransId="{5EA9C5A5-D64C-4A5A-9139-CF099B3C05D8}"/>
    <dgm:cxn modelId="{7B6BE33C-A8D2-4269-BCD7-3FF23A156934}" type="presOf" srcId="{4F689265-B82F-4E3F-B24B-E50FFDB267DF}" destId="{EA60A86C-B554-4D55-86D6-516998CA6764}" srcOrd="0" destOrd="0" presId="urn:microsoft.com/office/officeart/2005/8/layout/hierarchy2"/>
    <dgm:cxn modelId="{DC422227-72E9-4D0F-8967-CDD0F3413ADF}" srcId="{360671F9-A5E2-4B9A-B883-83407C626FCA}" destId="{DFC4DBBE-57DB-4C21-B3BF-82F44182C455}" srcOrd="1" destOrd="0" parTransId="{A1D4E86D-CC3E-456E-94A5-0B9FA9D5E598}" sibTransId="{C8F298FE-DD33-46BA-8635-618D3720F0A4}"/>
    <dgm:cxn modelId="{4BC2FCF6-F23D-4363-8FF1-A062B6E580EA}" srcId="{23D2BBF8-27D2-427E-A272-FE54F984A1FC}" destId="{E3D9C0B2-0F60-41AE-9CDD-ECF9B5A9DAC7}" srcOrd="6" destOrd="0" parTransId="{A2FEA4E8-A014-4086-BB62-B179E0CB8C8E}" sibTransId="{394AD721-4004-4D9B-A707-90E911E6B08D}"/>
    <dgm:cxn modelId="{6C7EBD46-75C3-47C6-BB70-70AF4CBE2426}" type="presOf" srcId="{834CAFB5-28D4-4F33-9B3D-46E2907AD4FD}" destId="{55730F49-9A04-4576-B6DD-3D5D81341B3F}" srcOrd="0" destOrd="0" presId="urn:microsoft.com/office/officeart/2005/8/layout/hierarchy2"/>
    <dgm:cxn modelId="{E6117951-9F7A-4658-BD51-CD71319665CA}" type="presOf" srcId="{4F689265-B82F-4E3F-B24B-E50FFDB267DF}" destId="{BC0DF2D4-F34C-4F0E-AC3F-992EBF243414}" srcOrd="1" destOrd="0" presId="urn:microsoft.com/office/officeart/2005/8/layout/hierarchy2"/>
    <dgm:cxn modelId="{CF0A5ED8-F9B3-42BC-B748-11724C42F298}" srcId="{DFC4DBBE-57DB-4C21-B3BF-82F44182C455}" destId="{4D302111-7525-4DDB-B7AF-C60DB8F35D94}" srcOrd="0" destOrd="0" parTransId="{9A37FDF3-2C94-4577-BA74-0097E4F5C8F2}" sibTransId="{49E8C7BB-3F9F-4CEF-9CF6-29C98324A804}"/>
    <dgm:cxn modelId="{BF037903-01C1-4D9E-BDED-378E87C2F920}" type="presOf" srcId="{360671F9-A5E2-4B9A-B883-83407C626FCA}" destId="{B3260CB5-27D3-4120-B04B-02CD629D3846}" srcOrd="0" destOrd="0" presId="urn:microsoft.com/office/officeart/2005/8/layout/hierarchy2"/>
    <dgm:cxn modelId="{0F794C4F-97C6-43D9-ADE5-21A4044248D0}" type="presOf" srcId="{CD247843-B8BD-4D7E-AC1A-EA1E30BEF097}" destId="{8ADB7B22-2E4E-484A-AEA6-12F30136BB80}" srcOrd="1" destOrd="0" presId="urn:microsoft.com/office/officeart/2005/8/layout/hierarchy2"/>
    <dgm:cxn modelId="{3DF71939-D67B-4587-8144-AFA0AD86D09A}" type="presOf" srcId="{E04DFF3D-0C2B-4A66-9F19-8A7FA15D938F}" destId="{6BE2CE7B-E90E-4E64-86BC-1BFD5EFEF2F7}" srcOrd="0" destOrd="0" presId="urn:microsoft.com/office/officeart/2005/8/layout/hierarchy2"/>
    <dgm:cxn modelId="{E8AF1956-585A-44BD-8CB9-477BA311DC7D}" srcId="{96644A8B-6A7A-4BCA-9282-5AB506893CEB}" destId="{360671F9-A5E2-4B9A-B883-83407C626FCA}" srcOrd="0" destOrd="0" parTransId="{63920E24-4D2B-4EB9-8538-0941EF6A151D}" sibTransId="{48B66C58-83D2-415E-8E72-70916EFF2A0D}"/>
    <dgm:cxn modelId="{75878A45-B052-431B-9790-166D8B228D52}" type="presOf" srcId="{9A37FDF3-2C94-4577-BA74-0097E4F5C8F2}" destId="{C7D804C2-3BA6-4A4B-A9F7-40B6E702461A}" srcOrd="1" destOrd="0" presId="urn:microsoft.com/office/officeart/2005/8/layout/hierarchy2"/>
    <dgm:cxn modelId="{B6738D28-C1B1-4FCD-83E7-8394576EEE1F}" type="presOf" srcId="{AEA43B42-88C8-41DF-8D0D-92BE7722A4B5}" destId="{296F91AB-8181-4CE8-A296-E03DC11E9484}" srcOrd="0" destOrd="0" presId="urn:microsoft.com/office/officeart/2005/8/layout/hierarchy2"/>
    <dgm:cxn modelId="{9C2D6C2D-6ADC-47A5-B269-6C19F96EA91D}" type="presOf" srcId="{96644A8B-6A7A-4BCA-9282-5AB506893CEB}" destId="{2D40863B-D713-451B-AA33-8929E74CE5C0}" srcOrd="0" destOrd="0" presId="urn:microsoft.com/office/officeart/2005/8/layout/hierarchy2"/>
    <dgm:cxn modelId="{CA35090A-9D46-492F-AB51-1A8A65A92516}" type="presOf" srcId="{3778CD12-376B-4E5F-AED7-FE07BCB71443}" destId="{B805657D-822E-4256-AFAA-F8EF8846103A}" srcOrd="0" destOrd="0" presId="urn:microsoft.com/office/officeart/2005/8/layout/hierarchy2"/>
    <dgm:cxn modelId="{5ECB785F-135B-4846-8B54-C177AB8FD3A6}" type="presParOf" srcId="{2D40863B-D713-451B-AA33-8929E74CE5C0}" destId="{3B122B9D-8C76-46A0-A426-0E05E5C492F2}" srcOrd="0" destOrd="0" presId="urn:microsoft.com/office/officeart/2005/8/layout/hierarchy2"/>
    <dgm:cxn modelId="{9813493A-BDA4-42F1-A263-8C21B3D1C43F}" type="presParOf" srcId="{3B122B9D-8C76-46A0-A426-0E05E5C492F2}" destId="{B3260CB5-27D3-4120-B04B-02CD629D3846}" srcOrd="0" destOrd="0" presId="urn:microsoft.com/office/officeart/2005/8/layout/hierarchy2"/>
    <dgm:cxn modelId="{C52BD0C5-B32A-4226-937F-1163C1AA5F9B}" type="presParOf" srcId="{3B122B9D-8C76-46A0-A426-0E05E5C492F2}" destId="{59E61B5E-442C-46FD-B4A3-665D3460450F}" srcOrd="1" destOrd="0" presId="urn:microsoft.com/office/officeart/2005/8/layout/hierarchy2"/>
    <dgm:cxn modelId="{F92DAEB7-E90C-4206-94E6-3B85374CC204}" type="presParOf" srcId="{59E61B5E-442C-46FD-B4A3-665D3460450F}" destId="{296F91AB-8181-4CE8-A296-E03DC11E9484}" srcOrd="0" destOrd="0" presId="urn:microsoft.com/office/officeart/2005/8/layout/hierarchy2"/>
    <dgm:cxn modelId="{87D9CFE9-0AC5-4021-9066-A49FE4DA82D7}" type="presParOf" srcId="{296F91AB-8181-4CE8-A296-E03DC11E9484}" destId="{C1BA66BB-9AAF-4CEB-806A-A8D8C54AD98A}" srcOrd="0" destOrd="0" presId="urn:microsoft.com/office/officeart/2005/8/layout/hierarchy2"/>
    <dgm:cxn modelId="{E07D91D1-6CCA-4686-8B97-6E8F483236EC}" type="presParOf" srcId="{59E61B5E-442C-46FD-B4A3-665D3460450F}" destId="{7A48B7C5-A3F1-464F-A84E-A835739C9B10}" srcOrd="1" destOrd="0" presId="urn:microsoft.com/office/officeart/2005/8/layout/hierarchy2"/>
    <dgm:cxn modelId="{26B048AD-F99D-44E9-ACED-F7A54CE7C6DA}" type="presParOf" srcId="{7A48B7C5-A3F1-464F-A84E-A835739C9B10}" destId="{5A76A40F-70AE-4C10-BFAD-7C4FC4F31BFD}" srcOrd="0" destOrd="0" presId="urn:microsoft.com/office/officeart/2005/8/layout/hierarchy2"/>
    <dgm:cxn modelId="{CE333106-9582-474F-BACF-C0928C21A14D}" type="presParOf" srcId="{7A48B7C5-A3F1-464F-A84E-A835739C9B10}" destId="{6D9BF609-8E49-471B-911F-3CB4EE34A4BB}" srcOrd="1" destOrd="0" presId="urn:microsoft.com/office/officeart/2005/8/layout/hierarchy2"/>
    <dgm:cxn modelId="{81B7C5B5-41AF-40D7-B2F2-A21EBF20C561}" type="presParOf" srcId="{6D9BF609-8E49-471B-911F-3CB4EE34A4BB}" destId="{48C34AD3-881E-48F6-ACB0-E77BB702DD6A}" srcOrd="0" destOrd="0" presId="urn:microsoft.com/office/officeart/2005/8/layout/hierarchy2"/>
    <dgm:cxn modelId="{A22FC14C-C306-4A0A-9161-5BAB6469EB29}" type="presParOf" srcId="{48C34AD3-881E-48F6-ACB0-E77BB702DD6A}" destId="{3B534EA6-B5ED-4C40-BB09-9A5EA111991C}" srcOrd="0" destOrd="0" presId="urn:microsoft.com/office/officeart/2005/8/layout/hierarchy2"/>
    <dgm:cxn modelId="{13A6518A-820F-4E6A-B949-93FB76FD3E98}" type="presParOf" srcId="{6D9BF609-8E49-471B-911F-3CB4EE34A4BB}" destId="{071833CE-68AB-43F0-8B23-01BA81C061C1}" srcOrd="1" destOrd="0" presId="urn:microsoft.com/office/officeart/2005/8/layout/hierarchy2"/>
    <dgm:cxn modelId="{FD7EA775-EE7D-4127-9DAE-DC0DC6F45AC9}" type="presParOf" srcId="{071833CE-68AB-43F0-8B23-01BA81C061C1}" destId="{6BE2CE7B-E90E-4E64-86BC-1BFD5EFEF2F7}" srcOrd="0" destOrd="0" presId="urn:microsoft.com/office/officeart/2005/8/layout/hierarchy2"/>
    <dgm:cxn modelId="{79BC36DD-00E7-49B5-8E36-90F1E58C65F7}" type="presParOf" srcId="{071833CE-68AB-43F0-8B23-01BA81C061C1}" destId="{B419177A-0056-4AFD-9A0A-984C5834B480}" srcOrd="1" destOrd="0" presId="urn:microsoft.com/office/officeart/2005/8/layout/hierarchy2"/>
    <dgm:cxn modelId="{F70E690B-6718-4425-8868-3895D6D9CD47}" type="presParOf" srcId="{6D9BF609-8E49-471B-911F-3CB4EE34A4BB}" destId="{D7FC365B-B672-4DE2-906B-212A05EE2CC3}" srcOrd="2" destOrd="0" presId="urn:microsoft.com/office/officeart/2005/8/layout/hierarchy2"/>
    <dgm:cxn modelId="{90D0655E-DFEF-42CA-B406-B5A340E98816}" type="presParOf" srcId="{D7FC365B-B672-4DE2-906B-212A05EE2CC3}" destId="{88FB93ED-3CD5-4708-BA32-2574CBBF0220}" srcOrd="0" destOrd="0" presId="urn:microsoft.com/office/officeart/2005/8/layout/hierarchy2"/>
    <dgm:cxn modelId="{D10A5DA5-F5DB-4DB3-9127-EEA0561E6814}" type="presParOf" srcId="{6D9BF609-8E49-471B-911F-3CB4EE34A4BB}" destId="{7E0D0966-2A02-4AB7-8803-75F2A756E553}" srcOrd="3" destOrd="0" presId="urn:microsoft.com/office/officeart/2005/8/layout/hierarchy2"/>
    <dgm:cxn modelId="{91D4EC2F-6A24-49FE-ACF0-F9CE623C7EB9}" type="presParOf" srcId="{7E0D0966-2A02-4AB7-8803-75F2A756E553}" destId="{956B7000-F95A-4DC6-8013-CB5DFC230D05}" srcOrd="0" destOrd="0" presId="urn:microsoft.com/office/officeart/2005/8/layout/hierarchy2"/>
    <dgm:cxn modelId="{366F93CD-B932-4298-B12E-5BDE7342BFDD}" type="presParOf" srcId="{7E0D0966-2A02-4AB7-8803-75F2A756E553}" destId="{27753922-3C3E-4EDE-A81E-5A055B204A37}" srcOrd="1" destOrd="0" presId="urn:microsoft.com/office/officeart/2005/8/layout/hierarchy2"/>
    <dgm:cxn modelId="{10D5E5CA-82D2-48C3-9737-6B7B190D2B91}" type="presParOf" srcId="{6D9BF609-8E49-471B-911F-3CB4EE34A4BB}" destId="{5AA73892-9CC8-4419-8AB2-6AE31317A575}" srcOrd="4" destOrd="0" presId="urn:microsoft.com/office/officeart/2005/8/layout/hierarchy2"/>
    <dgm:cxn modelId="{AD7EEF60-B6F9-497C-8EF0-8A7EA42870C9}" type="presParOf" srcId="{5AA73892-9CC8-4419-8AB2-6AE31317A575}" destId="{08A6331E-E529-4474-8241-B626ED95F216}" srcOrd="0" destOrd="0" presId="urn:microsoft.com/office/officeart/2005/8/layout/hierarchy2"/>
    <dgm:cxn modelId="{3751B85A-5157-47F7-A4B3-2C910D7BFA7D}" type="presParOf" srcId="{6D9BF609-8E49-471B-911F-3CB4EE34A4BB}" destId="{A848E7A5-1DD9-4E78-917C-7562532EDA66}" srcOrd="5" destOrd="0" presId="urn:microsoft.com/office/officeart/2005/8/layout/hierarchy2"/>
    <dgm:cxn modelId="{551EE20F-EBFE-48DE-B73A-B0D3F35B2386}" type="presParOf" srcId="{A848E7A5-1DD9-4E78-917C-7562532EDA66}" destId="{EC4D2743-B6BC-4D47-8FD4-DF5E3A0F4221}" srcOrd="0" destOrd="0" presId="urn:microsoft.com/office/officeart/2005/8/layout/hierarchy2"/>
    <dgm:cxn modelId="{27A65984-89D1-4B79-86EE-1536F6DDC5DB}" type="presParOf" srcId="{A848E7A5-1DD9-4E78-917C-7562532EDA66}" destId="{5608256F-AEDE-401A-9F28-9C06D8DFFA67}" srcOrd="1" destOrd="0" presId="urn:microsoft.com/office/officeart/2005/8/layout/hierarchy2"/>
    <dgm:cxn modelId="{2FA672B9-932D-4F1E-B0D1-F37F50EE184A}" type="presParOf" srcId="{6D9BF609-8E49-471B-911F-3CB4EE34A4BB}" destId="{FA3833E0-D606-47D9-9AAE-827DBEEBF2E6}" srcOrd="6" destOrd="0" presId="urn:microsoft.com/office/officeart/2005/8/layout/hierarchy2"/>
    <dgm:cxn modelId="{1C4CCE36-4D53-4011-A8A1-4DB30B03AEEB}" type="presParOf" srcId="{FA3833E0-D606-47D9-9AAE-827DBEEBF2E6}" destId="{8ADB7B22-2E4E-484A-AEA6-12F30136BB80}" srcOrd="0" destOrd="0" presId="urn:microsoft.com/office/officeart/2005/8/layout/hierarchy2"/>
    <dgm:cxn modelId="{4F4BBC3F-0CB7-48E4-84E9-F847FEAC6B0E}" type="presParOf" srcId="{6D9BF609-8E49-471B-911F-3CB4EE34A4BB}" destId="{A4B6C7C8-3E34-4C95-81D6-688A89200E72}" srcOrd="7" destOrd="0" presId="urn:microsoft.com/office/officeart/2005/8/layout/hierarchy2"/>
    <dgm:cxn modelId="{F885293F-A164-46DD-B179-443F66D0F266}" type="presParOf" srcId="{A4B6C7C8-3E34-4C95-81D6-688A89200E72}" destId="{A2A97D19-F299-4DAA-925D-5F1961D46D19}" srcOrd="0" destOrd="0" presId="urn:microsoft.com/office/officeart/2005/8/layout/hierarchy2"/>
    <dgm:cxn modelId="{54EAF9FE-61FD-434C-813F-5946A5BF5786}" type="presParOf" srcId="{A4B6C7C8-3E34-4C95-81D6-688A89200E72}" destId="{1E7D4F0B-36EA-454F-BE23-1A2C818423D2}" srcOrd="1" destOrd="0" presId="urn:microsoft.com/office/officeart/2005/8/layout/hierarchy2"/>
    <dgm:cxn modelId="{5FF78C99-BE3C-48BE-AC13-340EB9F3F266}" type="presParOf" srcId="{6D9BF609-8E49-471B-911F-3CB4EE34A4BB}" destId="{C8E3FB58-EDA1-456B-BD04-92D98B1A3171}" srcOrd="8" destOrd="0" presId="urn:microsoft.com/office/officeart/2005/8/layout/hierarchy2"/>
    <dgm:cxn modelId="{4652EB93-D4E8-43D1-A030-DF24DD6F1287}" type="presParOf" srcId="{C8E3FB58-EDA1-456B-BD04-92D98B1A3171}" destId="{CC872B57-466E-4265-B526-A19072EB1622}" srcOrd="0" destOrd="0" presId="urn:microsoft.com/office/officeart/2005/8/layout/hierarchy2"/>
    <dgm:cxn modelId="{AC2E7397-0E2A-49CE-BC2C-7A799B889B12}" type="presParOf" srcId="{6D9BF609-8E49-471B-911F-3CB4EE34A4BB}" destId="{B5C54519-D69F-4CE6-AFAC-E55986748DE4}" srcOrd="9" destOrd="0" presId="urn:microsoft.com/office/officeart/2005/8/layout/hierarchy2"/>
    <dgm:cxn modelId="{81464B58-BFBF-4041-9495-4ADEC220C162}" type="presParOf" srcId="{B5C54519-D69F-4CE6-AFAC-E55986748DE4}" destId="{D2A7530D-2059-49F3-B983-64D9C8E09381}" srcOrd="0" destOrd="0" presId="urn:microsoft.com/office/officeart/2005/8/layout/hierarchy2"/>
    <dgm:cxn modelId="{222F22C8-1B90-4144-A69F-80F22435C4A8}" type="presParOf" srcId="{B5C54519-D69F-4CE6-AFAC-E55986748DE4}" destId="{F551874B-2E0F-43DD-BCBB-35A5E6037F44}" srcOrd="1" destOrd="0" presId="urn:microsoft.com/office/officeart/2005/8/layout/hierarchy2"/>
    <dgm:cxn modelId="{17CF8D11-36EE-419A-A505-C9CB923443B5}" type="presParOf" srcId="{6D9BF609-8E49-471B-911F-3CB4EE34A4BB}" destId="{48D17BB8-366B-4037-A93B-0CC000B7B6B4}" srcOrd="10" destOrd="0" presId="urn:microsoft.com/office/officeart/2005/8/layout/hierarchy2"/>
    <dgm:cxn modelId="{1C3268CE-D026-45C8-BD23-BF05AC892E74}" type="presParOf" srcId="{48D17BB8-366B-4037-A93B-0CC000B7B6B4}" destId="{AF958E15-4016-4559-B732-EA5B03768D18}" srcOrd="0" destOrd="0" presId="urn:microsoft.com/office/officeart/2005/8/layout/hierarchy2"/>
    <dgm:cxn modelId="{D0A0041E-A025-4D0F-96B0-7733D1DD1B5C}" type="presParOf" srcId="{6D9BF609-8E49-471B-911F-3CB4EE34A4BB}" destId="{33EE4273-1D77-4FDF-A86C-646F435A196C}" srcOrd="11" destOrd="0" presId="urn:microsoft.com/office/officeart/2005/8/layout/hierarchy2"/>
    <dgm:cxn modelId="{C899E657-887A-4061-B1D1-A9E34391F43A}" type="presParOf" srcId="{33EE4273-1D77-4FDF-A86C-646F435A196C}" destId="{72B1E2AF-CD41-4322-91B9-C853337CBBA9}" srcOrd="0" destOrd="0" presId="urn:microsoft.com/office/officeart/2005/8/layout/hierarchy2"/>
    <dgm:cxn modelId="{200CDEE1-6E55-4593-AC81-8625B575188D}" type="presParOf" srcId="{33EE4273-1D77-4FDF-A86C-646F435A196C}" destId="{16D6B48D-A56E-44A7-956C-5CA4A048F04A}" srcOrd="1" destOrd="0" presId="urn:microsoft.com/office/officeart/2005/8/layout/hierarchy2"/>
    <dgm:cxn modelId="{01877020-A55E-486C-9050-69F6014354A9}" type="presParOf" srcId="{6D9BF609-8E49-471B-911F-3CB4EE34A4BB}" destId="{62F8C642-97C9-4799-AE15-92CD78B8D15D}" srcOrd="12" destOrd="0" presId="urn:microsoft.com/office/officeart/2005/8/layout/hierarchy2"/>
    <dgm:cxn modelId="{6C0A931A-9A1F-48A8-AFC8-D257057642F2}" type="presParOf" srcId="{62F8C642-97C9-4799-AE15-92CD78B8D15D}" destId="{90CAD390-6340-4277-829D-AC0CE57005A2}" srcOrd="0" destOrd="0" presId="urn:microsoft.com/office/officeart/2005/8/layout/hierarchy2"/>
    <dgm:cxn modelId="{F2342632-7642-41C9-8069-27C47A98EAED}" type="presParOf" srcId="{6D9BF609-8E49-471B-911F-3CB4EE34A4BB}" destId="{C63BDDB4-39EC-4170-B036-A782ACFA5B29}" srcOrd="13" destOrd="0" presId="urn:microsoft.com/office/officeart/2005/8/layout/hierarchy2"/>
    <dgm:cxn modelId="{31DD9D82-0EE9-481F-8F9A-44C74B4A8029}" type="presParOf" srcId="{C63BDDB4-39EC-4170-B036-A782ACFA5B29}" destId="{9CCD88C4-8229-4324-BFBD-45ED097200FA}" srcOrd="0" destOrd="0" presId="urn:microsoft.com/office/officeart/2005/8/layout/hierarchy2"/>
    <dgm:cxn modelId="{5C52B7A1-6DE8-4B31-A243-318834992F4E}" type="presParOf" srcId="{C63BDDB4-39EC-4170-B036-A782ACFA5B29}" destId="{3651C77D-EB14-4A33-9CAA-E3EA25979416}" srcOrd="1" destOrd="0" presId="urn:microsoft.com/office/officeart/2005/8/layout/hierarchy2"/>
    <dgm:cxn modelId="{B9AB4E12-773F-4060-943C-0914CDAD8D42}" type="presParOf" srcId="{59E61B5E-442C-46FD-B4A3-665D3460450F}" destId="{C6B933EA-E3AE-402E-9DE0-234802F605C1}" srcOrd="2" destOrd="0" presId="urn:microsoft.com/office/officeart/2005/8/layout/hierarchy2"/>
    <dgm:cxn modelId="{D6DC429D-EAED-4E2D-89C1-ECC7DBE87937}" type="presParOf" srcId="{C6B933EA-E3AE-402E-9DE0-234802F605C1}" destId="{2DED43BC-7D7B-43CD-88E2-071B49D0FDC8}" srcOrd="0" destOrd="0" presId="urn:microsoft.com/office/officeart/2005/8/layout/hierarchy2"/>
    <dgm:cxn modelId="{B7F63091-4A48-48F5-882D-CEE296665F01}" type="presParOf" srcId="{59E61B5E-442C-46FD-B4A3-665D3460450F}" destId="{5134D61F-E6E3-48F1-AB38-C0F791331AE0}" srcOrd="3" destOrd="0" presId="urn:microsoft.com/office/officeart/2005/8/layout/hierarchy2"/>
    <dgm:cxn modelId="{B7D610A0-6D64-49D3-A05A-6FB53DCA0BDE}" type="presParOf" srcId="{5134D61F-E6E3-48F1-AB38-C0F791331AE0}" destId="{C6B86BE1-EC9E-404F-A041-4599ED4C8AEC}" srcOrd="0" destOrd="0" presId="urn:microsoft.com/office/officeart/2005/8/layout/hierarchy2"/>
    <dgm:cxn modelId="{29797CA4-716F-454B-8282-4CCA5441F83A}" type="presParOf" srcId="{5134D61F-E6E3-48F1-AB38-C0F791331AE0}" destId="{473FFF7E-CDFE-41F7-B4DA-B7639ED7391C}" srcOrd="1" destOrd="0" presId="urn:microsoft.com/office/officeart/2005/8/layout/hierarchy2"/>
    <dgm:cxn modelId="{BDDDD1DF-92ED-46F8-9849-F5AC835FAC27}" type="presParOf" srcId="{473FFF7E-CDFE-41F7-B4DA-B7639ED7391C}" destId="{9843D079-F1B0-44B6-9661-21F632D9549D}" srcOrd="0" destOrd="0" presId="urn:microsoft.com/office/officeart/2005/8/layout/hierarchy2"/>
    <dgm:cxn modelId="{04F22DF0-433C-4E5F-9B2F-654D84EFEE64}" type="presParOf" srcId="{9843D079-F1B0-44B6-9661-21F632D9549D}" destId="{C7D804C2-3BA6-4A4B-A9F7-40B6E702461A}" srcOrd="0" destOrd="0" presId="urn:microsoft.com/office/officeart/2005/8/layout/hierarchy2"/>
    <dgm:cxn modelId="{CDD81CFD-2A81-47D6-B9D1-BAAE9FDCB0A9}" type="presParOf" srcId="{473FFF7E-CDFE-41F7-B4DA-B7639ED7391C}" destId="{F8CDDC7B-2CBC-402E-B823-B255A2B08A42}" srcOrd="1" destOrd="0" presId="urn:microsoft.com/office/officeart/2005/8/layout/hierarchy2"/>
    <dgm:cxn modelId="{1D959657-289A-4EDE-86C7-74C72395F2E7}" type="presParOf" srcId="{F8CDDC7B-2CBC-402E-B823-B255A2B08A42}" destId="{FFCFC3AA-967E-497D-9931-77FA5D682FF6}" srcOrd="0" destOrd="0" presId="urn:microsoft.com/office/officeart/2005/8/layout/hierarchy2"/>
    <dgm:cxn modelId="{6C7A193E-2A63-4DA0-8D47-2D3F8F264155}" type="presParOf" srcId="{F8CDDC7B-2CBC-402E-B823-B255A2B08A42}" destId="{742BA30C-D789-4AB0-8C8D-2CC705EBF1C4}" srcOrd="1" destOrd="0" presId="urn:microsoft.com/office/officeart/2005/8/layout/hierarchy2"/>
    <dgm:cxn modelId="{5FAD0595-32B8-4E28-A4ED-6D62FD0EA457}" type="presParOf" srcId="{473FFF7E-CDFE-41F7-B4DA-B7639ED7391C}" destId="{61891F38-9CCB-419E-9658-FC07CE3F3ECD}" srcOrd="2" destOrd="0" presId="urn:microsoft.com/office/officeart/2005/8/layout/hierarchy2"/>
    <dgm:cxn modelId="{E7192F19-754A-4A0F-9FD9-C4AEA29A7921}" type="presParOf" srcId="{61891F38-9CCB-419E-9658-FC07CE3F3ECD}" destId="{9F55093A-25ED-44D9-B575-DB7F69D29CBB}" srcOrd="0" destOrd="0" presId="urn:microsoft.com/office/officeart/2005/8/layout/hierarchy2"/>
    <dgm:cxn modelId="{FCC7B793-7CA2-459D-BC65-E804DE880A5B}" type="presParOf" srcId="{473FFF7E-CDFE-41F7-B4DA-B7639ED7391C}" destId="{14738F4A-16E3-4888-8736-5BAC83994558}" srcOrd="3" destOrd="0" presId="urn:microsoft.com/office/officeart/2005/8/layout/hierarchy2"/>
    <dgm:cxn modelId="{16A9E808-70DB-4A9E-B1AC-7D2316687182}" type="presParOf" srcId="{14738F4A-16E3-4888-8736-5BAC83994558}" destId="{B805657D-822E-4256-AFAA-F8EF8846103A}" srcOrd="0" destOrd="0" presId="urn:microsoft.com/office/officeart/2005/8/layout/hierarchy2"/>
    <dgm:cxn modelId="{5F65E754-FA36-4E9D-B3DF-CB854D65468F}" type="presParOf" srcId="{14738F4A-16E3-4888-8736-5BAC83994558}" destId="{B8B3D001-428E-47EB-B424-419427542C65}" srcOrd="1" destOrd="0" presId="urn:microsoft.com/office/officeart/2005/8/layout/hierarchy2"/>
    <dgm:cxn modelId="{6A6A5982-2542-4C8F-85CC-93654ABC4AD8}" type="presParOf" srcId="{473FFF7E-CDFE-41F7-B4DA-B7639ED7391C}" destId="{EA60A86C-B554-4D55-86D6-516998CA6764}" srcOrd="4" destOrd="0" presId="urn:microsoft.com/office/officeart/2005/8/layout/hierarchy2"/>
    <dgm:cxn modelId="{4E148A82-010A-428A-B15E-212DD1E43D57}" type="presParOf" srcId="{EA60A86C-B554-4D55-86D6-516998CA6764}" destId="{BC0DF2D4-F34C-4F0E-AC3F-992EBF243414}" srcOrd="0" destOrd="0" presId="urn:microsoft.com/office/officeart/2005/8/layout/hierarchy2"/>
    <dgm:cxn modelId="{DB80F0A5-8629-4765-B1BA-214C4E11FE0C}" type="presParOf" srcId="{473FFF7E-CDFE-41F7-B4DA-B7639ED7391C}" destId="{D826CEFB-F632-454F-BCC0-D352E5248BEA}" srcOrd="5" destOrd="0" presId="urn:microsoft.com/office/officeart/2005/8/layout/hierarchy2"/>
    <dgm:cxn modelId="{46A6A1AE-03B9-4D31-8F56-D108352CA870}" type="presParOf" srcId="{D826CEFB-F632-454F-BCC0-D352E5248BEA}" destId="{55730F49-9A04-4576-B6DD-3D5D81341B3F}" srcOrd="0" destOrd="0" presId="urn:microsoft.com/office/officeart/2005/8/layout/hierarchy2"/>
    <dgm:cxn modelId="{6C87DBE6-01C5-4BFC-924A-9FE1FD581A28}" type="presParOf" srcId="{D826CEFB-F632-454F-BCC0-D352E5248BEA}" destId="{EB2B3D1B-D660-4897-989C-94412B41791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6395D-A8B2-42D5-AF6B-10BE52DB3FA8}">
      <dsp:nvSpPr>
        <dsp:cNvPr id="0" name=""/>
        <dsp:cNvSpPr/>
      </dsp:nvSpPr>
      <dsp:spPr>
        <a:xfrm>
          <a:off x="1149930" y="-250976"/>
          <a:ext cx="8035628" cy="3682705"/>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rgbClr val="C00000"/>
          </a:solidFill>
          <a:prstDash val="solid"/>
          <a:miter lim="800000"/>
        </a:ln>
        <a:effectLst>
          <a:innerShdw blurRad="63500" dist="50800" dir="13500000">
            <a:prstClr val="black">
              <a:alpha val="50000"/>
            </a:prstClr>
          </a:innerShdw>
        </a:effectLst>
      </dsp:spPr>
      <dsp:style>
        <a:lnRef idx="2">
          <a:scrgbClr r="0" g="0" b="0"/>
        </a:lnRef>
        <a:fillRef idx="1">
          <a:scrgbClr r="0" g="0" b="0"/>
        </a:fillRef>
        <a:effectRef idx="0">
          <a:scrgbClr r="0" g="0" b="0"/>
        </a:effectRef>
        <a:fontRef idx="minor"/>
      </dsp:style>
    </dsp:sp>
    <dsp:sp modelId="{7447A679-4933-4360-9BF9-EB2E3B5937C1}">
      <dsp:nvSpPr>
        <dsp:cNvPr id="0" name=""/>
        <dsp:cNvSpPr/>
      </dsp:nvSpPr>
      <dsp:spPr>
        <a:xfrm>
          <a:off x="2471008" y="2847568"/>
          <a:ext cx="5393473" cy="38815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87630" tIns="29210" rIns="87630" bIns="29210" numCol="1" spcCol="1270" anchor="b" anchorCtr="0">
          <a:noAutofit/>
        </a:bodyPr>
        <a:lstStyle/>
        <a:p>
          <a:pPr lvl="0" algn="l" defTabSz="1022350">
            <a:lnSpc>
              <a:spcPct val="90000"/>
            </a:lnSpc>
            <a:spcBef>
              <a:spcPct val="0"/>
            </a:spcBef>
            <a:spcAft>
              <a:spcPct val="35000"/>
            </a:spcAft>
          </a:pPr>
          <a:endParaRPr lang="en-US" sz="2300" kern="1200"/>
        </a:p>
      </dsp:txBody>
      <dsp:txXfrm>
        <a:off x="2471008" y="2847568"/>
        <a:ext cx="5393473" cy="388150"/>
      </dsp:txXfrm>
    </dsp:sp>
    <dsp:sp modelId="{1FF194E0-56DA-4E17-9F85-AD17FBAC6572}">
      <dsp:nvSpPr>
        <dsp:cNvPr id="0" name=""/>
        <dsp:cNvSpPr/>
      </dsp:nvSpPr>
      <dsp:spPr>
        <a:xfrm>
          <a:off x="1214730" y="2807527"/>
          <a:ext cx="3953007" cy="2427597"/>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rgbClr val="C00000"/>
          </a:solidFill>
          <a:prstDash val="solid"/>
          <a:miter lim="800000"/>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dsp:style>
    </dsp:sp>
    <dsp:sp modelId="{04AE1A8D-E151-462C-A9DC-D961993A5384}">
      <dsp:nvSpPr>
        <dsp:cNvPr id="0" name=""/>
        <dsp:cNvSpPr/>
      </dsp:nvSpPr>
      <dsp:spPr>
        <a:xfrm>
          <a:off x="4119705" y="2301206"/>
          <a:ext cx="3404360" cy="2219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9530" tIns="16510" rIns="49530" bIns="16510" numCol="1" spcCol="1270" anchor="b" anchorCtr="0">
          <a:noAutofit/>
        </a:bodyPr>
        <a:lstStyle/>
        <a:p>
          <a:pPr lvl="0" algn="l" defTabSz="577850">
            <a:lnSpc>
              <a:spcPct val="90000"/>
            </a:lnSpc>
            <a:spcBef>
              <a:spcPct val="0"/>
            </a:spcBef>
            <a:spcAft>
              <a:spcPct val="35000"/>
            </a:spcAft>
          </a:pPr>
          <a:r>
            <a:rPr lang="en-US" sz="1300" kern="1200" dirty="0" smtClean="0"/>
            <a:t> </a:t>
          </a:r>
          <a:r>
            <a:rPr lang="en-US" sz="2000" b="1" kern="1200" dirty="0" smtClean="0"/>
            <a:t>Total Capacity  : 7000 m3 </a:t>
          </a:r>
          <a:endParaRPr lang="en-US" sz="2000" b="1" kern="1200" dirty="0"/>
        </a:p>
      </dsp:txBody>
      <dsp:txXfrm>
        <a:off x="4119705" y="2301206"/>
        <a:ext cx="3404360" cy="221949"/>
      </dsp:txXfrm>
    </dsp:sp>
    <dsp:sp modelId="{B2585718-0CF4-48A1-8C13-CF34E8A803DF}">
      <dsp:nvSpPr>
        <dsp:cNvPr id="0" name=""/>
        <dsp:cNvSpPr/>
      </dsp:nvSpPr>
      <dsp:spPr>
        <a:xfrm>
          <a:off x="5653730" y="2783660"/>
          <a:ext cx="4224557" cy="242603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rgbClr val="C00000"/>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 modelId="{B109F52E-E8F0-439B-98AC-AF01F96A5251}">
      <dsp:nvSpPr>
        <dsp:cNvPr id="0" name=""/>
        <dsp:cNvSpPr/>
      </dsp:nvSpPr>
      <dsp:spPr>
        <a:xfrm flipH="1">
          <a:off x="9572391" y="3568283"/>
          <a:ext cx="763098" cy="12098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670" tIns="8890" rIns="26670" bIns="8890" numCol="1" spcCol="1270" anchor="b" anchorCtr="0">
          <a:noAutofit/>
        </a:bodyPr>
        <a:lstStyle/>
        <a:p>
          <a:pPr lvl="0" algn="r" defTabSz="311150">
            <a:lnSpc>
              <a:spcPct val="90000"/>
            </a:lnSpc>
            <a:spcBef>
              <a:spcPct val="0"/>
            </a:spcBef>
            <a:spcAft>
              <a:spcPct val="35000"/>
            </a:spcAft>
          </a:pPr>
          <a:endParaRPr lang="en-US" sz="700" kern="1200" dirty="0"/>
        </a:p>
      </dsp:txBody>
      <dsp:txXfrm>
        <a:off x="9572391" y="3568283"/>
        <a:ext cx="763098" cy="120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60CB5-27D3-4120-B04B-02CD629D3846}">
      <dsp:nvSpPr>
        <dsp:cNvPr id="0" name=""/>
        <dsp:cNvSpPr/>
      </dsp:nvSpPr>
      <dsp:spPr>
        <a:xfrm>
          <a:off x="0" y="2566656"/>
          <a:ext cx="1191841" cy="720014"/>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smtClean="0">
              <a:latin typeface="Arial Narrow" panose="020B0606020202030204" pitchFamily="34" charset="0"/>
            </a:rPr>
            <a:t>CSR</a:t>
          </a:r>
          <a:endParaRPr lang="en-US" sz="3600" b="1" kern="1200" dirty="0">
            <a:latin typeface="Arial Narrow" panose="020B0606020202030204" pitchFamily="34" charset="0"/>
          </a:endParaRPr>
        </a:p>
      </dsp:txBody>
      <dsp:txXfrm>
        <a:off x="21088" y="2587744"/>
        <a:ext cx="1149665" cy="677838"/>
      </dsp:txXfrm>
    </dsp:sp>
    <dsp:sp modelId="{296F91AB-8181-4CE8-A296-E03DC11E9484}">
      <dsp:nvSpPr>
        <dsp:cNvPr id="0" name=""/>
        <dsp:cNvSpPr/>
      </dsp:nvSpPr>
      <dsp:spPr>
        <a:xfrm rot="19093919">
          <a:off x="964549" y="2323384"/>
          <a:ext cx="1788629" cy="15124"/>
        </a:xfrm>
        <a:custGeom>
          <a:avLst/>
          <a:gdLst/>
          <a:ahLst/>
          <a:cxnLst/>
          <a:rect l="0" t="0" r="0" b="0"/>
          <a:pathLst>
            <a:path>
              <a:moveTo>
                <a:pt x="0" y="7562"/>
              </a:moveTo>
              <a:lnTo>
                <a:pt x="1788629" y="75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1814148" y="2286230"/>
        <a:ext cx="89431" cy="89431"/>
      </dsp:txXfrm>
    </dsp:sp>
    <dsp:sp modelId="{5A76A40F-70AE-4C10-BFAD-7C4FC4F31BFD}">
      <dsp:nvSpPr>
        <dsp:cNvPr id="0" name=""/>
        <dsp:cNvSpPr/>
      </dsp:nvSpPr>
      <dsp:spPr>
        <a:xfrm>
          <a:off x="2525887" y="1402079"/>
          <a:ext cx="2997321" cy="666297"/>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Narrow" panose="020B0606020202030204" pitchFamily="34" charset="0"/>
            </a:rPr>
            <a:t>Promoting Health Care</a:t>
          </a:r>
          <a:endParaRPr lang="en-US" sz="2000" b="1" kern="1200" dirty="0">
            <a:latin typeface="Arial Narrow" panose="020B0606020202030204" pitchFamily="34" charset="0"/>
          </a:endParaRPr>
        </a:p>
      </dsp:txBody>
      <dsp:txXfrm>
        <a:off x="2545402" y="1421594"/>
        <a:ext cx="2958291" cy="627267"/>
      </dsp:txXfrm>
    </dsp:sp>
    <dsp:sp modelId="{48C34AD3-881E-48F6-ACB0-E77BB702DD6A}">
      <dsp:nvSpPr>
        <dsp:cNvPr id="0" name=""/>
        <dsp:cNvSpPr/>
      </dsp:nvSpPr>
      <dsp:spPr>
        <a:xfrm rot="18615962">
          <a:off x="5180626" y="988521"/>
          <a:ext cx="1937341" cy="15124"/>
        </a:xfrm>
        <a:custGeom>
          <a:avLst/>
          <a:gdLst/>
          <a:ahLst/>
          <a:cxnLst/>
          <a:rect l="0" t="0" r="0" b="0"/>
          <a:pathLst>
            <a:path>
              <a:moveTo>
                <a:pt x="0" y="7562"/>
              </a:moveTo>
              <a:lnTo>
                <a:pt x="1937341"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6100863" y="947649"/>
        <a:ext cx="96867" cy="96867"/>
      </dsp:txXfrm>
    </dsp:sp>
    <dsp:sp modelId="{6BE2CE7B-E90E-4E64-86BC-1BFD5EFEF2F7}">
      <dsp:nvSpPr>
        <dsp:cNvPr id="0" name=""/>
        <dsp:cNvSpPr/>
      </dsp:nvSpPr>
      <dsp:spPr>
        <a:xfrm>
          <a:off x="6775385" y="0"/>
          <a:ext cx="1587613" cy="51387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Eye Screening Camp</a:t>
          </a:r>
          <a:endParaRPr lang="en-US" sz="1600" kern="1200" dirty="0">
            <a:latin typeface="Arial Narrow" panose="020B0606020202030204" pitchFamily="34" charset="0"/>
          </a:endParaRPr>
        </a:p>
      </dsp:txBody>
      <dsp:txXfrm>
        <a:off x="6790436" y="15051"/>
        <a:ext cx="1557511" cy="483773"/>
      </dsp:txXfrm>
    </dsp:sp>
    <dsp:sp modelId="{D7FC365B-B672-4DE2-906B-212A05EE2CC3}">
      <dsp:nvSpPr>
        <dsp:cNvPr id="0" name=""/>
        <dsp:cNvSpPr/>
      </dsp:nvSpPr>
      <dsp:spPr>
        <a:xfrm rot="20248813">
          <a:off x="5400114" y="1109389"/>
          <a:ext cx="3228584" cy="15124"/>
        </a:xfrm>
        <a:custGeom>
          <a:avLst/>
          <a:gdLst/>
          <a:ahLst/>
          <a:cxnLst/>
          <a:rect l="0" t="0" r="0" b="0"/>
          <a:pathLst>
            <a:path>
              <a:moveTo>
                <a:pt x="0" y="7562"/>
              </a:moveTo>
              <a:lnTo>
                <a:pt x="3228584"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6933692" y="1036236"/>
        <a:ext cx="161429" cy="161429"/>
      </dsp:txXfrm>
    </dsp:sp>
    <dsp:sp modelId="{956B7000-F95A-4DC6-8013-CB5DFC230D05}">
      <dsp:nvSpPr>
        <dsp:cNvPr id="0" name=""/>
        <dsp:cNvSpPr/>
      </dsp:nvSpPr>
      <dsp:spPr>
        <a:xfrm>
          <a:off x="8505604" y="272802"/>
          <a:ext cx="1946559" cy="45174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Eye cataract surgery</a:t>
          </a:r>
          <a:endParaRPr lang="en-US" sz="1600" kern="1200" dirty="0">
            <a:latin typeface="Arial Narrow" panose="020B0606020202030204" pitchFamily="34" charset="0"/>
          </a:endParaRPr>
        </a:p>
      </dsp:txBody>
      <dsp:txXfrm>
        <a:off x="8518835" y="286033"/>
        <a:ext cx="1920097" cy="425280"/>
      </dsp:txXfrm>
    </dsp:sp>
    <dsp:sp modelId="{5AA73892-9CC8-4419-8AB2-6AE31317A575}">
      <dsp:nvSpPr>
        <dsp:cNvPr id="0" name=""/>
        <dsp:cNvSpPr/>
      </dsp:nvSpPr>
      <dsp:spPr>
        <a:xfrm rot="20973039">
          <a:off x="5492660" y="1393591"/>
          <a:ext cx="3683982" cy="15124"/>
        </a:xfrm>
        <a:custGeom>
          <a:avLst/>
          <a:gdLst/>
          <a:ahLst/>
          <a:cxnLst/>
          <a:rect l="0" t="0" r="0" b="0"/>
          <a:pathLst>
            <a:path>
              <a:moveTo>
                <a:pt x="0" y="7562"/>
              </a:moveTo>
              <a:lnTo>
                <a:pt x="3683982"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7242552" y="1309054"/>
        <a:ext cx="184199" cy="184199"/>
      </dsp:txXfrm>
    </dsp:sp>
    <dsp:sp modelId="{EC4D2743-B6BC-4D47-8FD4-DF5E3A0F4221}">
      <dsp:nvSpPr>
        <dsp:cNvPr id="0" name=""/>
        <dsp:cNvSpPr/>
      </dsp:nvSpPr>
      <dsp:spPr>
        <a:xfrm>
          <a:off x="9146094" y="794547"/>
          <a:ext cx="1970158" cy="545063"/>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General Health Camp</a:t>
          </a:r>
          <a:endParaRPr lang="en-US" sz="1600" kern="1200" dirty="0">
            <a:latin typeface="Arial Narrow" panose="020B0606020202030204" pitchFamily="34" charset="0"/>
          </a:endParaRPr>
        </a:p>
      </dsp:txBody>
      <dsp:txXfrm>
        <a:off x="9162058" y="810511"/>
        <a:ext cx="1938230" cy="513135"/>
      </dsp:txXfrm>
    </dsp:sp>
    <dsp:sp modelId="{FA3833E0-D606-47D9-9AAE-827DBEEBF2E6}">
      <dsp:nvSpPr>
        <dsp:cNvPr id="0" name=""/>
        <dsp:cNvSpPr/>
      </dsp:nvSpPr>
      <dsp:spPr>
        <a:xfrm rot="21528809">
          <a:off x="5522742" y="1682655"/>
          <a:ext cx="4347468" cy="15124"/>
        </a:xfrm>
        <a:custGeom>
          <a:avLst/>
          <a:gdLst/>
          <a:ahLst/>
          <a:cxnLst/>
          <a:rect l="0" t="0" r="0" b="0"/>
          <a:pathLst>
            <a:path>
              <a:moveTo>
                <a:pt x="0" y="7562"/>
              </a:moveTo>
              <a:lnTo>
                <a:pt x="4347468" y="75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7587790" y="1581530"/>
        <a:ext cx="217373" cy="217373"/>
      </dsp:txXfrm>
    </dsp:sp>
    <dsp:sp modelId="{A2A97D19-F299-4DAA-925D-5F1961D46D19}">
      <dsp:nvSpPr>
        <dsp:cNvPr id="0" name=""/>
        <dsp:cNvSpPr/>
      </dsp:nvSpPr>
      <dsp:spPr>
        <a:xfrm>
          <a:off x="9869745" y="1419334"/>
          <a:ext cx="1448494" cy="45174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Clean Ganga</a:t>
          </a:r>
          <a:endParaRPr lang="en-US" sz="1600" kern="1200" dirty="0">
            <a:latin typeface="Arial Narrow" panose="020B0606020202030204" pitchFamily="34" charset="0"/>
          </a:endParaRPr>
        </a:p>
      </dsp:txBody>
      <dsp:txXfrm>
        <a:off x="9882976" y="1432565"/>
        <a:ext cx="1422032" cy="425280"/>
      </dsp:txXfrm>
    </dsp:sp>
    <dsp:sp modelId="{C8E3FB58-EDA1-456B-BD04-92D98B1A3171}">
      <dsp:nvSpPr>
        <dsp:cNvPr id="0" name=""/>
        <dsp:cNvSpPr/>
      </dsp:nvSpPr>
      <dsp:spPr>
        <a:xfrm rot="535588">
          <a:off x="5502516" y="1992756"/>
          <a:ext cx="3416832" cy="15124"/>
        </a:xfrm>
        <a:custGeom>
          <a:avLst/>
          <a:gdLst/>
          <a:ahLst/>
          <a:cxnLst/>
          <a:rect l="0" t="0" r="0" b="0"/>
          <a:pathLst>
            <a:path>
              <a:moveTo>
                <a:pt x="0" y="7562"/>
              </a:moveTo>
              <a:lnTo>
                <a:pt x="3416832"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7125512" y="1914897"/>
        <a:ext cx="170841" cy="170841"/>
      </dsp:txXfrm>
    </dsp:sp>
    <dsp:sp modelId="{D2A7530D-2059-49F3-B983-64D9C8E09381}">
      <dsp:nvSpPr>
        <dsp:cNvPr id="0" name=""/>
        <dsp:cNvSpPr/>
      </dsp:nvSpPr>
      <dsp:spPr>
        <a:xfrm>
          <a:off x="8898657" y="1998111"/>
          <a:ext cx="2189325" cy="53459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latin typeface="Arial Narrow" panose="020B0606020202030204" pitchFamily="34" charset="0"/>
            </a:rPr>
            <a:t>Support to specially abled people</a:t>
          </a:r>
          <a:endParaRPr lang="en-US" sz="1600" kern="1200" dirty="0">
            <a:latin typeface="Arial Narrow" panose="020B0606020202030204" pitchFamily="34" charset="0"/>
          </a:endParaRPr>
        </a:p>
      </dsp:txBody>
      <dsp:txXfrm>
        <a:off x="8914315" y="2013769"/>
        <a:ext cx="2158009" cy="503276"/>
      </dsp:txXfrm>
    </dsp:sp>
    <dsp:sp modelId="{48D17BB8-366B-4037-A93B-0CC000B7B6B4}">
      <dsp:nvSpPr>
        <dsp:cNvPr id="0" name=""/>
        <dsp:cNvSpPr/>
      </dsp:nvSpPr>
      <dsp:spPr>
        <a:xfrm rot="1313773">
          <a:off x="5413641" y="2294079"/>
          <a:ext cx="3037665" cy="15124"/>
        </a:xfrm>
        <a:custGeom>
          <a:avLst/>
          <a:gdLst/>
          <a:ahLst/>
          <a:cxnLst/>
          <a:rect l="0" t="0" r="0" b="0"/>
          <a:pathLst>
            <a:path>
              <a:moveTo>
                <a:pt x="0" y="7562"/>
              </a:moveTo>
              <a:lnTo>
                <a:pt x="3037665"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6856532" y="2225700"/>
        <a:ext cx="151883" cy="151883"/>
      </dsp:txXfrm>
    </dsp:sp>
    <dsp:sp modelId="{72B1E2AF-CD41-4322-91B9-C853337CBBA9}">
      <dsp:nvSpPr>
        <dsp:cNvPr id="0" name=""/>
        <dsp:cNvSpPr/>
      </dsp:nvSpPr>
      <dsp:spPr>
        <a:xfrm>
          <a:off x="8341739" y="2642183"/>
          <a:ext cx="1993811" cy="45174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Menstrual Hygiene Management</a:t>
          </a:r>
          <a:endParaRPr lang="en-US" sz="1600" kern="1200" dirty="0">
            <a:latin typeface="Arial Narrow" panose="020B0606020202030204" pitchFamily="34" charset="0"/>
          </a:endParaRPr>
        </a:p>
      </dsp:txBody>
      <dsp:txXfrm>
        <a:off x="8354970" y="2655414"/>
        <a:ext cx="1967349" cy="425280"/>
      </dsp:txXfrm>
    </dsp:sp>
    <dsp:sp modelId="{62F8C642-97C9-4799-AE15-92CD78B8D15D}">
      <dsp:nvSpPr>
        <dsp:cNvPr id="0" name=""/>
        <dsp:cNvSpPr/>
      </dsp:nvSpPr>
      <dsp:spPr>
        <a:xfrm rot="2772056">
          <a:off x="5163408" y="2571187"/>
          <a:ext cx="2337363" cy="15124"/>
        </a:xfrm>
        <a:custGeom>
          <a:avLst/>
          <a:gdLst/>
          <a:ahLst/>
          <a:cxnLst/>
          <a:rect l="0" t="0" r="0" b="0"/>
          <a:pathLst>
            <a:path>
              <a:moveTo>
                <a:pt x="0" y="7562"/>
              </a:moveTo>
              <a:lnTo>
                <a:pt x="2337363"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6273656" y="2520315"/>
        <a:ext cx="116868" cy="116868"/>
      </dsp:txXfrm>
    </dsp:sp>
    <dsp:sp modelId="{9CCD88C4-8229-4324-BFBD-45ED097200FA}">
      <dsp:nvSpPr>
        <dsp:cNvPr id="0" name=""/>
        <dsp:cNvSpPr/>
      </dsp:nvSpPr>
      <dsp:spPr>
        <a:xfrm>
          <a:off x="7140971" y="3196399"/>
          <a:ext cx="2228320" cy="45174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Sanitation Management</a:t>
          </a:r>
          <a:endParaRPr lang="en-US" sz="1600" kern="1200" dirty="0">
            <a:latin typeface="Arial Narrow" panose="020B0606020202030204" pitchFamily="34" charset="0"/>
          </a:endParaRPr>
        </a:p>
      </dsp:txBody>
      <dsp:txXfrm>
        <a:off x="7154202" y="3209630"/>
        <a:ext cx="2201858" cy="425280"/>
      </dsp:txXfrm>
    </dsp:sp>
    <dsp:sp modelId="{C6B933EA-E3AE-402E-9DE0-234802F605C1}">
      <dsp:nvSpPr>
        <dsp:cNvPr id="0" name=""/>
        <dsp:cNvSpPr/>
      </dsp:nvSpPr>
      <dsp:spPr>
        <a:xfrm rot="3007951">
          <a:off x="775403" y="3809466"/>
          <a:ext cx="2320080" cy="15124"/>
        </a:xfrm>
        <a:custGeom>
          <a:avLst/>
          <a:gdLst/>
          <a:ahLst/>
          <a:cxnLst/>
          <a:rect l="0" t="0" r="0" b="0"/>
          <a:pathLst>
            <a:path>
              <a:moveTo>
                <a:pt x="0" y="7562"/>
              </a:moveTo>
              <a:lnTo>
                <a:pt x="2320080" y="75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1877441" y="3759026"/>
        <a:ext cx="116004" cy="116004"/>
      </dsp:txXfrm>
    </dsp:sp>
    <dsp:sp modelId="{C6B86BE1-EC9E-404F-A041-4599ED4C8AEC}">
      <dsp:nvSpPr>
        <dsp:cNvPr id="0" name=""/>
        <dsp:cNvSpPr/>
      </dsp:nvSpPr>
      <dsp:spPr>
        <a:xfrm>
          <a:off x="2679045" y="4422020"/>
          <a:ext cx="2919396" cy="57074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Narrow" panose="020B0606020202030204" pitchFamily="34" charset="0"/>
            </a:rPr>
            <a:t>Women Empowerment</a:t>
          </a:r>
          <a:endParaRPr lang="en-US" sz="2000" b="1" kern="1200" dirty="0">
            <a:latin typeface="Arial Narrow" panose="020B0606020202030204" pitchFamily="34" charset="0"/>
          </a:endParaRPr>
        </a:p>
      </dsp:txBody>
      <dsp:txXfrm>
        <a:off x="2695762" y="4438737"/>
        <a:ext cx="2885962" cy="537311"/>
      </dsp:txXfrm>
    </dsp:sp>
    <dsp:sp modelId="{9843D079-F1B0-44B6-9661-21F632D9549D}">
      <dsp:nvSpPr>
        <dsp:cNvPr id="0" name=""/>
        <dsp:cNvSpPr/>
      </dsp:nvSpPr>
      <dsp:spPr>
        <a:xfrm rot="20711786">
          <a:off x="5561816" y="4417900"/>
          <a:ext cx="2206840" cy="15124"/>
        </a:xfrm>
        <a:custGeom>
          <a:avLst/>
          <a:gdLst/>
          <a:ahLst/>
          <a:cxnLst/>
          <a:rect l="0" t="0" r="0" b="0"/>
          <a:pathLst>
            <a:path>
              <a:moveTo>
                <a:pt x="0" y="7562"/>
              </a:moveTo>
              <a:lnTo>
                <a:pt x="2206840"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6610065" y="4370291"/>
        <a:ext cx="110342" cy="110342"/>
      </dsp:txXfrm>
    </dsp:sp>
    <dsp:sp modelId="{FFCFC3AA-967E-497D-9931-77FA5D682FF6}">
      <dsp:nvSpPr>
        <dsp:cNvPr id="0" name=""/>
        <dsp:cNvSpPr/>
      </dsp:nvSpPr>
      <dsp:spPr>
        <a:xfrm>
          <a:off x="7732031" y="3917660"/>
          <a:ext cx="1697432" cy="451742"/>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Tailoring Training</a:t>
          </a:r>
          <a:endParaRPr lang="en-US" sz="1600" kern="1200" dirty="0">
            <a:latin typeface="Arial Narrow" panose="020B0606020202030204" pitchFamily="34" charset="0"/>
          </a:endParaRPr>
        </a:p>
      </dsp:txBody>
      <dsp:txXfrm>
        <a:off x="7745262" y="3930891"/>
        <a:ext cx="1670970" cy="425280"/>
      </dsp:txXfrm>
    </dsp:sp>
    <dsp:sp modelId="{61891F38-9CCB-419E-9658-FC07CE3F3ECD}">
      <dsp:nvSpPr>
        <dsp:cNvPr id="0" name=""/>
        <dsp:cNvSpPr/>
      </dsp:nvSpPr>
      <dsp:spPr>
        <a:xfrm rot="21564634">
          <a:off x="5598341" y="4680358"/>
          <a:ext cx="3785717" cy="15124"/>
        </a:xfrm>
        <a:custGeom>
          <a:avLst/>
          <a:gdLst/>
          <a:ahLst/>
          <a:cxnLst/>
          <a:rect l="0" t="0" r="0" b="0"/>
          <a:pathLst>
            <a:path>
              <a:moveTo>
                <a:pt x="0" y="7562"/>
              </a:moveTo>
              <a:lnTo>
                <a:pt x="3785717"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7396557" y="4593277"/>
        <a:ext cx="189285" cy="189285"/>
      </dsp:txXfrm>
    </dsp:sp>
    <dsp:sp modelId="{B805657D-822E-4256-AFAA-F8EF8846103A}">
      <dsp:nvSpPr>
        <dsp:cNvPr id="0" name=""/>
        <dsp:cNvSpPr/>
      </dsp:nvSpPr>
      <dsp:spPr>
        <a:xfrm>
          <a:off x="9383959" y="4442576"/>
          <a:ext cx="1934280" cy="451742"/>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Beautician Training</a:t>
          </a:r>
          <a:endParaRPr lang="en-US" sz="1600" kern="1200" dirty="0">
            <a:latin typeface="Arial Narrow" panose="020B0606020202030204" pitchFamily="34" charset="0"/>
          </a:endParaRPr>
        </a:p>
      </dsp:txBody>
      <dsp:txXfrm>
        <a:off x="9397190" y="4455807"/>
        <a:ext cx="1907818" cy="425280"/>
      </dsp:txXfrm>
    </dsp:sp>
    <dsp:sp modelId="{EA60A86C-B554-4D55-86D6-516998CA6764}">
      <dsp:nvSpPr>
        <dsp:cNvPr id="0" name=""/>
        <dsp:cNvSpPr/>
      </dsp:nvSpPr>
      <dsp:spPr>
        <a:xfrm rot="728404">
          <a:off x="5574883" y="4921365"/>
          <a:ext cx="2106818" cy="15124"/>
        </a:xfrm>
        <a:custGeom>
          <a:avLst/>
          <a:gdLst/>
          <a:ahLst/>
          <a:cxnLst/>
          <a:rect l="0" t="0" r="0" b="0"/>
          <a:pathLst>
            <a:path>
              <a:moveTo>
                <a:pt x="0" y="7562"/>
              </a:moveTo>
              <a:lnTo>
                <a:pt x="2106818" y="756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dirty="0">
            <a:latin typeface="Arial Narrow" panose="020B0606020202030204" pitchFamily="34" charset="0"/>
          </a:endParaRPr>
        </a:p>
      </dsp:txBody>
      <dsp:txXfrm>
        <a:off x="6575622" y="4876256"/>
        <a:ext cx="105340" cy="105340"/>
      </dsp:txXfrm>
    </dsp:sp>
    <dsp:sp modelId="{55730F49-9A04-4576-B6DD-3D5D81341B3F}">
      <dsp:nvSpPr>
        <dsp:cNvPr id="0" name=""/>
        <dsp:cNvSpPr/>
      </dsp:nvSpPr>
      <dsp:spPr>
        <a:xfrm>
          <a:off x="7658144" y="4924590"/>
          <a:ext cx="2589822" cy="451742"/>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Poultry Farm Management Training</a:t>
          </a:r>
          <a:endParaRPr lang="en-US" sz="1600" kern="1200" dirty="0">
            <a:latin typeface="Arial Narrow" panose="020B0606020202030204" pitchFamily="34" charset="0"/>
          </a:endParaRPr>
        </a:p>
      </dsp:txBody>
      <dsp:txXfrm>
        <a:off x="7671375" y="4937821"/>
        <a:ext cx="2563360" cy="425280"/>
      </dsp:txXfrm>
    </dsp:sp>
  </dsp:spTree>
</dsp:drawing>
</file>

<file path=ppt/diagrams/layout1.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0.01419</cdr:y>
    </cdr:from>
    <cdr:to>
      <cdr:x>1</cdr:x>
      <cdr:y>0.12971</cdr:y>
    </cdr:to>
    <cdr:sp macro="" textlink="">
      <cdr:nvSpPr>
        <cdr:cNvPr id="2" name="Rectangle 1"/>
        <cdr:cNvSpPr/>
      </cdr:nvSpPr>
      <cdr:spPr>
        <a:xfrm xmlns:a="http://schemas.openxmlformats.org/drawingml/2006/main">
          <a:off x="0" y="57402"/>
          <a:ext cx="5469236" cy="467307"/>
        </a:xfrm>
        <a:prstGeom xmlns:a="http://schemas.openxmlformats.org/drawingml/2006/main" prst="rect">
          <a:avLst/>
        </a:prstGeom>
        <a:solidFill xmlns:a="http://schemas.openxmlformats.org/drawingml/2006/main">
          <a:schemeClr val="accent2">
            <a:lumMod val="60000"/>
            <a:lumOff val="40000"/>
          </a:schemeClr>
        </a:solidFill>
        <a:ln xmlns:a="http://schemas.openxmlformats.org/drawingml/2006/main">
          <a:noFill/>
        </a:ln>
      </cdr:spPr>
      <cdr:style>
        <a:lnRef xmlns:a="http://schemas.openxmlformats.org/drawingml/2006/main" idx="2">
          <a:schemeClr val="accent4">
            <a:shade val="50000"/>
          </a:schemeClr>
        </a:lnRef>
        <a:fillRef xmlns:a="http://schemas.openxmlformats.org/drawingml/2006/main" idx="1">
          <a:schemeClr val="accent4"/>
        </a:fillRef>
        <a:effectRef xmlns:a="http://schemas.openxmlformats.org/drawingml/2006/main" idx="0">
          <a:schemeClr val="accent4"/>
        </a:effectRef>
        <a:fontRef xmlns:a="http://schemas.openxmlformats.org/drawingml/2006/main" idx="minor">
          <a:schemeClr val="lt1"/>
        </a:fontRef>
      </cdr:style>
      <cdr:txBody>
        <a:bodyPr xmlns:a="http://schemas.openxmlformats.org/drawingml/2006/main" wrap="square">
          <a:noAutofit/>
        </a:bodyPr>
        <a:lstStyle xmlns:a="http://schemas.openxmlformats.org/drawingml/2006/main"/>
        <a:p xmlns:a="http://schemas.openxmlformats.org/drawingml/2006/main">
          <a:pPr algn="ctr" rtl="0">
            <a:spcAft>
              <a:spcPts val="0"/>
            </a:spcAft>
            <a:defRPr sz="2000" b="1" i="0" u="none" strike="noStrike" kern="1200" spc="0" baseline="0">
              <a:solidFill>
                <a:prstClr val="black"/>
              </a:solidFill>
              <a:latin typeface="+mn-lt"/>
              <a:ea typeface="+mn-ea"/>
              <a:cs typeface="+mn-cs"/>
            </a:defRPr>
          </a:pPr>
          <a:r>
            <a:rPr lang="en-US" sz="2000" b="1" kern="1200" dirty="0">
              <a:solidFill>
                <a:prstClr val="black"/>
              </a:solidFill>
            </a:rPr>
            <a:t>Carbon Foot print ( MT Co2 / MT of production)</a:t>
          </a:r>
          <a:endParaRPr lang="en-IN" sz="2000" b="1" kern="1200" dirty="0">
            <a:solidFill>
              <a:prstClr val="black"/>
            </a:solidFill>
          </a:endParaRPr>
        </a:p>
      </cdr:txBody>
    </cdr:sp>
  </cdr:relSizeAnchor>
  <cdr:relSizeAnchor xmlns:cdr="http://schemas.openxmlformats.org/drawingml/2006/chartDrawing">
    <cdr:from>
      <cdr:x>0.24932</cdr:x>
      <cdr:y>0.20885</cdr:y>
    </cdr:from>
    <cdr:to>
      <cdr:x>0.893</cdr:x>
      <cdr:y>0.37839</cdr:y>
    </cdr:to>
    <cdr:cxnSp macro="">
      <cdr:nvCxnSpPr>
        <cdr:cNvPr id="5" name="Straight Arrow Connector 4"/>
        <cdr:cNvCxnSpPr/>
      </cdr:nvCxnSpPr>
      <cdr:spPr>
        <a:xfrm xmlns:a="http://schemas.openxmlformats.org/drawingml/2006/main">
          <a:off x="1363565" y="844828"/>
          <a:ext cx="3520440" cy="685800"/>
        </a:xfrm>
        <a:prstGeom xmlns:a="http://schemas.openxmlformats.org/drawingml/2006/main" prst="straightConnector1">
          <a:avLst/>
        </a:prstGeom>
        <a:ln xmlns:a="http://schemas.openxmlformats.org/drawingml/2006/main" w="38100">
          <a:tailEnd type="triangle"/>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71D26-482D-4BC7-B20A-D82C2C0EFB1A}" type="datetimeFigureOut">
              <a:rPr lang="en-IN" smtClean="0"/>
              <a:t>29-11-2023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96D3A-BA71-43F2-BE1C-4621FA16F88E}" type="slidenum">
              <a:rPr lang="en-IN" smtClean="0"/>
              <a:t>‹#›</a:t>
            </a:fld>
            <a:endParaRPr lang="en-IN"/>
          </a:p>
        </p:txBody>
      </p:sp>
    </p:spTree>
    <p:extLst>
      <p:ext uri="{BB962C8B-B14F-4D97-AF65-F5344CB8AC3E}">
        <p14:creationId xmlns:p14="http://schemas.microsoft.com/office/powerpoint/2010/main" val="407369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1596D3A-BA71-43F2-BE1C-4621FA16F88E}" type="slidenum">
              <a:rPr lang="en-IN" smtClean="0"/>
              <a:t>20</a:t>
            </a:fld>
            <a:endParaRPr lang="en-IN"/>
          </a:p>
        </p:txBody>
      </p:sp>
    </p:spTree>
    <p:extLst>
      <p:ext uri="{BB962C8B-B14F-4D97-AF65-F5344CB8AC3E}">
        <p14:creationId xmlns:p14="http://schemas.microsoft.com/office/powerpoint/2010/main" val="281652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1596D3A-BA71-43F2-BE1C-4621FA16F88E}" type="slidenum">
              <a:rPr lang="en-IN" smtClean="0"/>
              <a:t>25</a:t>
            </a:fld>
            <a:endParaRPr lang="en-IN"/>
          </a:p>
        </p:txBody>
      </p:sp>
    </p:spTree>
    <p:extLst>
      <p:ext uri="{BB962C8B-B14F-4D97-AF65-F5344CB8AC3E}">
        <p14:creationId xmlns:p14="http://schemas.microsoft.com/office/powerpoint/2010/main" val="3956139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C8131B1-BBD5-D345-AE84-9DE5F8AB65EF}"/>
              </a:ext>
            </a:extLst>
          </p:cNvPr>
          <p:cNvCxnSpPr>
            <a:cxnSpLocks/>
          </p:cNvCxnSpPr>
          <p:nvPr userDrawn="1"/>
        </p:nvCxnSpPr>
        <p:spPr>
          <a:xfrm>
            <a:off x="857059" y="967408"/>
            <a:ext cx="10709031" cy="0"/>
          </a:xfrm>
          <a:prstGeom prst="line">
            <a:avLst/>
          </a:prstGeom>
          <a:ln w="15875">
            <a:solidFill>
              <a:srgbClr val="EB251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D571F7F-7EF9-E241-BE71-FF33BB73157B}"/>
              </a:ext>
            </a:extLst>
          </p:cNvPr>
          <p:cNvSpPr/>
          <p:nvPr userDrawn="1"/>
        </p:nvSpPr>
        <p:spPr>
          <a:xfrm>
            <a:off x="0" y="1200508"/>
            <a:ext cx="12192000" cy="5657486"/>
          </a:xfrm>
          <a:prstGeom prst="rect">
            <a:avLst/>
          </a:pr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17431B5-0827-2D4C-9DEB-4D521B6663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2734" b="17180"/>
          <a:stretch/>
        </p:blipFill>
        <p:spPr>
          <a:xfrm>
            <a:off x="5079583" y="1155904"/>
            <a:ext cx="7112417" cy="5679794"/>
          </a:xfrm>
          <a:prstGeom prst="rect">
            <a:avLst/>
          </a:prstGeom>
        </p:spPr>
      </p:pic>
      <p:sp>
        <p:nvSpPr>
          <p:cNvPr id="10" name="Rectangle 9">
            <a:extLst>
              <a:ext uri="{FF2B5EF4-FFF2-40B4-BE49-F238E27FC236}">
                <a16:creationId xmlns:a16="http://schemas.microsoft.com/office/drawing/2014/main" id="{259A0F7E-0825-EA42-B207-B0300B3D5A75}"/>
              </a:ext>
            </a:extLst>
          </p:cNvPr>
          <p:cNvSpPr/>
          <p:nvPr userDrawn="1"/>
        </p:nvSpPr>
        <p:spPr>
          <a:xfrm flipV="1">
            <a:off x="0" y="-11151"/>
            <a:ext cx="12192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0FBC1DB-D9DA-F14E-94F7-63EC49870F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sp>
        <p:nvSpPr>
          <p:cNvPr id="12" name="Text Placeholder 8">
            <a:extLst>
              <a:ext uri="{FF2B5EF4-FFF2-40B4-BE49-F238E27FC236}">
                <a16:creationId xmlns:a16="http://schemas.microsoft.com/office/drawing/2014/main" id="{E6CC16DB-630C-B542-9ED1-DB6B67C8E620}"/>
              </a:ext>
            </a:extLst>
          </p:cNvPr>
          <p:cNvSpPr>
            <a:spLocks noGrp="1"/>
          </p:cNvSpPr>
          <p:nvPr>
            <p:ph type="body" sz="quarter" idx="13" hasCustomPrompt="1"/>
          </p:nvPr>
        </p:nvSpPr>
        <p:spPr>
          <a:xfrm>
            <a:off x="671550" y="2713983"/>
            <a:ext cx="8429587" cy="1214437"/>
          </a:xfrm>
          <a:prstGeom prst="rect">
            <a:avLst/>
          </a:prstGeom>
        </p:spPr>
        <p:txBody>
          <a:bodyPr vert="horz" anchor="ctr"/>
          <a:lstStyle>
            <a:lvl1pPr>
              <a:lnSpc>
                <a:spcPts val="4000"/>
              </a:lnSpc>
              <a:spcBef>
                <a:spcPts val="0"/>
              </a:spcBef>
              <a:defRPr sz="3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Title </a:t>
            </a:r>
          </a:p>
          <a:p>
            <a:pPr lvl="0"/>
            <a:r>
              <a:rPr lang="en-GB" dirty="0"/>
              <a:t>in Arial Narrow Bold 36 points</a:t>
            </a:r>
            <a:endParaRPr lang="en-US" dirty="0"/>
          </a:p>
        </p:txBody>
      </p:sp>
      <p:sp>
        <p:nvSpPr>
          <p:cNvPr id="19" name="Slide Number Placeholder 5">
            <a:extLst>
              <a:ext uri="{FF2B5EF4-FFF2-40B4-BE49-F238E27FC236}">
                <a16:creationId xmlns:a16="http://schemas.microsoft.com/office/drawing/2014/main" id="{F181AE8B-1FD5-1542-A9FA-E3E0DDB6C639}"/>
              </a:ext>
            </a:extLst>
          </p:cNvPr>
          <p:cNvSpPr>
            <a:spLocks noGrp="1"/>
          </p:cNvSpPr>
          <p:nvPr>
            <p:ph type="sldNum" sz="quarter" idx="4"/>
          </p:nvPr>
        </p:nvSpPr>
        <p:spPr>
          <a:xfrm>
            <a:off x="671550" y="5680066"/>
            <a:ext cx="2743200" cy="365125"/>
          </a:xfrm>
          <a:prstGeom prst="rect">
            <a:avLst/>
          </a:prstGeom>
        </p:spPr>
        <p:txBody>
          <a:bodyPr vert="horz" lIns="91440" tIns="45720" rIns="91440" bIns="45720" rtlCol="0" anchor="ctr"/>
          <a:lstStyle>
            <a:lvl1pPr algn="l">
              <a:defRPr sz="1400" b="1" i="0">
                <a:solidFill>
                  <a:schemeClr val="bg1"/>
                </a:solidFill>
                <a:latin typeface="Arial Narrow" panose="020B0604020202020204" pitchFamily="34" charset="0"/>
                <a:cs typeface="Arial Narrow" panose="020B0604020202020204" pitchFamily="34" charset="0"/>
              </a:defRPr>
            </a:lvl1pPr>
          </a:lstStyle>
          <a:p>
            <a:r>
              <a:rPr lang="en-US" dirty="0"/>
              <a:t>2/1/2022</a:t>
            </a:r>
          </a:p>
        </p:txBody>
      </p:sp>
      <p:sp>
        <p:nvSpPr>
          <p:cNvPr id="20" name="Text Placeholder 8">
            <a:extLst>
              <a:ext uri="{FF2B5EF4-FFF2-40B4-BE49-F238E27FC236}">
                <a16:creationId xmlns:a16="http://schemas.microsoft.com/office/drawing/2014/main" id="{6E5E082F-2874-8D4D-922A-F78623C76EE2}"/>
              </a:ext>
            </a:extLst>
          </p:cNvPr>
          <p:cNvSpPr>
            <a:spLocks noGrp="1"/>
          </p:cNvSpPr>
          <p:nvPr>
            <p:ph type="body" sz="quarter" idx="14" hasCustomPrompt="1"/>
          </p:nvPr>
        </p:nvSpPr>
        <p:spPr>
          <a:xfrm>
            <a:off x="671551" y="4056689"/>
            <a:ext cx="8429587" cy="956257"/>
          </a:xfrm>
          <a:prstGeom prst="rect">
            <a:avLst/>
          </a:prstGeom>
        </p:spPr>
        <p:txBody>
          <a:bodyPr anchor="ctr"/>
          <a:lstStyle>
            <a:lvl1pPr>
              <a:lnSpc>
                <a:spcPts val="1900"/>
              </a:lnSpc>
              <a:defRPr sz="2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Sub -Title </a:t>
            </a:r>
          </a:p>
          <a:p>
            <a:pPr lvl="0"/>
            <a:r>
              <a:rPr lang="en-GB" dirty="0"/>
              <a:t>in Arial Narrow Bold 26 points</a:t>
            </a:r>
            <a:endParaRPr lang="en-US" dirty="0"/>
          </a:p>
        </p:txBody>
      </p:sp>
      <p:pic>
        <p:nvPicPr>
          <p:cNvPr id="16" name="Picture 15" descr="A close up of a sign&#10;&#10;Description automatically generated">
            <a:extLst>
              <a:ext uri="{FF2B5EF4-FFF2-40B4-BE49-F238E27FC236}">
                <a16:creationId xmlns:a16="http://schemas.microsoft.com/office/drawing/2014/main" id="{712CCD90-3E64-0148-983E-0EB29B1617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17" name="Picture 16">
            <a:extLst>
              <a:ext uri="{FF2B5EF4-FFF2-40B4-BE49-F238E27FC236}">
                <a16:creationId xmlns:a16="http://schemas.microsoft.com/office/drawing/2014/main" id="{264AD4EA-79C0-0182-990E-622F136F37C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322009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Heading + Body Cop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DEC69E-4869-BA46-8E5F-4E78A2963F62}"/>
              </a:ext>
            </a:extLst>
          </p:cNvPr>
          <p:cNvSpPr>
            <a:spLocks noGrp="1"/>
          </p:cNvSpPr>
          <p:nvPr>
            <p:ph type="body" sz="quarter" idx="13" hasCustomPrompt="1"/>
          </p:nvPr>
        </p:nvSpPr>
        <p:spPr>
          <a:xfrm>
            <a:off x="454296" y="377097"/>
            <a:ext cx="11237740"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sp>
        <p:nvSpPr>
          <p:cNvPr id="13" name="Text Placeholder 8">
            <a:extLst>
              <a:ext uri="{FF2B5EF4-FFF2-40B4-BE49-F238E27FC236}">
                <a16:creationId xmlns:a16="http://schemas.microsoft.com/office/drawing/2014/main" id="{6A397625-7B7E-D24C-BF6E-54D236C12979}"/>
              </a:ext>
            </a:extLst>
          </p:cNvPr>
          <p:cNvSpPr>
            <a:spLocks noGrp="1"/>
          </p:cNvSpPr>
          <p:nvPr>
            <p:ph type="body" sz="quarter" idx="14" hasCustomPrompt="1"/>
          </p:nvPr>
        </p:nvSpPr>
        <p:spPr>
          <a:xfrm>
            <a:off x="454296" y="1123773"/>
            <a:ext cx="11243333" cy="54610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p:txBody>
      </p:sp>
      <p:pic>
        <p:nvPicPr>
          <p:cNvPr id="6" name="Picture 5" descr="A close up of a sign&#10;&#10;Description automatically generated">
            <a:extLst>
              <a:ext uri="{FF2B5EF4-FFF2-40B4-BE49-F238E27FC236}">
                <a16:creationId xmlns:a16="http://schemas.microsoft.com/office/drawing/2014/main" id="{489FA81E-864D-DFCC-1D1D-CE6D18512F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7" name="Picture 6">
            <a:extLst>
              <a:ext uri="{FF2B5EF4-FFF2-40B4-BE49-F238E27FC236}">
                <a16:creationId xmlns:a16="http://schemas.microsoft.com/office/drawing/2014/main" id="{DE20BEDF-1818-0432-0B7C-B9CB9B3455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74137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Heading + Body Copy">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D03FD883-7215-2147-8459-36F727B2EC7C}"/>
              </a:ext>
            </a:extLst>
          </p:cNvPr>
          <p:cNvSpPr>
            <a:spLocks noGrp="1"/>
          </p:cNvSpPr>
          <p:nvPr>
            <p:ph type="body" sz="quarter" idx="13" hasCustomPrompt="1"/>
          </p:nvPr>
        </p:nvSpPr>
        <p:spPr>
          <a:xfrm>
            <a:off x="454296" y="377097"/>
            <a:ext cx="11243333"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sp>
        <p:nvSpPr>
          <p:cNvPr id="3" name="Oval 2">
            <a:extLst>
              <a:ext uri="{FF2B5EF4-FFF2-40B4-BE49-F238E27FC236}">
                <a16:creationId xmlns:a16="http://schemas.microsoft.com/office/drawing/2014/main" id="{BA65BE46-4C9A-BC46-A3FD-2FF25436F532}"/>
              </a:ext>
            </a:extLst>
          </p:cNvPr>
          <p:cNvSpPr/>
          <p:nvPr userDrawn="1"/>
        </p:nvSpPr>
        <p:spPr>
          <a:xfrm>
            <a:off x="687181" y="2678310"/>
            <a:ext cx="2906973" cy="2906973"/>
          </a:xfrm>
          <a:prstGeom prst="ellipse">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4">
            <a:extLst>
              <a:ext uri="{FF2B5EF4-FFF2-40B4-BE49-F238E27FC236}">
                <a16:creationId xmlns:a16="http://schemas.microsoft.com/office/drawing/2014/main" id="{18EABE1E-3AA4-464F-BA97-4F4B54AA7761}"/>
              </a:ext>
            </a:extLst>
          </p:cNvPr>
          <p:cNvSpPr>
            <a:spLocks noGrp="1"/>
          </p:cNvSpPr>
          <p:nvPr>
            <p:ph type="body" sz="quarter" idx="18" hasCustomPrompt="1"/>
          </p:nvPr>
        </p:nvSpPr>
        <p:spPr>
          <a:xfrm>
            <a:off x="1172904" y="3205552"/>
            <a:ext cx="1862132" cy="774443"/>
          </a:xfrm>
          <a:prstGeom prst="rect">
            <a:avLst/>
          </a:prstGeom>
        </p:spPr>
        <p:txBody>
          <a:bodyPr anchor="ctr"/>
          <a:lstStyle>
            <a:lvl1pPr algn="ctr">
              <a:buClr>
                <a:srgbClr val="E1251B"/>
              </a:buClr>
              <a:defRPr sz="20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Heading in Arial Narrow 20 points</a:t>
            </a:r>
          </a:p>
        </p:txBody>
      </p:sp>
      <p:sp>
        <p:nvSpPr>
          <p:cNvPr id="14" name="Text Placeholder 14">
            <a:extLst>
              <a:ext uri="{FF2B5EF4-FFF2-40B4-BE49-F238E27FC236}">
                <a16:creationId xmlns:a16="http://schemas.microsoft.com/office/drawing/2014/main" id="{6C1EB778-F855-FB48-B34D-855261A8365C}"/>
              </a:ext>
            </a:extLst>
          </p:cNvPr>
          <p:cNvSpPr>
            <a:spLocks noGrp="1"/>
          </p:cNvSpPr>
          <p:nvPr>
            <p:ph type="body" sz="quarter" idx="19" hasCustomPrompt="1"/>
          </p:nvPr>
        </p:nvSpPr>
        <p:spPr>
          <a:xfrm>
            <a:off x="1172904" y="4226020"/>
            <a:ext cx="1818506" cy="774443"/>
          </a:xfrm>
          <a:prstGeom prst="rect">
            <a:avLst/>
          </a:prstGeom>
        </p:spPr>
        <p:txBody>
          <a:bodyPr anchor="ctr"/>
          <a:lstStyle>
            <a:lvl1pPr algn="ctr">
              <a:buClr>
                <a:srgbClr val="E1251B"/>
              </a:buClr>
              <a:defRPr sz="18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Body Copy in Arial Narrow 18 points</a:t>
            </a:r>
          </a:p>
        </p:txBody>
      </p:sp>
      <p:sp>
        <p:nvSpPr>
          <p:cNvPr id="15" name="Oval 14">
            <a:extLst>
              <a:ext uri="{FF2B5EF4-FFF2-40B4-BE49-F238E27FC236}">
                <a16:creationId xmlns:a16="http://schemas.microsoft.com/office/drawing/2014/main" id="{A7E10654-6593-BA41-BB6F-AB992851FDDC}"/>
              </a:ext>
            </a:extLst>
          </p:cNvPr>
          <p:cNvSpPr/>
          <p:nvPr userDrawn="1"/>
        </p:nvSpPr>
        <p:spPr>
          <a:xfrm>
            <a:off x="4628865" y="2668864"/>
            <a:ext cx="2906973" cy="2906973"/>
          </a:xfrm>
          <a:prstGeom prst="ellipse">
            <a:avLst/>
          </a:prstGeom>
          <a:solidFill>
            <a:srgbClr val="EB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4">
            <a:extLst>
              <a:ext uri="{FF2B5EF4-FFF2-40B4-BE49-F238E27FC236}">
                <a16:creationId xmlns:a16="http://schemas.microsoft.com/office/drawing/2014/main" id="{187A0F8F-0308-F149-9987-BEE53840914E}"/>
              </a:ext>
            </a:extLst>
          </p:cNvPr>
          <p:cNvSpPr>
            <a:spLocks noGrp="1"/>
          </p:cNvSpPr>
          <p:nvPr>
            <p:ph type="body" sz="quarter" idx="20" hasCustomPrompt="1"/>
          </p:nvPr>
        </p:nvSpPr>
        <p:spPr>
          <a:xfrm>
            <a:off x="5114588" y="3196106"/>
            <a:ext cx="1862132" cy="774443"/>
          </a:xfrm>
          <a:prstGeom prst="rect">
            <a:avLst/>
          </a:prstGeom>
        </p:spPr>
        <p:txBody>
          <a:bodyPr anchor="ctr"/>
          <a:lstStyle>
            <a:lvl1pPr algn="ctr">
              <a:buClr>
                <a:srgbClr val="E1251B"/>
              </a:buClr>
              <a:defRPr sz="20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Heading in Arial Narrow 20 points</a:t>
            </a:r>
          </a:p>
        </p:txBody>
      </p:sp>
      <p:sp>
        <p:nvSpPr>
          <p:cNvPr id="17" name="Text Placeholder 14">
            <a:extLst>
              <a:ext uri="{FF2B5EF4-FFF2-40B4-BE49-F238E27FC236}">
                <a16:creationId xmlns:a16="http://schemas.microsoft.com/office/drawing/2014/main" id="{6AFFC8D9-525F-8F4E-B52B-C89AB89B7469}"/>
              </a:ext>
            </a:extLst>
          </p:cNvPr>
          <p:cNvSpPr>
            <a:spLocks noGrp="1"/>
          </p:cNvSpPr>
          <p:nvPr>
            <p:ph type="body" sz="quarter" idx="21" hasCustomPrompt="1"/>
          </p:nvPr>
        </p:nvSpPr>
        <p:spPr>
          <a:xfrm>
            <a:off x="5114588" y="4216574"/>
            <a:ext cx="1818506" cy="774443"/>
          </a:xfrm>
          <a:prstGeom prst="rect">
            <a:avLst/>
          </a:prstGeom>
        </p:spPr>
        <p:txBody>
          <a:bodyPr anchor="ctr"/>
          <a:lstStyle>
            <a:lvl1pPr algn="ctr">
              <a:buClr>
                <a:srgbClr val="E1251B"/>
              </a:buClr>
              <a:defRPr sz="18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Body Copy in Arial Narrow 18 points</a:t>
            </a:r>
          </a:p>
        </p:txBody>
      </p:sp>
      <p:sp>
        <p:nvSpPr>
          <p:cNvPr id="18" name="Oval 17">
            <a:extLst>
              <a:ext uri="{FF2B5EF4-FFF2-40B4-BE49-F238E27FC236}">
                <a16:creationId xmlns:a16="http://schemas.microsoft.com/office/drawing/2014/main" id="{0C9D334C-8789-3949-90CE-F5234BCA4E20}"/>
              </a:ext>
            </a:extLst>
          </p:cNvPr>
          <p:cNvSpPr/>
          <p:nvPr userDrawn="1"/>
        </p:nvSpPr>
        <p:spPr>
          <a:xfrm>
            <a:off x="8570550" y="2668864"/>
            <a:ext cx="2906973" cy="290697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19" name="Text Placeholder 14">
            <a:extLst>
              <a:ext uri="{FF2B5EF4-FFF2-40B4-BE49-F238E27FC236}">
                <a16:creationId xmlns:a16="http://schemas.microsoft.com/office/drawing/2014/main" id="{3C566CF6-76F0-CE43-BFEB-9F7A09C1C8FA}"/>
              </a:ext>
            </a:extLst>
          </p:cNvPr>
          <p:cNvSpPr>
            <a:spLocks noGrp="1"/>
          </p:cNvSpPr>
          <p:nvPr>
            <p:ph type="body" sz="quarter" idx="22" hasCustomPrompt="1"/>
          </p:nvPr>
        </p:nvSpPr>
        <p:spPr>
          <a:xfrm>
            <a:off x="9056273" y="3196106"/>
            <a:ext cx="1862132" cy="774443"/>
          </a:xfrm>
          <a:prstGeom prst="rect">
            <a:avLst/>
          </a:prstGeom>
        </p:spPr>
        <p:txBody>
          <a:bodyPr anchor="ctr"/>
          <a:lstStyle>
            <a:lvl1pPr algn="ctr">
              <a:buClr>
                <a:srgbClr val="E1251B"/>
              </a:buClr>
              <a:defRPr sz="20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Heading in Arial Narrow 20 points</a:t>
            </a:r>
          </a:p>
        </p:txBody>
      </p:sp>
      <p:sp>
        <p:nvSpPr>
          <p:cNvPr id="20" name="Text Placeholder 14">
            <a:extLst>
              <a:ext uri="{FF2B5EF4-FFF2-40B4-BE49-F238E27FC236}">
                <a16:creationId xmlns:a16="http://schemas.microsoft.com/office/drawing/2014/main" id="{C458BF4D-78F2-EC4A-9D81-ED07405E81A3}"/>
              </a:ext>
            </a:extLst>
          </p:cNvPr>
          <p:cNvSpPr>
            <a:spLocks noGrp="1"/>
          </p:cNvSpPr>
          <p:nvPr>
            <p:ph type="body" sz="quarter" idx="23" hasCustomPrompt="1"/>
          </p:nvPr>
        </p:nvSpPr>
        <p:spPr>
          <a:xfrm>
            <a:off x="9056273" y="4216574"/>
            <a:ext cx="1818506" cy="774443"/>
          </a:xfrm>
          <a:prstGeom prst="rect">
            <a:avLst/>
          </a:prstGeom>
        </p:spPr>
        <p:txBody>
          <a:bodyPr anchor="ctr"/>
          <a:lstStyle>
            <a:lvl1pPr algn="ctr">
              <a:buClr>
                <a:srgbClr val="E1251B"/>
              </a:buClr>
              <a:defRPr sz="1800" b="0" i="0">
                <a:solidFill>
                  <a:schemeClr val="bg1"/>
                </a:solidFill>
                <a:latin typeface="Arial Narrow" panose="020B0604020202020204" pitchFamily="34" charset="0"/>
                <a:cs typeface="Arial Narrow" panose="020B0604020202020204" pitchFamily="34" charset="0"/>
              </a:defRPr>
            </a:lvl1pPr>
            <a:lvl2pPr marL="742950" indent="-285750">
              <a:buClr>
                <a:srgbClr val="E1251B"/>
              </a:buClr>
              <a:buFont typeface="Arial" panose="020B0604020202020204" pitchFamily="34" charset="0"/>
              <a:buChar char="•"/>
              <a:defRPr sz="1600" b="0" i="0">
                <a:solidFill>
                  <a:schemeClr val="tx1"/>
                </a:solidFill>
                <a:latin typeface="Arial Narrow" panose="020B0604020202020204" pitchFamily="34" charset="0"/>
                <a:cs typeface="Arial Narrow" panose="020B0604020202020204" pitchFamily="34" charset="0"/>
              </a:defRPr>
            </a:lvl2pPr>
            <a:lvl3pPr>
              <a:buClr>
                <a:srgbClr val="E1251B"/>
              </a:buClr>
              <a:defRPr sz="1400" b="0" i="0">
                <a:solidFill>
                  <a:schemeClr val="tx1"/>
                </a:solidFill>
                <a:latin typeface="Arial Narrow" panose="020B0604020202020204" pitchFamily="34" charset="0"/>
                <a:cs typeface="Arial Narrow"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dirty="0"/>
              <a:t>Click to edit Body Copy in Arial Narrow 18 points</a:t>
            </a:r>
          </a:p>
        </p:txBody>
      </p:sp>
      <p:sp>
        <p:nvSpPr>
          <p:cNvPr id="5" name="Right Arrow 4">
            <a:extLst>
              <a:ext uri="{FF2B5EF4-FFF2-40B4-BE49-F238E27FC236}">
                <a16:creationId xmlns:a16="http://schemas.microsoft.com/office/drawing/2014/main" id="{6E814200-D537-2A45-9C6D-A5A4365E3314}"/>
              </a:ext>
            </a:extLst>
          </p:cNvPr>
          <p:cNvSpPr/>
          <p:nvPr userDrawn="1"/>
        </p:nvSpPr>
        <p:spPr>
          <a:xfrm>
            <a:off x="3848983" y="3919714"/>
            <a:ext cx="574357" cy="37323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285F4D40-7E8B-5C4D-AA49-11037D9519E5}"/>
              </a:ext>
            </a:extLst>
          </p:cNvPr>
          <p:cNvSpPr/>
          <p:nvPr userDrawn="1"/>
        </p:nvSpPr>
        <p:spPr>
          <a:xfrm>
            <a:off x="7766015" y="3935733"/>
            <a:ext cx="574357" cy="37323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8">
            <a:extLst>
              <a:ext uri="{FF2B5EF4-FFF2-40B4-BE49-F238E27FC236}">
                <a16:creationId xmlns:a16="http://schemas.microsoft.com/office/drawing/2014/main" id="{F42959DF-5F61-4F43-B12F-5E67B45D5A0E}"/>
              </a:ext>
            </a:extLst>
          </p:cNvPr>
          <p:cNvSpPr>
            <a:spLocks noGrp="1"/>
          </p:cNvSpPr>
          <p:nvPr>
            <p:ph type="body" sz="quarter" idx="14" hasCustomPrompt="1"/>
          </p:nvPr>
        </p:nvSpPr>
        <p:spPr>
          <a:xfrm>
            <a:off x="454296" y="1123773"/>
            <a:ext cx="11243333" cy="54610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p:txBody>
      </p:sp>
      <p:pic>
        <p:nvPicPr>
          <p:cNvPr id="24" name="Picture 23" descr="A close up of a sign&#10;&#10;Description automatically generated">
            <a:extLst>
              <a:ext uri="{FF2B5EF4-FFF2-40B4-BE49-F238E27FC236}">
                <a16:creationId xmlns:a16="http://schemas.microsoft.com/office/drawing/2014/main" id="{BB09A02E-B2F2-180B-BD5B-2D4284CFF5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25" name="Picture 24">
            <a:extLst>
              <a:ext uri="{FF2B5EF4-FFF2-40B4-BE49-F238E27FC236}">
                <a16:creationId xmlns:a16="http://schemas.microsoft.com/office/drawing/2014/main" id="{15BB1285-9122-74A3-2D6D-5E941CE9C2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303240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Heading + Body Cop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0B49A4-96C2-204F-8B63-E8DCFBCC807B}"/>
              </a:ext>
            </a:extLst>
          </p:cNvPr>
          <p:cNvSpPr/>
          <p:nvPr userDrawn="1"/>
        </p:nvSpPr>
        <p:spPr>
          <a:xfrm>
            <a:off x="0" y="0"/>
            <a:ext cx="12192000" cy="6858000"/>
          </a:xfrm>
          <a:prstGeom prst="rect">
            <a:avLst/>
          </a:pr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4D79A32-4E35-994F-977F-95254955A6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1544"/>
          <a:stretch/>
        </p:blipFill>
        <p:spPr>
          <a:xfrm>
            <a:off x="4955597" y="0"/>
            <a:ext cx="7221955" cy="6858000"/>
          </a:xfrm>
          <a:prstGeom prst="rect">
            <a:avLst/>
          </a:prstGeom>
        </p:spPr>
      </p:pic>
      <p:sp>
        <p:nvSpPr>
          <p:cNvPr id="4" name="Text Placeholder 8">
            <a:extLst>
              <a:ext uri="{FF2B5EF4-FFF2-40B4-BE49-F238E27FC236}">
                <a16:creationId xmlns:a16="http://schemas.microsoft.com/office/drawing/2014/main" id="{071A5DEF-F452-304E-8918-1D1FB675C3B1}"/>
              </a:ext>
            </a:extLst>
          </p:cNvPr>
          <p:cNvSpPr>
            <a:spLocks noGrp="1"/>
          </p:cNvSpPr>
          <p:nvPr>
            <p:ph type="body" sz="quarter" idx="13" hasCustomPrompt="1"/>
          </p:nvPr>
        </p:nvSpPr>
        <p:spPr>
          <a:xfrm>
            <a:off x="744226" y="3208364"/>
            <a:ext cx="9776087" cy="546100"/>
          </a:xfrm>
          <a:prstGeom prst="rect">
            <a:avLst/>
          </a:prstGeom>
        </p:spPr>
        <p:txBody>
          <a:bodyPr anchor="ctr"/>
          <a:lstStyle>
            <a:lvl1pPr>
              <a:defRPr sz="30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Thank You in Arial Narrow Bold 30 points</a:t>
            </a:r>
            <a:endParaRPr lang="en-US" dirty="0"/>
          </a:p>
        </p:txBody>
      </p:sp>
    </p:spTree>
    <p:extLst>
      <p:ext uri="{BB962C8B-B14F-4D97-AF65-F5344CB8AC3E}">
        <p14:creationId xmlns:p14="http://schemas.microsoft.com/office/powerpoint/2010/main" val="3718943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60B8D2-0FF6-B174-C249-F4835E8F9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336002C4-54F7-A68C-35CB-E61733BF871B}"/>
              </a:ext>
            </a:extLst>
          </p:cNvPr>
          <p:cNvGrpSpPr/>
          <p:nvPr userDrawn="1"/>
        </p:nvGrpSpPr>
        <p:grpSpPr>
          <a:xfrm>
            <a:off x="-10503" y="4500276"/>
            <a:ext cx="9070425" cy="2359580"/>
            <a:chOff x="0" y="4498420"/>
            <a:chExt cx="9070425" cy="2359580"/>
          </a:xfrm>
        </p:grpSpPr>
        <p:sp>
          <p:nvSpPr>
            <p:cNvPr id="8" name="Rectangle 7">
              <a:extLst>
                <a:ext uri="{FF2B5EF4-FFF2-40B4-BE49-F238E27FC236}">
                  <a16:creationId xmlns:a16="http://schemas.microsoft.com/office/drawing/2014/main" id="{53B1E5ED-3A99-64D5-3220-1806DD4D2AFE}"/>
                </a:ext>
              </a:extLst>
            </p:cNvPr>
            <p:cNvSpPr/>
            <p:nvPr userDrawn="1"/>
          </p:nvSpPr>
          <p:spPr>
            <a:xfrm>
              <a:off x="0" y="4498428"/>
              <a:ext cx="8439807" cy="23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A6371E70-C461-942B-B7F1-1CD334A27582}"/>
                </a:ext>
              </a:extLst>
            </p:cNvPr>
            <p:cNvSpPr/>
            <p:nvPr userDrawn="1"/>
          </p:nvSpPr>
          <p:spPr>
            <a:xfrm rot="10800000">
              <a:off x="7712987" y="4498420"/>
              <a:ext cx="1357438" cy="235957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8">
            <a:extLst>
              <a:ext uri="{FF2B5EF4-FFF2-40B4-BE49-F238E27FC236}">
                <a16:creationId xmlns:a16="http://schemas.microsoft.com/office/drawing/2014/main" id="{071A5DEF-F452-304E-8918-1D1FB675C3B1}"/>
              </a:ext>
            </a:extLst>
          </p:cNvPr>
          <p:cNvSpPr>
            <a:spLocks noGrp="1"/>
          </p:cNvSpPr>
          <p:nvPr>
            <p:ph type="body" sz="quarter" idx="13" hasCustomPrompt="1"/>
          </p:nvPr>
        </p:nvSpPr>
        <p:spPr>
          <a:xfrm>
            <a:off x="551163" y="5499619"/>
            <a:ext cx="4620768"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Thank You in Arial Narrow Bold 30 points</a:t>
            </a:r>
            <a:endParaRPr lang="en-US" dirty="0"/>
          </a:p>
        </p:txBody>
      </p:sp>
      <p:pic>
        <p:nvPicPr>
          <p:cNvPr id="10" name="Picture 9">
            <a:extLst>
              <a:ext uri="{FF2B5EF4-FFF2-40B4-BE49-F238E27FC236}">
                <a16:creationId xmlns:a16="http://schemas.microsoft.com/office/drawing/2014/main" id="{6079A74E-DA03-EBD3-3344-1311F2D31F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pic>
        <p:nvPicPr>
          <p:cNvPr id="11" name="Picture 10" descr="A close up of a sign&#10;&#10;Description automatically generated">
            <a:extLst>
              <a:ext uri="{FF2B5EF4-FFF2-40B4-BE49-F238E27FC236}">
                <a16:creationId xmlns:a16="http://schemas.microsoft.com/office/drawing/2014/main" id="{6F8BF6E7-5B1C-52BD-EDC3-7D0AD38B0DE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12" name="Picture 11">
            <a:extLst>
              <a:ext uri="{FF2B5EF4-FFF2-40B4-BE49-F238E27FC236}">
                <a16:creationId xmlns:a16="http://schemas.microsoft.com/office/drawing/2014/main" id="{776A45EE-9EC3-633B-F372-D3C0039E073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3494673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1">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588000" y="158750"/>
            <a:ext cx="6604000" cy="106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08000" y="1981201"/>
            <a:ext cx="10363200" cy="1470025"/>
          </a:xfrm>
        </p:spPr>
        <p:txBody>
          <a:bodyPr>
            <a:noAutofit/>
          </a:bodyPr>
          <a:lstStyle>
            <a:lvl1pPr algn="l">
              <a:defRPr sz="4000" b="1" i="0" baseline="0">
                <a:solidFill>
                  <a:srgbClr val="333399"/>
                </a:solidFill>
              </a:defRPr>
            </a:lvl1pPr>
          </a:lstStyle>
          <a:p>
            <a:r>
              <a:rPr lang="en-US" dirty="0"/>
              <a:t>Click to edit Master title style</a:t>
            </a:r>
          </a:p>
        </p:txBody>
      </p:sp>
      <p:sp>
        <p:nvSpPr>
          <p:cNvPr id="3" name="Subtitle 2"/>
          <p:cNvSpPr>
            <a:spLocks noGrp="1"/>
          </p:cNvSpPr>
          <p:nvPr>
            <p:ph type="subTitle" idx="1"/>
          </p:nvPr>
        </p:nvSpPr>
        <p:spPr>
          <a:xfrm>
            <a:off x="508000" y="3657600"/>
            <a:ext cx="8534400" cy="1371600"/>
          </a:xfrm>
        </p:spPr>
        <p:txBody>
          <a:bodyPr/>
          <a:lstStyle>
            <a:lvl1pPr marL="0" indent="0" algn="l">
              <a:buNone/>
              <a:defRPr i="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4">
            <a:extLst>
              <a:ext uri="{FF2B5EF4-FFF2-40B4-BE49-F238E27FC236}">
                <a16:creationId xmlns:a16="http://schemas.microsoft.com/office/drawing/2014/main" id="{41FCE97D-0E3F-B44F-891E-9F47E667CF12}"/>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705600" y="5143885"/>
            <a:ext cx="5285317" cy="1706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 close up of a sign&#10;&#10;Description automatically generated">
            <a:extLst>
              <a:ext uri="{FF2B5EF4-FFF2-40B4-BE49-F238E27FC236}">
                <a16:creationId xmlns:a16="http://schemas.microsoft.com/office/drawing/2014/main" id="{93B30254-7B41-764E-B541-D9423C7192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35200" y="5707313"/>
            <a:ext cx="1930400" cy="1090877"/>
          </a:xfrm>
          <a:prstGeom prst="rect">
            <a:avLst/>
          </a:prstGeom>
        </p:spPr>
      </p:pic>
      <p:pic>
        <p:nvPicPr>
          <p:cNvPr id="10" name="Picture 9">
            <a:extLst>
              <a:ext uri="{FF2B5EF4-FFF2-40B4-BE49-F238E27FC236}">
                <a16:creationId xmlns:a16="http://schemas.microsoft.com/office/drawing/2014/main" id="{A8259731-4DED-F940-8B02-98B49B968F2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554500"/>
            <a:ext cx="2216384" cy="1303501"/>
          </a:xfrm>
          <a:prstGeom prst="rect">
            <a:avLst/>
          </a:prstGeom>
        </p:spPr>
      </p:pic>
    </p:spTree>
    <p:extLst>
      <p:ext uri="{BB962C8B-B14F-4D97-AF65-F5344CB8AC3E}">
        <p14:creationId xmlns:p14="http://schemas.microsoft.com/office/powerpoint/2010/main" val="2791374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Horizontal">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66D90651-5E27-7842-A074-B4F98C45632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50400" y="6406698"/>
            <a:ext cx="2641600" cy="451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lide Number Placeholder 4">
            <a:extLst>
              <a:ext uri="{FF2B5EF4-FFF2-40B4-BE49-F238E27FC236}">
                <a16:creationId xmlns:a16="http://schemas.microsoft.com/office/drawing/2014/main" id="{2FF8734E-512F-5549-966B-B6AA320DD4C5}"/>
              </a:ext>
            </a:extLst>
          </p:cNvPr>
          <p:cNvSpPr txBox="1">
            <a:spLocks/>
          </p:cNvSpPr>
          <p:nvPr userDrawn="1"/>
        </p:nvSpPr>
        <p:spPr>
          <a:xfrm>
            <a:off x="3251200" y="6400801"/>
            <a:ext cx="28448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Avenir Next Condensed Medium"/>
                <a:ea typeface="ヒラギノ角ゴ ProN W3" charset="0"/>
                <a:cs typeface="Avenir Next Condensed Medium"/>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4B1B767-A3E2-4A4D-B86F-67FEFF9F1C45}" type="slidenum">
              <a:rPr lang="en-US" sz="1200" smtClean="0"/>
              <a:pPr>
                <a:defRPr/>
              </a:pPr>
              <a:t>‹#›</a:t>
            </a:fld>
            <a:endParaRPr lang="en-US" sz="1200" dirty="0"/>
          </a:p>
        </p:txBody>
      </p:sp>
      <p:cxnSp>
        <p:nvCxnSpPr>
          <p:cNvPr id="8" name="Straight Connector 7">
            <a:extLst>
              <a:ext uri="{FF2B5EF4-FFF2-40B4-BE49-F238E27FC236}">
                <a16:creationId xmlns:a16="http://schemas.microsoft.com/office/drawing/2014/main" id="{D2793CE1-506A-8540-AB22-3818D19791DE}"/>
              </a:ext>
            </a:extLst>
          </p:cNvPr>
          <p:cNvCxnSpPr/>
          <p:nvPr userDrawn="1"/>
        </p:nvCxnSpPr>
        <p:spPr>
          <a:xfrm>
            <a:off x="406400" y="990600"/>
            <a:ext cx="11176000" cy="0"/>
          </a:xfrm>
          <a:prstGeom prst="line">
            <a:avLst/>
          </a:prstGeom>
          <a:ln w="38100">
            <a:solidFill>
              <a:srgbClr val="3838AA"/>
            </a:solidFill>
          </a:ln>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494A2CA3-572A-1A45-AD11-E616D8223BF9}"/>
              </a:ext>
            </a:extLst>
          </p:cNvPr>
          <p:cNvSpPr>
            <a:spLocks noGrp="1"/>
          </p:cNvSpPr>
          <p:nvPr>
            <p:ph type="title"/>
          </p:nvPr>
        </p:nvSpPr>
        <p:spPr>
          <a:xfrm>
            <a:off x="508000" y="76200"/>
            <a:ext cx="11074400" cy="1143000"/>
          </a:xfrm>
        </p:spPr>
        <p:txBody>
          <a:bodyPr>
            <a:normAutofit/>
          </a:bodyPr>
          <a:lstStyle>
            <a:lvl1pPr algn="l">
              <a:defRPr sz="3200" b="0" i="0" baseline="0">
                <a:solidFill>
                  <a:srgbClr val="3838AA"/>
                </a:solidFill>
              </a:defRPr>
            </a:lvl1pPr>
          </a:lstStyle>
          <a:p>
            <a:r>
              <a:rPr lang="en-US" dirty="0"/>
              <a:t>Click to edit Master title style</a:t>
            </a:r>
          </a:p>
        </p:txBody>
      </p:sp>
      <p:pic>
        <p:nvPicPr>
          <p:cNvPr id="11" name="Picture 10" descr="A close up of a sign&#10;&#10;Description automatically generated">
            <a:extLst>
              <a:ext uri="{FF2B5EF4-FFF2-40B4-BE49-F238E27FC236}">
                <a16:creationId xmlns:a16="http://schemas.microsoft.com/office/drawing/2014/main" id="{7B0E734E-B6F0-ED44-B4C6-41C908A5E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93626" y="371155"/>
            <a:ext cx="656071" cy="491311"/>
          </a:xfrm>
          <a:prstGeom prst="rect">
            <a:avLst/>
          </a:prstGeom>
        </p:spPr>
      </p:pic>
      <p:pic>
        <p:nvPicPr>
          <p:cNvPr id="14" name="Picture 13">
            <a:extLst>
              <a:ext uri="{FF2B5EF4-FFF2-40B4-BE49-F238E27FC236}">
                <a16:creationId xmlns:a16="http://schemas.microsoft.com/office/drawing/2014/main" id="{4598AB05-A6F8-C649-8DB3-ADF949684E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1952" y="371154"/>
            <a:ext cx="655081" cy="491311"/>
          </a:xfrm>
          <a:prstGeom prst="rect">
            <a:avLst/>
          </a:prstGeom>
        </p:spPr>
      </p:pic>
    </p:spTree>
    <p:extLst>
      <p:ext uri="{BB962C8B-B14F-4D97-AF65-F5344CB8AC3E}">
        <p14:creationId xmlns:p14="http://schemas.microsoft.com/office/powerpoint/2010/main" val="18904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8" name="Title 6"/>
          <p:cNvSpPr>
            <a:spLocks noGrp="1"/>
          </p:cNvSpPr>
          <p:nvPr>
            <p:ph type="title"/>
          </p:nvPr>
        </p:nvSpPr>
        <p:spPr>
          <a:xfrm>
            <a:off x="609600" y="2438400"/>
            <a:ext cx="10972800" cy="990600"/>
          </a:xfrm>
          <a:ln>
            <a:solidFill>
              <a:schemeClr val="bg1"/>
            </a:solidFill>
          </a:ln>
        </p:spPr>
        <p:txBody>
          <a:bodyPr>
            <a:normAutofit/>
          </a:bodyPr>
          <a:lstStyle>
            <a:lvl1pPr>
              <a:defRPr b="1" i="0">
                <a:solidFill>
                  <a:srgbClr val="333399"/>
                </a:solidFill>
              </a:defRPr>
            </a:lvl1pPr>
          </a:lstStyle>
          <a:p>
            <a:r>
              <a:rPr lang="en-US" dirty="0"/>
              <a:t>Click to edit Master title style</a:t>
            </a:r>
          </a:p>
        </p:txBody>
      </p:sp>
      <p:pic>
        <p:nvPicPr>
          <p:cNvPr id="10"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856133" y="192087"/>
            <a:ext cx="3335867"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lide Number Placeholder 4"/>
          <p:cNvSpPr>
            <a:spLocks noGrp="1"/>
          </p:cNvSpPr>
          <p:nvPr>
            <p:ph type="sldNum" sz="quarter" idx="12"/>
          </p:nvPr>
        </p:nvSpPr>
        <p:spPr>
          <a:xfrm>
            <a:off x="3149600" y="6400801"/>
            <a:ext cx="2844800" cy="365125"/>
          </a:xfrm>
        </p:spPr>
        <p:txBody>
          <a:bodyPr/>
          <a:lstStyle>
            <a:lvl1pPr>
              <a:defRPr/>
            </a:lvl1pPr>
          </a:lstStyle>
          <a:p>
            <a:pPr>
              <a:defRPr/>
            </a:pPr>
            <a:fld id="{E4B1B767-A3E2-4A4D-B86F-67FEFF9F1C45}" type="slidenum">
              <a:rPr lang="en-US"/>
              <a:pPr>
                <a:defRPr/>
              </a:pPr>
              <a:t>‹#›</a:t>
            </a:fld>
            <a:endParaRPr lang="en-US" dirty="0"/>
          </a:p>
        </p:txBody>
      </p:sp>
    </p:spTree>
    <p:extLst>
      <p:ext uri="{BB962C8B-B14F-4D97-AF65-F5344CB8AC3E}">
        <p14:creationId xmlns:p14="http://schemas.microsoft.com/office/powerpoint/2010/main" val="762540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06400" y="990600"/>
            <a:ext cx="11176000" cy="0"/>
          </a:xfrm>
          <a:prstGeom prst="line">
            <a:avLst/>
          </a:prstGeom>
          <a:ln w="38100">
            <a:solidFill>
              <a:srgbClr val="3838AA"/>
            </a:solidFill>
          </a:ln>
          <a:effectLst/>
        </p:spPr>
        <p:style>
          <a:lnRef idx="2">
            <a:schemeClr val="accent1"/>
          </a:lnRef>
          <a:fillRef idx="0">
            <a:schemeClr val="accent1"/>
          </a:fillRef>
          <a:effectRef idx="1">
            <a:schemeClr val="accent1"/>
          </a:effectRef>
          <a:fontRef idx="minor">
            <a:schemeClr val="tx1"/>
          </a:fontRef>
        </p:style>
      </p:cxnSp>
      <p:pic>
        <p:nvPicPr>
          <p:cNvPr id="6"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50400" y="6407150"/>
            <a:ext cx="26416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A close up of a sign&#10;&#10;Description automatically generated"/>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979151" y="381000"/>
            <a:ext cx="65616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508000" y="76200"/>
            <a:ext cx="10972800" cy="1143000"/>
          </a:xfrm>
        </p:spPr>
        <p:txBody>
          <a:bodyPr>
            <a:normAutofit/>
          </a:bodyPr>
          <a:lstStyle>
            <a:lvl1pPr algn="l">
              <a:defRPr sz="3200" b="0" i="0" baseline="0">
                <a:solidFill>
                  <a:srgbClr val="3838AA"/>
                </a:solidFill>
              </a:defRPr>
            </a:lvl1pPr>
          </a:lstStyle>
          <a:p>
            <a:r>
              <a:rPr lang="en-US" dirty="0"/>
              <a:t>Click to edit Master title style</a:t>
            </a:r>
          </a:p>
        </p:txBody>
      </p:sp>
      <p:sp>
        <p:nvSpPr>
          <p:cNvPr id="8" name="Slide Number Placeholder 4">
            <a:extLst>
              <a:ext uri="{FF2B5EF4-FFF2-40B4-BE49-F238E27FC236}">
                <a16:creationId xmlns:a16="http://schemas.microsoft.com/office/drawing/2014/main" id="{92C84105-C2FC-0341-9853-EF31A5F68A83}"/>
              </a:ext>
            </a:extLst>
          </p:cNvPr>
          <p:cNvSpPr>
            <a:spLocks noGrp="1"/>
          </p:cNvSpPr>
          <p:nvPr>
            <p:ph type="sldNum" sz="quarter" idx="10"/>
          </p:nvPr>
        </p:nvSpPr>
        <p:spPr>
          <a:xfrm>
            <a:off x="3251200" y="6400801"/>
            <a:ext cx="2844800" cy="365125"/>
          </a:xfrm>
        </p:spPr>
        <p:txBody>
          <a:bodyPr/>
          <a:lstStyle>
            <a:lvl1pPr>
              <a:defRPr/>
            </a:lvl1pPr>
          </a:lstStyle>
          <a:p>
            <a:pPr>
              <a:defRPr/>
            </a:pPr>
            <a:fld id="{4AA820DC-3E47-4E1E-BBE5-E150C9BDB620}" type="slidenum">
              <a:rPr lang="en-US"/>
              <a:pPr>
                <a:defRPr/>
              </a:pPr>
              <a:t>‹#›</a:t>
            </a:fld>
            <a:endParaRPr lang="en-US" dirty="0"/>
          </a:p>
        </p:txBody>
      </p:sp>
    </p:spTree>
    <p:extLst>
      <p:ext uri="{BB962C8B-B14F-4D97-AF65-F5344CB8AC3E}">
        <p14:creationId xmlns:p14="http://schemas.microsoft.com/office/powerpoint/2010/main" val="102466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C8388552-DC06-E8FB-02DA-A3FD9731F43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3" y="1203324"/>
            <a:ext cx="12230103" cy="5654676"/>
          </a:xfrm>
          <a:prstGeom prst="rect">
            <a:avLst/>
          </a:prstGeom>
        </p:spPr>
      </p:pic>
      <p:cxnSp>
        <p:nvCxnSpPr>
          <p:cNvPr id="5" name="Straight Connector 4">
            <a:extLst>
              <a:ext uri="{FF2B5EF4-FFF2-40B4-BE49-F238E27FC236}">
                <a16:creationId xmlns:a16="http://schemas.microsoft.com/office/drawing/2014/main" id="{CC8131B1-BBD5-D345-AE84-9DE5F8AB65EF}"/>
              </a:ext>
            </a:extLst>
          </p:cNvPr>
          <p:cNvCxnSpPr>
            <a:cxnSpLocks/>
          </p:cNvCxnSpPr>
          <p:nvPr userDrawn="1"/>
        </p:nvCxnSpPr>
        <p:spPr>
          <a:xfrm>
            <a:off x="857059" y="967408"/>
            <a:ext cx="10709031" cy="0"/>
          </a:xfrm>
          <a:prstGeom prst="line">
            <a:avLst/>
          </a:prstGeom>
          <a:ln w="15875">
            <a:solidFill>
              <a:srgbClr val="EB251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9A0F7E-0825-EA42-B207-B0300B3D5A75}"/>
              </a:ext>
            </a:extLst>
          </p:cNvPr>
          <p:cNvSpPr/>
          <p:nvPr userDrawn="1"/>
        </p:nvSpPr>
        <p:spPr>
          <a:xfrm flipV="1">
            <a:off x="0" y="-11151"/>
            <a:ext cx="12192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8">
            <a:extLst>
              <a:ext uri="{FF2B5EF4-FFF2-40B4-BE49-F238E27FC236}">
                <a16:creationId xmlns:a16="http://schemas.microsoft.com/office/drawing/2014/main" id="{E6CC16DB-630C-B542-9ED1-DB6B67C8E620}"/>
              </a:ext>
            </a:extLst>
          </p:cNvPr>
          <p:cNvSpPr>
            <a:spLocks noGrp="1"/>
          </p:cNvSpPr>
          <p:nvPr>
            <p:ph type="body" sz="quarter" idx="13" hasCustomPrompt="1"/>
          </p:nvPr>
        </p:nvSpPr>
        <p:spPr>
          <a:xfrm>
            <a:off x="671551" y="2713983"/>
            <a:ext cx="8429586" cy="1214437"/>
          </a:xfrm>
          <a:prstGeom prst="rect">
            <a:avLst/>
          </a:prstGeom>
        </p:spPr>
        <p:txBody>
          <a:bodyPr anchor="ctr"/>
          <a:lstStyle>
            <a:lvl1pPr>
              <a:lnSpc>
                <a:spcPts val="4000"/>
              </a:lnSpc>
              <a:spcBef>
                <a:spcPts val="0"/>
              </a:spcBef>
              <a:defRPr sz="3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Title </a:t>
            </a:r>
          </a:p>
          <a:p>
            <a:pPr lvl="0"/>
            <a:r>
              <a:rPr lang="en-GB" dirty="0"/>
              <a:t>in Arial Narrow Bold 36 points</a:t>
            </a:r>
            <a:endParaRPr lang="en-US" dirty="0"/>
          </a:p>
        </p:txBody>
      </p:sp>
      <p:sp>
        <p:nvSpPr>
          <p:cNvPr id="14" name="Text Placeholder 8">
            <a:extLst>
              <a:ext uri="{FF2B5EF4-FFF2-40B4-BE49-F238E27FC236}">
                <a16:creationId xmlns:a16="http://schemas.microsoft.com/office/drawing/2014/main" id="{165EBFE2-B092-5A40-8B99-8D1478109D12}"/>
              </a:ext>
            </a:extLst>
          </p:cNvPr>
          <p:cNvSpPr>
            <a:spLocks noGrp="1"/>
          </p:cNvSpPr>
          <p:nvPr>
            <p:ph type="body" sz="quarter" idx="14" hasCustomPrompt="1"/>
          </p:nvPr>
        </p:nvSpPr>
        <p:spPr>
          <a:xfrm>
            <a:off x="671551" y="4056689"/>
            <a:ext cx="8429587" cy="956257"/>
          </a:xfrm>
          <a:prstGeom prst="rect">
            <a:avLst/>
          </a:prstGeom>
        </p:spPr>
        <p:txBody>
          <a:bodyPr anchor="ctr"/>
          <a:lstStyle>
            <a:lvl1pPr>
              <a:lnSpc>
                <a:spcPts val="1900"/>
              </a:lnSpc>
              <a:defRPr sz="2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Sub -Title </a:t>
            </a:r>
          </a:p>
          <a:p>
            <a:pPr lvl="0"/>
            <a:r>
              <a:rPr lang="en-GB" dirty="0"/>
              <a:t>in Arial Narrow Bold 26 points</a:t>
            </a:r>
            <a:endParaRPr lang="en-US" dirty="0"/>
          </a:p>
        </p:txBody>
      </p:sp>
      <p:sp>
        <p:nvSpPr>
          <p:cNvPr id="15" name="Slide Number Placeholder 5">
            <a:extLst>
              <a:ext uri="{FF2B5EF4-FFF2-40B4-BE49-F238E27FC236}">
                <a16:creationId xmlns:a16="http://schemas.microsoft.com/office/drawing/2014/main" id="{C31664F3-151F-6046-BEC3-F8E62227E132}"/>
              </a:ext>
            </a:extLst>
          </p:cNvPr>
          <p:cNvSpPr>
            <a:spLocks noGrp="1"/>
          </p:cNvSpPr>
          <p:nvPr>
            <p:ph type="sldNum" sz="quarter" idx="4"/>
          </p:nvPr>
        </p:nvSpPr>
        <p:spPr>
          <a:xfrm>
            <a:off x="671550" y="5680066"/>
            <a:ext cx="2743200" cy="365125"/>
          </a:xfrm>
          <a:prstGeom prst="rect">
            <a:avLst/>
          </a:prstGeom>
        </p:spPr>
        <p:txBody>
          <a:bodyPr vert="horz" lIns="91440" tIns="45720" rIns="91440" bIns="45720" rtlCol="0" anchor="ctr"/>
          <a:lstStyle>
            <a:lvl1pPr algn="l">
              <a:defRPr sz="1400" b="1" i="0">
                <a:solidFill>
                  <a:schemeClr val="bg1"/>
                </a:solidFill>
                <a:latin typeface="Arial Narrow" panose="020B0604020202020204" pitchFamily="34" charset="0"/>
                <a:cs typeface="Arial Narrow" panose="020B0604020202020204" pitchFamily="34" charset="0"/>
              </a:defRPr>
            </a:lvl1pPr>
          </a:lstStyle>
          <a:p>
            <a:r>
              <a:rPr lang="en-US" dirty="0"/>
              <a:t>2/1/2022</a:t>
            </a:r>
          </a:p>
        </p:txBody>
      </p:sp>
      <p:pic>
        <p:nvPicPr>
          <p:cNvPr id="9" name="Picture 8">
            <a:extLst>
              <a:ext uri="{FF2B5EF4-FFF2-40B4-BE49-F238E27FC236}">
                <a16:creationId xmlns:a16="http://schemas.microsoft.com/office/drawing/2014/main" id="{A1FDEB15-F946-E444-BD75-8C8004AACA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pic>
        <p:nvPicPr>
          <p:cNvPr id="17" name="Picture 16" descr="A close up of a sign&#10;&#10;Description automatically generated">
            <a:extLst>
              <a:ext uri="{FF2B5EF4-FFF2-40B4-BE49-F238E27FC236}">
                <a16:creationId xmlns:a16="http://schemas.microsoft.com/office/drawing/2014/main" id="{E5611270-A1ED-D741-15E2-E14A14EB59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18" name="Picture 17">
            <a:extLst>
              <a:ext uri="{FF2B5EF4-FFF2-40B4-BE49-F238E27FC236}">
                <a16:creationId xmlns:a16="http://schemas.microsoft.com/office/drawing/2014/main" id="{007C8D4B-4223-F6D6-BB7C-748FCC35169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182689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1B0FE-EF23-0E41-ED51-0E36FD75EC5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5" name="Straight Connector 4">
            <a:extLst>
              <a:ext uri="{FF2B5EF4-FFF2-40B4-BE49-F238E27FC236}">
                <a16:creationId xmlns:a16="http://schemas.microsoft.com/office/drawing/2014/main" id="{CC8131B1-BBD5-D345-AE84-9DE5F8AB65EF}"/>
              </a:ext>
            </a:extLst>
          </p:cNvPr>
          <p:cNvCxnSpPr>
            <a:cxnSpLocks/>
          </p:cNvCxnSpPr>
          <p:nvPr userDrawn="1"/>
        </p:nvCxnSpPr>
        <p:spPr>
          <a:xfrm>
            <a:off x="857059" y="967408"/>
            <a:ext cx="10709031" cy="0"/>
          </a:xfrm>
          <a:prstGeom prst="line">
            <a:avLst/>
          </a:prstGeom>
          <a:ln w="15875">
            <a:solidFill>
              <a:srgbClr val="EB251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9A0F7E-0825-EA42-B207-B0300B3D5A75}"/>
              </a:ext>
            </a:extLst>
          </p:cNvPr>
          <p:cNvSpPr/>
          <p:nvPr userDrawn="1"/>
        </p:nvSpPr>
        <p:spPr>
          <a:xfrm flipV="1">
            <a:off x="0" y="-11151"/>
            <a:ext cx="12192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C31664F3-151F-6046-BEC3-F8E62227E132}"/>
              </a:ext>
            </a:extLst>
          </p:cNvPr>
          <p:cNvSpPr>
            <a:spLocks noGrp="1"/>
          </p:cNvSpPr>
          <p:nvPr>
            <p:ph type="sldNum" sz="quarter" idx="4"/>
          </p:nvPr>
        </p:nvSpPr>
        <p:spPr>
          <a:xfrm>
            <a:off x="671550" y="5680066"/>
            <a:ext cx="2743200" cy="365125"/>
          </a:xfrm>
          <a:prstGeom prst="rect">
            <a:avLst/>
          </a:prstGeom>
        </p:spPr>
        <p:txBody>
          <a:bodyPr vert="horz" lIns="91440" tIns="45720" rIns="91440" bIns="45720" rtlCol="0" anchor="ctr"/>
          <a:lstStyle>
            <a:lvl1pPr algn="l">
              <a:defRPr sz="1400" b="1" i="0">
                <a:solidFill>
                  <a:schemeClr val="bg1"/>
                </a:solidFill>
                <a:latin typeface="Arial Narrow" panose="020B0604020202020204" pitchFamily="34" charset="0"/>
                <a:cs typeface="Arial Narrow" panose="020B0604020202020204" pitchFamily="34" charset="0"/>
              </a:defRPr>
            </a:lvl1pPr>
          </a:lstStyle>
          <a:p>
            <a:r>
              <a:rPr lang="en-US" dirty="0"/>
              <a:t>2/1/2022</a:t>
            </a:r>
          </a:p>
        </p:txBody>
      </p:sp>
      <p:pic>
        <p:nvPicPr>
          <p:cNvPr id="9" name="Picture 8">
            <a:extLst>
              <a:ext uri="{FF2B5EF4-FFF2-40B4-BE49-F238E27FC236}">
                <a16:creationId xmlns:a16="http://schemas.microsoft.com/office/drawing/2014/main" id="{A1FDEB15-F946-E444-BD75-8C8004AACA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grpSp>
        <p:nvGrpSpPr>
          <p:cNvPr id="7" name="Group 6">
            <a:extLst>
              <a:ext uri="{FF2B5EF4-FFF2-40B4-BE49-F238E27FC236}">
                <a16:creationId xmlns:a16="http://schemas.microsoft.com/office/drawing/2014/main" id="{5CD14BF1-75BB-A0C3-B425-0BE0A6C6B221}"/>
              </a:ext>
            </a:extLst>
          </p:cNvPr>
          <p:cNvGrpSpPr/>
          <p:nvPr userDrawn="1"/>
        </p:nvGrpSpPr>
        <p:grpSpPr>
          <a:xfrm>
            <a:off x="-10503" y="4500276"/>
            <a:ext cx="9070425" cy="2359580"/>
            <a:chOff x="0" y="4498420"/>
            <a:chExt cx="9070425" cy="2359580"/>
          </a:xfrm>
        </p:grpSpPr>
        <p:sp>
          <p:nvSpPr>
            <p:cNvPr id="4" name="Rectangle 3">
              <a:extLst>
                <a:ext uri="{FF2B5EF4-FFF2-40B4-BE49-F238E27FC236}">
                  <a16:creationId xmlns:a16="http://schemas.microsoft.com/office/drawing/2014/main" id="{4122519A-DFDF-25BF-4F8A-BAB2BFE61C3B}"/>
                </a:ext>
              </a:extLst>
            </p:cNvPr>
            <p:cNvSpPr/>
            <p:nvPr userDrawn="1"/>
          </p:nvSpPr>
          <p:spPr>
            <a:xfrm>
              <a:off x="0" y="4498428"/>
              <a:ext cx="8439807" cy="23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5">
              <a:extLst>
                <a:ext uri="{FF2B5EF4-FFF2-40B4-BE49-F238E27FC236}">
                  <a16:creationId xmlns:a16="http://schemas.microsoft.com/office/drawing/2014/main" id="{00F2F590-EB72-E63B-46FE-AFDBD8936F62}"/>
                </a:ext>
              </a:extLst>
            </p:cNvPr>
            <p:cNvSpPr/>
            <p:nvPr userDrawn="1"/>
          </p:nvSpPr>
          <p:spPr>
            <a:xfrm rot="10800000">
              <a:off x="7712987" y="4498420"/>
              <a:ext cx="1357438" cy="235957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8">
            <a:extLst>
              <a:ext uri="{FF2B5EF4-FFF2-40B4-BE49-F238E27FC236}">
                <a16:creationId xmlns:a16="http://schemas.microsoft.com/office/drawing/2014/main" id="{E6CC16DB-630C-B542-9ED1-DB6B67C8E620}"/>
              </a:ext>
            </a:extLst>
          </p:cNvPr>
          <p:cNvSpPr>
            <a:spLocks noGrp="1"/>
          </p:cNvSpPr>
          <p:nvPr>
            <p:ph type="body" sz="quarter" idx="13" hasCustomPrompt="1"/>
          </p:nvPr>
        </p:nvSpPr>
        <p:spPr>
          <a:xfrm>
            <a:off x="671551" y="4599179"/>
            <a:ext cx="8146630" cy="1214437"/>
          </a:xfrm>
          <a:prstGeom prst="rect">
            <a:avLst/>
          </a:prstGeom>
        </p:spPr>
        <p:txBody>
          <a:bodyPr anchor="ctr"/>
          <a:lstStyle>
            <a:lvl1pPr>
              <a:lnSpc>
                <a:spcPts val="4000"/>
              </a:lnSpc>
              <a:spcBef>
                <a:spcPts val="0"/>
              </a:spcBef>
              <a:defRPr sz="36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Title </a:t>
            </a:r>
          </a:p>
          <a:p>
            <a:pPr lvl="0"/>
            <a:r>
              <a:rPr lang="en-GB" dirty="0"/>
              <a:t>in Arial Narrow Bold 36 points</a:t>
            </a:r>
            <a:endParaRPr lang="en-US" dirty="0"/>
          </a:p>
        </p:txBody>
      </p:sp>
      <p:sp>
        <p:nvSpPr>
          <p:cNvPr id="14" name="Text Placeholder 8">
            <a:extLst>
              <a:ext uri="{FF2B5EF4-FFF2-40B4-BE49-F238E27FC236}">
                <a16:creationId xmlns:a16="http://schemas.microsoft.com/office/drawing/2014/main" id="{165EBFE2-B092-5A40-8B99-8D1478109D12}"/>
              </a:ext>
            </a:extLst>
          </p:cNvPr>
          <p:cNvSpPr>
            <a:spLocks noGrp="1"/>
          </p:cNvSpPr>
          <p:nvPr>
            <p:ph type="body" sz="quarter" idx="14" hasCustomPrompt="1"/>
          </p:nvPr>
        </p:nvSpPr>
        <p:spPr>
          <a:xfrm>
            <a:off x="671552" y="5889335"/>
            <a:ext cx="7831318" cy="956257"/>
          </a:xfrm>
          <a:prstGeom prst="rect">
            <a:avLst/>
          </a:prstGeom>
        </p:spPr>
        <p:txBody>
          <a:bodyPr anchor="ctr"/>
          <a:lstStyle>
            <a:lvl1pPr>
              <a:lnSpc>
                <a:spcPts val="1900"/>
              </a:lnSpc>
              <a:defRPr sz="26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Sub -Title </a:t>
            </a:r>
          </a:p>
          <a:p>
            <a:pPr lvl="0"/>
            <a:r>
              <a:rPr lang="en-GB" dirty="0"/>
              <a:t>in Arial Narrow Bold 26 points</a:t>
            </a:r>
            <a:endParaRPr lang="en-US" dirty="0"/>
          </a:p>
        </p:txBody>
      </p:sp>
      <p:pic>
        <p:nvPicPr>
          <p:cNvPr id="17" name="Picture 16" descr="A close up of a sign&#10;&#10;Description automatically generated">
            <a:extLst>
              <a:ext uri="{FF2B5EF4-FFF2-40B4-BE49-F238E27FC236}">
                <a16:creationId xmlns:a16="http://schemas.microsoft.com/office/drawing/2014/main" id="{FA654DF0-768C-BEEB-08E2-1E019DD155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18" name="Picture 17">
            <a:extLst>
              <a:ext uri="{FF2B5EF4-FFF2-40B4-BE49-F238E27FC236}">
                <a16:creationId xmlns:a16="http://schemas.microsoft.com/office/drawing/2014/main" id="{15C28236-3250-9261-608A-4D043B36E2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342763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C8131B1-BBD5-D345-AE84-9DE5F8AB65EF}"/>
              </a:ext>
            </a:extLst>
          </p:cNvPr>
          <p:cNvCxnSpPr>
            <a:cxnSpLocks/>
          </p:cNvCxnSpPr>
          <p:nvPr userDrawn="1"/>
        </p:nvCxnSpPr>
        <p:spPr>
          <a:xfrm>
            <a:off x="857059" y="967408"/>
            <a:ext cx="10709031" cy="0"/>
          </a:xfrm>
          <a:prstGeom prst="line">
            <a:avLst/>
          </a:prstGeom>
          <a:ln w="15875">
            <a:solidFill>
              <a:srgbClr val="EB251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9A0F7E-0825-EA42-B207-B0300B3D5A75}"/>
              </a:ext>
            </a:extLst>
          </p:cNvPr>
          <p:cNvSpPr/>
          <p:nvPr userDrawn="1"/>
        </p:nvSpPr>
        <p:spPr>
          <a:xfrm flipV="1">
            <a:off x="0" y="-11152"/>
            <a:ext cx="12192000" cy="6869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522F3E8-981F-A8F0-1D63-5056303ECC52}"/>
              </a:ext>
            </a:extLst>
          </p:cNvPr>
          <p:cNvGrpSpPr/>
          <p:nvPr userDrawn="1"/>
        </p:nvGrpSpPr>
        <p:grpSpPr>
          <a:xfrm>
            <a:off x="-23149" y="5504950"/>
            <a:ext cx="7947949" cy="753032"/>
            <a:chOff x="-23149" y="5504950"/>
            <a:chExt cx="7947949" cy="753032"/>
          </a:xfrm>
        </p:grpSpPr>
        <p:sp>
          <p:nvSpPr>
            <p:cNvPr id="13" name="Rounded Rectangle 12">
              <a:extLst>
                <a:ext uri="{FF2B5EF4-FFF2-40B4-BE49-F238E27FC236}">
                  <a16:creationId xmlns:a16="http://schemas.microsoft.com/office/drawing/2014/main" id="{B5AE1BBD-89E9-ADAD-C58F-7D47DAD4C456}"/>
                </a:ext>
              </a:extLst>
            </p:cNvPr>
            <p:cNvSpPr/>
            <p:nvPr userDrawn="1"/>
          </p:nvSpPr>
          <p:spPr>
            <a:xfrm>
              <a:off x="914400" y="5504950"/>
              <a:ext cx="7010400" cy="753032"/>
            </a:xfrm>
            <a:prstGeom prst="roundRect">
              <a:avLst>
                <a:gd name="adj" fmla="val 50000"/>
              </a:avLst>
            </a:prstGeom>
            <a:solidFill>
              <a:srgbClr val="E6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0538A2DC-81ED-0BA4-D095-03A8810B4204}"/>
                </a:ext>
              </a:extLst>
            </p:cNvPr>
            <p:cNvSpPr/>
            <p:nvPr userDrawn="1"/>
          </p:nvSpPr>
          <p:spPr>
            <a:xfrm>
              <a:off x="-23149" y="5504950"/>
              <a:ext cx="7010400" cy="753032"/>
            </a:xfrm>
            <a:prstGeom prst="roundRect">
              <a:avLst>
                <a:gd name="adj" fmla="val 0"/>
              </a:avLst>
            </a:prstGeom>
            <a:solidFill>
              <a:srgbClr val="E6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4BC44DF-885E-6630-7236-7AFE39C40C8E}"/>
              </a:ext>
            </a:extLst>
          </p:cNvPr>
          <p:cNvGrpSpPr/>
          <p:nvPr userDrawn="1"/>
        </p:nvGrpSpPr>
        <p:grpSpPr>
          <a:xfrm>
            <a:off x="-19291" y="3744585"/>
            <a:ext cx="11601691" cy="1611640"/>
            <a:chOff x="-19291" y="3744585"/>
            <a:chExt cx="11601691" cy="1611640"/>
          </a:xfrm>
        </p:grpSpPr>
        <p:sp>
          <p:nvSpPr>
            <p:cNvPr id="18" name="Rounded Rectangle 17">
              <a:extLst>
                <a:ext uri="{FF2B5EF4-FFF2-40B4-BE49-F238E27FC236}">
                  <a16:creationId xmlns:a16="http://schemas.microsoft.com/office/drawing/2014/main" id="{C82C4A21-A49D-79E4-B6E5-BDC3CBFF4984}"/>
                </a:ext>
              </a:extLst>
            </p:cNvPr>
            <p:cNvSpPr/>
            <p:nvPr userDrawn="1"/>
          </p:nvSpPr>
          <p:spPr>
            <a:xfrm>
              <a:off x="2133600" y="3744585"/>
              <a:ext cx="9448800" cy="1611640"/>
            </a:xfrm>
            <a:prstGeom prst="roundRect">
              <a:avLst>
                <a:gd name="adj" fmla="val 50000"/>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871E3204-903E-218D-CABD-64E51802145F}"/>
                </a:ext>
              </a:extLst>
            </p:cNvPr>
            <p:cNvSpPr/>
            <p:nvPr userDrawn="1"/>
          </p:nvSpPr>
          <p:spPr>
            <a:xfrm>
              <a:off x="-19291" y="3744585"/>
              <a:ext cx="3143491" cy="1611640"/>
            </a:xfrm>
            <a:prstGeom prst="roundRect">
              <a:avLst>
                <a:gd name="adj" fmla="val 0"/>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8">
            <a:extLst>
              <a:ext uri="{FF2B5EF4-FFF2-40B4-BE49-F238E27FC236}">
                <a16:creationId xmlns:a16="http://schemas.microsoft.com/office/drawing/2014/main" id="{E6CC16DB-630C-B542-9ED1-DB6B67C8E620}"/>
              </a:ext>
            </a:extLst>
          </p:cNvPr>
          <p:cNvSpPr>
            <a:spLocks noGrp="1"/>
          </p:cNvSpPr>
          <p:nvPr>
            <p:ph type="body" sz="quarter" idx="13" hasCustomPrompt="1"/>
          </p:nvPr>
        </p:nvSpPr>
        <p:spPr>
          <a:xfrm>
            <a:off x="671551" y="3959019"/>
            <a:ext cx="8429586" cy="1214437"/>
          </a:xfrm>
          <a:prstGeom prst="rect">
            <a:avLst/>
          </a:prstGeom>
        </p:spPr>
        <p:txBody>
          <a:bodyPr anchor="ctr"/>
          <a:lstStyle>
            <a:lvl1pPr>
              <a:lnSpc>
                <a:spcPts val="4000"/>
              </a:lnSpc>
              <a:spcBef>
                <a:spcPts val="0"/>
              </a:spcBef>
              <a:defRPr sz="3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Title </a:t>
            </a:r>
          </a:p>
          <a:p>
            <a:pPr lvl="0"/>
            <a:r>
              <a:rPr lang="en-GB" dirty="0"/>
              <a:t>in Arial Narrow Bold 36 points</a:t>
            </a:r>
            <a:endParaRPr lang="en-US" dirty="0"/>
          </a:p>
        </p:txBody>
      </p:sp>
      <p:sp>
        <p:nvSpPr>
          <p:cNvPr id="14" name="Text Placeholder 8">
            <a:extLst>
              <a:ext uri="{FF2B5EF4-FFF2-40B4-BE49-F238E27FC236}">
                <a16:creationId xmlns:a16="http://schemas.microsoft.com/office/drawing/2014/main" id="{165EBFE2-B092-5A40-8B99-8D1478109D12}"/>
              </a:ext>
            </a:extLst>
          </p:cNvPr>
          <p:cNvSpPr>
            <a:spLocks noGrp="1"/>
          </p:cNvSpPr>
          <p:nvPr>
            <p:ph type="body" sz="quarter" idx="14" hasCustomPrompt="1"/>
          </p:nvPr>
        </p:nvSpPr>
        <p:spPr>
          <a:xfrm>
            <a:off x="671551" y="5469891"/>
            <a:ext cx="8429587" cy="956257"/>
          </a:xfrm>
          <a:prstGeom prst="rect">
            <a:avLst/>
          </a:prstGeom>
        </p:spPr>
        <p:txBody>
          <a:bodyPr anchor="ctr"/>
          <a:lstStyle>
            <a:lvl1pPr>
              <a:lnSpc>
                <a:spcPts val="1900"/>
              </a:lnSpc>
              <a:defRPr sz="26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Presentation  Sub -Title </a:t>
            </a:r>
          </a:p>
          <a:p>
            <a:pPr lvl="0"/>
            <a:r>
              <a:rPr lang="en-GB" dirty="0"/>
              <a:t>in Arial Narrow Bold 26 points</a:t>
            </a:r>
            <a:endParaRPr lang="en-US" dirty="0"/>
          </a:p>
        </p:txBody>
      </p:sp>
      <p:pic>
        <p:nvPicPr>
          <p:cNvPr id="15" name="Picture 14">
            <a:extLst>
              <a:ext uri="{FF2B5EF4-FFF2-40B4-BE49-F238E27FC236}">
                <a16:creationId xmlns:a16="http://schemas.microsoft.com/office/drawing/2014/main" id="{E2522F44-AFB5-F83A-7492-D02FCDA93E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5025" y="343601"/>
            <a:ext cx="2372613" cy="504933"/>
          </a:xfrm>
          <a:prstGeom prst="rect">
            <a:avLst/>
          </a:prstGeom>
        </p:spPr>
      </p:pic>
      <p:pic>
        <p:nvPicPr>
          <p:cNvPr id="22" name="Picture 21" descr="A close up of a sign&#10;&#10;Description automatically generated">
            <a:extLst>
              <a:ext uri="{FF2B5EF4-FFF2-40B4-BE49-F238E27FC236}">
                <a16:creationId xmlns:a16="http://schemas.microsoft.com/office/drawing/2014/main" id="{DAEB1B28-49DC-20D8-996D-CD802CB426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13643" y="238570"/>
            <a:ext cx="976186" cy="735529"/>
          </a:xfrm>
          <a:prstGeom prst="rect">
            <a:avLst/>
          </a:prstGeom>
        </p:spPr>
      </p:pic>
      <p:pic>
        <p:nvPicPr>
          <p:cNvPr id="23" name="Picture 22">
            <a:extLst>
              <a:ext uri="{FF2B5EF4-FFF2-40B4-BE49-F238E27FC236}">
                <a16:creationId xmlns:a16="http://schemas.microsoft.com/office/drawing/2014/main" id="{5A7D93AF-AC93-6F0D-69E5-EE01D270C4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7146" y="183898"/>
            <a:ext cx="1120806" cy="878892"/>
          </a:xfrm>
          <a:prstGeom prst="rect">
            <a:avLst/>
          </a:prstGeom>
        </p:spPr>
      </p:pic>
    </p:spTree>
    <p:extLst>
      <p:ext uri="{BB962C8B-B14F-4D97-AF65-F5344CB8AC3E}">
        <p14:creationId xmlns:p14="http://schemas.microsoft.com/office/powerpoint/2010/main" val="51879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 Body Copy">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409E07F2-33D7-1A41-8B7B-A72CFD26A6B4}"/>
              </a:ext>
            </a:extLst>
          </p:cNvPr>
          <p:cNvSpPr>
            <a:spLocks noGrp="1"/>
          </p:cNvSpPr>
          <p:nvPr>
            <p:ph type="body" sz="quarter" idx="14" hasCustomPrompt="1"/>
          </p:nvPr>
        </p:nvSpPr>
        <p:spPr>
          <a:xfrm>
            <a:off x="454296" y="1123773"/>
            <a:ext cx="11243333" cy="497699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a:p>
            <a:pPr lvl="1"/>
            <a:r>
              <a:rPr lang="en-GB" dirty="0"/>
              <a:t>The next level of information will have bullet points in 22 points and in the brand red colour</a:t>
            </a:r>
          </a:p>
          <a:p>
            <a:pPr lvl="2"/>
            <a:r>
              <a:rPr lang="en-GB" dirty="0"/>
              <a:t>The next of information will have bullet points in 20 points and in the brand red colour</a:t>
            </a:r>
          </a:p>
          <a:p>
            <a:pPr lvl="0"/>
            <a:endParaRPr lang="en-GB" dirty="0"/>
          </a:p>
        </p:txBody>
      </p:sp>
      <p:sp>
        <p:nvSpPr>
          <p:cNvPr id="5" name="Rectangle 4">
            <a:extLst>
              <a:ext uri="{FF2B5EF4-FFF2-40B4-BE49-F238E27FC236}">
                <a16:creationId xmlns:a16="http://schemas.microsoft.com/office/drawing/2014/main" id="{3B439341-C0AC-E342-B7A1-09EC1D0FC30C}"/>
              </a:ext>
            </a:extLst>
          </p:cNvPr>
          <p:cNvSpPr/>
          <p:nvPr userDrawn="1"/>
        </p:nvSpPr>
        <p:spPr>
          <a:xfrm>
            <a:off x="0" y="304800"/>
            <a:ext cx="152400" cy="838200"/>
          </a:xfrm>
          <a:prstGeom prst="rect">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8">
            <a:extLst>
              <a:ext uri="{FF2B5EF4-FFF2-40B4-BE49-F238E27FC236}">
                <a16:creationId xmlns:a16="http://schemas.microsoft.com/office/drawing/2014/main" id="{939FB525-4E68-E346-90F4-5981760AEEF4}"/>
              </a:ext>
            </a:extLst>
          </p:cNvPr>
          <p:cNvSpPr>
            <a:spLocks noGrp="1"/>
          </p:cNvSpPr>
          <p:nvPr>
            <p:ph type="body" sz="quarter" idx="13" hasCustomPrompt="1"/>
          </p:nvPr>
        </p:nvSpPr>
        <p:spPr>
          <a:xfrm>
            <a:off x="454296" y="377097"/>
            <a:ext cx="11243333"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pic>
        <p:nvPicPr>
          <p:cNvPr id="9" name="Picture 8" descr="A close up of a sign&#10;&#10;Description automatically generated">
            <a:extLst>
              <a:ext uri="{FF2B5EF4-FFF2-40B4-BE49-F238E27FC236}">
                <a16:creationId xmlns:a16="http://schemas.microsoft.com/office/drawing/2014/main" id="{2FF50184-15B1-C6E2-6891-61BA2D0FB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10" name="Picture 9">
            <a:extLst>
              <a:ext uri="{FF2B5EF4-FFF2-40B4-BE49-F238E27FC236}">
                <a16:creationId xmlns:a16="http://schemas.microsoft.com/office/drawing/2014/main" id="{CA929E24-CDEC-77BE-E2A9-90E077D66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6022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Heading + Body Cop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0B49A4-96C2-204F-8B63-E8DCFBCC807B}"/>
              </a:ext>
            </a:extLst>
          </p:cNvPr>
          <p:cNvSpPr/>
          <p:nvPr userDrawn="1"/>
        </p:nvSpPr>
        <p:spPr>
          <a:xfrm>
            <a:off x="0" y="0"/>
            <a:ext cx="12192000" cy="6858000"/>
          </a:xfrm>
          <a:prstGeom prst="rect">
            <a:avLst/>
          </a:pr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4D79A32-4E35-994F-977F-95254955A6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1544"/>
          <a:stretch/>
        </p:blipFill>
        <p:spPr>
          <a:xfrm>
            <a:off x="4955597" y="0"/>
            <a:ext cx="7221955" cy="6858000"/>
          </a:xfrm>
          <a:prstGeom prst="rect">
            <a:avLst/>
          </a:prstGeom>
        </p:spPr>
      </p:pic>
      <p:sp>
        <p:nvSpPr>
          <p:cNvPr id="4" name="Text Placeholder 8">
            <a:extLst>
              <a:ext uri="{FF2B5EF4-FFF2-40B4-BE49-F238E27FC236}">
                <a16:creationId xmlns:a16="http://schemas.microsoft.com/office/drawing/2014/main" id="{071A5DEF-F452-304E-8918-1D1FB675C3B1}"/>
              </a:ext>
            </a:extLst>
          </p:cNvPr>
          <p:cNvSpPr>
            <a:spLocks noGrp="1"/>
          </p:cNvSpPr>
          <p:nvPr>
            <p:ph type="body" sz="quarter" idx="13" hasCustomPrompt="1"/>
          </p:nvPr>
        </p:nvSpPr>
        <p:spPr>
          <a:xfrm>
            <a:off x="744226" y="3081020"/>
            <a:ext cx="9776087" cy="546100"/>
          </a:xfrm>
          <a:prstGeom prst="rect">
            <a:avLst/>
          </a:prstGeom>
        </p:spPr>
        <p:txBody>
          <a:bodyPr anchor="ctr"/>
          <a:lstStyle>
            <a:lvl1pPr>
              <a:defRPr sz="3000" b="1"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Separator Title in Arial Narrow Bold 30 points</a:t>
            </a:r>
            <a:endParaRPr lang="en-US" dirty="0"/>
          </a:p>
        </p:txBody>
      </p:sp>
      <p:sp>
        <p:nvSpPr>
          <p:cNvPr id="5" name="Text Placeholder 8">
            <a:extLst>
              <a:ext uri="{FF2B5EF4-FFF2-40B4-BE49-F238E27FC236}">
                <a16:creationId xmlns:a16="http://schemas.microsoft.com/office/drawing/2014/main" id="{B3BD00E5-9B6A-A24C-980E-94674124E661}"/>
              </a:ext>
            </a:extLst>
          </p:cNvPr>
          <p:cNvSpPr>
            <a:spLocks noGrp="1"/>
          </p:cNvSpPr>
          <p:nvPr>
            <p:ph type="body" sz="quarter" idx="14" hasCustomPrompt="1"/>
          </p:nvPr>
        </p:nvSpPr>
        <p:spPr>
          <a:xfrm>
            <a:off x="744225" y="3692752"/>
            <a:ext cx="9776087" cy="359969"/>
          </a:xfrm>
          <a:prstGeom prst="rect">
            <a:avLst/>
          </a:prstGeom>
        </p:spPr>
        <p:txBody>
          <a:bodyPr anchor="ctr"/>
          <a:lstStyle>
            <a:lvl1pPr marL="0" indent="0">
              <a:buFont typeface="Arial" panose="020B0604020202020204" pitchFamily="34" charset="0"/>
              <a:buNone/>
              <a:defRPr sz="2400" b="0" i="0">
                <a:solidFill>
                  <a:schemeClr val="bg1"/>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Separator Sub-Title in Arial Narrow 24 points</a:t>
            </a:r>
          </a:p>
        </p:txBody>
      </p:sp>
    </p:spTree>
    <p:extLst>
      <p:ext uri="{BB962C8B-B14F-4D97-AF65-F5344CB8AC3E}">
        <p14:creationId xmlns:p14="http://schemas.microsoft.com/office/powerpoint/2010/main" val="116021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parat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C8E35-AB2F-C89C-8603-8C73FBB1BC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071A5DEF-F452-304E-8918-1D1FB675C3B1}"/>
              </a:ext>
            </a:extLst>
          </p:cNvPr>
          <p:cNvSpPr>
            <a:spLocks noGrp="1"/>
          </p:cNvSpPr>
          <p:nvPr>
            <p:ph type="body" sz="quarter" idx="13" hasCustomPrompt="1"/>
          </p:nvPr>
        </p:nvSpPr>
        <p:spPr>
          <a:xfrm>
            <a:off x="1219714" y="3263900"/>
            <a:ext cx="9776087"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Separator Title in Arial Narrow Bold 30 points</a:t>
            </a:r>
            <a:endParaRPr lang="en-US" dirty="0"/>
          </a:p>
        </p:txBody>
      </p:sp>
      <p:sp>
        <p:nvSpPr>
          <p:cNvPr id="5" name="Text Placeholder 8">
            <a:extLst>
              <a:ext uri="{FF2B5EF4-FFF2-40B4-BE49-F238E27FC236}">
                <a16:creationId xmlns:a16="http://schemas.microsoft.com/office/drawing/2014/main" id="{B3BD00E5-9B6A-A24C-980E-94674124E661}"/>
              </a:ext>
            </a:extLst>
          </p:cNvPr>
          <p:cNvSpPr>
            <a:spLocks noGrp="1"/>
          </p:cNvSpPr>
          <p:nvPr>
            <p:ph type="body" sz="quarter" idx="14" hasCustomPrompt="1"/>
          </p:nvPr>
        </p:nvSpPr>
        <p:spPr>
          <a:xfrm>
            <a:off x="1219713" y="3875632"/>
            <a:ext cx="9776087" cy="359969"/>
          </a:xfrm>
          <a:prstGeom prst="rect">
            <a:avLst/>
          </a:prstGeom>
        </p:spPr>
        <p:txBody>
          <a:bodyPr anchor="ctr"/>
          <a:lstStyle>
            <a:lvl1pPr marL="0" indent="0">
              <a:buFont typeface="Arial" panose="020B0604020202020204" pitchFamily="34" charset="0"/>
              <a:buNone/>
              <a:defRPr sz="2400" b="0"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Separator Sub-Title in Arial Narrow 24 points</a:t>
            </a:r>
          </a:p>
        </p:txBody>
      </p:sp>
    </p:spTree>
    <p:extLst>
      <p:ext uri="{BB962C8B-B14F-4D97-AF65-F5344CB8AC3E}">
        <p14:creationId xmlns:p14="http://schemas.microsoft.com/office/powerpoint/2010/main" val="344806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Heading + Body Copy">
    <p:spTree>
      <p:nvGrpSpPr>
        <p:cNvPr id="1" name=""/>
        <p:cNvGrpSpPr/>
        <p:nvPr/>
      </p:nvGrpSpPr>
      <p:grpSpPr>
        <a:xfrm>
          <a:off x="0" y="0"/>
          <a:ext cx="0" cy="0"/>
          <a:chOff x="0" y="0"/>
          <a:chExt cx="0" cy="0"/>
        </a:xfrm>
      </p:grpSpPr>
      <p:sp>
        <p:nvSpPr>
          <p:cNvPr id="4" name="Chart Placeholder 10">
            <a:extLst>
              <a:ext uri="{FF2B5EF4-FFF2-40B4-BE49-F238E27FC236}">
                <a16:creationId xmlns:a16="http://schemas.microsoft.com/office/drawing/2014/main" id="{40C89F38-AF22-2644-9073-7537E9C2A3C2}"/>
              </a:ext>
            </a:extLst>
          </p:cNvPr>
          <p:cNvSpPr>
            <a:spLocks noGrp="1"/>
          </p:cNvSpPr>
          <p:nvPr>
            <p:ph type="chart" sz="quarter" idx="15" hasCustomPrompt="1"/>
          </p:nvPr>
        </p:nvSpPr>
        <p:spPr>
          <a:xfrm>
            <a:off x="448703" y="1958060"/>
            <a:ext cx="5301167" cy="4095750"/>
          </a:xfrm>
          <a:prstGeom prst="rect">
            <a:avLst/>
          </a:prstGeom>
          <a:solidFill>
            <a:schemeClr val="accent4">
              <a:lumMod val="40000"/>
              <a:lumOff val="60000"/>
              <a:alpha val="0"/>
            </a:schemeClr>
          </a:solidFill>
        </p:spPr>
        <p:txBody>
          <a:bodyPr/>
          <a:lstStyle>
            <a:lvl1pPr marL="0" indent="0">
              <a:buNone/>
              <a:defRPr sz="2200" b="0" i="0">
                <a:solidFill>
                  <a:schemeClr val="tx1"/>
                </a:solidFill>
                <a:latin typeface="Arial Narrow" panose="020B0604020202020204" pitchFamily="34" charset="0"/>
                <a:cs typeface="Arial Narrow" panose="020B0604020202020204" pitchFamily="34" charset="0"/>
              </a:defRPr>
            </a:lvl1pPr>
          </a:lstStyle>
          <a:p>
            <a:r>
              <a:rPr lang="en-US" dirty="0"/>
              <a:t>Chart/graph sub text Arial Narrow 22 points regular</a:t>
            </a:r>
          </a:p>
        </p:txBody>
      </p:sp>
      <p:sp>
        <p:nvSpPr>
          <p:cNvPr id="5" name="Chart Placeholder 10">
            <a:extLst>
              <a:ext uri="{FF2B5EF4-FFF2-40B4-BE49-F238E27FC236}">
                <a16:creationId xmlns:a16="http://schemas.microsoft.com/office/drawing/2014/main" id="{88BE1F98-0C40-7345-93E2-18174354272D}"/>
              </a:ext>
            </a:extLst>
          </p:cNvPr>
          <p:cNvSpPr>
            <a:spLocks noGrp="1"/>
          </p:cNvSpPr>
          <p:nvPr>
            <p:ph type="chart" sz="quarter" idx="16" hasCustomPrompt="1"/>
          </p:nvPr>
        </p:nvSpPr>
        <p:spPr>
          <a:xfrm>
            <a:off x="6727228" y="1939925"/>
            <a:ext cx="4932045" cy="4095750"/>
          </a:xfrm>
          <a:prstGeom prst="rect">
            <a:avLst/>
          </a:prstGeom>
        </p:spPr>
        <p:txBody>
          <a:bodyPr/>
          <a:lstStyle>
            <a:lvl1pPr marL="0" indent="0">
              <a:buNone/>
              <a:defRPr sz="2200" b="0" i="0">
                <a:solidFill>
                  <a:schemeClr val="tx1"/>
                </a:solidFill>
                <a:latin typeface="Arial Narrow" panose="020B0604020202020204" pitchFamily="34" charset="0"/>
                <a:cs typeface="Arial Narrow" panose="020B0604020202020204" pitchFamily="34" charset="0"/>
              </a:defRPr>
            </a:lvl1pPr>
          </a:lstStyle>
          <a:p>
            <a:r>
              <a:rPr lang="en-US" dirty="0"/>
              <a:t>Chart/graph sub text Arial Narrow 22 points regular</a:t>
            </a:r>
          </a:p>
        </p:txBody>
      </p:sp>
      <p:sp>
        <p:nvSpPr>
          <p:cNvPr id="9" name="Text Placeholder 8">
            <a:extLst>
              <a:ext uri="{FF2B5EF4-FFF2-40B4-BE49-F238E27FC236}">
                <a16:creationId xmlns:a16="http://schemas.microsoft.com/office/drawing/2014/main" id="{30DEC69E-4869-BA46-8E5F-4E78A2963F62}"/>
              </a:ext>
            </a:extLst>
          </p:cNvPr>
          <p:cNvSpPr>
            <a:spLocks noGrp="1"/>
          </p:cNvSpPr>
          <p:nvPr>
            <p:ph type="body" sz="quarter" idx="13" hasCustomPrompt="1"/>
          </p:nvPr>
        </p:nvSpPr>
        <p:spPr>
          <a:xfrm>
            <a:off x="454296" y="377097"/>
            <a:ext cx="11243333"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sp>
        <p:nvSpPr>
          <p:cNvPr id="13" name="Text Placeholder 8">
            <a:extLst>
              <a:ext uri="{FF2B5EF4-FFF2-40B4-BE49-F238E27FC236}">
                <a16:creationId xmlns:a16="http://schemas.microsoft.com/office/drawing/2014/main" id="{6A397625-7B7E-D24C-BF6E-54D236C12979}"/>
              </a:ext>
            </a:extLst>
          </p:cNvPr>
          <p:cNvSpPr>
            <a:spLocks noGrp="1"/>
          </p:cNvSpPr>
          <p:nvPr>
            <p:ph type="body" sz="quarter" idx="14" hasCustomPrompt="1"/>
          </p:nvPr>
        </p:nvSpPr>
        <p:spPr>
          <a:xfrm>
            <a:off x="454296" y="1123773"/>
            <a:ext cx="11243333" cy="54610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p:txBody>
      </p:sp>
      <p:pic>
        <p:nvPicPr>
          <p:cNvPr id="8" name="Picture 7" descr="A close up of a sign&#10;&#10;Description automatically generated">
            <a:extLst>
              <a:ext uri="{FF2B5EF4-FFF2-40B4-BE49-F238E27FC236}">
                <a16:creationId xmlns:a16="http://schemas.microsoft.com/office/drawing/2014/main" id="{F9B4C5F8-B5F5-E9DC-F8A7-0EB528197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10" name="Picture 9">
            <a:extLst>
              <a:ext uri="{FF2B5EF4-FFF2-40B4-BE49-F238E27FC236}">
                <a16:creationId xmlns:a16="http://schemas.microsoft.com/office/drawing/2014/main" id="{32A96CF3-CD34-723C-0C2E-E794CD9436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22722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Heading + Body Copy">
    <p:spTree>
      <p:nvGrpSpPr>
        <p:cNvPr id="1" name=""/>
        <p:cNvGrpSpPr/>
        <p:nvPr/>
      </p:nvGrpSpPr>
      <p:grpSpPr>
        <a:xfrm>
          <a:off x="0" y="0"/>
          <a:ext cx="0" cy="0"/>
          <a:chOff x="0" y="0"/>
          <a:chExt cx="0" cy="0"/>
        </a:xfrm>
      </p:grpSpPr>
      <p:sp>
        <p:nvSpPr>
          <p:cNvPr id="4" name="Chart Placeholder 10">
            <a:extLst>
              <a:ext uri="{FF2B5EF4-FFF2-40B4-BE49-F238E27FC236}">
                <a16:creationId xmlns:a16="http://schemas.microsoft.com/office/drawing/2014/main" id="{40C89F38-AF22-2644-9073-7537E9C2A3C2}"/>
              </a:ext>
            </a:extLst>
          </p:cNvPr>
          <p:cNvSpPr>
            <a:spLocks noGrp="1"/>
          </p:cNvSpPr>
          <p:nvPr>
            <p:ph type="chart" sz="quarter" idx="15" hasCustomPrompt="1"/>
          </p:nvPr>
        </p:nvSpPr>
        <p:spPr>
          <a:xfrm>
            <a:off x="448702" y="1958060"/>
            <a:ext cx="11243333" cy="4095750"/>
          </a:xfrm>
          <a:prstGeom prst="rect">
            <a:avLst/>
          </a:prstGeom>
          <a:solidFill>
            <a:schemeClr val="accent4">
              <a:lumMod val="40000"/>
              <a:lumOff val="60000"/>
              <a:alpha val="0"/>
            </a:schemeClr>
          </a:solidFill>
        </p:spPr>
        <p:txBody>
          <a:bodyPr/>
          <a:lstStyle>
            <a:lvl1pPr marL="0" indent="0">
              <a:buNone/>
              <a:defRPr sz="2200" b="0" i="0">
                <a:solidFill>
                  <a:schemeClr val="tx1"/>
                </a:solidFill>
                <a:latin typeface="Arial Narrow" panose="020B0604020202020204" pitchFamily="34" charset="0"/>
                <a:cs typeface="Arial Narrow" panose="020B0604020202020204" pitchFamily="34" charset="0"/>
              </a:defRPr>
            </a:lvl1pPr>
          </a:lstStyle>
          <a:p>
            <a:r>
              <a:rPr lang="en-US" dirty="0"/>
              <a:t>Chart/graph sub text Arial Narrow 22 points regular</a:t>
            </a:r>
          </a:p>
        </p:txBody>
      </p:sp>
      <p:sp>
        <p:nvSpPr>
          <p:cNvPr id="9" name="Text Placeholder 8">
            <a:extLst>
              <a:ext uri="{FF2B5EF4-FFF2-40B4-BE49-F238E27FC236}">
                <a16:creationId xmlns:a16="http://schemas.microsoft.com/office/drawing/2014/main" id="{30DEC69E-4869-BA46-8E5F-4E78A2963F62}"/>
              </a:ext>
            </a:extLst>
          </p:cNvPr>
          <p:cNvSpPr>
            <a:spLocks noGrp="1"/>
          </p:cNvSpPr>
          <p:nvPr>
            <p:ph type="body" sz="quarter" idx="13" hasCustomPrompt="1"/>
          </p:nvPr>
        </p:nvSpPr>
        <p:spPr>
          <a:xfrm>
            <a:off x="454296" y="377097"/>
            <a:ext cx="11237739" cy="546100"/>
          </a:xfrm>
          <a:prstGeom prst="rect">
            <a:avLst/>
          </a:prstGeom>
        </p:spPr>
        <p:txBody>
          <a:bodyPr anchor="ctr"/>
          <a:lstStyle>
            <a:lvl1pPr>
              <a:defRPr sz="3000" b="1" i="0">
                <a:solidFill>
                  <a:srgbClr val="002F87"/>
                </a:solidFill>
                <a:latin typeface="Arial Narrow" panose="020B0604020202020204" pitchFamily="34" charset="0"/>
                <a:cs typeface="Arial Narrow"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Slide Heading in Arial Narrow Bold 30 points</a:t>
            </a:r>
            <a:endParaRPr lang="en-US" dirty="0"/>
          </a:p>
        </p:txBody>
      </p:sp>
      <p:sp>
        <p:nvSpPr>
          <p:cNvPr id="13" name="Text Placeholder 8">
            <a:extLst>
              <a:ext uri="{FF2B5EF4-FFF2-40B4-BE49-F238E27FC236}">
                <a16:creationId xmlns:a16="http://schemas.microsoft.com/office/drawing/2014/main" id="{6A397625-7B7E-D24C-BF6E-54D236C12979}"/>
              </a:ext>
            </a:extLst>
          </p:cNvPr>
          <p:cNvSpPr>
            <a:spLocks noGrp="1"/>
          </p:cNvSpPr>
          <p:nvPr>
            <p:ph type="body" sz="quarter" idx="14" hasCustomPrompt="1"/>
          </p:nvPr>
        </p:nvSpPr>
        <p:spPr>
          <a:xfrm>
            <a:off x="454296" y="1123773"/>
            <a:ext cx="11243333" cy="546100"/>
          </a:xfrm>
          <a:prstGeom prst="rect">
            <a:avLst/>
          </a:prstGeom>
          <a:ln>
            <a:noFill/>
          </a:ln>
        </p:spPr>
        <p:txBody>
          <a:bodyPr anchor="t"/>
          <a:lstStyle>
            <a:lvl1pPr marL="0" indent="0" algn="l">
              <a:buFont typeface="Arial" panose="020B0604020202020204" pitchFamily="34" charset="0"/>
              <a:buNone/>
              <a:defRPr sz="2400" b="0" i="0">
                <a:solidFill>
                  <a:schemeClr val="tx1"/>
                </a:solidFill>
                <a:latin typeface="Arial Narrow" panose="020B0604020202020204" pitchFamily="34" charset="0"/>
                <a:cs typeface="Arial Narrow" panose="020B0604020202020204" pitchFamily="34" charset="0"/>
              </a:defRPr>
            </a:lvl1pPr>
            <a:lvl2pPr marL="800100" indent="-342900" algn="l">
              <a:buFont typeface="Arial" panose="020B0604020202020204" pitchFamily="34" charset="0"/>
              <a:buChar char="•"/>
              <a:defRPr sz="2200" b="0" i="0">
                <a:latin typeface="Arial Narrow" panose="020B0604020202020204" pitchFamily="34" charset="0"/>
                <a:cs typeface="Arial Narrow" panose="020B0604020202020204" pitchFamily="34" charset="0"/>
              </a:defRPr>
            </a:lvl2pPr>
            <a:lvl3pPr algn="l">
              <a:defRPr sz="2000" b="0" i="0">
                <a:latin typeface="Arial Narrow" panose="020B0604020202020204" pitchFamily="34" charset="0"/>
                <a:cs typeface="Arial Narrow"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GB" dirty="0"/>
              <a:t>Click to edit Body Copy Heading Arial Narrow 24 points</a:t>
            </a:r>
          </a:p>
        </p:txBody>
      </p:sp>
      <p:pic>
        <p:nvPicPr>
          <p:cNvPr id="7" name="Picture 6" descr="A close up of a sign&#10;&#10;Description automatically generated">
            <a:extLst>
              <a:ext uri="{FF2B5EF4-FFF2-40B4-BE49-F238E27FC236}">
                <a16:creationId xmlns:a16="http://schemas.microsoft.com/office/drawing/2014/main" id="{09AB1059-CE37-69EE-CC72-00E3291509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781" y="6272377"/>
            <a:ext cx="553506" cy="417051"/>
          </a:xfrm>
          <a:prstGeom prst="rect">
            <a:avLst/>
          </a:prstGeom>
        </p:spPr>
      </p:pic>
      <p:pic>
        <p:nvPicPr>
          <p:cNvPr id="8" name="Picture 7">
            <a:extLst>
              <a:ext uri="{FF2B5EF4-FFF2-40B4-BE49-F238E27FC236}">
                <a16:creationId xmlns:a16="http://schemas.microsoft.com/office/drawing/2014/main" id="{0DF11FAE-59A0-B172-0F41-D55A8E22EB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780" y="6231733"/>
            <a:ext cx="635506" cy="498339"/>
          </a:xfrm>
          <a:prstGeom prst="rect">
            <a:avLst/>
          </a:prstGeom>
        </p:spPr>
      </p:pic>
    </p:spTree>
    <p:extLst>
      <p:ext uri="{BB962C8B-B14F-4D97-AF65-F5344CB8AC3E}">
        <p14:creationId xmlns:p14="http://schemas.microsoft.com/office/powerpoint/2010/main" val="226974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BBA633-18AE-0641-B5A8-9577509A16E0}"/>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506098" y="6515088"/>
            <a:ext cx="1510307" cy="168737"/>
          </a:xfrm>
          <a:prstGeom prst="rect">
            <a:avLst/>
          </a:prstGeom>
        </p:spPr>
      </p:pic>
      <p:grpSp>
        <p:nvGrpSpPr>
          <p:cNvPr id="4" name="Group 3">
            <a:extLst>
              <a:ext uri="{FF2B5EF4-FFF2-40B4-BE49-F238E27FC236}">
                <a16:creationId xmlns:a16="http://schemas.microsoft.com/office/drawing/2014/main" id="{88FE4592-308C-E64F-A5AC-47AD9C0A44AF}"/>
              </a:ext>
            </a:extLst>
          </p:cNvPr>
          <p:cNvGrpSpPr/>
          <p:nvPr userDrawn="1"/>
        </p:nvGrpSpPr>
        <p:grpSpPr>
          <a:xfrm>
            <a:off x="11811000" y="350523"/>
            <a:ext cx="383634" cy="185021"/>
            <a:chOff x="11692233" y="6460441"/>
            <a:chExt cx="575967" cy="277780"/>
          </a:xfrm>
        </p:grpSpPr>
        <p:sp>
          <p:nvSpPr>
            <p:cNvPr id="6" name="Delay 5">
              <a:extLst>
                <a:ext uri="{FF2B5EF4-FFF2-40B4-BE49-F238E27FC236}">
                  <a16:creationId xmlns:a16="http://schemas.microsoft.com/office/drawing/2014/main" id="{A54FA726-4348-2B4E-BE3E-FB39DD23B290}"/>
                </a:ext>
              </a:extLst>
            </p:cNvPr>
            <p:cNvSpPr/>
            <p:nvPr userDrawn="1"/>
          </p:nvSpPr>
          <p:spPr>
            <a:xfrm rot="10800000">
              <a:off x="11692233" y="6460441"/>
              <a:ext cx="277780" cy="277780"/>
            </a:xfrm>
            <a:prstGeom prst="flowChartDelay">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CC3DE02-0681-9844-8ED4-92D8AF3B702F}"/>
                </a:ext>
              </a:extLst>
            </p:cNvPr>
            <p:cNvSpPr/>
            <p:nvPr userDrawn="1"/>
          </p:nvSpPr>
          <p:spPr>
            <a:xfrm>
              <a:off x="11970013" y="6460441"/>
              <a:ext cx="298187" cy="277780"/>
            </a:xfrm>
            <a:prstGeom prst="rect">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lide Number Placeholder 4">
            <a:extLst>
              <a:ext uri="{FF2B5EF4-FFF2-40B4-BE49-F238E27FC236}">
                <a16:creationId xmlns:a16="http://schemas.microsoft.com/office/drawing/2014/main" id="{D64F6CD1-0F93-D841-97D6-E1E96AC0F40E}"/>
              </a:ext>
            </a:extLst>
          </p:cNvPr>
          <p:cNvSpPr txBox="1">
            <a:spLocks/>
          </p:cNvSpPr>
          <p:nvPr userDrawn="1"/>
        </p:nvSpPr>
        <p:spPr>
          <a:xfrm>
            <a:off x="11830182" y="270900"/>
            <a:ext cx="3810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050" b="0" kern="1200">
                <a:solidFill>
                  <a:schemeClr val="bg1"/>
                </a:solidFill>
                <a:latin typeface="Arial" panose="020B0604020202020204" pitchFamily="34" charset="0"/>
                <a:ea typeface="ヒラギノ角ゴ ProN W3" charset="0"/>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4B1B767-A3E2-4A4D-B86F-67FEFF9F1C45}" type="slidenum">
              <a:rPr lang="en-US" smtClean="0"/>
              <a:pPr>
                <a:defRPr/>
              </a:pPr>
              <a:t>‹#›</a:t>
            </a:fld>
            <a:endParaRPr lang="en-US" dirty="0"/>
          </a:p>
        </p:txBody>
      </p:sp>
      <p:sp>
        <p:nvSpPr>
          <p:cNvPr id="10" name="Rectangle 9">
            <a:extLst>
              <a:ext uri="{FF2B5EF4-FFF2-40B4-BE49-F238E27FC236}">
                <a16:creationId xmlns:a16="http://schemas.microsoft.com/office/drawing/2014/main" id="{4AFC808C-7849-5E4B-940D-773458F2706F}"/>
              </a:ext>
            </a:extLst>
          </p:cNvPr>
          <p:cNvSpPr/>
          <p:nvPr userDrawn="1"/>
        </p:nvSpPr>
        <p:spPr>
          <a:xfrm>
            <a:off x="0" y="304800"/>
            <a:ext cx="152400" cy="838200"/>
          </a:xfrm>
          <a:prstGeom prst="rect">
            <a:avLst/>
          </a:prstGeom>
          <a:solidFill>
            <a:srgbClr val="002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138999"/>
      </p:ext>
    </p:extLst>
  </p:cSld>
  <p:clrMap bg1="lt1" tx1="dk1" bg2="lt2" tx2="dk2" accent1="accent1" accent2="accent2" accent3="accent3" accent4="accent4" accent5="accent5" accent6="accent6" hlink="hlink" folHlink="folHlink"/>
  <p:sldLayoutIdLst>
    <p:sldLayoutId id="2147483675" r:id="rId1"/>
    <p:sldLayoutId id="2147483688" r:id="rId2"/>
    <p:sldLayoutId id="2147483710" r:id="rId3"/>
    <p:sldLayoutId id="2147483704" r:id="rId4"/>
    <p:sldLayoutId id="2147483681" r:id="rId5"/>
    <p:sldLayoutId id="2147483690" r:id="rId6"/>
    <p:sldLayoutId id="2147483707" r:id="rId7"/>
    <p:sldLayoutId id="2147483693" r:id="rId8"/>
    <p:sldLayoutId id="2147483700" r:id="rId9"/>
    <p:sldLayoutId id="2147483702" r:id="rId10"/>
    <p:sldLayoutId id="2147483696" r:id="rId11"/>
    <p:sldLayoutId id="2147483691" r:id="rId12"/>
    <p:sldLayoutId id="2147483708" r:id="rId13"/>
    <p:sldLayoutId id="2147483711" r:id="rId14"/>
    <p:sldLayoutId id="2147483713" r:id="rId15"/>
    <p:sldLayoutId id="2147483714" r:id="rId16"/>
    <p:sldLayoutId id="214748371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75A01E-60A5-7B48-9ACB-3C6D45EC5537}"/>
              </a:ext>
            </a:extLst>
          </p:cNvPr>
          <p:cNvSpPr>
            <a:spLocks noGrp="1"/>
          </p:cNvSpPr>
          <p:nvPr>
            <p:ph type="body" sz="quarter" idx="13"/>
          </p:nvPr>
        </p:nvSpPr>
        <p:spPr>
          <a:xfrm>
            <a:off x="815897" y="2793495"/>
            <a:ext cx="9597864" cy="1214437"/>
          </a:xfrm>
        </p:spPr>
        <p:txBody>
          <a:bodyPr/>
          <a:lstStyle/>
          <a:p>
            <a:endParaRPr lang="en-US" dirty="0" smtClean="0"/>
          </a:p>
          <a:p>
            <a:endParaRPr lang="en-US" dirty="0"/>
          </a:p>
          <a:p>
            <a:r>
              <a:rPr lang="en-US" dirty="0" smtClean="0"/>
              <a:t>Sustainable Journey ,</a:t>
            </a:r>
          </a:p>
          <a:p>
            <a:endParaRPr lang="en-US" dirty="0"/>
          </a:p>
          <a:p>
            <a:r>
              <a:rPr lang="en-US" dirty="0" smtClean="0"/>
              <a:t> Indorama India  Pvt Ltd, Haldia</a:t>
            </a:r>
            <a:endParaRPr lang="en-IN" dirty="0" smtClean="0"/>
          </a:p>
          <a:p>
            <a:r>
              <a:rPr lang="en-US" sz="2400" dirty="0" smtClean="0"/>
              <a:t> Case Study towards Net Zero at Haldia</a:t>
            </a:r>
            <a:endParaRPr lang="en-US" sz="2400" dirty="0"/>
          </a:p>
          <a:p>
            <a:endParaRPr lang="en-US" sz="2400" dirty="0"/>
          </a:p>
          <a:p>
            <a:endParaRPr lang="en-IN" sz="2400" dirty="0" smtClean="0"/>
          </a:p>
          <a:p>
            <a:endParaRPr lang="en-US" sz="2000" dirty="0"/>
          </a:p>
        </p:txBody>
      </p:sp>
      <p:sp>
        <p:nvSpPr>
          <p:cNvPr id="5" name="Slide Number Placeholder 4">
            <a:extLst>
              <a:ext uri="{FF2B5EF4-FFF2-40B4-BE49-F238E27FC236}">
                <a16:creationId xmlns:a16="http://schemas.microsoft.com/office/drawing/2014/main" id="{8F4CFAA1-98BE-7147-83EA-CCDCCAA80199}"/>
              </a:ext>
            </a:extLst>
          </p:cNvPr>
          <p:cNvSpPr>
            <a:spLocks noGrp="1"/>
          </p:cNvSpPr>
          <p:nvPr>
            <p:ph type="sldNum" sz="quarter" idx="4"/>
          </p:nvPr>
        </p:nvSpPr>
        <p:spPr>
          <a:xfrm>
            <a:off x="1505010" y="4914212"/>
            <a:ext cx="1940555" cy="572188"/>
          </a:xfrm>
        </p:spPr>
        <p:txBody>
          <a:bodyPr/>
          <a:lstStyle/>
          <a:p>
            <a:r>
              <a:rPr lang="en-US" sz="2400" dirty="0" smtClean="0"/>
              <a:t>30.11.2023</a:t>
            </a:r>
            <a:endParaRPr lang="en-US" sz="2400" dirty="0"/>
          </a:p>
        </p:txBody>
      </p:sp>
    </p:spTree>
    <p:extLst>
      <p:ext uri="{BB962C8B-B14F-4D97-AF65-F5344CB8AC3E}">
        <p14:creationId xmlns:p14="http://schemas.microsoft.com/office/powerpoint/2010/main" val="1104245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6847FA-98C9-1CDA-1BA9-AD9A762147BB}"/>
              </a:ext>
            </a:extLst>
          </p:cNvPr>
          <p:cNvPicPr>
            <a:picLocks noChangeAspect="1"/>
          </p:cNvPicPr>
          <p:nvPr/>
        </p:nvPicPr>
        <p:blipFill>
          <a:blip r:embed="rId2"/>
          <a:stretch>
            <a:fillRect/>
          </a:stretch>
        </p:blipFill>
        <p:spPr>
          <a:xfrm>
            <a:off x="196646" y="294968"/>
            <a:ext cx="11595330" cy="5999276"/>
          </a:xfrm>
          <a:prstGeom prst="rect">
            <a:avLst/>
          </a:prstGeom>
        </p:spPr>
      </p:pic>
    </p:spTree>
    <p:extLst>
      <p:ext uri="{BB962C8B-B14F-4D97-AF65-F5344CB8AC3E}">
        <p14:creationId xmlns:p14="http://schemas.microsoft.com/office/powerpoint/2010/main" val="2618522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233D29-4804-6CCC-ACD7-4D18E81DDB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05" r="-1705"/>
          <a:stretch/>
        </p:blipFill>
        <p:spPr>
          <a:xfrm>
            <a:off x="803558" y="0"/>
            <a:ext cx="10958510" cy="6145766"/>
          </a:xfrm>
          <a:prstGeom prst="rect">
            <a:avLst/>
          </a:prstGeom>
        </p:spPr>
      </p:pic>
    </p:spTree>
    <p:extLst>
      <p:ext uri="{BB962C8B-B14F-4D97-AF65-F5344CB8AC3E}">
        <p14:creationId xmlns:p14="http://schemas.microsoft.com/office/powerpoint/2010/main" val="3539641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
            <a:extLst>
              <a:ext uri="{FF2B5EF4-FFF2-40B4-BE49-F238E27FC236}">
                <a16:creationId xmlns:a16="http://schemas.microsoft.com/office/drawing/2014/main" id="{17292E02-C1E7-91CD-3018-30EF72C98C72}"/>
              </a:ext>
            </a:extLst>
          </p:cNvPr>
          <p:cNvSpPr txBox="1">
            <a:spLocks/>
          </p:cNvSpPr>
          <p:nvPr/>
        </p:nvSpPr>
        <p:spPr>
          <a:xfrm>
            <a:off x="995364" y="1330127"/>
            <a:ext cx="9984618" cy="2851188"/>
          </a:xfrm>
          <a:prstGeom prst="rect">
            <a:avLst/>
          </a:prstGeom>
          <a:solidFill>
            <a:srgbClr val="00338D"/>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361950" marR="0" lvl="3" indent="-1809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defRPr/>
            </a:pPr>
            <a:r>
              <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Indorama Corporation PTE. LTD. is a leading producer of fertilizers, polyolefins, fibers, yarns, and medical gloves having 30 manufacturing sites across eight countries around the world. Environment, Social, and Governance are the three main directions resulting from the strategy adopted at a global level in the Indorama Group. Integrated within this strategy, long-term initiatives are to be developed and ambitious goals anchored. Within the framework of production processes, Indorama makes a possible effort to constantly improve our energy efficiency. </a:t>
            </a:r>
          </a:p>
          <a:p>
            <a:pPr marL="361950" marR="0" lvl="3" indent="-1809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defRPr/>
            </a:pPr>
            <a:endParaRPr kumimoji="0" lang="en-US" altLang="en-US" sz="1100" b="0" i="0" u="none" strike="noStrike" kern="1200" cap="none" spc="0" normalizeH="0" baseline="0" noProof="0">
              <a:ln>
                <a:noFill/>
              </a:ln>
              <a:solidFill>
                <a:srgbClr val="FFFFFF"/>
              </a:solidFill>
              <a:effectLst/>
              <a:uLnTx/>
              <a:uFillTx/>
              <a:latin typeface="Arial"/>
              <a:ea typeface="+mn-ea"/>
              <a:cs typeface="+mn-cs"/>
            </a:endParaRPr>
          </a:p>
          <a:p>
            <a:pPr marL="361950" marR="0" lvl="3" indent="-1809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defRPr/>
            </a:pPr>
            <a:r>
              <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Indorama is taking into consideration the changing global demands and is committed to making the chemical value chain safe, efficient, and sustainable to guarantee responsible growth. Working toward reducing the ecological impact of their products and ensuring safe and healthy working conditions are their one of the top priorities. Their sustainability journey shall also be built keeping in mind the three core areas of Environment, Social, and Governance and in harmony with the UN Sustainable Development Goals (SDGs).</a:t>
            </a:r>
          </a:p>
          <a:p>
            <a:pPr marL="361950" marR="0" lvl="3" indent="-1809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defRPr/>
            </a:pPr>
            <a:endParaRPr kumimoji="0" lang="en-US" altLang="en-US" sz="1100" b="0" i="0" u="none" strike="noStrike" kern="1200" cap="none" spc="0" normalizeH="0" baseline="0" noProof="0">
              <a:ln>
                <a:noFill/>
              </a:ln>
              <a:solidFill>
                <a:srgbClr val="FFFFFF"/>
              </a:solidFill>
              <a:effectLst/>
              <a:uLnTx/>
              <a:uFillTx/>
              <a:latin typeface="Arial"/>
              <a:ea typeface="+mn-ea"/>
              <a:cs typeface="+mn-cs"/>
            </a:endParaRPr>
          </a:p>
          <a:p>
            <a:pPr marL="361950" marR="0" lvl="3" indent="-1809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defRPr/>
            </a:pPr>
            <a:r>
              <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Indorama can achieve its goal to build an environmentally responsible business by imbibing a sustainable business and operational ethos whilst reducing greenhouse gas emissions across their footprint by focusing on 3 pillars </a:t>
            </a:r>
            <a:r>
              <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Reduce, Substitute, and Compensate.</a:t>
            </a:r>
          </a:p>
          <a:p>
            <a:pPr marL="361950" marR="0" lvl="3" indent="-1809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defRPr/>
            </a:pPr>
            <a:endParaRPr kumimoji="0" lang="en-US" altLang="en-US" sz="1100" b="0" i="0" u="none" strike="noStrike" kern="1200" cap="none" spc="0" normalizeH="0" baseline="0" noProof="0">
              <a:ln>
                <a:noFill/>
              </a:ln>
              <a:solidFill>
                <a:srgbClr val="FFFFFF"/>
              </a:solidFill>
              <a:effectLst/>
              <a:uLnTx/>
              <a:uFillTx/>
              <a:latin typeface="Arial"/>
              <a:ea typeface="+mn-ea"/>
              <a:cs typeface="+mn-cs"/>
            </a:endParaRPr>
          </a:p>
          <a:p>
            <a:pPr marL="533400" marR="0" lvl="3"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defRPr/>
            </a:pPr>
            <a:r>
              <a:rPr kumimoji="0" lang="en-US" altLang="en-US" sz="11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REDUCE: </a:t>
            </a:r>
            <a:r>
              <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Reduce energy use by improving efficiencies, optimizing operations, and redesigning processes</a:t>
            </a:r>
            <a:endParaRPr kumimoji="0" lang="en-US" altLang="en-US" sz="1100" b="0" i="0" u="none" strike="noStrike" kern="1200" cap="none" spc="0" normalizeH="0" baseline="0" noProof="0">
              <a:ln>
                <a:noFill/>
              </a:ln>
              <a:solidFill>
                <a:srgbClr val="FFFFFF"/>
              </a:solidFill>
              <a:effectLst/>
              <a:uLnTx/>
              <a:uFillTx/>
              <a:latin typeface="Arial"/>
              <a:ea typeface="+mn-ea"/>
              <a:cs typeface="+mn-cs"/>
            </a:endParaRPr>
          </a:p>
          <a:p>
            <a:pPr marL="533400" marR="0" lvl="3"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defRPr/>
            </a:pPr>
            <a:r>
              <a:rPr kumimoji="0" lang="en-US" altLang="en-US" sz="11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SUBSTITUTE: </a:t>
            </a:r>
            <a:r>
              <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Replace conventional, dirty energy sources with renewable technologies and low emission products</a:t>
            </a:r>
            <a:endParaRPr kumimoji="0" lang="en-US" altLang="en-US" sz="1100" b="0" i="0" u="none" strike="noStrike" kern="1200" cap="none" spc="0" normalizeH="0" baseline="0" noProof="0">
              <a:ln>
                <a:noFill/>
              </a:ln>
              <a:solidFill>
                <a:srgbClr val="FFFFFF"/>
              </a:solidFill>
              <a:effectLst/>
              <a:uLnTx/>
              <a:uFillTx/>
              <a:latin typeface="Arial"/>
              <a:ea typeface="+mn-ea"/>
              <a:cs typeface="+mn-cs"/>
            </a:endParaRPr>
          </a:p>
          <a:p>
            <a:pPr marL="533400" marR="0" lvl="3"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defRPr/>
            </a:pPr>
            <a:r>
              <a:rPr kumimoji="0" lang="en-US" altLang="en-US" sz="11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COMPENSATE: </a:t>
            </a:r>
            <a:r>
              <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Remove unavoidable residual emissions through RECs and/or offsets</a:t>
            </a:r>
            <a:endParaRPr kumimoji="0" lang="en-US" altLang="en-US" sz="11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srgbClr val="00338D"/>
              </a:solidFill>
              <a:effectLst/>
              <a:uLnTx/>
              <a:uFillTx/>
              <a:latin typeface="Arial"/>
              <a:ea typeface="+mn-ea"/>
              <a:cs typeface="+mn-cs"/>
            </a:endParaRPr>
          </a:p>
        </p:txBody>
      </p:sp>
      <p:sp>
        <p:nvSpPr>
          <p:cNvPr id="35" name="Title 2">
            <a:extLst>
              <a:ext uri="{FF2B5EF4-FFF2-40B4-BE49-F238E27FC236}">
                <a16:creationId xmlns:a16="http://schemas.microsoft.com/office/drawing/2014/main" id="{521F95DD-812B-FA89-9492-95D7BEF687AE}"/>
              </a:ext>
            </a:extLst>
          </p:cNvPr>
          <p:cNvSpPr txBox="1">
            <a:spLocks/>
          </p:cNvSpPr>
          <p:nvPr/>
        </p:nvSpPr>
        <p:spPr>
          <a:xfrm>
            <a:off x="344129" y="431799"/>
            <a:ext cx="10855685" cy="91544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338D"/>
                </a:solidFill>
                <a:effectLst/>
                <a:uLnTx/>
                <a:uFillTx/>
                <a:latin typeface="Arial" panose="020B0604020202020204" pitchFamily="34" charset="0"/>
                <a:cs typeface="Arial" panose="020B0604020202020204" pitchFamily="34" charset="0"/>
              </a:rPr>
              <a:t>Indorama Corporation – Decarbonization strategy</a:t>
            </a:r>
          </a:p>
        </p:txBody>
      </p:sp>
      <p:grpSp>
        <p:nvGrpSpPr>
          <p:cNvPr id="36" name="Group 1">
            <a:extLst>
              <a:ext uri="{FF2B5EF4-FFF2-40B4-BE49-F238E27FC236}">
                <a16:creationId xmlns:a16="http://schemas.microsoft.com/office/drawing/2014/main" id="{D92C2B74-4BDE-5C5C-3B90-6CDBDAA1F8F1}"/>
              </a:ext>
            </a:extLst>
          </p:cNvPr>
          <p:cNvGrpSpPr>
            <a:grpSpLocks/>
          </p:cNvGrpSpPr>
          <p:nvPr/>
        </p:nvGrpSpPr>
        <p:grpSpPr bwMode="auto">
          <a:xfrm>
            <a:off x="7073601" y="3974995"/>
            <a:ext cx="4126213" cy="2229496"/>
            <a:chOff x="0" y="199"/>
            <a:chExt cx="60614" cy="46248"/>
          </a:xfrm>
        </p:grpSpPr>
        <p:grpSp>
          <p:nvGrpSpPr>
            <p:cNvPr id="37" name="Group 13">
              <a:extLst>
                <a:ext uri="{FF2B5EF4-FFF2-40B4-BE49-F238E27FC236}">
                  <a16:creationId xmlns:a16="http://schemas.microsoft.com/office/drawing/2014/main" id="{B3F4C75E-9E7D-E28B-AE66-A5C40016B308}"/>
                </a:ext>
              </a:extLst>
            </p:cNvPr>
            <p:cNvGrpSpPr>
              <a:grpSpLocks/>
            </p:cNvGrpSpPr>
            <p:nvPr/>
          </p:nvGrpSpPr>
          <p:grpSpPr bwMode="auto">
            <a:xfrm>
              <a:off x="30517" y="199"/>
              <a:ext cx="30097" cy="46248"/>
              <a:chOff x="30517" y="199"/>
              <a:chExt cx="36895" cy="46247"/>
            </a:xfrm>
          </p:grpSpPr>
          <p:sp>
            <p:nvSpPr>
              <p:cNvPr id="49" name="Rectangle: Rounded Corners 14">
                <a:extLst>
                  <a:ext uri="{FF2B5EF4-FFF2-40B4-BE49-F238E27FC236}">
                    <a16:creationId xmlns:a16="http://schemas.microsoft.com/office/drawing/2014/main" id="{D0251A65-85F0-8F7A-32C0-345649A40009}"/>
                  </a:ext>
                </a:extLst>
              </p:cNvPr>
              <p:cNvSpPr>
                <a:spLocks noChangeArrowheads="1"/>
              </p:cNvSpPr>
              <p:nvPr/>
            </p:nvSpPr>
            <p:spPr bwMode="auto">
              <a:xfrm>
                <a:off x="39510" y="199"/>
                <a:ext cx="26942" cy="46247"/>
              </a:xfrm>
              <a:prstGeom prst="roundRect">
                <a:avLst>
                  <a:gd name="adj" fmla="val 0"/>
                </a:avLst>
              </a:prstGeom>
              <a:solidFill>
                <a:srgbClr val="4472C4"/>
              </a:solidFill>
              <a:ln>
                <a:noFill/>
              </a:ln>
              <a:effectLst>
                <a:outerShdw dist="38100" dir="2700000" algn="tl" rotWithShape="0">
                  <a:srgbClr val="000000">
                    <a:alpha val="39999"/>
                  </a:srgbClr>
                </a:outerShdw>
              </a:effectLst>
              <a:extLst>
                <a:ext uri="{91240B29-F687-4F45-9708-019B960494DF}">
                  <a14:hiddenLine xmlns:a14="http://schemas.microsoft.com/office/drawing/2010/main" w="25400">
                    <a:solidFill>
                      <a:srgbClr val="000000"/>
                    </a:solidFill>
                    <a:round/>
                    <a:headEnd/>
                    <a:tailEnd/>
                  </a14:hiddenLine>
                </a:ext>
              </a:extLst>
            </p:spPr>
            <p:txBody>
              <a:bodyPr vert="horz" wrap="square" lIns="45716" tIns="45716" rIns="45716" bIns="45716" numCol="1" anchor="ctr" anchorCtr="0" compatLnSpc="1">
                <a:prstTxWarp prst="textNoShape">
                  <a:avLst/>
                </a:prstTxWarp>
              </a:bodyPr>
              <a:lstStyle/>
              <a:p>
                <a:endParaRPr lang="en-US">
                  <a:solidFill>
                    <a:srgbClr val="000000"/>
                  </a:solidFill>
                  <a:latin typeface="Arial"/>
                </a:endParaRPr>
              </a:p>
            </p:txBody>
          </p:sp>
          <p:sp>
            <p:nvSpPr>
              <p:cNvPr id="50" name="TextBox 69">
                <a:extLst>
                  <a:ext uri="{FF2B5EF4-FFF2-40B4-BE49-F238E27FC236}">
                    <a16:creationId xmlns:a16="http://schemas.microsoft.com/office/drawing/2014/main" id="{F54177A0-585E-2AD9-F13D-4F5F4AD77BBF}"/>
                  </a:ext>
                </a:extLst>
              </p:cNvPr>
              <p:cNvSpPr txBox="1">
                <a:spLocks noChangeArrowheads="1"/>
              </p:cNvSpPr>
              <p:nvPr/>
            </p:nvSpPr>
            <p:spPr bwMode="auto">
              <a:xfrm>
                <a:off x="40719" y="4817"/>
                <a:ext cx="24323" cy="1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6" tIns="45716" rIns="45716" bIns="45716" numCol="1" anchor="ctr" anchorCtr="0" compatLnSpc="1">
                <a:prstTxWarp prst="textNoShape">
                  <a:avLst/>
                </a:prstTxWarp>
              </a:bodyPr>
              <a:lstStyle/>
              <a:p>
                <a:pPr algn="ctr" eaLnBrk="0" fontAlgn="base" hangingPunct="0">
                  <a:spcBef>
                    <a:spcPct val="0"/>
                  </a:spcBef>
                  <a:spcAft>
                    <a:spcPct val="0"/>
                  </a:spcAft>
                </a:pPr>
                <a:r>
                  <a:rPr lang="en-US" altLang="en-US" sz="1000" b="1">
                    <a:solidFill>
                      <a:srgbClr val="000000"/>
                    </a:solidFill>
                    <a:latin typeface="Arial" panose="020B0604020202020204" pitchFamily="34" charset="0"/>
                    <a:ea typeface="Calibri" panose="020F0502020204030204" pitchFamily="34" charset="0"/>
                    <a:cs typeface="Arial" panose="020B0604020202020204" pitchFamily="34" charset="0"/>
                  </a:rPr>
                  <a:t>Contribute to emission reduction globally</a:t>
                </a:r>
                <a:endParaRPr lang="en-US" altLang="en-US">
                  <a:solidFill>
                    <a:srgbClr val="000000"/>
                  </a:solidFill>
                  <a:latin typeface="Arial" panose="020B0604020202020204" pitchFamily="34" charset="0"/>
                </a:endParaRPr>
              </a:p>
            </p:txBody>
          </p:sp>
          <p:sp>
            <p:nvSpPr>
              <p:cNvPr id="51" name="TextBox 70">
                <a:extLst>
                  <a:ext uri="{FF2B5EF4-FFF2-40B4-BE49-F238E27FC236}">
                    <a16:creationId xmlns:a16="http://schemas.microsoft.com/office/drawing/2014/main" id="{66D70666-57FF-B17B-7C8F-EA7C061449F0}"/>
                  </a:ext>
                </a:extLst>
              </p:cNvPr>
              <p:cNvSpPr txBox="1">
                <a:spLocks noChangeArrowheads="1"/>
              </p:cNvSpPr>
              <p:nvPr/>
            </p:nvSpPr>
            <p:spPr bwMode="auto">
              <a:xfrm>
                <a:off x="40392" y="22684"/>
                <a:ext cx="25703" cy="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6" tIns="45716" rIns="45716" bIns="45716" numCol="1" anchor="t" anchorCtr="0" compatLnSpc="1">
                <a:prstTxWarp prst="textNoShape">
                  <a:avLst/>
                </a:prstTxWarp>
              </a:bodyPr>
              <a:lstStyle/>
              <a:p>
                <a:pPr algn="ctr" eaLnBrk="0" fontAlgn="base" hangingPunct="0">
                  <a:spcBef>
                    <a:spcPct val="0"/>
                  </a:spcBef>
                  <a:spcAft>
                    <a:spcPct val="0"/>
                  </a:spcAft>
                </a:pPr>
                <a:r>
                  <a:rPr lang="en-US" altLang="en-US" sz="1000" b="1" dirty="0">
                    <a:solidFill>
                      <a:srgbClr val="000000"/>
                    </a:solidFill>
                    <a:latin typeface="Arial" panose="020B0604020202020204" pitchFamily="34" charset="0"/>
                    <a:ea typeface="Calibri" panose="020F0502020204030204" pitchFamily="34" charset="0"/>
                    <a:cs typeface="Arial" panose="020B0604020202020204" pitchFamily="34" charset="0"/>
                  </a:rPr>
                  <a:t>Improve energy security</a:t>
                </a:r>
                <a:endParaRPr lang="en-US" altLang="en-US" dirty="0">
                  <a:solidFill>
                    <a:srgbClr val="000000"/>
                  </a:solidFill>
                  <a:latin typeface="Arial" panose="020B0604020202020204" pitchFamily="34" charset="0"/>
                </a:endParaRPr>
              </a:p>
            </p:txBody>
          </p:sp>
          <p:sp>
            <p:nvSpPr>
              <p:cNvPr id="52" name="TextBox 71">
                <a:extLst>
                  <a:ext uri="{FF2B5EF4-FFF2-40B4-BE49-F238E27FC236}">
                    <a16:creationId xmlns:a16="http://schemas.microsoft.com/office/drawing/2014/main" id="{DCF43D2D-8573-D044-EC8C-C2A3FF0449CF}"/>
                  </a:ext>
                </a:extLst>
              </p:cNvPr>
              <p:cNvSpPr txBox="1">
                <a:spLocks noChangeArrowheads="1"/>
              </p:cNvSpPr>
              <p:nvPr/>
            </p:nvSpPr>
            <p:spPr bwMode="auto">
              <a:xfrm>
                <a:off x="40716" y="37782"/>
                <a:ext cx="25424" cy="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6" tIns="45716" rIns="45716" bIns="45716" numCol="1" anchor="t" anchorCtr="0" compatLnSpc="1">
                <a:prstTxWarp prst="textNoShape">
                  <a:avLst/>
                </a:prstTxWarp>
              </a:bodyPr>
              <a:lstStyle/>
              <a:p>
                <a:pPr algn="ctr" eaLnBrk="0" fontAlgn="base" hangingPunct="0">
                  <a:spcBef>
                    <a:spcPct val="0"/>
                  </a:spcBef>
                  <a:spcAft>
                    <a:spcPct val="0"/>
                  </a:spcAft>
                </a:pPr>
                <a:r>
                  <a:rPr lang="en-US" altLang="en-US" sz="1000" b="1">
                    <a:solidFill>
                      <a:srgbClr val="000000"/>
                    </a:solidFill>
                    <a:latin typeface="Arial" panose="020B0604020202020204" pitchFamily="34" charset="0"/>
                    <a:ea typeface="Calibri" panose="020F0502020204030204" pitchFamily="34" charset="0"/>
                    <a:cs typeface="Arial" panose="020B0604020202020204" pitchFamily="34" charset="0"/>
                  </a:rPr>
                  <a:t>Enhance operational performance</a:t>
                </a:r>
                <a:endParaRPr lang="en-US" altLang="en-US">
                  <a:solidFill>
                    <a:srgbClr val="000000"/>
                  </a:solidFill>
                  <a:latin typeface="Arial" panose="020B0604020202020204" pitchFamily="34" charset="0"/>
                </a:endParaRPr>
              </a:p>
            </p:txBody>
          </p:sp>
          <p:pic>
            <p:nvPicPr>
              <p:cNvPr id="53" name="Picture 19" descr="Carbon Emission Trends Svg Png Icon Free Download (#116062 ...">
                <a:extLst>
                  <a:ext uri="{FF2B5EF4-FFF2-40B4-BE49-F238E27FC236}">
                    <a16:creationId xmlns:a16="http://schemas.microsoft.com/office/drawing/2014/main" id="{28BEDB83-3ED0-3E10-C2C0-7B59AD24528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47" y="326"/>
                <a:ext cx="6387" cy="57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Coolmuster iOS Data Eraser: Delete iPad iPhone iPod Data Permanently">
                <a:extLst>
                  <a:ext uri="{FF2B5EF4-FFF2-40B4-BE49-F238E27FC236}">
                    <a16:creationId xmlns:a16="http://schemas.microsoft.com/office/drawing/2014/main" id="{2AD64924-6944-8980-020B-35DB7F2A5A90}"/>
                  </a:ext>
                </a:extLst>
              </p:cNvPr>
              <p:cNvPicPr>
                <a:picLocks noChangeAspect="1" noChangeArrowheads="1"/>
              </p:cNvPicPr>
              <p:nvPr/>
            </p:nvPicPr>
            <p:blipFill>
              <a:blip r:embed="rId3" cstate="screen">
                <a:grayscl/>
                <a:biLevel thresh="50000"/>
                <a:extLst>
                  <a:ext uri="{28A0092B-C50C-407E-A947-70E740481C1C}">
                    <a14:useLocalDpi xmlns:a14="http://schemas.microsoft.com/office/drawing/2010/main"/>
                  </a:ext>
                </a:extLst>
              </a:blip>
              <a:srcRect/>
              <a:stretch>
                <a:fillRect/>
              </a:stretch>
            </p:blipFill>
            <p:spPr bwMode="auto">
              <a:xfrm>
                <a:off x="46907" y="17215"/>
                <a:ext cx="11267" cy="57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1" descr="results-icon - Prestige Real Estate of Killington">
                <a:extLst>
                  <a:ext uri="{FF2B5EF4-FFF2-40B4-BE49-F238E27FC236}">
                    <a16:creationId xmlns:a16="http://schemas.microsoft.com/office/drawing/2014/main" id="{529E7E44-D9B8-75BB-A9E3-41705676CA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35" y="31705"/>
                <a:ext cx="7211" cy="7211"/>
              </a:xfrm>
              <a:prstGeom prst="rect">
                <a:avLst/>
              </a:prstGeom>
              <a:noFill/>
              <a:extLst>
                <a:ext uri="{909E8E84-426E-40DD-AFC4-6F175D3DCCD1}">
                  <a14:hiddenFill xmlns:a14="http://schemas.microsoft.com/office/drawing/2010/main">
                    <a:solidFill>
                      <a:srgbClr val="FFFFFF"/>
                    </a:solidFill>
                  </a14:hiddenFill>
                </a:ext>
              </a:extLst>
            </p:spPr>
          </p:pic>
          <p:sp>
            <p:nvSpPr>
              <p:cNvPr id="56" name="Straight Connector 25">
                <a:extLst>
                  <a:ext uri="{FF2B5EF4-FFF2-40B4-BE49-F238E27FC236}">
                    <a16:creationId xmlns:a16="http://schemas.microsoft.com/office/drawing/2014/main" id="{8FECBC68-4EF3-DB9F-C09C-4AB27D1950AD}"/>
                  </a:ext>
                </a:extLst>
              </p:cNvPr>
              <p:cNvSpPr>
                <a:spLocks/>
              </p:cNvSpPr>
              <p:nvPr/>
            </p:nvSpPr>
            <p:spPr bwMode="auto">
              <a:xfrm>
                <a:off x="30727" y="15193"/>
                <a:ext cx="36685" cy="0"/>
              </a:xfrm>
              <a:prstGeom prst="line">
                <a:avLst/>
              </a:prstGeom>
              <a:noFill/>
              <a:ln w="57150">
                <a:solidFill>
                  <a:srgbClr val="FF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57" name="Straight Connector 26">
                <a:extLst>
                  <a:ext uri="{FF2B5EF4-FFF2-40B4-BE49-F238E27FC236}">
                    <a16:creationId xmlns:a16="http://schemas.microsoft.com/office/drawing/2014/main" id="{67EAAD7A-4DB8-EFF4-2D35-A1595D62071E}"/>
                  </a:ext>
                </a:extLst>
              </p:cNvPr>
              <p:cNvSpPr>
                <a:spLocks/>
              </p:cNvSpPr>
              <p:nvPr/>
            </p:nvSpPr>
            <p:spPr bwMode="auto">
              <a:xfrm>
                <a:off x="30517" y="31079"/>
                <a:ext cx="36895" cy="0"/>
              </a:xfrm>
              <a:prstGeom prst="line">
                <a:avLst/>
              </a:prstGeom>
              <a:noFill/>
              <a:ln w="57150">
                <a:solidFill>
                  <a:srgbClr val="FF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58" name="Rectangle 57">
                <a:extLst>
                  <a:ext uri="{FF2B5EF4-FFF2-40B4-BE49-F238E27FC236}">
                    <a16:creationId xmlns:a16="http://schemas.microsoft.com/office/drawing/2014/main" id="{E9984194-BEF2-9FC5-89E7-68D8E362CF5C}"/>
                  </a:ext>
                </a:extLst>
              </p:cNvPr>
              <p:cNvSpPr>
                <a:spLocks noChangeArrowheads="1"/>
              </p:cNvSpPr>
              <p:nvPr/>
            </p:nvSpPr>
            <p:spPr bwMode="auto">
              <a:xfrm>
                <a:off x="33414" y="1043"/>
                <a:ext cx="9155" cy="1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45716" tIns="45716" rIns="45716" bIns="45716" numCol="1" anchor="ctr" anchorCtr="0" compatLnSpc="1">
                <a:prstTxWarp prst="textNoShape">
                  <a:avLst/>
                </a:prstTxWarp>
              </a:bodyPr>
              <a:lstStyle/>
              <a:p>
                <a:pPr eaLnBrk="0" fontAlgn="base" hangingPunct="0">
                  <a:spcBef>
                    <a:spcPct val="0"/>
                  </a:spcBef>
                  <a:spcAft>
                    <a:spcPct val="0"/>
                  </a:spcAft>
                </a:pPr>
                <a:r>
                  <a:rPr lang="en-US" altLang="en-US" sz="3600" b="1">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altLang="en-US">
                  <a:solidFill>
                    <a:srgbClr val="000000"/>
                  </a:solidFill>
                  <a:latin typeface="Arial" panose="020B0604020202020204" pitchFamily="34" charset="0"/>
                </a:endParaRPr>
              </a:p>
            </p:txBody>
          </p:sp>
          <p:sp>
            <p:nvSpPr>
              <p:cNvPr id="59" name="Rectangle 58">
                <a:extLst>
                  <a:ext uri="{FF2B5EF4-FFF2-40B4-BE49-F238E27FC236}">
                    <a16:creationId xmlns:a16="http://schemas.microsoft.com/office/drawing/2014/main" id="{6C65F4F3-F9F5-53A0-702A-2259F79F0724}"/>
                  </a:ext>
                </a:extLst>
              </p:cNvPr>
              <p:cNvSpPr>
                <a:spLocks noChangeArrowheads="1"/>
              </p:cNvSpPr>
              <p:nvPr/>
            </p:nvSpPr>
            <p:spPr bwMode="auto">
              <a:xfrm>
                <a:off x="33414" y="16450"/>
                <a:ext cx="9155" cy="1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45716" tIns="45716" rIns="45716" bIns="45716" numCol="1" anchor="ctr" anchorCtr="0" compatLnSpc="1">
                <a:prstTxWarp prst="textNoShape">
                  <a:avLst/>
                </a:prstTxWarp>
              </a:bodyPr>
              <a:lstStyle/>
              <a:p>
                <a:pPr eaLnBrk="0" fontAlgn="base" hangingPunct="0">
                  <a:spcBef>
                    <a:spcPct val="0"/>
                  </a:spcBef>
                  <a:spcAft>
                    <a:spcPct val="0"/>
                  </a:spcAft>
                </a:pPr>
                <a:r>
                  <a:rPr lang="en-US" altLang="en-US" sz="3600" b="1">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altLang="en-US">
                  <a:solidFill>
                    <a:srgbClr val="000000"/>
                  </a:solidFill>
                  <a:latin typeface="Arial" panose="020B0604020202020204" pitchFamily="34" charset="0"/>
                </a:endParaRPr>
              </a:p>
            </p:txBody>
          </p:sp>
          <p:sp>
            <p:nvSpPr>
              <p:cNvPr id="60" name="Rectangle 59">
                <a:extLst>
                  <a:ext uri="{FF2B5EF4-FFF2-40B4-BE49-F238E27FC236}">
                    <a16:creationId xmlns:a16="http://schemas.microsoft.com/office/drawing/2014/main" id="{6AF8A0BB-F022-1E20-76E4-BAB41F948EDD}"/>
                  </a:ext>
                </a:extLst>
              </p:cNvPr>
              <p:cNvSpPr>
                <a:spLocks noChangeArrowheads="1"/>
              </p:cNvSpPr>
              <p:nvPr/>
            </p:nvSpPr>
            <p:spPr bwMode="auto">
              <a:xfrm>
                <a:off x="33414" y="31722"/>
                <a:ext cx="9155" cy="1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45716" tIns="45716" rIns="45716" bIns="45716" numCol="1" anchor="ctr" anchorCtr="0" compatLnSpc="1">
                <a:prstTxWarp prst="textNoShape">
                  <a:avLst/>
                </a:prstTxWarp>
              </a:bodyPr>
              <a:lstStyle/>
              <a:p>
                <a:pPr eaLnBrk="0" fontAlgn="base" hangingPunct="0">
                  <a:spcBef>
                    <a:spcPct val="0"/>
                  </a:spcBef>
                  <a:spcAft>
                    <a:spcPct val="0"/>
                  </a:spcAft>
                </a:pPr>
                <a:r>
                  <a:rPr lang="en-US" altLang="en-US" sz="3600" b="1">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en-US" altLang="en-US">
                  <a:solidFill>
                    <a:srgbClr val="000000"/>
                  </a:solidFill>
                  <a:latin typeface="Arial" panose="020B0604020202020204" pitchFamily="34" charset="0"/>
                </a:endParaRPr>
              </a:p>
            </p:txBody>
          </p:sp>
        </p:grpSp>
        <p:grpSp>
          <p:nvGrpSpPr>
            <p:cNvPr id="38" name="Group 3">
              <a:extLst>
                <a:ext uri="{FF2B5EF4-FFF2-40B4-BE49-F238E27FC236}">
                  <a16:creationId xmlns:a16="http://schemas.microsoft.com/office/drawing/2014/main" id="{6EF1BEB6-447D-6DC9-A220-FD17CF4937ED}"/>
                </a:ext>
              </a:extLst>
            </p:cNvPr>
            <p:cNvGrpSpPr>
              <a:grpSpLocks/>
            </p:cNvGrpSpPr>
            <p:nvPr/>
          </p:nvGrpSpPr>
          <p:grpSpPr bwMode="auto">
            <a:xfrm>
              <a:off x="0" y="9247"/>
              <a:ext cx="24446" cy="27487"/>
              <a:chOff x="0" y="9247"/>
              <a:chExt cx="24446" cy="27487"/>
            </a:xfrm>
          </p:grpSpPr>
          <p:pic>
            <p:nvPicPr>
              <p:cNvPr id="43" name="Picture 8">
                <a:extLst>
                  <a:ext uri="{FF2B5EF4-FFF2-40B4-BE49-F238E27FC236}">
                    <a16:creationId xmlns:a16="http://schemas.microsoft.com/office/drawing/2014/main" id="{17DFA39C-78AB-2F69-C71D-B2268A7613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14" y="11584"/>
                <a:ext cx="19666" cy="22813"/>
              </a:xfrm>
              <a:prstGeom prst="rect">
                <a:avLst/>
              </a:prstGeom>
              <a:noFill/>
              <a:extLst>
                <a:ext uri="{909E8E84-426E-40DD-AFC4-6F175D3DCCD1}">
                  <a14:hiddenFill xmlns:a14="http://schemas.microsoft.com/office/drawing/2010/main">
                    <a:solidFill>
                      <a:srgbClr val="FFFFFF"/>
                    </a:solidFill>
                  </a14:hiddenFill>
                </a:ext>
              </a:extLst>
            </p:spPr>
          </p:pic>
          <p:sp>
            <p:nvSpPr>
              <p:cNvPr id="44" name="Hexagon 9">
                <a:extLst>
                  <a:ext uri="{FF2B5EF4-FFF2-40B4-BE49-F238E27FC236}">
                    <a16:creationId xmlns:a16="http://schemas.microsoft.com/office/drawing/2014/main" id="{5A9C46CC-B171-8018-0F14-26CCAEEE2F37}"/>
                  </a:ext>
                </a:extLst>
              </p:cNvPr>
              <p:cNvSpPr>
                <a:spLocks noChangeArrowheads="1"/>
              </p:cNvSpPr>
              <p:nvPr/>
            </p:nvSpPr>
            <p:spPr bwMode="auto">
              <a:xfrm rot="-5400000">
                <a:off x="-1896" y="11143"/>
                <a:ext cx="27487" cy="23695"/>
              </a:xfrm>
              <a:prstGeom prst="hexagon">
                <a:avLst>
                  <a:gd name="adj" fmla="val 30102"/>
                  <a:gd name="vf" fmla="val 115470"/>
                </a:avLst>
              </a:prstGeom>
              <a:noFill/>
              <a:ln w="38100">
                <a:solidFill>
                  <a:srgbClr val="4472C4"/>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54610" tIns="54610" rIns="54610" bIns="54610" numCol="1" anchor="ctr" anchorCtr="0" compatLnSpc="1">
                <a:prstTxWarp prst="textNoShape">
                  <a:avLst/>
                </a:prstTxWarp>
              </a:bodyPr>
              <a:lstStyle/>
              <a:p>
                <a:endParaRPr lang="en-US">
                  <a:solidFill>
                    <a:srgbClr val="000000"/>
                  </a:solidFill>
                  <a:latin typeface="Arial"/>
                </a:endParaRPr>
              </a:p>
            </p:txBody>
          </p:sp>
          <p:sp>
            <p:nvSpPr>
              <p:cNvPr id="45" name="TextBox 92">
                <a:extLst>
                  <a:ext uri="{FF2B5EF4-FFF2-40B4-BE49-F238E27FC236}">
                    <a16:creationId xmlns:a16="http://schemas.microsoft.com/office/drawing/2014/main" id="{8B85C571-2CF3-8C4D-9DDD-AE3ECFF593B6}"/>
                  </a:ext>
                </a:extLst>
              </p:cNvPr>
              <p:cNvSpPr txBox="1">
                <a:spLocks noChangeArrowheads="1"/>
              </p:cNvSpPr>
              <p:nvPr/>
            </p:nvSpPr>
            <p:spPr bwMode="auto">
              <a:xfrm>
                <a:off x="3679" y="14917"/>
                <a:ext cx="14643" cy="1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GB" alt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Three key reasons</a:t>
                </a:r>
                <a:endParaRPr lang="en-GB" altLang="en-US" dirty="0">
                  <a:solidFill>
                    <a:srgbClr val="000000"/>
                  </a:solidFill>
                  <a:latin typeface="Arial" panose="020B0604020202020204" pitchFamily="34" charset="0"/>
                </a:endParaRPr>
              </a:p>
            </p:txBody>
          </p:sp>
          <p:sp>
            <p:nvSpPr>
              <p:cNvPr id="46" name="Rectangle 11">
                <a:extLst>
                  <a:ext uri="{FF2B5EF4-FFF2-40B4-BE49-F238E27FC236}">
                    <a16:creationId xmlns:a16="http://schemas.microsoft.com/office/drawing/2014/main" id="{97705D67-6077-F6F1-232D-E8C721D2F633}"/>
                  </a:ext>
                </a:extLst>
              </p:cNvPr>
              <p:cNvSpPr>
                <a:spLocks noChangeArrowheads="1"/>
              </p:cNvSpPr>
              <p:nvPr/>
            </p:nvSpPr>
            <p:spPr bwMode="auto">
              <a:xfrm>
                <a:off x="22915" y="22225"/>
                <a:ext cx="1531" cy="1531"/>
              </a:xfrm>
              <a:prstGeom prst="rect">
                <a:avLst/>
              </a:prstGeom>
              <a:solidFill>
                <a:srgbClr val="272727"/>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54610" tIns="54610" rIns="54610" bIns="54610" numCol="1" anchor="ctr" anchorCtr="0" compatLnSpc="1">
                <a:prstTxWarp prst="textNoShape">
                  <a:avLst/>
                </a:prstTxWarp>
              </a:bodyPr>
              <a:lstStyle/>
              <a:p>
                <a:endParaRPr lang="en-US">
                  <a:solidFill>
                    <a:srgbClr val="000000"/>
                  </a:solidFill>
                  <a:latin typeface="Arial"/>
                </a:endParaRPr>
              </a:p>
            </p:txBody>
          </p:sp>
          <p:sp>
            <p:nvSpPr>
              <p:cNvPr id="47" name="Rectangle 12">
                <a:extLst>
                  <a:ext uri="{FF2B5EF4-FFF2-40B4-BE49-F238E27FC236}">
                    <a16:creationId xmlns:a16="http://schemas.microsoft.com/office/drawing/2014/main" id="{5A68C44A-99E6-7AAB-A2E8-9E263630599A}"/>
                  </a:ext>
                </a:extLst>
              </p:cNvPr>
              <p:cNvSpPr>
                <a:spLocks noChangeArrowheads="1"/>
              </p:cNvSpPr>
              <p:nvPr/>
            </p:nvSpPr>
            <p:spPr bwMode="auto">
              <a:xfrm>
                <a:off x="18549" y="12181"/>
                <a:ext cx="1532" cy="1532"/>
              </a:xfrm>
              <a:prstGeom prst="rect">
                <a:avLst/>
              </a:prstGeom>
              <a:solidFill>
                <a:srgbClr val="272727"/>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54610" tIns="54610" rIns="54610" bIns="54610" numCol="1" anchor="ctr" anchorCtr="0" compatLnSpc="1">
                <a:prstTxWarp prst="textNoShape">
                  <a:avLst/>
                </a:prstTxWarp>
              </a:bodyPr>
              <a:lstStyle/>
              <a:p>
                <a:endParaRPr lang="en-US">
                  <a:solidFill>
                    <a:srgbClr val="000000"/>
                  </a:solidFill>
                  <a:latin typeface="Arial"/>
                </a:endParaRPr>
              </a:p>
            </p:txBody>
          </p:sp>
          <p:sp>
            <p:nvSpPr>
              <p:cNvPr id="48" name="Rectangle 13">
                <a:extLst>
                  <a:ext uri="{FF2B5EF4-FFF2-40B4-BE49-F238E27FC236}">
                    <a16:creationId xmlns:a16="http://schemas.microsoft.com/office/drawing/2014/main" id="{022CE113-E16C-FA89-4C84-1CA564EF85D7}"/>
                  </a:ext>
                </a:extLst>
              </p:cNvPr>
              <p:cNvSpPr>
                <a:spLocks noChangeArrowheads="1"/>
              </p:cNvSpPr>
              <p:nvPr/>
            </p:nvSpPr>
            <p:spPr bwMode="auto">
              <a:xfrm>
                <a:off x="18162" y="32572"/>
                <a:ext cx="1531" cy="1532"/>
              </a:xfrm>
              <a:prstGeom prst="rect">
                <a:avLst/>
              </a:prstGeom>
              <a:solidFill>
                <a:srgbClr val="272727"/>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54610" tIns="54610" rIns="54610" bIns="54610" numCol="1" anchor="ctr" anchorCtr="0" compatLnSpc="1">
                <a:prstTxWarp prst="textNoShape">
                  <a:avLst/>
                </a:prstTxWarp>
              </a:bodyPr>
              <a:lstStyle/>
              <a:p>
                <a:endParaRPr lang="en-US">
                  <a:solidFill>
                    <a:srgbClr val="000000"/>
                  </a:solidFill>
                  <a:latin typeface="Arial"/>
                </a:endParaRPr>
              </a:p>
            </p:txBody>
          </p:sp>
        </p:grpSp>
        <p:grpSp>
          <p:nvGrpSpPr>
            <p:cNvPr id="39" name="Group 4">
              <a:extLst>
                <a:ext uri="{FF2B5EF4-FFF2-40B4-BE49-F238E27FC236}">
                  <a16:creationId xmlns:a16="http://schemas.microsoft.com/office/drawing/2014/main" id="{25F5EFFF-F423-77A5-238A-BF01647EB71E}"/>
                </a:ext>
              </a:extLst>
            </p:cNvPr>
            <p:cNvGrpSpPr>
              <a:grpSpLocks/>
            </p:cNvGrpSpPr>
            <p:nvPr/>
          </p:nvGrpSpPr>
          <p:grpSpPr bwMode="auto">
            <a:xfrm flipH="1">
              <a:off x="19429" y="6593"/>
              <a:ext cx="14256" cy="31369"/>
              <a:chOff x="19429" y="6593"/>
              <a:chExt cx="14256" cy="31368"/>
            </a:xfrm>
          </p:grpSpPr>
          <p:sp>
            <p:nvSpPr>
              <p:cNvPr id="40" name="Freeform: Shape 5">
                <a:extLst>
                  <a:ext uri="{FF2B5EF4-FFF2-40B4-BE49-F238E27FC236}">
                    <a16:creationId xmlns:a16="http://schemas.microsoft.com/office/drawing/2014/main" id="{88A08A43-38F4-D151-DDA3-CE2E2A627EF0}"/>
                  </a:ext>
                </a:extLst>
              </p:cNvPr>
              <p:cNvSpPr>
                <a:spLocks/>
              </p:cNvSpPr>
              <p:nvPr/>
            </p:nvSpPr>
            <p:spPr bwMode="auto">
              <a:xfrm flipH="1">
                <a:off x="19429" y="6593"/>
                <a:ext cx="14256" cy="5285"/>
              </a:xfrm>
              <a:custGeom>
                <a:avLst/>
                <a:gdLst>
                  <a:gd name="T0" fmla="*/ 0 w 3197111"/>
                  <a:gd name="T1" fmla="*/ 528443 h 565744"/>
                  <a:gd name="T2" fmla="*/ 252269 w 3197111"/>
                  <a:gd name="T3" fmla="*/ 0 h 565744"/>
                  <a:gd name="T4" fmla="*/ 1425614 w 3197111"/>
                  <a:gd name="T5" fmla="*/ 0 h 565744"/>
                  <a:gd name="T6" fmla="*/ 0 60000 65536"/>
                  <a:gd name="T7" fmla="*/ 0 60000 65536"/>
                  <a:gd name="T8" fmla="*/ 0 60000 65536"/>
                </a:gdLst>
                <a:ahLst/>
                <a:cxnLst>
                  <a:cxn ang="T6">
                    <a:pos x="T0" y="T1"/>
                  </a:cxn>
                  <a:cxn ang="T7">
                    <a:pos x="T2" y="T3"/>
                  </a:cxn>
                  <a:cxn ang="T8">
                    <a:pos x="T4" y="T5"/>
                  </a:cxn>
                </a:cxnLst>
                <a:rect l="0" t="0" r="r" b="b"/>
                <a:pathLst>
                  <a:path w="3197111" h="565744">
                    <a:moveTo>
                      <a:pt x="0" y="565744"/>
                    </a:moveTo>
                    <a:lnTo>
                      <a:pt x="565744" y="0"/>
                    </a:lnTo>
                    <a:lnTo>
                      <a:pt x="3197111" y="0"/>
                    </a:lnTo>
                  </a:path>
                </a:pathLst>
              </a:custGeom>
              <a:noFill/>
              <a:ln w="38100">
                <a:solidFill>
                  <a:srgbClr val="4472C4"/>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solidFill>
                    <a:srgbClr val="000000"/>
                  </a:solidFill>
                  <a:latin typeface="Arial"/>
                </a:endParaRPr>
              </a:p>
            </p:txBody>
          </p:sp>
          <p:sp>
            <p:nvSpPr>
              <p:cNvPr id="41" name="Straight Connector 6">
                <a:extLst>
                  <a:ext uri="{FF2B5EF4-FFF2-40B4-BE49-F238E27FC236}">
                    <a16:creationId xmlns:a16="http://schemas.microsoft.com/office/drawing/2014/main" id="{7148E853-8FFC-7181-7213-FBCC8F2DDBF3}"/>
                  </a:ext>
                </a:extLst>
              </p:cNvPr>
              <p:cNvSpPr>
                <a:spLocks/>
              </p:cNvSpPr>
              <p:nvPr/>
            </p:nvSpPr>
            <p:spPr bwMode="auto">
              <a:xfrm flipH="1">
                <a:off x="19687" y="22686"/>
                <a:ext cx="8868" cy="61"/>
              </a:xfrm>
              <a:prstGeom prst="line">
                <a:avLst/>
              </a:prstGeom>
              <a:noFill/>
              <a:ln w="3810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42" name="Freeform: Shape 7">
                <a:extLst>
                  <a:ext uri="{FF2B5EF4-FFF2-40B4-BE49-F238E27FC236}">
                    <a16:creationId xmlns:a16="http://schemas.microsoft.com/office/drawing/2014/main" id="{1A21E3CC-EA9B-2F3B-55AE-4B0A0E64EAAB}"/>
                  </a:ext>
                </a:extLst>
              </p:cNvPr>
              <p:cNvSpPr>
                <a:spLocks/>
              </p:cNvSpPr>
              <p:nvPr/>
            </p:nvSpPr>
            <p:spPr bwMode="auto">
              <a:xfrm flipH="1" flipV="1">
                <a:off x="19687" y="34104"/>
                <a:ext cx="13998" cy="3858"/>
              </a:xfrm>
              <a:custGeom>
                <a:avLst/>
                <a:gdLst>
                  <a:gd name="T0" fmla="*/ 0 w 3197111"/>
                  <a:gd name="T1" fmla="*/ 385822 h 565744"/>
                  <a:gd name="T2" fmla="*/ 247702 w 3197111"/>
                  <a:gd name="T3" fmla="*/ 0 h 565744"/>
                  <a:gd name="T4" fmla="*/ 1399803 w 3197111"/>
                  <a:gd name="T5" fmla="*/ 0 h 565744"/>
                  <a:gd name="T6" fmla="*/ 0 60000 65536"/>
                  <a:gd name="T7" fmla="*/ 0 60000 65536"/>
                  <a:gd name="T8" fmla="*/ 0 60000 65536"/>
                </a:gdLst>
                <a:ahLst/>
                <a:cxnLst>
                  <a:cxn ang="T6">
                    <a:pos x="T0" y="T1"/>
                  </a:cxn>
                  <a:cxn ang="T7">
                    <a:pos x="T2" y="T3"/>
                  </a:cxn>
                  <a:cxn ang="T8">
                    <a:pos x="T4" y="T5"/>
                  </a:cxn>
                </a:cxnLst>
                <a:rect l="0" t="0" r="r" b="b"/>
                <a:pathLst>
                  <a:path w="3197111" h="565744">
                    <a:moveTo>
                      <a:pt x="0" y="565744"/>
                    </a:moveTo>
                    <a:lnTo>
                      <a:pt x="565744" y="0"/>
                    </a:lnTo>
                    <a:lnTo>
                      <a:pt x="3197111" y="0"/>
                    </a:lnTo>
                  </a:path>
                </a:pathLst>
              </a:custGeom>
              <a:noFill/>
              <a:ln w="38100">
                <a:solidFill>
                  <a:srgbClr val="4472C4"/>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solidFill>
                    <a:srgbClr val="000000"/>
                  </a:solidFill>
                  <a:latin typeface="Arial"/>
                </a:endParaRPr>
              </a:p>
            </p:txBody>
          </p:sp>
        </p:grpSp>
      </p:grpSp>
      <p:sp>
        <p:nvSpPr>
          <p:cNvPr id="61" name="Rectangle 37">
            <a:extLst>
              <a:ext uri="{FF2B5EF4-FFF2-40B4-BE49-F238E27FC236}">
                <a16:creationId xmlns:a16="http://schemas.microsoft.com/office/drawing/2014/main" id="{CE5434C1-9DB7-636C-B738-CEC1C1A49E4B}"/>
              </a:ext>
            </a:extLst>
          </p:cNvPr>
          <p:cNvSpPr>
            <a:spLocks noChangeArrowheads="1"/>
          </p:cNvSpPr>
          <p:nvPr/>
        </p:nvSpPr>
        <p:spPr bwMode="auto">
          <a:xfrm>
            <a:off x="995363" y="31705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latin typeface="Arial"/>
            </a:endParaRPr>
          </a:p>
        </p:txBody>
      </p:sp>
      <p:sp>
        <p:nvSpPr>
          <p:cNvPr id="62" name="Text Placeholder 1">
            <a:extLst>
              <a:ext uri="{FF2B5EF4-FFF2-40B4-BE49-F238E27FC236}">
                <a16:creationId xmlns:a16="http://schemas.microsoft.com/office/drawing/2014/main" id="{4484AC3C-7881-0456-5B73-93368DD5649F}"/>
              </a:ext>
            </a:extLst>
          </p:cNvPr>
          <p:cNvSpPr txBox="1">
            <a:spLocks/>
          </p:cNvSpPr>
          <p:nvPr/>
        </p:nvSpPr>
        <p:spPr>
          <a:xfrm>
            <a:off x="581720" y="4943370"/>
            <a:ext cx="6074005" cy="164424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lvl="3" algn="just" eaLnBrk="0" fontAlgn="base" hangingPunct="0">
              <a:spcBef>
                <a:spcPct val="0"/>
              </a:spcBef>
              <a:spcAft>
                <a:spcPct val="0"/>
              </a:spcAft>
              <a:tabLst>
                <a:tab pos="457200" algn="l"/>
              </a:tabLst>
            </a:pPr>
            <a:r>
              <a:rPr lang="en-US" altLang="en-US" sz="1800" b="1" dirty="0">
                <a:solidFill>
                  <a:srgbClr val="000000"/>
                </a:solidFill>
                <a:latin typeface="Arial" panose="020B0604020202020204" pitchFamily="34" charset="0"/>
                <a:cs typeface="Arial" panose="020B0604020202020204" pitchFamily="34" charset="0"/>
              </a:rPr>
              <a:t>Indorama understands the importance of conducting and growing its business in a sustainable manner; must be net zero to contribute to global GHG emission reduction, improve energy security and enhance operational performance.</a:t>
            </a:r>
          </a:p>
          <a:p>
            <a:endParaRPr lang="en-US" dirty="0">
              <a:solidFill>
                <a:srgbClr val="00338D"/>
              </a:solidFill>
              <a:latin typeface="Arial"/>
            </a:endParaRPr>
          </a:p>
        </p:txBody>
      </p:sp>
      <p:sp>
        <p:nvSpPr>
          <p:cNvPr id="63" name="Text Placeholder 11">
            <a:extLst>
              <a:ext uri="{FF2B5EF4-FFF2-40B4-BE49-F238E27FC236}">
                <a16:creationId xmlns:a16="http://schemas.microsoft.com/office/drawing/2014/main" id="{B61A7985-E729-D8B0-381C-C2A9B082C5CB}"/>
              </a:ext>
            </a:extLst>
          </p:cNvPr>
          <p:cNvSpPr txBox="1">
            <a:spLocks/>
          </p:cNvSpPr>
          <p:nvPr/>
        </p:nvSpPr>
        <p:spPr>
          <a:xfrm>
            <a:off x="995363" y="4440051"/>
            <a:ext cx="5401877" cy="257781"/>
          </a:xfrm>
          <a:prstGeom prst="rect">
            <a:avLst/>
          </a:prstGeom>
          <a:solidFill>
            <a:srgbClr val="06121E"/>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lvl="2" indent="0" algn="just">
              <a:buFont typeface="Arial" panose="020B0604020202020204" pitchFamily="34" charset="0"/>
              <a:buNone/>
            </a:pPr>
            <a:r>
              <a:rPr lang="en-US" sz="1100" dirty="0">
                <a:solidFill>
                  <a:srgbClr val="FFFFFF"/>
                </a:solidFill>
                <a:latin typeface="Arial"/>
              </a:rPr>
              <a:t> Need to achieve net Zero</a:t>
            </a:r>
          </a:p>
        </p:txBody>
      </p:sp>
    </p:spTree>
    <p:extLst>
      <p:ext uri="{BB962C8B-B14F-4D97-AF65-F5344CB8AC3E}">
        <p14:creationId xmlns:p14="http://schemas.microsoft.com/office/powerpoint/2010/main" val="3743453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6E4F2-1318-B6E8-B574-DD9013B607CD}"/>
              </a:ext>
            </a:extLst>
          </p:cNvPr>
          <p:cNvSpPr>
            <a:spLocks noGrp="1"/>
          </p:cNvSpPr>
          <p:nvPr>
            <p:ph type="body" sz="quarter" idx="13"/>
          </p:nvPr>
        </p:nvSpPr>
        <p:spPr>
          <a:xfrm>
            <a:off x="454296" y="180452"/>
            <a:ext cx="11237740" cy="546100"/>
          </a:xfrm>
        </p:spPr>
        <p:txBody>
          <a:bodyPr/>
          <a:lstStyle/>
          <a:p>
            <a:r>
              <a:rPr lang="en-IN" dirty="0"/>
              <a:t>Decarbonization Journey in IRC</a:t>
            </a:r>
          </a:p>
        </p:txBody>
      </p:sp>
      <p:sp>
        <p:nvSpPr>
          <p:cNvPr id="4" name="Freeform: Shape 3">
            <a:extLst>
              <a:ext uri="{FF2B5EF4-FFF2-40B4-BE49-F238E27FC236}">
                <a16:creationId xmlns:a16="http://schemas.microsoft.com/office/drawing/2014/main" id="{3449FCA7-ADCD-18B4-807D-40E65BBA0539}"/>
              </a:ext>
            </a:extLst>
          </p:cNvPr>
          <p:cNvSpPr/>
          <p:nvPr/>
        </p:nvSpPr>
        <p:spPr>
          <a:xfrm>
            <a:off x="1143427" y="2969657"/>
            <a:ext cx="9120425" cy="3421311"/>
          </a:xfrm>
          <a:custGeom>
            <a:avLst/>
            <a:gdLst>
              <a:gd name="connsiteX0" fmla="*/ 0 w 11068670"/>
              <a:gd name="connsiteY0" fmla="*/ 0 h 3694017"/>
              <a:gd name="connsiteX1" fmla="*/ 5579724 w 11068670"/>
              <a:gd name="connsiteY1" fmla="*/ 1051291 h 3694017"/>
              <a:gd name="connsiteX2" fmla="*/ 4000171 w 11068670"/>
              <a:gd name="connsiteY2" fmla="*/ 1993485 h 3694017"/>
              <a:gd name="connsiteX3" fmla="*/ 10347309 w 11068670"/>
              <a:gd name="connsiteY3" fmla="*/ 3089790 h 3694017"/>
              <a:gd name="connsiteX4" fmla="*/ 10461160 w 11068670"/>
              <a:gd name="connsiteY4" fmla="*/ 2846776 h 3694017"/>
              <a:gd name="connsiteX5" fmla="*/ 11068670 w 11068670"/>
              <a:gd name="connsiteY5" fmla="*/ 3451222 h 3694017"/>
              <a:gd name="connsiteX6" fmla="*/ 10064229 w 11068670"/>
              <a:gd name="connsiteY6" fmla="*/ 3694017 h 3694017"/>
              <a:gd name="connsiteX7" fmla="*/ 10182751 w 11068670"/>
              <a:gd name="connsiteY7" fmla="*/ 3441035 h 3694017"/>
              <a:gd name="connsiteX8" fmla="*/ 3559126 w 11068670"/>
              <a:gd name="connsiteY8" fmla="*/ 2132335 h 3694017"/>
              <a:gd name="connsiteX9" fmla="*/ 5333561 w 11068670"/>
              <a:gd name="connsiteY9" fmla="*/ 1031453 h 3694017"/>
              <a:gd name="connsiteX10" fmla="*/ 20516 w 11068670"/>
              <a:gd name="connsiteY10" fmla="*/ 39672 h 369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8670" h="3694017">
                <a:moveTo>
                  <a:pt x="0" y="0"/>
                </a:moveTo>
                <a:cubicBezTo>
                  <a:pt x="2639428" y="82650"/>
                  <a:pt x="6622502" y="502505"/>
                  <a:pt x="5579724" y="1051291"/>
                </a:cubicBezTo>
                <a:cubicBezTo>
                  <a:pt x="5029274" y="1345521"/>
                  <a:pt x="2837729" y="1848022"/>
                  <a:pt x="4000171" y="1993485"/>
                </a:cubicBezTo>
                <a:lnTo>
                  <a:pt x="10347309" y="3089790"/>
                </a:lnTo>
                <a:lnTo>
                  <a:pt x="10461160" y="2846776"/>
                </a:lnTo>
                <a:lnTo>
                  <a:pt x="11068670" y="3451222"/>
                </a:lnTo>
                <a:lnTo>
                  <a:pt x="10064229" y="3694017"/>
                </a:lnTo>
                <a:lnTo>
                  <a:pt x="10182751" y="3441035"/>
                </a:lnTo>
                <a:lnTo>
                  <a:pt x="3559126" y="2132335"/>
                </a:lnTo>
                <a:cubicBezTo>
                  <a:pt x="2328305" y="1818270"/>
                  <a:pt x="4666866" y="1295929"/>
                  <a:pt x="5333561" y="1031453"/>
                </a:cubicBezTo>
                <a:cubicBezTo>
                  <a:pt x="6393436" y="575232"/>
                  <a:pt x="2212062" y="128931"/>
                  <a:pt x="20516" y="39672"/>
                </a:cubicBezTo>
                <a:close/>
              </a:path>
            </a:pathLst>
          </a:custGeom>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srgbClr val="000000">
                  <a:lumMod val="65000"/>
                  <a:lumOff val="35000"/>
                </a:srgbClr>
              </a:solidFill>
              <a:effectLst/>
              <a:uLnTx/>
              <a:uFillTx/>
              <a:latin typeface="Arial"/>
              <a:ea typeface="+mn-ea"/>
              <a:cs typeface="Arial"/>
            </a:endParaRPr>
          </a:p>
        </p:txBody>
      </p:sp>
      <p:sp>
        <p:nvSpPr>
          <p:cNvPr id="5" name="TextBox 4">
            <a:extLst>
              <a:ext uri="{FF2B5EF4-FFF2-40B4-BE49-F238E27FC236}">
                <a16:creationId xmlns:a16="http://schemas.microsoft.com/office/drawing/2014/main" id="{DDD91B74-7A65-072C-BFEA-67DCB8C9E7E1}"/>
              </a:ext>
            </a:extLst>
          </p:cNvPr>
          <p:cNvSpPr txBox="1"/>
          <p:nvPr/>
        </p:nvSpPr>
        <p:spPr>
          <a:xfrm>
            <a:off x="6240297" y="4609391"/>
            <a:ext cx="16914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800" b="1" dirty="0">
                <a:solidFill>
                  <a:srgbClr val="0083A9"/>
                </a:solidFill>
                <a:latin typeface="Arial"/>
                <a:cs typeface="Arial" pitchFamily="34" charset="0"/>
              </a:rPr>
              <a:t>Nov-Dec’23</a:t>
            </a:r>
            <a:endParaRPr kumimoji="0" lang="ko-KR" altLang="en-US" sz="2800" b="1" i="0" u="none" strike="noStrike" kern="1200" cap="none" spc="0" normalizeH="0" baseline="0" noProof="0" dirty="0">
              <a:ln>
                <a:noFill/>
              </a:ln>
              <a:solidFill>
                <a:srgbClr val="0083A9"/>
              </a:solidFill>
              <a:effectLst/>
              <a:uLnTx/>
              <a:uFillTx/>
              <a:latin typeface="Arial"/>
              <a:ea typeface="+mn-ea"/>
              <a:cs typeface="Arial" pitchFamily="34" charset="0"/>
            </a:endParaRPr>
          </a:p>
        </p:txBody>
      </p:sp>
      <p:sp>
        <p:nvSpPr>
          <p:cNvPr id="6" name="TextBox 5">
            <a:extLst>
              <a:ext uri="{FF2B5EF4-FFF2-40B4-BE49-F238E27FC236}">
                <a16:creationId xmlns:a16="http://schemas.microsoft.com/office/drawing/2014/main" id="{782B54E5-2254-E5E1-04C6-ACD2AEEFB1D7}"/>
              </a:ext>
            </a:extLst>
          </p:cNvPr>
          <p:cNvSpPr txBox="1"/>
          <p:nvPr/>
        </p:nvSpPr>
        <p:spPr>
          <a:xfrm>
            <a:off x="4487553" y="4200436"/>
            <a:ext cx="2215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altLang="ko-KR" sz="2800" b="1" dirty="0">
                <a:solidFill>
                  <a:srgbClr val="FFA100"/>
                </a:solidFill>
                <a:latin typeface="Arial"/>
                <a:cs typeface="Arial" pitchFamily="34" charset="0"/>
              </a:rPr>
              <a:t>May-Aug</a:t>
            </a:r>
            <a:r>
              <a:rPr kumimoji="0" lang="en-IN" altLang="ko-KR" sz="2800" b="1" i="0" u="none" strike="noStrike" kern="1200" cap="none" spc="0" normalizeH="0" baseline="0" noProof="0" dirty="0">
                <a:ln>
                  <a:noFill/>
                </a:ln>
                <a:solidFill>
                  <a:srgbClr val="FFA100"/>
                </a:solidFill>
                <a:effectLst/>
                <a:uLnTx/>
                <a:uFillTx/>
                <a:latin typeface="Arial"/>
                <a:ea typeface="+mn-ea"/>
                <a:cs typeface="Arial" pitchFamily="34" charset="0"/>
              </a:rPr>
              <a:t>’23</a:t>
            </a:r>
            <a:endParaRPr kumimoji="0" lang="ko-KR" altLang="en-US" sz="2800" b="1" i="0" u="none" strike="noStrike" kern="1200" cap="none" spc="0" normalizeH="0" baseline="0" noProof="0" dirty="0">
              <a:ln>
                <a:noFill/>
              </a:ln>
              <a:solidFill>
                <a:srgbClr val="FFA100"/>
              </a:solidFill>
              <a:effectLst/>
              <a:uLnTx/>
              <a:uFillTx/>
              <a:latin typeface="Arial"/>
              <a:ea typeface="+mn-ea"/>
              <a:cs typeface="Arial" pitchFamily="34" charset="0"/>
            </a:endParaRPr>
          </a:p>
        </p:txBody>
      </p:sp>
      <p:sp>
        <p:nvSpPr>
          <p:cNvPr id="9" name="TextBox 8">
            <a:extLst>
              <a:ext uri="{FF2B5EF4-FFF2-40B4-BE49-F238E27FC236}">
                <a16:creationId xmlns:a16="http://schemas.microsoft.com/office/drawing/2014/main" id="{F88D3D37-6E4F-F0E1-2D97-851B12541A80}"/>
              </a:ext>
            </a:extLst>
          </p:cNvPr>
          <p:cNvSpPr txBox="1"/>
          <p:nvPr/>
        </p:nvSpPr>
        <p:spPr>
          <a:xfrm>
            <a:off x="3355264" y="3325444"/>
            <a:ext cx="156396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800" b="1" dirty="0">
                <a:solidFill>
                  <a:srgbClr val="ED2939"/>
                </a:solidFill>
                <a:latin typeface="Arial"/>
                <a:cs typeface="Arial" pitchFamily="34" charset="0"/>
              </a:rPr>
              <a:t>Mar- Apr’23</a:t>
            </a:r>
            <a:endParaRPr kumimoji="0" lang="ko-KR" altLang="en-US" sz="2800" b="1" i="0" u="none" strike="noStrike" kern="1200" cap="none" spc="0" normalizeH="0" baseline="0" noProof="0" dirty="0">
              <a:ln>
                <a:noFill/>
              </a:ln>
              <a:solidFill>
                <a:srgbClr val="ED2939"/>
              </a:solidFill>
              <a:effectLst/>
              <a:uLnTx/>
              <a:uFillTx/>
              <a:latin typeface="Arial"/>
              <a:ea typeface="+mn-ea"/>
              <a:cs typeface="Arial" pitchFamily="34" charset="0"/>
            </a:endParaRPr>
          </a:p>
        </p:txBody>
      </p:sp>
      <p:sp>
        <p:nvSpPr>
          <p:cNvPr id="10" name="TextBox 9">
            <a:extLst>
              <a:ext uri="{FF2B5EF4-FFF2-40B4-BE49-F238E27FC236}">
                <a16:creationId xmlns:a16="http://schemas.microsoft.com/office/drawing/2014/main" id="{DFDDFCB4-6DE2-661C-9EAB-51D98312F4DF}"/>
              </a:ext>
            </a:extLst>
          </p:cNvPr>
          <p:cNvSpPr txBox="1"/>
          <p:nvPr/>
        </p:nvSpPr>
        <p:spPr>
          <a:xfrm>
            <a:off x="59299" y="3263545"/>
            <a:ext cx="17400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dirty="0">
                <a:solidFill>
                  <a:srgbClr val="5A245A"/>
                </a:solidFill>
                <a:latin typeface="Arial"/>
                <a:cs typeface="Arial" pitchFamily="34" charset="0"/>
              </a:rPr>
              <a:t>Jan- Feb’23</a:t>
            </a:r>
            <a:endParaRPr kumimoji="0" lang="ko-KR" altLang="en-US" sz="2400" b="1" i="0" u="none" strike="noStrike" kern="1200" cap="none" spc="0" normalizeH="0" baseline="0" noProof="0" dirty="0">
              <a:ln>
                <a:noFill/>
              </a:ln>
              <a:solidFill>
                <a:srgbClr val="5A245A"/>
              </a:solidFill>
              <a:effectLst/>
              <a:uLnTx/>
              <a:uFillTx/>
              <a:latin typeface="Arial"/>
              <a:ea typeface="+mn-ea"/>
              <a:cs typeface="Arial" pitchFamily="34" charset="0"/>
            </a:endParaRPr>
          </a:p>
        </p:txBody>
      </p:sp>
      <p:sp>
        <p:nvSpPr>
          <p:cNvPr id="11" name="Oval 4">
            <a:extLst>
              <a:ext uri="{FF2B5EF4-FFF2-40B4-BE49-F238E27FC236}">
                <a16:creationId xmlns:a16="http://schemas.microsoft.com/office/drawing/2014/main" id="{F56D3A71-CDB9-B537-75C1-DAC8ECA8B27B}"/>
              </a:ext>
            </a:extLst>
          </p:cNvPr>
          <p:cNvSpPr/>
          <p:nvPr/>
        </p:nvSpPr>
        <p:spPr>
          <a:xfrm>
            <a:off x="7699242" y="5079692"/>
            <a:ext cx="624867" cy="497293"/>
          </a:xfrm>
          <a:custGeom>
            <a:avLst/>
            <a:gdLst/>
            <a:ahLst/>
            <a:cxnLst/>
            <a:rect l="l" t="t" r="r" b="b"/>
            <a:pathLst>
              <a:path w="898090" h="1428422">
                <a:moveTo>
                  <a:pt x="449216" y="94631"/>
                </a:moveTo>
                <a:cubicBezTo>
                  <a:pt x="253684" y="94631"/>
                  <a:pt x="95174" y="253159"/>
                  <a:pt x="95174" y="448713"/>
                </a:cubicBezTo>
                <a:cubicBezTo>
                  <a:pt x="95174" y="644267"/>
                  <a:pt x="253684" y="802795"/>
                  <a:pt x="449216" y="802795"/>
                </a:cubicBezTo>
                <a:cubicBezTo>
                  <a:pt x="644748" y="802795"/>
                  <a:pt x="803258" y="644267"/>
                  <a:pt x="803258" y="448713"/>
                </a:cubicBezTo>
                <a:cubicBezTo>
                  <a:pt x="803258" y="253159"/>
                  <a:pt x="644748" y="94631"/>
                  <a:pt x="449216" y="94631"/>
                </a:cubicBezTo>
                <a:close/>
                <a:moveTo>
                  <a:pt x="450538" y="0"/>
                </a:moveTo>
                <a:cubicBezTo>
                  <a:pt x="568723" y="1"/>
                  <a:pt x="686907" y="45086"/>
                  <a:pt x="777080" y="135258"/>
                </a:cubicBezTo>
                <a:cubicBezTo>
                  <a:pt x="957424" y="315603"/>
                  <a:pt x="918245" y="575926"/>
                  <a:pt x="777080" y="788342"/>
                </a:cubicBezTo>
                <a:cubicBezTo>
                  <a:pt x="629152" y="1010934"/>
                  <a:pt x="568618" y="1140847"/>
                  <a:pt x="450539" y="1428422"/>
                </a:cubicBezTo>
                <a:cubicBezTo>
                  <a:pt x="310500" y="1123277"/>
                  <a:pt x="280710" y="1028502"/>
                  <a:pt x="123997" y="788342"/>
                </a:cubicBezTo>
                <a:cubicBezTo>
                  <a:pt x="-25604" y="572861"/>
                  <a:pt x="-56348" y="315602"/>
                  <a:pt x="123996" y="135258"/>
                </a:cubicBezTo>
                <a:cubicBezTo>
                  <a:pt x="214168" y="45086"/>
                  <a:pt x="332353" y="1"/>
                  <a:pt x="450538" y="0"/>
                </a:cubicBezTo>
                <a:close/>
              </a:path>
            </a:pathLst>
          </a:custGeom>
          <a:solidFill>
            <a:schemeClr val="accent5"/>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000000">
                  <a:lumMod val="65000"/>
                  <a:lumOff val="35000"/>
                </a:srgbClr>
              </a:solidFill>
              <a:effectLst/>
              <a:uLnTx/>
              <a:uFillTx/>
              <a:latin typeface="Arial"/>
              <a:ea typeface="+mn-ea"/>
              <a:cs typeface="Arial"/>
            </a:endParaRPr>
          </a:p>
        </p:txBody>
      </p:sp>
      <p:sp>
        <p:nvSpPr>
          <p:cNvPr id="13" name="Oval 4">
            <a:extLst>
              <a:ext uri="{FF2B5EF4-FFF2-40B4-BE49-F238E27FC236}">
                <a16:creationId xmlns:a16="http://schemas.microsoft.com/office/drawing/2014/main" id="{4FF87905-AE8A-4CB5-2B98-EED756FF7AF0}"/>
              </a:ext>
            </a:extLst>
          </p:cNvPr>
          <p:cNvSpPr/>
          <p:nvPr/>
        </p:nvSpPr>
        <p:spPr>
          <a:xfrm>
            <a:off x="4306964" y="1905458"/>
            <a:ext cx="892462" cy="1419473"/>
          </a:xfrm>
          <a:custGeom>
            <a:avLst/>
            <a:gdLst/>
            <a:ahLst/>
            <a:cxnLst/>
            <a:rect l="l" t="t" r="r" b="b"/>
            <a:pathLst>
              <a:path w="641001" h="1019521">
                <a:moveTo>
                  <a:pt x="320623" y="67542"/>
                </a:moveTo>
                <a:cubicBezTo>
                  <a:pt x="181064" y="67542"/>
                  <a:pt x="67929" y="180689"/>
                  <a:pt x="67929" y="320264"/>
                </a:cubicBezTo>
                <a:cubicBezTo>
                  <a:pt x="67929" y="459839"/>
                  <a:pt x="181064" y="572986"/>
                  <a:pt x="320623" y="572986"/>
                </a:cubicBezTo>
                <a:cubicBezTo>
                  <a:pt x="460182" y="572986"/>
                  <a:pt x="573317" y="459839"/>
                  <a:pt x="573317" y="320264"/>
                </a:cubicBezTo>
                <a:cubicBezTo>
                  <a:pt x="573317" y="180689"/>
                  <a:pt x="460182" y="67542"/>
                  <a:pt x="320623" y="67542"/>
                </a:cubicBezTo>
                <a:close/>
                <a:moveTo>
                  <a:pt x="321566" y="0"/>
                </a:moveTo>
                <a:cubicBezTo>
                  <a:pt x="405920" y="0"/>
                  <a:pt x="490273" y="32180"/>
                  <a:pt x="554632" y="96539"/>
                </a:cubicBezTo>
                <a:cubicBezTo>
                  <a:pt x="683351" y="225258"/>
                  <a:pt x="655387" y="411061"/>
                  <a:pt x="554632" y="562671"/>
                </a:cubicBezTo>
                <a:cubicBezTo>
                  <a:pt x="449051" y="721543"/>
                  <a:pt x="405845" y="814267"/>
                  <a:pt x="321567" y="1019521"/>
                </a:cubicBezTo>
                <a:cubicBezTo>
                  <a:pt x="221616" y="801727"/>
                  <a:pt x="200353" y="734083"/>
                  <a:pt x="88501" y="562670"/>
                </a:cubicBezTo>
                <a:cubicBezTo>
                  <a:pt x="-18275" y="408873"/>
                  <a:pt x="-40218" y="225258"/>
                  <a:pt x="88501" y="96539"/>
                </a:cubicBezTo>
                <a:cubicBezTo>
                  <a:pt x="152860" y="32180"/>
                  <a:pt x="237213" y="0"/>
                  <a:pt x="321566" y="0"/>
                </a:cubicBezTo>
                <a:close/>
              </a:path>
            </a:pathLst>
          </a:custGeom>
          <a:solidFill>
            <a:schemeClr val="accent2">
              <a:lumMod val="60000"/>
              <a:lumOff val="40000"/>
            </a:schemeClr>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000000">
                  <a:lumMod val="65000"/>
                  <a:lumOff val="35000"/>
                </a:srgbClr>
              </a:solidFill>
              <a:effectLst/>
              <a:uLnTx/>
              <a:uFillTx/>
              <a:latin typeface="Arial"/>
              <a:ea typeface="+mn-ea"/>
              <a:cs typeface="Arial"/>
            </a:endParaRPr>
          </a:p>
        </p:txBody>
      </p:sp>
      <p:sp>
        <p:nvSpPr>
          <p:cNvPr id="14" name="Oval 4">
            <a:extLst>
              <a:ext uri="{FF2B5EF4-FFF2-40B4-BE49-F238E27FC236}">
                <a16:creationId xmlns:a16="http://schemas.microsoft.com/office/drawing/2014/main" id="{81A4C5AA-DBD6-3D3B-AE72-826B7A2746E5}"/>
              </a:ext>
            </a:extLst>
          </p:cNvPr>
          <p:cNvSpPr/>
          <p:nvPr/>
        </p:nvSpPr>
        <p:spPr>
          <a:xfrm>
            <a:off x="303554" y="2615194"/>
            <a:ext cx="536320" cy="659861"/>
          </a:xfrm>
          <a:custGeom>
            <a:avLst/>
            <a:gdLst/>
            <a:ahLst/>
            <a:cxnLst/>
            <a:rect l="l" t="t" r="r" b="b"/>
            <a:pathLst>
              <a:path w="512777" h="815578">
                <a:moveTo>
                  <a:pt x="256487" y="54031"/>
                </a:moveTo>
                <a:cubicBezTo>
                  <a:pt x="144845" y="54031"/>
                  <a:pt x="54341" y="144545"/>
                  <a:pt x="54341" y="256199"/>
                </a:cubicBezTo>
                <a:cubicBezTo>
                  <a:pt x="54341" y="367853"/>
                  <a:pt x="144845" y="458367"/>
                  <a:pt x="256487" y="458367"/>
                </a:cubicBezTo>
                <a:cubicBezTo>
                  <a:pt x="368129" y="458367"/>
                  <a:pt x="458633" y="367853"/>
                  <a:pt x="458633" y="256199"/>
                </a:cubicBezTo>
                <a:cubicBezTo>
                  <a:pt x="458633" y="144545"/>
                  <a:pt x="368129" y="54031"/>
                  <a:pt x="256487" y="54031"/>
                </a:cubicBezTo>
                <a:close/>
                <a:moveTo>
                  <a:pt x="257241" y="0"/>
                </a:moveTo>
                <a:cubicBezTo>
                  <a:pt x="324720" y="0"/>
                  <a:pt x="392199" y="25743"/>
                  <a:pt x="443685" y="77228"/>
                </a:cubicBezTo>
                <a:cubicBezTo>
                  <a:pt x="546655" y="180198"/>
                  <a:pt x="524285" y="328833"/>
                  <a:pt x="443685" y="450115"/>
                </a:cubicBezTo>
                <a:cubicBezTo>
                  <a:pt x="359223" y="577207"/>
                  <a:pt x="324660" y="651383"/>
                  <a:pt x="257241" y="815578"/>
                </a:cubicBezTo>
                <a:cubicBezTo>
                  <a:pt x="177284" y="641351"/>
                  <a:pt x="160275" y="587238"/>
                  <a:pt x="70797" y="450115"/>
                </a:cubicBezTo>
                <a:cubicBezTo>
                  <a:pt x="-14619" y="327083"/>
                  <a:pt x="-32173" y="180198"/>
                  <a:pt x="70797" y="77228"/>
                </a:cubicBezTo>
                <a:cubicBezTo>
                  <a:pt x="122282" y="25743"/>
                  <a:pt x="189762" y="0"/>
                  <a:pt x="257241" y="0"/>
                </a:cubicBezTo>
                <a:close/>
              </a:path>
            </a:pathLst>
          </a:custGeom>
          <a:solidFill>
            <a:schemeClr val="accent1"/>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000000">
                  <a:lumMod val="65000"/>
                  <a:lumOff val="35000"/>
                </a:srgbClr>
              </a:solidFill>
              <a:effectLst/>
              <a:uLnTx/>
              <a:uFillTx/>
              <a:latin typeface="Arial"/>
              <a:ea typeface="+mn-ea"/>
              <a:cs typeface="Arial"/>
            </a:endParaRPr>
          </a:p>
        </p:txBody>
      </p:sp>
      <p:sp>
        <p:nvSpPr>
          <p:cNvPr id="15" name="Rectangle 36">
            <a:extLst>
              <a:ext uri="{FF2B5EF4-FFF2-40B4-BE49-F238E27FC236}">
                <a16:creationId xmlns:a16="http://schemas.microsoft.com/office/drawing/2014/main" id="{4BCFDA9F-72BD-E29E-BD3E-01CCB569D549}"/>
              </a:ext>
            </a:extLst>
          </p:cNvPr>
          <p:cNvSpPr/>
          <p:nvPr/>
        </p:nvSpPr>
        <p:spPr>
          <a:xfrm>
            <a:off x="479172" y="2716564"/>
            <a:ext cx="226224" cy="189106"/>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1"/>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srgbClr val="000000">
                  <a:lumMod val="65000"/>
                  <a:lumOff val="35000"/>
                </a:srgbClr>
              </a:solidFill>
              <a:effectLst/>
              <a:uLnTx/>
              <a:uFillTx/>
              <a:latin typeface="Arial"/>
              <a:ea typeface="+mn-ea"/>
              <a:cs typeface="Arial"/>
            </a:endParaRPr>
          </a:p>
        </p:txBody>
      </p:sp>
      <p:sp>
        <p:nvSpPr>
          <p:cNvPr id="16" name="Oval 21">
            <a:extLst>
              <a:ext uri="{FF2B5EF4-FFF2-40B4-BE49-F238E27FC236}">
                <a16:creationId xmlns:a16="http://schemas.microsoft.com/office/drawing/2014/main" id="{C28E70C3-564C-B9FD-C79A-11D6B83C8D61}"/>
              </a:ext>
            </a:extLst>
          </p:cNvPr>
          <p:cNvSpPr>
            <a:spLocks noChangeAspect="1"/>
          </p:cNvSpPr>
          <p:nvPr/>
        </p:nvSpPr>
        <p:spPr>
          <a:xfrm>
            <a:off x="7638734" y="4760048"/>
            <a:ext cx="253730" cy="25585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5"/>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000000">
                  <a:lumMod val="65000"/>
                  <a:lumOff val="35000"/>
                </a:srgbClr>
              </a:solidFill>
              <a:effectLst/>
              <a:uLnTx/>
              <a:uFillTx/>
              <a:latin typeface="Arial"/>
              <a:ea typeface="+mn-ea"/>
              <a:cs typeface="Arial"/>
            </a:endParaRPr>
          </a:p>
        </p:txBody>
      </p:sp>
      <p:sp>
        <p:nvSpPr>
          <p:cNvPr id="17" name="Rounded Rectangle 27">
            <a:extLst>
              <a:ext uri="{FF2B5EF4-FFF2-40B4-BE49-F238E27FC236}">
                <a16:creationId xmlns:a16="http://schemas.microsoft.com/office/drawing/2014/main" id="{8AEAB7D2-B314-DAFC-B3AA-2F2D2F947528}"/>
              </a:ext>
            </a:extLst>
          </p:cNvPr>
          <p:cNvSpPr/>
          <p:nvPr/>
        </p:nvSpPr>
        <p:spPr>
          <a:xfrm>
            <a:off x="6179599" y="3438865"/>
            <a:ext cx="369498" cy="283825"/>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3"/>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000000">
                  <a:lumMod val="65000"/>
                  <a:lumOff val="35000"/>
                </a:srgbClr>
              </a:solidFill>
              <a:effectLst/>
              <a:uLnTx/>
              <a:uFillTx/>
              <a:latin typeface="Arial"/>
              <a:ea typeface="+mn-ea"/>
              <a:cs typeface="Arial"/>
            </a:endParaRPr>
          </a:p>
        </p:txBody>
      </p:sp>
      <p:sp>
        <p:nvSpPr>
          <p:cNvPr id="18" name="Oval 7">
            <a:extLst>
              <a:ext uri="{FF2B5EF4-FFF2-40B4-BE49-F238E27FC236}">
                <a16:creationId xmlns:a16="http://schemas.microsoft.com/office/drawing/2014/main" id="{DC83501D-8C22-358F-D5DD-B866EA7767E9}"/>
              </a:ext>
            </a:extLst>
          </p:cNvPr>
          <p:cNvSpPr/>
          <p:nvPr/>
        </p:nvSpPr>
        <p:spPr>
          <a:xfrm>
            <a:off x="4578523" y="2170277"/>
            <a:ext cx="349343" cy="349343"/>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2"/>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000000">
                  <a:lumMod val="65000"/>
                  <a:lumOff val="35000"/>
                </a:srgbClr>
              </a:solidFill>
              <a:effectLst/>
              <a:uLnTx/>
              <a:uFillTx/>
              <a:latin typeface="Arial"/>
              <a:ea typeface="+mn-ea"/>
              <a:cs typeface="Arial"/>
            </a:endParaRPr>
          </a:p>
        </p:txBody>
      </p:sp>
      <p:sp>
        <p:nvSpPr>
          <p:cNvPr id="19" name="TextBox 18">
            <a:extLst>
              <a:ext uri="{FF2B5EF4-FFF2-40B4-BE49-F238E27FC236}">
                <a16:creationId xmlns:a16="http://schemas.microsoft.com/office/drawing/2014/main" id="{6282BC25-AD15-8579-891D-85E8BC5B1471}"/>
              </a:ext>
            </a:extLst>
          </p:cNvPr>
          <p:cNvSpPr txBox="1"/>
          <p:nvPr/>
        </p:nvSpPr>
        <p:spPr>
          <a:xfrm>
            <a:off x="1073752" y="2545470"/>
            <a:ext cx="1693064" cy="2616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altLang="ko-KR" sz="1100" b="1" i="0" u="none" strike="noStrike" kern="1200" cap="none" spc="0" normalizeH="0" baseline="0" noProof="0" dirty="0">
                <a:ln>
                  <a:noFill/>
                </a:ln>
                <a:solidFill>
                  <a:srgbClr val="000000"/>
                </a:solidFill>
                <a:effectLst/>
                <a:uLnTx/>
                <a:uFillTx/>
                <a:latin typeface="Arial"/>
                <a:ea typeface="+mn-ea"/>
                <a:cs typeface="Arial" pitchFamily="34" charset="0"/>
              </a:rPr>
              <a:t>KPMG Onboarded</a:t>
            </a:r>
            <a:endParaRPr kumimoji="0" lang="ko-KR" altLang="en-US" sz="11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1" name="TextBox 20">
            <a:extLst>
              <a:ext uri="{FF2B5EF4-FFF2-40B4-BE49-F238E27FC236}">
                <a16:creationId xmlns:a16="http://schemas.microsoft.com/office/drawing/2014/main" id="{3182510B-7728-A3A1-294A-9CBE43C37CDC}"/>
              </a:ext>
            </a:extLst>
          </p:cNvPr>
          <p:cNvSpPr txBox="1"/>
          <p:nvPr/>
        </p:nvSpPr>
        <p:spPr>
          <a:xfrm>
            <a:off x="10307471" y="5936710"/>
            <a:ext cx="1872058" cy="830997"/>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altLang="ko-KR" sz="2400" b="1" i="0" u="none" strike="noStrike" kern="1200" cap="none" spc="0" normalizeH="0" baseline="0" noProof="0" dirty="0">
                <a:ln>
                  <a:noFill/>
                </a:ln>
                <a:solidFill>
                  <a:srgbClr val="000000"/>
                </a:solidFill>
                <a:effectLst/>
                <a:uLnTx/>
                <a:uFillTx/>
                <a:latin typeface="Arial"/>
                <a:ea typeface="+mn-ea"/>
                <a:cs typeface="Arial" pitchFamily="34" charset="0"/>
              </a:rPr>
              <a:t>Net Zero Target </a:t>
            </a:r>
            <a:endParaRPr kumimoji="0" lang="ko-KR" altLang="en-US" sz="24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2" name="Oval 4">
            <a:extLst>
              <a:ext uri="{FF2B5EF4-FFF2-40B4-BE49-F238E27FC236}">
                <a16:creationId xmlns:a16="http://schemas.microsoft.com/office/drawing/2014/main" id="{CB93F85D-0248-CEDB-5DEB-24AAD5FF9E0A}"/>
              </a:ext>
            </a:extLst>
          </p:cNvPr>
          <p:cNvSpPr/>
          <p:nvPr/>
        </p:nvSpPr>
        <p:spPr>
          <a:xfrm>
            <a:off x="5854996" y="3217444"/>
            <a:ext cx="1079909" cy="1227812"/>
          </a:xfrm>
          <a:custGeom>
            <a:avLst/>
            <a:gdLst/>
            <a:ahLst/>
            <a:cxnLst/>
            <a:rect l="l" t="t" r="r" b="b"/>
            <a:pathLst>
              <a:path w="730699" h="1162185">
                <a:moveTo>
                  <a:pt x="365489" y="76993"/>
                </a:moveTo>
                <a:cubicBezTo>
                  <a:pt x="206401" y="76993"/>
                  <a:pt x="77435" y="205973"/>
                  <a:pt x="77435" y="365079"/>
                </a:cubicBezTo>
                <a:cubicBezTo>
                  <a:pt x="77435" y="524185"/>
                  <a:pt x="206401" y="653165"/>
                  <a:pt x="365489" y="653165"/>
                </a:cubicBezTo>
                <a:cubicBezTo>
                  <a:pt x="524577" y="653165"/>
                  <a:pt x="653543" y="524185"/>
                  <a:pt x="653543" y="365079"/>
                </a:cubicBezTo>
                <a:cubicBezTo>
                  <a:pt x="653543" y="205973"/>
                  <a:pt x="524577" y="76993"/>
                  <a:pt x="365489" y="76993"/>
                </a:cubicBezTo>
                <a:close/>
                <a:moveTo>
                  <a:pt x="366564" y="0"/>
                </a:moveTo>
                <a:cubicBezTo>
                  <a:pt x="462721" y="0"/>
                  <a:pt x="558878" y="36683"/>
                  <a:pt x="632244" y="110048"/>
                </a:cubicBezTo>
                <a:cubicBezTo>
                  <a:pt x="778974" y="256779"/>
                  <a:pt x="747097" y="468582"/>
                  <a:pt x="632244" y="641407"/>
                </a:cubicBezTo>
                <a:cubicBezTo>
                  <a:pt x="511887" y="822511"/>
                  <a:pt x="462636" y="928209"/>
                  <a:pt x="366565" y="1162185"/>
                </a:cubicBezTo>
                <a:cubicBezTo>
                  <a:pt x="252627" y="913915"/>
                  <a:pt x="228389" y="836805"/>
                  <a:pt x="100885" y="641406"/>
                </a:cubicBezTo>
                <a:cubicBezTo>
                  <a:pt x="-20832" y="466088"/>
                  <a:pt x="-45846" y="256778"/>
                  <a:pt x="100885" y="110048"/>
                </a:cubicBezTo>
                <a:cubicBezTo>
                  <a:pt x="174250" y="36683"/>
                  <a:pt x="270407" y="0"/>
                  <a:pt x="366564" y="0"/>
                </a:cubicBezTo>
                <a:close/>
              </a:path>
            </a:pathLst>
          </a:custGeom>
          <a:solidFill>
            <a:schemeClr val="accent3"/>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srgbClr val="000000">
                  <a:lumMod val="65000"/>
                  <a:lumOff val="35000"/>
                </a:srgbClr>
              </a:solidFill>
              <a:effectLst/>
              <a:uLnTx/>
              <a:uFillTx/>
              <a:latin typeface="Arial"/>
              <a:ea typeface="+mn-ea"/>
              <a:cs typeface="Arial"/>
            </a:endParaRPr>
          </a:p>
        </p:txBody>
      </p:sp>
      <p:sp>
        <p:nvSpPr>
          <p:cNvPr id="23" name="Rectangle 9">
            <a:extLst>
              <a:ext uri="{FF2B5EF4-FFF2-40B4-BE49-F238E27FC236}">
                <a16:creationId xmlns:a16="http://schemas.microsoft.com/office/drawing/2014/main" id="{C9F5846C-11A0-6619-3D48-BF0DA9A744DC}"/>
              </a:ext>
            </a:extLst>
          </p:cNvPr>
          <p:cNvSpPr/>
          <p:nvPr/>
        </p:nvSpPr>
        <p:spPr>
          <a:xfrm>
            <a:off x="344138" y="2157865"/>
            <a:ext cx="353378" cy="33079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4"/>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srgbClr val="000000">
                  <a:lumMod val="65000"/>
                  <a:lumOff val="35000"/>
                </a:srgbClr>
              </a:solidFill>
              <a:effectLst/>
              <a:uLnTx/>
              <a:uFillTx/>
              <a:latin typeface="Arial"/>
              <a:ea typeface="+mn-ea"/>
              <a:cs typeface="Arial"/>
            </a:endParaRPr>
          </a:p>
        </p:txBody>
      </p:sp>
      <p:sp>
        <p:nvSpPr>
          <p:cNvPr id="24" name="Rectangle: Diagonal Corners Snipped 23">
            <a:extLst>
              <a:ext uri="{FF2B5EF4-FFF2-40B4-BE49-F238E27FC236}">
                <a16:creationId xmlns:a16="http://schemas.microsoft.com/office/drawing/2014/main" id="{E59B1364-FACD-6EB9-B36E-8B4D2BE368E3}"/>
              </a:ext>
            </a:extLst>
          </p:cNvPr>
          <p:cNvSpPr/>
          <p:nvPr/>
        </p:nvSpPr>
        <p:spPr bwMode="auto">
          <a:xfrm>
            <a:off x="705396" y="1017731"/>
            <a:ext cx="3343282" cy="1456067"/>
          </a:xfrm>
          <a:prstGeom prst="snip2Diag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charset="0"/>
                <a:ea typeface="+mn-ea"/>
                <a:cs typeface="Arial" charset="0"/>
              </a:rPr>
              <a:t>Finalization of Scope &amp; Work Order</a:t>
            </a: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sz="1400" dirty="0">
                <a:solidFill>
                  <a:schemeClr val="tx1"/>
                </a:solidFill>
                <a:latin typeface="Arial"/>
              </a:rPr>
              <a:t>Development of carbon abatement </a:t>
            </a:r>
          </a:p>
          <a:p>
            <a:pPr marL="0" marR="0" lvl="0" indent="0" defTabSz="914400" rtl="0" eaLnBrk="1" fontAlgn="base" latinLnBrk="0" hangingPunct="1">
              <a:lnSpc>
                <a:spcPct val="100000"/>
              </a:lnSpc>
              <a:spcBef>
                <a:spcPct val="0"/>
              </a:spcBef>
              <a:spcAft>
                <a:spcPct val="0"/>
              </a:spcAft>
              <a:buClrTx/>
              <a:buSzTx/>
              <a:buFontTx/>
              <a:buNone/>
              <a:tabLst/>
              <a:defRPr/>
            </a:pPr>
            <a:r>
              <a:rPr lang="en-US" sz="1400" dirty="0">
                <a:solidFill>
                  <a:schemeClr val="tx1"/>
                </a:solidFill>
                <a:latin typeface="Arial"/>
              </a:rPr>
              <a:t>action plan/ GHG emission reduction </a:t>
            </a:r>
          </a:p>
          <a:p>
            <a:pPr marL="0" marR="0" lvl="0" indent="0" defTabSz="914400" rtl="0" eaLnBrk="1" fontAlgn="base" latinLnBrk="0" hangingPunct="1">
              <a:lnSpc>
                <a:spcPct val="100000"/>
              </a:lnSpc>
              <a:spcBef>
                <a:spcPct val="0"/>
              </a:spcBef>
              <a:spcAft>
                <a:spcPct val="0"/>
              </a:spcAft>
              <a:buClrTx/>
              <a:buSzTx/>
              <a:buFontTx/>
              <a:buNone/>
              <a:tabLst/>
              <a:defRPr/>
            </a:pPr>
            <a:r>
              <a:rPr lang="en-US" sz="1400" dirty="0">
                <a:solidFill>
                  <a:schemeClr val="tx1"/>
                </a:solidFill>
                <a:latin typeface="Arial"/>
              </a:rPr>
              <a:t>strategy for the following five facilities </a:t>
            </a:r>
          </a:p>
          <a:p>
            <a:pPr marL="0" marR="0" lvl="0" indent="0" defTabSz="914400" rtl="0" eaLnBrk="1" fontAlgn="base" latinLnBrk="0" hangingPunct="1">
              <a:lnSpc>
                <a:spcPct val="100000"/>
              </a:lnSpc>
              <a:spcBef>
                <a:spcPct val="0"/>
              </a:spcBef>
              <a:spcAft>
                <a:spcPct val="0"/>
              </a:spcAft>
              <a:buClrTx/>
              <a:buSzTx/>
              <a:buFontTx/>
              <a:buNone/>
              <a:tabLst/>
              <a:defRPr/>
            </a:pPr>
            <a:r>
              <a:rPr lang="en-US" sz="1400" dirty="0">
                <a:solidFill>
                  <a:schemeClr val="tx1"/>
                </a:solidFill>
                <a:latin typeface="Arial"/>
              </a:rPr>
              <a:t>of Indorama (IIB, IRS, ICS, IPL &amp; IFL)</a:t>
            </a:r>
            <a:endParaRPr kumimoji="0" lang="en-US" sz="14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26" name="Rectangle: Diagonal Corners Snipped 25">
            <a:extLst>
              <a:ext uri="{FF2B5EF4-FFF2-40B4-BE49-F238E27FC236}">
                <a16:creationId xmlns:a16="http://schemas.microsoft.com/office/drawing/2014/main" id="{161989EE-220C-2110-A147-D11CDE48B81B}"/>
              </a:ext>
            </a:extLst>
          </p:cNvPr>
          <p:cNvSpPr/>
          <p:nvPr/>
        </p:nvSpPr>
        <p:spPr bwMode="auto">
          <a:xfrm>
            <a:off x="4927866" y="890461"/>
            <a:ext cx="3814917" cy="1014997"/>
          </a:xfrm>
          <a:prstGeom prst="snip2DiagRect">
            <a:avLst/>
          </a:prstGeom>
          <a:solidFill>
            <a:schemeClr val="accent2">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Arial"/>
                <a:ea typeface="+mn-ea"/>
                <a:cs typeface="Arial" panose="020B0604020202020204" pitchFamily="34" charset="0"/>
              </a:rPr>
              <a:t> Deliverable 1:</a:t>
            </a: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Gaps and recommendations 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Scope 1 &amp; 2 GHG emissions inventory</a:t>
            </a:r>
          </a:p>
        </p:txBody>
      </p:sp>
      <p:sp>
        <p:nvSpPr>
          <p:cNvPr id="27" name="Rectangle: Diagonal Corners Snipped 26">
            <a:extLst>
              <a:ext uri="{FF2B5EF4-FFF2-40B4-BE49-F238E27FC236}">
                <a16:creationId xmlns:a16="http://schemas.microsoft.com/office/drawing/2014/main" id="{1BBAE013-3D9A-C037-A9D5-9C62036D067B}"/>
              </a:ext>
            </a:extLst>
          </p:cNvPr>
          <p:cNvSpPr/>
          <p:nvPr/>
        </p:nvSpPr>
        <p:spPr bwMode="auto">
          <a:xfrm>
            <a:off x="5429443" y="2218650"/>
            <a:ext cx="3766270" cy="995827"/>
          </a:xfrm>
          <a:prstGeom prst="snip2DiagRect">
            <a:avLst/>
          </a:prstGeom>
          <a:solidFill>
            <a:schemeClr val="accent3">
              <a:lumMod val="40000"/>
              <a:lumOff val="6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Arial"/>
                <a:ea typeface="+mn-ea"/>
                <a:cs typeface="Arial" panose="020B0604020202020204" pitchFamily="34" charset="0"/>
              </a:rPr>
              <a:t>Deliverable 2: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Data collection framework for Scope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emissions with instructions/ guidelines</a:t>
            </a:r>
          </a:p>
        </p:txBody>
      </p:sp>
      <p:sp>
        <p:nvSpPr>
          <p:cNvPr id="28" name="Rectangle: Diagonal Corners Snipped 27">
            <a:extLst>
              <a:ext uri="{FF2B5EF4-FFF2-40B4-BE49-F238E27FC236}">
                <a16:creationId xmlns:a16="http://schemas.microsoft.com/office/drawing/2014/main" id="{B21131FF-E45B-86F5-7D5F-582BF653349C}"/>
              </a:ext>
            </a:extLst>
          </p:cNvPr>
          <p:cNvSpPr/>
          <p:nvPr/>
        </p:nvSpPr>
        <p:spPr bwMode="auto">
          <a:xfrm>
            <a:off x="7505462" y="3398822"/>
            <a:ext cx="4598391" cy="1305746"/>
          </a:xfrm>
          <a:prstGeom prst="snip2DiagRect">
            <a:avLst/>
          </a:prstGeom>
          <a:solidFill>
            <a:schemeClr val="accent5">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Deliverable 3</a:t>
            </a:r>
            <a:r>
              <a:rPr kumimoji="0" lang="en-US" sz="12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Carbon abatement action plan / GHG emission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reduction strategy for five sites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Deliverable 4</a:t>
            </a:r>
            <a:r>
              <a:rPr kumimoji="0" lang="en-US" sz="1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Final GHG emission reduction roadmap including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carbon offset roadmap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pic>
        <p:nvPicPr>
          <p:cNvPr id="29" name="Picture 28">
            <a:extLst>
              <a:ext uri="{FF2B5EF4-FFF2-40B4-BE49-F238E27FC236}">
                <a16:creationId xmlns:a16="http://schemas.microsoft.com/office/drawing/2014/main" id="{9CB64300-16DD-EAD7-5909-C44779DF6454}"/>
              </a:ext>
            </a:extLst>
          </p:cNvPr>
          <p:cNvPicPr>
            <a:picLocks noChangeAspect="1"/>
          </p:cNvPicPr>
          <p:nvPr/>
        </p:nvPicPr>
        <p:blipFill>
          <a:blip r:embed="rId2"/>
          <a:stretch>
            <a:fillRect/>
          </a:stretch>
        </p:blipFill>
        <p:spPr>
          <a:xfrm>
            <a:off x="22692" y="5559020"/>
            <a:ext cx="1944426" cy="1305746"/>
          </a:xfrm>
          <a:prstGeom prst="rect">
            <a:avLst/>
          </a:prstGeom>
        </p:spPr>
      </p:pic>
      <p:pic>
        <p:nvPicPr>
          <p:cNvPr id="30" name="Picture 4" descr="About InnerFit — InnerFit">
            <a:extLst>
              <a:ext uri="{FF2B5EF4-FFF2-40B4-BE49-F238E27FC236}">
                <a16:creationId xmlns:a16="http://schemas.microsoft.com/office/drawing/2014/main" id="{6714167D-DA40-CAFF-2B7E-34B5BEC7F9DF}"/>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154757" y="871989"/>
            <a:ext cx="2002727" cy="130574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Shape 32">
            <a:extLst>
              <a:ext uri="{FF2B5EF4-FFF2-40B4-BE49-F238E27FC236}">
                <a16:creationId xmlns:a16="http://schemas.microsoft.com/office/drawing/2014/main" id="{C64549CE-8D0D-0785-3445-70C762B86936}"/>
              </a:ext>
            </a:extLst>
          </p:cNvPr>
          <p:cNvSpPr/>
          <p:nvPr/>
        </p:nvSpPr>
        <p:spPr>
          <a:xfrm>
            <a:off x="365440" y="1313067"/>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34" name="Freeform: Shape 33">
            <a:extLst>
              <a:ext uri="{FF2B5EF4-FFF2-40B4-BE49-F238E27FC236}">
                <a16:creationId xmlns:a16="http://schemas.microsoft.com/office/drawing/2014/main" id="{8329BF53-47EE-73EC-F26B-D72D606ABD31}"/>
              </a:ext>
            </a:extLst>
          </p:cNvPr>
          <p:cNvSpPr/>
          <p:nvPr/>
        </p:nvSpPr>
        <p:spPr>
          <a:xfrm>
            <a:off x="6725266" y="1009036"/>
            <a:ext cx="227464" cy="173139"/>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pic>
        <p:nvPicPr>
          <p:cNvPr id="38" name="Picture 37">
            <a:extLst>
              <a:ext uri="{FF2B5EF4-FFF2-40B4-BE49-F238E27FC236}">
                <a16:creationId xmlns:a16="http://schemas.microsoft.com/office/drawing/2014/main" id="{6077AADC-6D05-BE6E-1EC8-EBB42507E438}"/>
              </a:ext>
            </a:extLst>
          </p:cNvPr>
          <p:cNvPicPr>
            <a:picLocks noChangeAspect="1"/>
          </p:cNvPicPr>
          <p:nvPr/>
        </p:nvPicPr>
        <p:blipFill>
          <a:blip r:embed="rId4"/>
          <a:stretch>
            <a:fillRect/>
          </a:stretch>
        </p:blipFill>
        <p:spPr>
          <a:xfrm>
            <a:off x="8779757" y="1616460"/>
            <a:ext cx="1683857" cy="336771"/>
          </a:xfrm>
          <a:prstGeom prst="rect">
            <a:avLst/>
          </a:prstGeom>
        </p:spPr>
      </p:pic>
      <p:pic>
        <p:nvPicPr>
          <p:cNvPr id="42" name="Picture 41">
            <a:extLst>
              <a:ext uri="{FF2B5EF4-FFF2-40B4-BE49-F238E27FC236}">
                <a16:creationId xmlns:a16="http://schemas.microsoft.com/office/drawing/2014/main" id="{91E0DA51-72EB-D72F-0573-BC81399425D0}"/>
              </a:ext>
            </a:extLst>
          </p:cNvPr>
          <p:cNvPicPr>
            <a:picLocks noChangeAspect="1"/>
          </p:cNvPicPr>
          <p:nvPr/>
        </p:nvPicPr>
        <p:blipFill>
          <a:blip r:embed="rId5"/>
          <a:stretch>
            <a:fillRect/>
          </a:stretch>
        </p:blipFill>
        <p:spPr>
          <a:xfrm>
            <a:off x="11048572" y="3263545"/>
            <a:ext cx="1074513" cy="289585"/>
          </a:xfrm>
          <a:prstGeom prst="rect">
            <a:avLst/>
          </a:prstGeom>
        </p:spPr>
      </p:pic>
      <p:sp>
        <p:nvSpPr>
          <p:cNvPr id="45" name="TextBox 44">
            <a:extLst>
              <a:ext uri="{FF2B5EF4-FFF2-40B4-BE49-F238E27FC236}">
                <a16:creationId xmlns:a16="http://schemas.microsoft.com/office/drawing/2014/main" id="{D6436158-61EB-5C9B-6814-93E19B1DACCB}"/>
              </a:ext>
            </a:extLst>
          </p:cNvPr>
          <p:cNvSpPr txBox="1"/>
          <p:nvPr/>
        </p:nvSpPr>
        <p:spPr>
          <a:xfrm>
            <a:off x="5050288" y="6085198"/>
            <a:ext cx="6105832"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338D"/>
                </a:solidFill>
                <a:effectLst/>
                <a:uLnTx/>
                <a:uFillTx/>
                <a:latin typeface="Arial"/>
              </a:rPr>
              <a:t>GHG Emission Reduction Strategy </a:t>
            </a:r>
          </a:p>
        </p:txBody>
      </p:sp>
      <p:sp>
        <p:nvSpPr>
          <p:cNvPr id="3" name="TextBox 2">
            <a:extLst>
              <a:ext uri="{FF2B5EF4-FFF2-40B4-BE49-F238E27FC236}">
                <a16:creationId xmlns:a16="http://schemas.microsoft.com/office/drawing/2014/main" id="{8A210887-5B0B-F738-162E-1A55799C3A53}"/>
              </a:ext>
            </a:extLst>
          </p:cNvPr>
          <p:cNvSpPr txBox="1"/>
          <p:nvPr/>
        </p:nvSpPr>
        <p:spPr>
          <a:xfrm>
            <a:off x="2559131" y="6543611"/>
            <a:ext cx="1168115" cy="296193"/>
          </a:xfrm>
          <a:prstGeom prst="rect">
            <a:avLst/>
          </a:prstGeom>
        </p:spPr>
        <p:txBody>
          <a:bodyPr vert="horz" wrap="square" lIns="0" tIns="0" rIns="0" bIns="0" rtlCol="0" anchor="t" anchorCtr="0">
            <a:noAutofit/>
          </a:bodyPr>
          <a:lstStyle/>
          <a:p>
            <a:pPr>
              <a:spcAft>
                <a:spcPts val="600"/>
              </a:spcAft>
            </a:pPr>
            <a:r>
              <a:rPr lang="en-US" sz="1050" b="1" dirty="0">
                <a:solidFill>
                  <a:srgbClr val="00338D"/>
                </a:solidFill>
                <a:latin typeface="Arial"/>
              </a:rPr>
              <a:t>Completed</a:t>
            </a:r>
          </a:p>
        </p:txBody>
      </p:sp>
      <p:sp>
        <p:nvSpPr>
          <p:cNvPr id="7" name="TextBox 6">
            <a:extLst>
              <a:ext uri="{FF2B5EF4-FFF2-40B4-BE49-F238E27FC236}">
                <a16:creationId xmlns:a16="http://schemas.microsoft.com/office/drawing/2014/main" id="{C98E83FF-121A-8A5A-DF4D-B5E86AA50574}"/>
              </a:ext>
            </a:extLst>
          </p:cNvPr>
          <p:cNvSpPr txBox="1"/>
          <p:nvPr/>
        </p:nvSpPr>
        <p:spPr>
          <a:xfrm>
            <a:off x="3952787" y="6526385"/>
            <a:ext cx="976901" cy="338381"/>
          </a:xfrm>
          <a:prstGeom prst="rect">
            <a:avLst/>
          </a:prstGeom>
        </p:spPr>
        <p:txBody>
          <a:bodyPr vert="horz" wrap="square" lIns="0" tIns="0" rIns="0" bIns="0" rtlCol="0" anchor="t" anchorCtr="0">
            <a:noAutofit/>
          </a:bodyPr>
          <a:lstStyle/>
          <a:p>
            <a:pPr>
              <a:spcAft>
                <a:spcPts val="600"/>
              </a:spcAft>
            </a:pPr>
            <a:r>
              <a:rPr lang="en-US" sz="1050" b="1" dirty="0">
                <a:solidFill>
                  <a:srgbClr val="00338D"/>
                </a:solidFill>
                <a:latin typeface="Arial"/>
              </a:rPr>
              <a:t>In progress</a:t>
            </a:r>
          </a:p>
        </p:txBody>
      </p:sp>
      <p:grpSp>
        <p:nvGrpSpPr>
          <p:cNvPr id="8" name="Group 7">
            <a:extLst>
              <a:ext uri="{FF2B5EF4-FFF2-40B4-BE49-F238E27FC236}">
                <a16:creationId xmlns:a16="http://schemas.microsoft.com/office/drawing/2014/main" id="{6FF2BA32-07AC-FCCF-EA6F-B731862145E6}"/>
              </a:ext>
            </a:extLst>
          </p:cNvPr>
          <p:cNvGrpSpPr/>
          <p:nvPr/>
        </p:nvGrpSpPr>
        <p:grpSpPr>
          <a:xfrm>
            <a:off x="2212342" y="6475617"/>
            <a:ext cx="1606534" cy="242149"/>
            <a:chOff x="7237744" y="311688"/>
            <a:chExt cx="1606534" cy="242149"/>
          </a:xfrm>
        </p:grpSpPr>
        <p:sp>
          <p:nvSpPr>
            <p:cNvPr id="12" name="Freeform: Shape 11">
              <a:extLst>
                <a:ext uri="{FF2B5EF4-FFF2-40B4-BE49-F238E27FC236}">
                  <a16:creationId xmlns:a16="http://schemas.microsoft.com/office/drawing/2014/main" id="{BDE982B3-CF32-8D34-B443-AEFEC3074906}"/>
                </a:ext>
              </a:extLst>
            </p:cNvPr>
            <p:cNvSpPr/>
            <p:nvPr/>
          </p:nvSpPr>
          <p:spPr>
            <a:xfrm>
              <a:off x="7237744" y="311688"/>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endParaRPr lang="en-US">
                <a:solidFill>
                  <a:srgbClr val="000000"/>
                </a:solidFill>
                <a:latin typeface="Arial"/>
              </a:endParaRPr>
            </a:p>
          </p:txBody>
        </p:sp>
        <p:sp>
          <p:nvSpPr>
            <p:cNvPr id="20" name="Graphic 9" descr="Hourglass 90% with solid fill">
              <a:extLst>
                <a:ext uri="{FF2B5EF4-FFF2-40B4-BE49-F238E27FC236}">
                  <a16:creationId xmlns:a16="http://schemas.microsoft.com/office/drawing/2014/main" id="{53E07885-6509-AF97-6BEF-72CCE3632ED8}"/>
                </a:ext>
              </a:extLst>
            </p:cNvPr>
            <p:cNvSpPr/>
            <p:nvPr/>
          </p:nvSpPr>
          <p:spPr>
            <a:xfrm>
              <a:off x="8678436" y="316923"/>
              <a:ext cx="165842" cy="236914"/>
            </a:xfrm>
            <a:custGeom>
              <a:avLst/>
              <a:gdLst>
                <a:gd name="connsiteX0" fmla="*/ 507397 w 533114"/>
                <a:gd name="connsiteY0" fmla="*/ 57093 h 761580"/>
                <a:gd name="connsiteX1" fmla="*/ 533114 w 533114"/>
                <a:gd name="connsiteY1" fmla="*/ 57093 h 761580"/>
                <a:gd name="connsiteX2" fmla="*/ 533114 w 533114"/>
                <a:gd name="connsiteY2" fmla="*/ 0 h 761580"/>
                <a:gd name="connsiteX3" fmla="*/ 0 w 533114"/>
                <a:gd name="connsiteY3" fmla="*/ 0 h 761580"/>
                <a:gd name="connsiteX4" fmla="*/ 0 w 533114"/>
                <a:gd name="connsiteY4" fmla="*/ 57150 h 761580"/>
                <a:gd name="connsiteX5" fmla="*/ 24765 w 533114"/>
                <a:gd name="connsiteY5" fmla="*/ 57150 h 761580"/>
                <a:gd name="connsiteX6" fmla="*/ 184690 w 533114"/>
                <a:gd name="connsiteY6" fmla="*/ 380819 h 761580"/>
                <a:gd name="connsiteX7" fmla="*/ 24765 w 533114"/>
                <a:gd name="connsiteY7" fmla="*/ 704431 h 761580"/>
                <a:gd name="connsiteX8" fmla="*/ 0 w 533114"/>
                <a:gd name="connsiteY8" fmla="*/ 704431 h 761580"/>
                <a:gd name="connsiteX9" fmla="*/ 0 w 533114"/>
                <a:gd name="connsiteY9" fmla="*/ 761581 h 761580"/>
                <a:gd name="connsiteX10" fmla="*/ 533095 w 533114"/>
                <a:gd name="connsiteY10" fmla="*/ 761581 h 761580"/>
                <a:gd name="connsiteX11" fmla="*/ 533095 w 533114"/>
                <a:gd name="connsiteY11" fmla="*/ 704431 h 761580"/>
                <a:gd name="connsiteX12" fmla="*/ 507378 w 533114"/>
                <a:gd name="connsiteY12" fmla="*/ 704431 h 761580"/>
                <a:gd name="connsiteX13" fmla="*/ 347443 w 533114"/>
                <a:gd name="connsiteY13" fmla="*/ 380762 h 761580"/>
                <a:gd name="connsiteX14" fmla="*/ 507397 w 533114"/>
                <a:gd name="connsiteY14" fmla="*/ 57093 h 761580"/>
                <a:gd name="connsiteX15" fmla="*/ 449971 w 533114"/>
                <a:gd name="connsiteY15" fmla="*/ 57093 h 761580"/>
                <a:gd name="connsiteX16" fmla="*/ 361312 w 533114"/>
                <a:gd name="connsiteY16" fmla="*/ 285693 h 761580"/>
                <a:gd name="connsiteX17" fmla="*/ 171117 w 533114"/>
                <a:gd name="connsiteY17" fmla="*/ 285693 h 761580"/>
                <a:gd name="connsiteX18" fmla="*/ 82220 w 533114"/>
                <a:gd name="connsiteY18" fmla="*/ 57093 h 761580"/>
                <a:gd name="connsiteX19" fmla="*/ 218123 w 533114"/>
                <a:gd name="connsiteY19" fmla="*/ 427130 h 761580"/>
                <a:gd name="connsiteX20" fmla="*/ 229352 w 533114"/>
                <a:gd name="connsiteY20" fmla="*/ 416309 h 761580"/>
                <a:gd name="connsiteX21" fmla="*/ 247650 w 533114"/>
                <a:gd name="connsiteY21" fmla="*/ 441227 h 761580"/>
                <a:gd name="connsiteX22" fmla="*/ 247650 w 533114"/>
                <a:gd name="connsiteY22" fmla="*/ 495300 h 761580"/>
                <a:gd name="connsiteX23" fmla="*/ 91735 w 533114"/>
                <a:gd name="connsiteY23" fmla="*/ 651205 h 761580"/>
                <a:gd name="connsiteX24" fmla="*/ 218123 w 533114"/>
                <a:gd name="connsiteY24" fmla="*/ 427130 h 761580"/>
                <a:gd name="connsiteX25" fmla="*/ 440055 w 533114"/>
                <a:gd name="connsiteY25" fmla="*/ 649605 h 761580"/>
                <a:gd name="connsiteX26" fmla="*/ 285750 w 533114"/>
                <a:gd name="connsiteY26" fmla="*/ 495300 h 761580"/>
                <a:gd name="connsiteX27" fmla="*/ 285750 w 533114"/>
                <a:gd name="connsiteY27" fmla="*/ 440541 h 761580"/>
                <a:gd name="connsiteX28" fmla="*/ 303238 w 533114"/>
                <a:gd name="connsiteY28" fmla="*/ 416852 h 761580"/>
                <a:gd name="connsiteX29" fmla="*/ 314068 w 533114"/>
                <a:gd name="connsiteY29" fmla="*/ 427130 h 761580"/>
                <a:gd name="connsiteX30" fmla="*/ 440055 w 533114"/>
                <a:gd name="connsiteY30" fmla="*/ 649605 h 76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3114" h="761580">
                  <a:moveTo>
                    <a:pt x="507397" y="57093"/>
                  </a:moveTo>
                  <a:lnTo>
                    <a:pt x="533114" y="57093"/>
                  </a:lnTo>
                  <a:lnTo>
                    <a:pt x="533114" y="0"/>
                  </a:lnTo>
                  <a:lnTo>
                    <a:pt x="0" y="0"/>
                  </a:lnTo>
                  <a:lnTo>
                    <a:pt x="0" y="57150"/>
                  </a:lnTo>
                  <a:lnTo>
                    <a:pt x="24765" y="57150"/>
                  </a:lnTo>
                  <a:cubicBezTo>
                    <a:pt x="35243" y="162811"/>
                    <a:pt x="96203" y="317040"/>
                    <a:pt x="184690" y="380819"/>
                  </a:cubicBezTo>
                  <a:cubicBezTo>
                    <a:pt x="96136" y="444541"/>
                    <a:pt x="34290" y="598761"/>
                    <a:pt x="24765" y="704431"/>
                  </a:cubicBezTo>
                  <a:lnTo>
                    <a:pt x="0" y="704431"/>
                  </a:lnTo>
                  <a:lnTo>
                    <a:pt x="0" y="761581"/>
                  </a:lnTo>
                  <a:lnTo>
                    <a:pt x="533095" y="761581"/>
                  </a:lnTo>
                  <a:lnTo>
                    <a:pt x="533095" y="704431"/>
                  </a:lnTo>
                  <a:lnTo>
                    <a:pt x="507378" y="704431"/>
                  </a:lnTo>
                  <a:cubicBezTo>
                    <a:pt x="497853" y="598761"/>
                    <a:pt x="435940" y="444541"/>
                    <a:pt x="347443" y="380762"/>
                  </a:cubicBezTo>
                  <a:cubicBezTo>
                    <a:pt x="435997" y="316982"/>
                    <a:pt x="497872" y="162754"/>
                    <a:pt x="507397" y="57093"/>
                  </a:cubicBezTo>
                  <a:close/>
                  <a:moveTo>
                    <a:pt x="449971" y="57093"/>
                  </a:moveTo>
                  <a:cubicBezTo>
                    <a:pt x="439343" y="139342"/>
                    <a:pt x="408921" y="217786"/>
                    <a:pt x="361312" y="285693"/>
                  </a:cubicBezTo>
                  <a:lnTo>
                    <a:pt x="171117" y="285693"/>
                  </a:lnTo>
                  <a:cubicBezTo>
                    <a:pt x="123895" y="217558"/>
                    <a:pt x="93435" y="139231"/>
                    <a:pt x="82220" y="57093"/>
                  </a:cubicBezTo>
                  <a:close/>
                  <a:moveTo>
                    <a:pt x="218123" y="427130"/>
                  </a:moveTo>
                  <a:cubicBezTo>
                    <a:pt x="222343" y="424053"/>
                    <a:pt x="226122" y="420413"/>
                    <a:pt x="229352" y="416309"/>
                  </a:cubicBezTo>
                  <a:lnTo>
                    <a:pt x="247650" y="441227"/>
                  </a:lnTo>
                  <a:lnTo>
                    <a:pt x="247650" y="495300"/>
                  </a:lnTo>
                  <a:lnTo>
                    <a:pt x="91735" y="651205"/>
                  </a:lnTo>
                  <a:cubicBezTo>
                    <a:pt x="112614" y="565347"/>
                    <a:pt x="160696" y="468468"/>
                    <a:pt x="218123" y="427130"/>
                  </a:cubicBezTo>
                  <a:close/>
                  <a:moveTo>
                    <a:pt x="440055" y="649605"/>
                  </a:moveTo>
                  <a:lnTo>
                    <a:pt x="285750" y="495300"/>
                  </a:lnTo>
                  <a:lnTo>
                    <a:pt x="285750" y="440541"/>
                  </a:lnTo>
                  <a:lnTo>
                    <a:pt x="303238" y="416852"/>
                  </a:lnTo>
                  <a:cubicBezTo>
                    <a:pt x="306386" y="420734"/>
                    <a:pt x="310026" y="424189"/>
                    <a:pt x="314068" y="427130"/>
                  </a:cubicBezTo>
                  <a:cubicBezTo>
                    <a:pt x="371075" y="468211"/>
                    <a:pt x="418948" y="564137"/>
                    <a:pt x="440055" y="649605"/>
                  </a:cubicBezTo>
                  <a:close/>
                </a:path>
              </a:pathLst>
            </a:custGeom>
            <a:solidFill>
              <a:srgbClr val="FFC000"/>
            </a:solidFill>
            <a:ln w="9525" cap="flat">
              <a:noFill/>
              <a:prstDash val="solid"/>
              <a:miter/>
            </a:ln>
          </p:spPr>
          <p:txBody>
            <a:bodyPr rtlCol="0" anchor="ctr"/>
            <a:lstStyle/>
            <a:p>
              <a:endParaRPr lang="en-US" dirty="0">
                <a:solidFill>
                  <a:srgbClr val="000000"/>
                </a:solidFill>
                <a:latin typeface="Arial"/>
              </a:endParaRPr>
            </a:p>
          </p:txBody>
        </p:sp>
      </p:grpSp>
      <p:pic>
        <p:nvPicPr>
          <p:cNvPr id="25" name="Picture 24">
            <a:extLst>
              <a:ext uri="{FF2B5EF4-FFF2-40B4-BE49-F238E27FC236}">
                <a16:creationId xmlns:a16="http://schemas.microsoft.com/office/drawing/2014/main" id="{49CE17D8-AA22-F7C1-EA29-B29BB481AE2C}"/>
              </a:ext>
            </a:extLst>
          </p:cNvPr>
          <p:cNvPicPr>
            <a:picLocks noChangeAspect="1"/>
          </p:cNvPicPr>
          <p:nvPr/>
        </p:nvPicPr>
        <p:blipFill>
          <a:blip r:embed="rId4"/>
          <a:stretch>
            <a:fillRect/>
          </a:stretch>
        </p:blipFill>
        <p:spPr>
          <a:xfrm>
            <a:off x="9211760" y="2786251"/>
            <a:ext cx="1683857" cy="336771"/>
          </a:xfrm>
          <a:prstGeom prst="rect">
            <a:avLst/>
          </a:prstGeom>
        </p:spPr>
      </p:pic>
      <p:sp>
        <p:nvSpPr>
          <p:cNvPr id="31" name="Freeform: Shape 30">
            <a:extLst>
              <a:ext uri="{FF2B5EF4-FFF2-40B4-BE49-F238E27FC236}">
                <a16:creationId xmlns:a16="http://schemas.microsoft.com/office/drawing/2014/main" id="{1619DB4D-2F9D-35BA-39A6-E3173EEB5F56}"/>
              </a:ext>
            </a:extLst>
          </p:cNvPr>
          <p:cNvSpPr/>
          <p:nvPr/>
        </p:nvSpPr>
        <p:spPr>
          <a:xfrm>
            <a:off x="8381382" y="2322673"/>
            <a:ext cx="227464" cy="173139"/>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pic>
        <p:nvPicPr>
          <p:cNvPr id="32" name="Picture 31">
            <a:extLst>
              <a:ext uri="{FF2B5EF4-FFF2-40B4-BE49-F238E27FC236}">
                <a16:creationId xmlns:a16="http://schemas.microsoft.com/office/drawing/2014/main" id="{EA7A00D3-07C7-0984-3698-09DA306634BD}"/>
              </a:ext>
            </a:extLst>
          </p:cNvPr>
          <p:cNvPicPr>
            <a:picLocks noChangeAspect="1"/>
          </p:cNvPicPr>
          <p:nvPr/>
        </p:nvPicPr>
        <p:blipFill>
          <a:blip r:embed="rId4"/>
          <a:stretch>
            <a:fillRect/>
          </a:stretch>
        </p:blipFill>
        <p:spPr>
          <a:xfrm>
            <a:off x="10463614" y="4207234"/>
            <a:ext cx="1683857" cy="336771"/>
          </a:xfrm>
          <a:prstGeom prst="rect">
            <a:avLst/>
          </a:prstGeom>
        </p:spPr>
      </p:pic>
    </p:spTree>
    <p:extLst>
      <p:ext uri="{BB962C8B-B14F-4D97-AF65-F5344CB8AC3E}">
        <p14:creationId xmlns:p14="http://schemas.microsoft.com/office/powerpoint/2010/main" val="2068846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9EA664-C271-4E30-B382-4A41F5BF2AE2}"/>
              </a:ext>
            </a:extLst>
          </p:cNvPr>
          <p:cNvSpPr>
            <a:spLocks noGrp="1"/>
          </p:cNvSpPr>
          <p:nvPr>
            <p:ph type="body" sz="quarter" idx="13"/>
          </p:nvPr>
        </p:nvSpPr>
        <p:spPr>
          <a:xfrm>
            <a:off x="266786" y="70935"/>
            <a:ext cx="11237740" cy="546100"/>
          </a:xfrm>
        </p:spPr>
        <p:txBody>
          <a:bodyPr/>
          <a:lstStyle/>
          <a:p>
            <a:r>
              <a:rPr lang="en-US" sz="2800" dirty="0">
                <a:latin typeface="KPMG Bold" panose="020B0803030202040204" pitchFamily="34" charset="0"/>
              </a:rPr>
              <a:t>Details </a:t>
            </a:r>
            <a:r>
              <a:rPr lang="en-US" sz="2800" b="1" dirty="0">
                <a:latin typeface="KPMG Bold" panose="020B0803030202040204" pitchFamily="34" charset="0"/>
              </a:rPr>
              <a:t>of the Decarbonization Project</a:t>
            </a:r>
          </a:p>
        </p:txBody>
      </p:sp>
      <p:sp>
        <p:nvSpPr>
          <p:cNvPr id="67" name="Rectangle 66">
            <a:extLst>
              <a:ext uri="{FF2B5EF4-FFF2-40B4-BE49-F238E27FC236}">
                <a16:creationId xmlns:a16="http://schemas.microsoft.com/office/drawing/2014/main" id="{5F0B7D39-D3EE-890A-EE5F-34198AC60942}"/>
              </a:ext>
            </a:extLst>
          </p:cNvPr>
          <p:cNvSpPr/>
          <p:nvPr/>
        </p:nvSpPr>
        <p:spPr>
          <a:xfrm>
            <a:off x="308470" y="641836"/>
            <a:ext cx="2693473" cy="5368325"/>
          </a:xfrm>
          <a:prstGeom prst="rect">
            <a:avLst/>
          </a:prstGeom>
          <a:solidFill>
            <a:srgbClr val="00338D"/>
          </a:solidFill>
          <a:ln w="12700" cap="flat" cmpd="sng" algn="ctr">
            <a:solidFill>
              <a:srgbClr val="1E49E2"/>
            </a:solid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500" b="0"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68" name="Group 67">
            <a:extLst>
              <a:ext uri="{FF2B5EF4-FFF2-40B4-BE49-F238E27FC236}">
                <a16:creationId xmlns:a16="http://schemas.microsoft.com/office/drawing/2014/main" id="{B79133F8-B4A1-6A91-47E2-EABFC92824B4}"/>
              </a:ext>
            </a:extLst>
          </p:cNvPr>
          <p:cNvGrpSpPr/>
          <p:nvPr/>
        </p:nvGrpSpPr>
        <p:grpSpPr>
          <a:xfrm>
            <a:off x="484064" y="1185691"/>
            <a:ext cx="420747" cy="365524"/>
            <a:chOff x="765945" y="7535993"/>
            <a:chExt cx="582455" cy="506008"/>
          </a:xfrm>
          <a:solidFill>
            <a:srgbClr val="FFFFFF"/>
          </a:solidFill>
        </p:grpSpPr>
        <p:sp>
          <p:nvSpPr>
            <p:cNvPr id="69" name="Freeform: Shape 68">
              <a:extLst>
                <a:ext uri="{FF2B5EF4-FFF2-40B4-BE49-F238E27FC236}">
                  <a16:creationId xmlns:a16="http://schemas.microsoft.com/office/drawing/2014/main" id="{94EE2C64-7A0F-44C2-F951-BED3E4E1DC01}"/>
                </a:ext>
              </a:extLst>
            </p:cNvPr>
            <p:cNvSpPr/>
            <p:nvPr/>
          </p:nvSpPr>
          <p:spPr>
            <a:xfrm>
              <a:off x="765945" y="7809019"/>
              <a:ext cx="582455" cy="232982"/>
            </a:xfrm>
            <a:custGeom>
              <a:avLst/>
              <a:gdLst>
                <a:gd name="connsiteX0" fmla="*/ 334912 w 582455"/>
                <a:gd name="connsiteY0" fmla="*/ 14561 h 232982"/>
                <a:gd name="connsiteX1" fmla="*/ 305789 w 582455"/>
                <a:gd name="connsiteY1" fmla="*/ 43684 h 232982"/>
                <a:gd name="connsiteX2" fmla="*/ 276666 w 582455"/>
                <a:gd name="connsiteY2" fmla="*/ 43684 h 232982"/>
                <a:gd name="connsiteX3" fmla="*/ 247543 w 582455"/>
                <a:gd name="connsiteY3" fmla="*/ 14561 h 232982"/>
                <a:gd name="connsiteX4" fmla="*/ 247543 w 582455"/>
                <a:gd name="connsiteY4" fmla="*/ 0 h 232982"/>
                <a:gd name="connsiteX5" fmla="*/ 0 w 582455"/>
                <a:gd name="connsiteY5" fmla="*/ 0 h 232982"/>
                <a:gd name="connsiteX6" fmla="*/ 0 w 582455"/>
                <a:gd name="connsiteY6" fmla="*/ 203859 h 232982"/>
                <a:gd name="connsiteX7" fmla="*/ 29123 w 582455"/>
                <a:gd name="connsiteY7" fmla="*/ 232982 h 232982"/>
                <a:gd name="connsiteX8" fmla="*/ 553332 w 582455"/>
                <a:gd name="connsiteY8" fmla="*/ 232982 h 232982"/>
                <a:gd name="connsiteX9" fmla="*/ 582455 w 582455"/>
                <a:gd name="connsiteY9" fmla="*/ 203859 h 232982"/>
                <a:gd name="connsiteX10" fmla="*/ 582455 w 582455"/>
                <a:gd name="connsiteY10" fmla="*/ 0 h 232982"/>
                <a:gd name="connsiteX11" fmla="*/ 334912 w 582455"/>
                <a:gd name="connsiteY11" fmla="*/ 0 h 232982"/>
                <a:gd name="connsiteX12" fmla="*/ 334912 w 582455"/>
                <a:gd name="connsiteY12" fmla="*/ 14561 h 2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55" h="232982">
                  <a:moveTo>
                    <a:pt x="334912" y="14561"/>
                  </a:moveTo>
                  <a:cubicBezTo>
                    <a:pt x="334912" y="30579"/>
                    <a:pt x="321806" y="43684"/>
                    <a:pt x="305789" y="43684"/>
                  </a:cubicBezTo>
                  <a:lnTo>
                    <a:pt x="276666" y="43684"/>
                  </a:lnTo>
                  <a:cubicBezTo>
                    <a:pt x="260649" y="43684"/>
                    <a:pt x="247543" y="30579"/>
                    <a:pt x="247543" y="14561"/>
                  </a:cubicBezTo>
                  <a:lnTo>
                    <a:pt x="247543" y="0"/>
                  </a:lnTo>
                  <a:lnTo>
                    <a:pt x="0" y="0"/>
                  </a:lnTo>
                  <a:lnTo>
                    <a:pt x="0" y="203859"/>
                  </a:lnTo>
                  <a:cubicBezTo>
                    <a:pt x="0" y="219877"/>
                    <a:pt x="13105" y="232982"/>
                    <a:pt x="29123" y="232982"/>
                  </a:cubicBezTo>
                  <a:lnTo>
                    <a:pt x="553332" y="232982"/>
                  </a:lnTo>
                  <a:cubicBezTo>
                    <a:pt x="569350" y="232982"/>
                    <a:pt x="582455" y="219877"/>
                    <a:pt x="582455" y="203859"/>
                  </a:cubicBezTo>
                  <a:lnTo>
                    <a:pt x="582455" y="0"/>
                  </a:lnTo>
                  <a:lnTo>
                    <a:pt x="334912" y="0"/>
                  </a:lnTo>
                  <a:lnTo>
                    <a:pt x="334912" y="14561"/>
                  </a:lnTo>
                  <a:close/>
                </a:path>
              </a:pathLst>
            </a:custGeom>
            <a:grpFill/>
            <a:ln w="72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0" name="Freeform: Shape 69">
              <a:extLst>
                <a:ext uri="{FF2B5EF4-FFF2-40B4-BE49-F238E27FC236}">
                  <a16:creationId xmlns:a16="http://schemas.microsoft.com/office/drawing/2014/main" id="{1D2FF0BA-307D-E278-B67B-FEE5FA26018B}"/>
                </a:ext>
              </a:extLst>
            </p:cNvPr>
            <p:cNvSpPr/>
            <p:nvPr/>
          </p:nvSpPr>
          <p:spPr>
            <a:xfrm>
              <a:off x="765945" y="7535993"/>
              <a:ext cx="582455" cy="243903"/>
            </a:xfrm>
            <a:custGeom>
              <a:avLst/>
              <a:gdLst>
                <a:gd name="connsiteX0" fmla="*/ 553332 w 582455"/>
                <a:gd name="connsiteY0" fmla="*/ 98289 h 243903"/>
                <a:gd name="connsiteX1" fmla="*/ 407719 w 582455"/>
                <a:gd name="connsiteY1" fmla="*/ 98289 h 243903"/>
                <a:gd name="connsiteX2" fmla="*/ 407719 w 582455"/>
                <a:gd name="connsiteY2" fmla="*/ 50965 h 243903"/>
                <a:gd name="connsiteX3" fmla="*/ 356754 w 582455"/>
                <a:gd name="connsiteY3" fmla="*/ 0 h 243903"/>
                <a:gd name="connsiteX4" fmla="*/ 225701 w 582455"/>
                <a:gd name="connsiteY4" fmla="*/ 0 h 243903"/>
                <a:gd name="connsiteX5" fmla="*/ 174737 w 582455"/>
                <a:gd name="connsiteY5" fmla="*/ 50965 h 243903"/>
                <a:gd name="connsiteX6" fmla="*/ 174737 w 582455"/>
                <a:gd name="connsiteY6" fmla="*/ 98289 h 243903"/>
                <a:gd name="connsiteX7" fmla="*/ 29123 w 582455"/>
                <a:gd name="connsiteY7" fmla="*/ 98289 h 243903"/>
                <a:gd name="connsiteX8" fmla="*/ 0 w 582455"/>
                <a:gd name="connsiteY8" fmla="*/ 127412 h 243903"/>
                <a:gd name="connsiteX9" fmla="*/ 0 w 582455"/>
                <a:gd name="connsiteY9" fmla="*/ 243903 h 243903"/>
                <a:gd name="connsiteX10" fmla="*/ 247543 w 582455"/>
                <a:gd name="connsiteY10" fmla="*/ 243903 h 243903"/>
                <a:gd name="connsiteX11" fmla="*/ 247543 w 582455"/>
                <a:gd name="connsiteY11" fmla="*/ 229342 h 243903"/>
                <a:gd name="connsiteX12" fmla="*/ 334912 w 582455"/>
                <a:gd name="connsiteY12" fmla="*/ 229342 h 243903"/>
                <a:gd name="connsiteX13" fmla="*/ 334912 w 582455"/>
                <a:gd name="connsiteY13" fmla="*/ 243903 h 243903"/>
                <a:gd name="connsiteX14" fmla="*/ 582455 w 582455"/>
                <a:gd name="connsiteY14" fmla="*/ 243903 h 243903"/>
                <a:gd name="connsiteX15" fmla="*/ 582455 w 582455"/>
                <a:gd name="connsiteY15" fmla="*/ 127412 h 243903"/>
                <a:gd name="connsiteX16" fmla="*/ 553332 w 582455"/>
                <a:gd name="connsiteY16" fmla="*/ 98289 h 243903"/>
                <a:gd name="connsiteX17" fmla="*/ 218421 w 582455"/>
                <a:gd name="connsiteY17" fmla="*/ 98289 h 243903"/>
                <a:gd name="connsiteX18" fmla="*/ 218421 w 582455"/>
                <a:gd name="connsiteY18" fmla="*/ 50965 h 243903"/>
                <a:gd name="connsiteX19" fmla="*/ 225701 w 582455"/>
                <a:gd name="connsiteY19" fmla="*/ 43684 h 243903"/>
                <a:gd name="connsiteX20" fmla="*/ 356754 w 582455"/>
                <a:gd name="connsiteY20" fmla="*/ 43684 h 243903"/>
                <a:gd name="connsiteX21" fmla="*/ 364034 w 582455"/>
                <a:gd name="connsiteY21" fmla="*/ 50965 h 243903"/>
                <a:gd name="connsiteX22" fmla="*/ 364034 w 582455"/>
                <a:gd name="connsiteY22" fmla="*/ 98289 h 243903"/>
                <a:gd name="connsiteX23" fmla="*/ 218421 w 582455"/>
                <a:gd name="connsiteY23" fmla="*/ 98289 h 24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2455" h="243903">
                  <a:moveTo>
                    <a:pt x="553332" y="98289"/>
                  </a:moveTo>
                  <a:lnTo>
                    <a:pt x="407719" y="98289"/>
                  </a:lnTo>
                  <a:lnTo>
                    <a:pt x="407719" y="50965"/>
                  </a:lnTo>
                  <a:cubicBezTo>
                    <a:pt x="407719" y="22570"/>
                    <a:pt x="385148" y="0"/>
                    <a:pt x="356754" y="0"/>
                  </a:cubicBezTo>
                  <a:lnTo>
                    <a:pt x="225701" y="0"/>
                  </a:lnTo>
                  <a:cubicBezTo>
                    <a:pt x="197307" y="0"/>
                    <a:pt x="174737" y="22570"/>
                    <a:pt x="174737" y="50965"/>
                  </a:cubicBezTo>
                  <a:lnTo>
                    <a:pt x="174737" y="98289"/>
                  </a:lnTo>
                  <a:lnTo>
                    <a:pt x="29123" y="98289"/>
                  </a:lnTo>
                  <a:cubicBezTo>
                    <a:pt x="13105" y="98289"/>
                    <a:pt x="0" y="111395"/>
                    <a:pt x="0" y="127412"/>
                  </a:cubicBezTo>
                  <a:lnTo>
                    <a:pt x="0" y="243903"/>
                  </a:lnTo>
                  <a:lnTo>
                    <a:pt x="247543" y="243903"/>
                  </a:lnTo>
                  <a:lnTo>
                    <a:pt x="247543" y="229342"/>
                  </a:lnTo>
                  <a:lnTo>
                    <a:pt x="334912" y="229342"/>
                  </a:lnTo>
                  <a:lnTo>
                    <a:pt x="334912" y="243903"/>
                  </a:lnTo>
                  <a:lnTo>
                    <a:pt x="582455" y="243903"/>
                  </a:lnTo>
                  <a:lnTo>
                    <a:pt x="582455" y="127412"/>
                  </a:lnTo>
                  <a:cubicBezTo>
                    <a:pt x="582455" y="111395"/>
                    <a:pt x="569350" y="98289"/>
                    <a:pt x="553332" y="98289"/>
                  </a:cubicBezTo>
                  <a:moveTo>
                    <a:pt x="218421" y="98289"/>
                  </a:moveTo>
                  <a:lnTo>
                    <a:pt x="218421" y="50965"/>
                  </a:lnTo>
                  <a:cubicBezTo>
                    <a:pt x="218421" y="46596"/>
                    <a:pt x="221333" y="43684"/>
                    <a:pt x="225701" y="43684"/>
                  </a:cubicBezTo>
                  <a:lnTo>
                    <a:pt x="356754" y="43684"/>
                  </a:lnTo>
                  <a:cubicBezTo>
                    <a:pt x="361122" y="43684"/>
                    <a:pt x="364034" y="46596"/>
                    <a:pt x="364034" y="50965"/>
                  </a:cubicBezTo>
                  <a:lnTo>
                    <a:pt x="364034" y="98289"/>
                  </a:lnTo>
                  <a:lnTo>
                    <a:pt x="218421" y="98289"/>
                  </a:lnTo>
                  <a:close/>
                </a:path>
              </a:pathLst>
            </a:custGeom>
            <a:grpFill/>
            <a:ln w="72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grpSp>
      <p:sp>
        <p:nvSpPr>
          <p:cNvPr id="71" name="TextBox 70">
            <a:extLst>
              <a:ext uri="{FF2B5EF4-FFF2-40B4-BE49-F238E27FC236}">
                <a16:creationId xmlns:a16="http://schemas.microsoft.com/office/drawing/2014/main" id="{11010EDD-6E06-21CE-BCCE-561AC658A9C9}"/>
              </a:ext>
            </a:extLst>
          </p:cNvPr>
          <p:cNvSpPr txBox="1"/>
          <p:nvPr/>
        </p:nvSpPr>
        <p:spPr>
          <a:xfrm>
            <a:off x="1172186" y="1133071"/>
            <a:ext cx="1232267" cy="499689"/>
          </a:xfrm>
          <a:prstGeom prst="rect">
            <a:avLst/>
          </a:prstGeom>
          <a:noFill/>
        </p:spPr>
        <p:txBody>
          <a:bodyPr wrap="square" lIns="0" tIns="0" rIns="0" bIns="0" rtlCol="0">
            <a:spAutoFit/>
          </a:bodyPr>
          <a:lstStyle/>
          <a:p>
            <a:pPr>
              <a:lnSpc>
                <a:spcPct val="110000"/>
              </a:lnSpc>
              <a:spcAft>
                <a:spcPts val="300"/>
              </a:spcAft>
              <a:defRPr/>
            </a:pPr>
            <a:r>
              <a:rPr lang="en-GB" sz="3200" b="1" dirty="0">
                <a:solidFill>
                  <a:srgbClr val="FFFFFF"/>
                </a:solidFill>
                <a:latin typeface="Arial"/>
              </a:rPr>
              <a:t>Scope</a:t>
            </a:r>
            <a:endParaRPr lang="en-GB" sz="2800" dirty="0">
              <a:solidFill>
                <a:srgbClr val="FFFFFF"/>
              </a:solidFill>
              <a:latin typeface="Arial"/>
            </a:endParaRPr>
          </a:p>
        </p:txBody>
      </p:sp>
      <p:sp>
        <p:nvSpPr>
          <p:cNvPr id="72" name="TextBox 71">
            <a:extLst>
              <a:ext uri="{FF2B5EF4-FFF2-40B4-BE49-F238E27FC236}">
                <a16:creationId xmlns:a16="http://schemas.microsoft.com/office/drawing/2014/main" id="{3832CFBF-AB3C-9F78-3BE1-36660C2FE8A4}"/>
              </a:ext>
            </a:extLst>
          </p:cNvPr>
          <p:cNvSpPr txBox="1"/>
          <p:nvPr/>
        </p:nvSpPr>
        <p:spPr>
          <a:xfrm>
            <a:off x="484064" y="1889533"/>
            <a:ext cx="2356378" cy="796821"/>
          </a:xfrm>
          <a:prstGeom prst="rect">
            <a:avLst/>
          </a:prstGeom>
          <a:noFill/>
        </p:spPr>
        <p:txBody>
          <a:bodyPr wrap="square" lIns="0" tIns="0" rIns="0" bIns="0" rtlCol="0">
            <a:spAutoFit/>
          </a:bodyPr>
          <a:lstStyle/>
          <a:p>
            <a:pPr>
              <a:lnSpc>
                <a:spcPct val="110000"/>
              </a:lnSpc>
              <a:spcAft>
                <a:spcPts val="300"/>
              </a:spcAft>
              <a:defRPr/>
            </a:pPr>
            <a:r>
              <a:rPr lang="en-US" sz="1200" dirty="0">
                <a:solidFill>
                  <a:srgbClr val="FFFFFF"/>
                </a:solidFill>
                <a:latin typeface="Arial"/>
              </a:rPr>
              <a:t>Development of carbon abatement action plan/ GHG emission reduction strategy for the following five facilities of Indorama:</a:t>
            </a:r>
          </a:p>
        </p:txBody>
      </p:sp>
      <p:sp>
        <p:nvSpPr>
          <p:cNvPr id="73" name="TextBox 72">
            <a:extLst>
              <a:ext uri="{FF2B5EF4-FFF2-40B4-BE49-F238E27FC236}">
                <a16:creationId xmlns:a16="http://schemas.microsoft.com/office/drawing/2014/main" id="{B50265E2-7B77-4599-A674-B882330B5E18}"/>
              </a:ext>
            </a:extLst>
          </p:cNvPr>
          <p:cNvSpPr txBox="1"/>
          <p:nvPr/>
        </p:nvSpPr>
        <p:spPr>
          <a:xfrm>
            <a:off x="484064" y="2977558"/>
            <a:ext cx="2356378" cy="2575770"/>
          </a:xfrm>
          <a:prstGeom prst="rect">
            <a:avLst/>
          </a:prstGeom>
          <a:noFill/>
        </p:spPr>
        <p:txBody>
          <a:bodyPr wrap="square" lIns="0" tIns="0" rIns="0" bIns="0" rtlCol="0">
            <a:spAutoFit/>
          </a:bodyPr>
          <a:lstStyle/>
          <a:p>
            <a:pPr marL="285750" indent="-285750">
              <a:lnSpc>
                <a:spcPct val="110000"/>
              </a:lnSpc>
              <a:spcAft>
                <a:spcPts val="300"/>
              </a:spcAft>
              <a:buFont typeface="Arial" panose="020B0604020202020204" pitchFamily="34" charset="0"/>
              <a:buChar char="•"/>
              <a:defRPr/>
            </a:pPr>
            <a:r>
              <a:rPr lang="en-US" sz="1200" dirty="0">
                <a:solidFill>
                  <a:srgbClr val="FFFFFF"/>
                </a:solidFill>
                <a:latin typeface="Arial"/>
              </a:rPr>
              <a:t>Indorama Eleme Fertilizer &amp; Chemicals Limited, Nigeria (IFL)</a:t>
            </a:r>
          </a:p>
          <a:p>
            <a:pPr marL="285750" indent="-285750">
              <a:lnSpc>
                <a:spcPct val="110000"/>
              </a:lnSpc>
              <a:spcAft>
                <a:spcPts val="300"/>
              </a:spcAft>
              <a:buFont typeface="Arial" panose="020B0604020202020204" pitchFamily="34" charset="0"/>
              <a:buChar char="•"/>
              <a:defRPr/>
            </a:pPr>
            <a:r>
              <a:rPr lang="en-US" sz="1200" dirty="0">
                <a:solidFill>
                  <a:srgbClr val="FFFFFF"/>
                </a:solidFill>
                <a:latin typeface="Arial"/>
              </a:rPr>
              <a:t>Indorama Eleme Petrochemicals Limited, Nigeria (IPL)</a:t>
            </a:r>
          </a:p>
          <a:p>
            <a:pPr marL="285750" indent="-285750">
              <a:lnSpc>
                <a:spcPct val="110000"/>
              </a:lnSpc>
              <a:spcAft>
                <a:spcPts val="300"/>
              </a:spcAft>
              <a:buFont typeface="Arial" panose="020B0604020202020204" pitchFamily="34" charset="0"/>
              <a:buChar char="•"/>
              <a:defRPr/>
            </a:pPr>
            <a:r>
              <a:rPr lang="en-US" sz="1200" dirty="0">
                <a:solidFill>
                  <a:srgbClr val="FFFFFF"/>
                </a:solidFill>
                <a:latin typeface="Arial"/>
              </a:rPr>
              <a:t>PT. Indo-Rama Synthetics </a:t>
            </a:r>
            <a:r>
              <a:rPr lang="en-US" sz="1200" dirty="0" err="1">
                <a:solidFill>
                  <a:srgbClr val="FFFFFF"/>
                </a:solidFill>
                <a:latin typeface="Arial"/>
              </a:rPr>
              <a:t>Tbk</a:t>
            </a:r>
            <a:r>
              <a:rPr lang="en-US" sz="1200" dirty="0">
                <a:solidFill>
                  <a:srgbClr val="FFFFFF"/>
                </a:solidFill>
                <a:latin typeface="Arial"/>
              </a:rPr>
              <a:t>., Indonesia (IRS)</a:t>
            </a:r>
          </a:p>
          <a:p>
            <a:pPr marL="285750" indent="-285750">
              <a:lnSpc>
                <a:spcPct val="110000"/>
              </a:lnSpc>
              <a:spcAft>
                <a:spcPts val="300"/>
              </a:spcAft>
              <a:buFont typeface="Arial" panose="020B0604020202020204" pitchFamily="34" charset="0"/>
              <a:buChar char="•"/>
              <a:defRPr/>
            </a:pPr>
            <a:r>
              <a:rPr lang="it-IT" sz="1200" dirty="0">
                <a:solidFill>
                  <a:srgbClr val="FFFFFF"/>
                </a:solidFill>
                <a:latin typeface="Arial"/>
              </a:rPr>
              <a:t>Indorama India Private Limited (Spandex Division)- Baddi</a:t>
            </a:r>
            <a:endParaRPr lang="en-US" sz="1200" dirty="0">
              <a:solidFill>
                <a:srgbClr val="FFFFFF"/>
              </a:solidFill>
              <a:latin typeface="Arial"/>
            </a:endParaRPr>
          </a:p>
          <a:p>
            <a:pPr marL="285750" indent="-285750">
              <a:lnSpc>
                <a:spcPct val="110000"/>
              </a:lnSpc>
              <a:spcAft>
                <a:spcPts val="300"/>
              </a:spcAft>
              <a:buFont typeface="Arial" panose="020B0604020202020204" pitchFamily="34" charset="0"/>
              <a:buChar char="•"/>
              <a:defRPr/>
            </a:pPr>
            <a:r>
              <a:rPr lang="fr-FR" sz="1200" dirty="0">
                <a:solidFill>
                  <a:srgbClr val="FFFFFF"/>
                </a:solidFill>
                <a:latin typeface="Arial"/>
              </a:rPr>
              <a:t>Industries Chimiques Du </a:t>
            </a:r>
            <a:r>
              <a:rPr lang="fr-FR" sz="1200" dirty="0" err="1">
                <a:solidFill>
                  <a:srgbClr val="FFFFFF"/>
                </a:solidFill>
                <a:latin typeface="Arial"/>
              </a:rPr>
              <a:t>Senegal</a:t>
            </a:r>
            <a:r>
              <a:rPr lang="fr-FR" sz="1200" dirty="0">
                <a:solidFill>
                  <a:srgbClr val="FFFFFF"/>
                </a:solidFill>
                <a:latin typeface="Arial"/>
              </a:rPr>
              <a:t>, </a:t>
            </a:r>
            <a:r>
              <a:rPr lang="fr-FR" sz="1200" dirty="0" err="1">
                <a:solidFill>
                  <a:srgbClr val="FFFFFF"/>
                </a:solidFill>
                <a:latin typeface="Arial"/>
              </a:rPr>
              <a:t>Senegal</a:t>
            </a:r>
            <a:r>
              <a:rPr lang="fr-FR" sz="1200" dirty="0">
                <a:solidFill>
                  <a:srgbClr val="FFFFFF"/>
                </a:solidFill>
                <a:latin typeface="Arial"/>
              </a:rPr>
              <a:t> (ICS)</a:t>
            </a:r>
            <a:endParaRPr lang="en-US" sz="1200" dirty="0">
              <a:solidFill>
                <a:srgbClr val="FFFFFF"/>
              </a:solidFill>
              <a:latin typeface="Arial"/>
            </a:endParaRPr>
          </a:p>
        </p:txBody>
      </p:sp>
      <p:grpSp>
        <p:nvGrpSpPr>
          <p:cNvPr id="79" name="Group 78">
            <a:extLst>
              <a:ext uri="{FF2B5EF4-FFF2-40B4-BE49-F238E27FC236}">
                <a16:creationId xmlns:a16="http://schemas.microsoft.com/office/drawing/2014/main" id="{C6BD45FE-0808-ACA2-515F-5F5C2BBCD9C9}"/>
              </a:ext>
            </a:extLst>
          </p:cNvPr>
          <p:cNvGrpSpPr/>
          <p:nvPr/>
        </p:nvGrpSpPr>
        <p:grpSpPr>
          <a:xfrm>
            <a:off x="3300968" y="932033"/>
            <a:ext cx="8181315" cy="5699592"/>
            <a:chOff x="3657852" y="1024076"/>
            <a:chExt cx="8181315" cy="5699592"/>
          </a:xfrm>
        </p:grpSpPr>
        <p:sp>
          <p:nvSpPr>
            <p:cNvPr id="80" name="TextBox 79">
              <a:extLst>
                <a:ext uri="{FF2B5EF4-FFF2-40B4-BE49-F238E27FC236}">
                  <a16:creationId xmlns:a16="http://schemas.microsoft.com/office/drawing/2014/main" id="{5F541F63-58F4-6176-1DC1-DF876DA5BC41}"/>
                </a:ext>
              </a:extLst>
            </p:cNvPr>
            <p:cNvSpPr txBox="1"/>
            <p:nvPr/>
          </p:nvSpPr>
          <p:spPr>
            <a:xfrm>
              <a:off x="3795509" y="1233902"/>
              <a:ext cx="5688377" cy="692497"/>
            </a:xfrm>
            <a:prstGeom prst="rect">
              <a:avLst/>
            </a:prstGeom>
            <a:noFill/>
          </p:spPr>
          <p:txBody>
            <a:bodyPr wrap="square" lIns="0" tIns="0" rIns="0" bIns="0" rtlCol="0">
              <a:spAutoFit/>
            </a:bodyPr>
            <a:lstStyle/>
            <a:p>
              <a:pPr marL="0" marR="0" lvl="0" indent="0" defTabSz="914400" eaLnBrk="1" fontAlgn="auto" latinLnBrk="0" hangingPunct="1">
                <a:lnSpc>
                  <a:spcPct val="70000"/>
                </a:lnSpc>
                <a:spcBef>
                  <a:spcPts val="0"/>
                </a:spcBef>
                <a:spcAft>
                  <a:spcPts val="600"/>
                </a:spcAft>
                <a:buClrTx/>
                <a:buSzTx/>
                <a:buFontTx/>
                <a:buNone/>
                <a:tabLst/>
                <a:defRPr/>
              </a:pPr>
              <a:r>
                <a:rPr kumimoji="0" lang="en-GB" sz="4000" b="0" i="0" u="none" strike="noStrike" kern="0" cap="none" spc="0" normalizeH="0" baseline="0" noProof="0" dirty="0">
                  <a:ln>
                    <a:noFill/>
                  </a:ln>
                  <a:solidFill>
                    <a:srgbClr val="00338D"/>
                  </a:solidFill>
                  <a:effectLst/>
                  <a:uLnTx/>
                  <a:uFillTx/>
                  <a:latin typeface="KPMG Bold"/>
                </a:rPr>
                <a:t>Workstream 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338D"/>
                  </a:solidFill>
                  <a:effectLst/>
                  <a:uLnTx/>
                  <a:uFillTx/>
                  <a:latin typeface="Arial"/>
                </a:rPr>
                <a:t>Emission Validation</a:t>
              </a:r>
            </a:p>
          </p:txBody>
        </p:sp>
        <p:sp>
          <p:nvSpPr>
            <p:cNvPr id="81" name="TextBox 80">
              <a:extLst>
                <a:ext uri="{FF2B5EF4-FFF2-40B4-BE49-F238E27FC236}">
                  <a16:creationId xmlns:a16="http://schemas.microsoft.com/office/drawing/2014/main" id="{AC383DE7-D561-A6CD-E1F8-633849CD0620}"/>
                </a:ext>
              </a:extLst>
            </p:cNvPr>
            <p:cNvSpPr txBox="1"/>
            <p:nvPr/>
          </p:nvSpPr>
          <p:spPr>
            <a:xfrm>
              <a:off x="3657852" y="2968235"/>
              <a:ext cx="2981846" cy="834074"/>
            </a:xfrm>
            <a:prstGeom prst="rect">
              <a:avLst/>
            </a:prstGeom>
            <a:noFill/>
          </p:spPr>
          <p:txBody>
            <a:bodyPr wrap="square" lIns="0" tIns="0" rIns="0" bIns="0" rtlCol="0">
              <a:spAutoFit/>
            </a:bodyPr>
            <a:lstStyle/>
            <a:p>
              <a:pPr marL="0" marR="0" lvl="0" indent="0" defTabSz="914400" eaLnBrk="1" fontAlgn="auto" latinLnBrk="0" hangingPunct="1">
                <a:lnSpc>
                  <a:spcPct val="70000"/>
                </a:lnSpc>
                <a:spcBef>
                  <a:spcPts val="0"/>
                </a:spcBef>
                <a:spcAft>
                  <a:spcPts val="600"/>
                </a:spcAft>
                <a:buClrTx/>
                <a:buSzTx/>
                <a:buFontTx/>
                <a:buNone/>
                <a:tabLst/>
                <a:defRPr/>
              </a:pPr>
              <a:r>
                <a:rPr kumimoji="0" lang="en-GB" sz="3600" b="0" i="0" u="none" strike="noStrike" kern="0" cap="none" spc="0" normalizeH="0" baseline="0" noProof="0" dirty="0">
                  <a:ln>
                    <a:noFill/>
                  </a:ln>
                  <a:solidFill>
                    <a:srgbClr val="00338D"/>
                  </a:solidFill>
                  <a:effectLst/>
                  <a:uLnTx/>
                  <a:uFillTx/>
                  <a:latin typeface="KPMG Bold"/>
                </a:rPr>
                <a:t>Workstream 2</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338D"/>
                  </a:solidFill>
                  <a:effectLst/>
                  <a:uLnTx/>
                  <a:uFillTx/>
                  <a:latin typeface="Arial"/>
                </a:rPr>
                <a:t>Development of Scope 3 Emission Estimation Framework</a:t>
              </a:r>
            </a:p>
          </p:txBody>
        </p:sp>
        <p:sp>
          <p:nvSpPr>
            <p:cNvPr id="82" name="TextBox 81">
              <a:extLst>
                <a:ext uri="{FF2B5EF4-FFF2-40B4-BE49-F238E27FC236}">
                  <a16:creationId xmlns:a16="http://schemas.microsoft.com/office/drawing/2014/main" id="{F547A59C-1265-4D95-CDB7-AEAA32A5A8B1}"/>
                </a:ext>
              </a:extLst>
            </p:cNvPr>
            <p:cNvSpPr txBox="1"/>
            <p:nvPr/>
          </p:nvSpPr>
          <p:spPr>
            <a:xfrm>
              <a:off x="3657852" y="5086033"/>
              <a:ext cx="5688377" cy="563231"/>
            </a:xfrm>
            <a:prstGeom prst="rect">
              <a:avLst/>
            </a:prstGeom>
            <a:noFill/>
          </p:spPr>
          <p:txBody>
            <a:bodyPr wrap="square" lIns="0" tIns="0" rIns="0" bIns="0" rtlCol="0">
              <a:spAutoFit/>
            </a:bodyPr>
            <a:lstStyle/>
            <a:p>
              <a:pPr marL="0" marR="0" lvl="0" indent="0" defTabSz="914400" eaLnBrk="1" fontAlgn="auto" latinLnBrk="0" hangingPunct="1">
                <a:lnSpc>
                  <a:spcPct val="70000"/>
                </a:lnSpc>
                <a:spcBef>
                  <a:spcPts val="0"/>
                </a:spcBef>
                <a:spcAft>
                  <a:spcPts val="600"/>
                </a:spcAft>
                <a:buClrTx/>
                <a:buSzTx/>
                <a:buFontTx/>
                <a:buNone/>
                <a:tabLst/>
                <a:defRPr/>
              </a:pPr>
              <a:r>
                <a:rPr kumimoji="0" lang="en-GB" sz="2800" b="0" i="0" u="none" strike="noStrike" kern="0" cap="none" spc="0" normalizeH="0" baseline="0" noProof="0" dirty="0">
                  <a:ln>
                    <a:noFill/>
                  </a:ln>
                  <a:solidFill>
                    <a:srgbClr val="00338D"/>
                  </a:solidFill>
                  <a:effectLst/>
                  <a:uLnTx/>
                  <a:uFillTx/>
                  <a:latin typeface="KPMG Bold"/>
                </a:rPr>
                <a:t>Workstream 3 &amp; 4</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338D"/>
                  </a:solidFill>
                  <a:effectLst/>
                  <a:uLnTx/>
                  <a:uFillTx/>
                  <a:latin typeface="Arial"/>
                </a:rPr>
                <a:t>GHG Emission Reduction Strategy </a:t>
              </a:r>
            </a:p>
          </p:txBody>
        </p:sp>
        <p:cxnSp>
          <p:nvCxnSpPr>
            <p:cNvPr id="83" name="Straight Connector 82">
              <a:extLst>
                <a:ext uri="{FF2B5EF4-FFF2-40B4-BE49-F238E27FC236}">
                  <a16:creationId xmlns:a16="http://schemas.microsoft.com/office/drawing/2014/main" id="{EF1CFA63-4409-4B56-A4C6-578C911A51A1}"/>
                </a:ext>
              </a:extLst>
            </p:cNvPr>
            <p:cNvCxnSpPr>
              <a:cxnSpLocks/>
              <a:endCxn id="86" idx="0"/>
            </p:cNvCxnSpPr>
            <p:nvPr/>
          </p:nvCxnSpPr>
          <p:spPr>
            <a:xfrm>
              <a:off x="3805912" y="2336472"/>
              <a:ext cx="2499435" cy="7091"/>
            </a:xfrm>
            <a:prstGeom prst="line">
              <a:avLst/>
            </a:prstGeom>
            <a:noFill/>
            <a:ln w="12700" cap="flat" cmpd="sng" algn="ctr">
              <a:solidFill>
                <a:srgbClr val="00338D"/>
              </a:solidFill>
              <a:prstDash val="solid"/>
              <a:miter lim="800000"/>
            </a:ln>
            <a:effectLst/>
          </p:spPr>
        </p:cxnSp>
        <p:cxnSp>
          <p:nvCxnSpPr>
            <p:cNvPr id="84" name="Straight Connector 83">
              <a:extLst>
                <a:ext uri="{FF2B5EF4-FFF2-40B4-BE49-F238E27FC236}">
                  <a16:creationId xmlns:a16="http://schemas.microsoft.com/office/drawing/2014/main" id="{8FDE1074-865E-2006-3CE1-B684BB1F2A35}"/>
                </a:ext>
              </a:extLst>
            </p:cNvPr>
            <p:cNvCxnSpPr>
              <a:cxnSpLocks/>
              <a:endCxn id="87" idx="0"/>
            </p:cNvCxnSpPr>
            <p:nvPr/>
          </p:nvCxnSpPr>
          <p:spPr>
            <a:xfrm>
              <a:off x="3768696" y="4386417"/>
              <a:ext cx="2536650" cy="0"/>
            </a:xfrm>
            <a:prstGeom prst="line">
              <a:avLst/>
            </a:prstGeom>
            <a:noFill/>
            <a:ln w="12700" cap="flat" cmpd="sng" algn="ctr">
              <a:solidFill>
                <a:srgbClr val="00338D"/>
              </a:solidFill>
              <a:prstDash val="solid"/>
              <a:miter lim="800000"/>
            </a:ln>
            <a:effectLst/>
          </p:spPr>
        </p:cxnSp>
        <p:cxnSp>
          <p:nvCxnSpPr>
            <p:cNvPr id="85" name="Straight Connector 84">
              <a:extLst>
                <a:ext uri="{FF2B5EF4-FFF2-40B4-BE49-F238E27FC236}">
                  <a16:creationId xmlns:a16="http://schemas.microsoft.com/office/drawing/2014/main" id="{94EFC413-BE1C-DBBB-FE78-4658E77920CA}"/>
                </a:ext>
              </a:extLst>
            </p:cNvPr>
            <p:cNvCxnSpPr>
              <a:cxnSpLocks/>
            </p:cNvCxnSpPr>
            <p:nvPr/>
          </p:nvCxnSpPr>
          <p:spPr>
            <a:xfrm>
              <a:off x="3817533" y="6123483"/>
              <a:ext cx="2425007" cy="0"/>
            </a:xfrm>
            <a:prstGeom prst="line">
              <a:avLst/>
            </a:prstGeom>
            <a:noFill/>
            <a:ln w="12700" cap="flat" cmpd="sng" algn="ctr">
              <a:solidFill>
                <a:srgbClr val="00338D"/>
              </a:solidFill>
              <a:prstDash val="solid"/>
              <a:miter lim="800000"/>
            </a:ln>
            <a:effectLst/>
          </p:spPr>
        </p:cxnSp>
        <p:sp>
          <p:nvSpPr>
            <p:cNvPr id="86" name="Freeform: Shape 85">
              <a:extLst>
                <a:ext uri="{FF2B5EF4-FFF2-40B4-BE49-F238E27FC236}">
                  <a16:creationId xmlns:a16="http://schemas.microsoft.com/office/drawing/2014/main" id="{B3F93E15-D79C-2D9D-65EA-B8DD6B06CD3E}"/>
                </a:ext>
              </a:extLst>
            </p:cNvPr>
            <p:cNvSpPr/>
            <p:nvPr/>
          </p:nvSpPr>
          <p:spPr>
            <a:xfrm flipH="1">
              <a:off x="6305347" y="1513066"/>
              <a:ext cx="5125903" cy="830497"/>
            </a:xfrm>
            <a:custGeom>
              <a:avLst/>
              <a:gdLst>
                <a:gd name="connsiteX0" fmla="*/ 3683000 w 3683000"/>
                <a:gd name="connsiteY0" fmla="*/ 698500 h 698500"/>
                <a:gd name="connsiteX1" fmla="*/ 2984500 w 3683000"/>
                <a:gd name="connsiteY1" fmla="*/ 0 h 698500"/>
                <a:gd name="connsiteX2" fmla="*/ 0 w 3683000"/>
                <a:gd name="connsiteY2" fmla="*/ 0 h 698500"/>
              </a:gdLst>
              <a:ahLst/>
              <a:cxnLst>
                <a:cxn ang="0">
                  <a:pos x="connsiteX0" y="connsiteY0"/>
                </a:cxn>
                <a:cxn ang="0">
                  <a:pos x="connsiteX1" y="connsiteY1"/>
                </a:cxn>
                <a:cxn ang="0">
                  <a:pos x="connsiteX2" y="connsiteY2"/>
                </a:cxn>
              </a:cxnLst>
              <a:rect l="l" t="t" r="r" b="b"/>
              <a:pathLst>
                <a:path w="3683000" h="698500">
                  <a:moveTo>
                    <a:pt x="3683000" y="698500"/>
                  </a:moveTo>
                  <a:lnTo>
                    <a:pt x="2984500" y="0"/>
                  </a:lnTo>
                  <a:lnTo>
                    <a:pt x="0" y="0"/>
                  </a:lnTo>
                </a:path>
              </a:pathLst>
            </a:custGeom>
            <a:noFill/>
            <a:ln w="12700" cap="flat" cmpd="sng" algn="ctr">
              <a:solidFill>
                <a:srgbClr val="0033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4C0648D8-CA28-37DA-E36B-F4F6AB1D91A9}"/>
                </a:ext>
              </a:extLst>
            </p:cNvPr>
            <p:cNvSpPr/>
            <p:nvPr/>
          </p:nvSpPr>
          <p:spPr>
            <a:xfrm flipH="1">
              <a:off x="6305346" y="3445127"/>
              <a:ext cx="5125903" cy="941290"/>
            </a:xfrm>
            <a:custGeom>
              <a:avLst/>
              <a:gdLst>
                <a:gd name="connsiteX0" fmla="*/ 3683000 w 3683000"/>
                <a:gd name="connsiteY0" fmla="*/ 698500 h 698500"/>
                <a:gd name="connsiteX1" fmla="*/ 2984500 w 3683000"/>
                <a:gd name="connsiteY1" fmla="*/ 0 h 698500"/>
                <a:gd name="connsiteX2" fmla="*/ 0 w 3683000"/>
                <a:gd name="connsiteY2" fmla="*/ 0 h 698500"/>
              </a:gdLst>
              <a:ahLst/>
              <a:cxnLst>
                <a:cxn ang="0">
                  <a:pos x="connsiteX0" y="connsiteY0"/>
                </a:cxn>
                <a:cxn ang="0">
                  <a:pos x="connsiteX1" y="connsiteY1"/>
                </a:cxn>
                <a:cxn ang="0">
                  <a:pos x="connsiteX2" y="connsiteY2"/>
                </a:cxn>
              </a:cxnLst>
              <a:rect l="l" t="t" r="r" b="b"/>
              <a:pathLst>
                <a:path w="3683000" h="698500">
                  <a:moveTo>
                    <a:pt x="3683000" y="698500"/>
                  </a:moveTo>
                  <a:lnTo>
                    <a:pt x="2984500" y="0"/>
                  </a:lnTo>
                  <a:lnTo>
                    <a:pt x="0" y="0"/>
                  </a:lnTo>
                </a:path>
              </a:pathLst>
            </a:custGeom>
            <a:noFill/>
            <a:ln w="12700" cap="flat" cmpd="sng" algn="ctr">
              <a:solidFill>
                <a:srgbClr val="0033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DB6A3563-0829-37EE-6E82-6E3C96D854A7}"/>
                </a:ext>
              </a:extLst>
            </p:cNvPr>
            <p:cNvSpPr/>
            <p:nvPr/>
          </p:nvSpPr>
          <p:spPr>
            <a:xfrm flipH="1">
              <a:off x="6242538" y="5292986"/>
              <a:ext cx="5163122" cy="830497"/>
            </a:xfrm>
            <a:custGeom>
              <a:avLst/>
              <a:gdLst>
                <a:gd name="connsiteX0" fmla="*/ 3683000 w 3683000"/>
                <a:gd name="connsiteY0" fmla="*/ 698500 h 698500"/>
                <a:gd name="connsiteX1" fmla="*/ 2984500 w 3683000"/>
                <a:gd name="connsiteY1" fmla="*/ 0 h 698500"/>
                <a:gd name="connsiteX2" fmla="*/ 0 w 3683000"/>
                <a:gd name="connsiteY2" fmla="*/ 0 h 698500"/>
              </a:gdLst>
              <a:ahLst/>
              <a:cxnLst>
                <a:cxn ang="0">
                  <a:pos x="connsiteX0" y="connsiteY0"/>
                </a:cxn>
                <a:cxn ang="0">
                  <a:pos x="connsiteX1" y="connsiteY1"/>
                </a:cxn>
                <a:cxn ang="0">
                  <a:pos x="connsiteX2" y="connsiteY2"/>
                </a:cxn>
              </a:cxnLst>
              <a:rect l="l" t="t" r="r" b="b"/>
              <a:pathLst>
                <a:path w="3683000" h="698500">
                  <a:moveTo>
                    <a:pt x="3683000" y="698500"/>
                  </a:moveTo>
                  <a:lnTo>
                    <a:pt x="2984500" y="0"/>
                  </a:lnTo>
                  <a:lnTo>
                    <a:pt x="0" y="0"/>
                  </a:lnTo>
                </a:path>
              </a:pathLst>
            </a:custGeom>
            <a:noFill/>
            <a:ln w="12700" cap="flat" cmpd="sng" algn="ctr">
              <a:solidFill>
                <a:srgbClr val="0033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9" name="TextBox 88">
              <a:extLst>
                <a:ext uri="{FF2B5EF4-FFF2-40B4-BE49-F238E27FC236}">
                  <a16:creationId xmlns:a16="http://schemas.microsoft.com/office/drawing/2014/main" id="{43856849-079E-E741-9C10-ED115F467447}"/>
                </a:ext>
              </a:extLst>
            </p:cNvPr>
            <p:cNvSpPr txBox="1"/>
            <p:nvPr/>
          </p:nvSpPr>
          <p:spPr>
            <a:xfrm>
              <a:off x="7437233" y="1571429"/>
              <a:ext cx="4098339" cy="1237803"/>
            </a:xfrm>
            <a:prstGeom prst="rect">
              <a:avLst/>
            </a:prstGeom>
          </p:spPr>
          <p:txBody>
            <a:bodyPr vert="horz" wrap="none" lIns="0" tIns="0" rIns="0" bIns="0" rtlCol="0" anchor="t" anchorCtr="0">
              <a:noAutofit/>
            </a:bodyPr>
            <a:lstStyle/>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Understanding of GHG Data</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Discussion with the Indorama team on the GHG data </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Reviewing Organizational/ Operational Boundary </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Reviewing GHG Inventory Quality/Gap Assessment </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Revised GHG Estimates</a:t>
              </a:r>
              <a:endParaRPr kumimoji="0" lang="en-US" sz="1200" b="0" i="0" u="none" strike="noStrike" kern="0" cap="none" spc="0" normalizeH="0" baseline="0" noProof="0" dirty="0">
                <a:ln>
                  <a:noFill/>
                </a:ln>
                <a:solidFill>
                  <a:srgbClr val="00338D"/>
                </a:solidFill>
                <a:effectLst/>
                <a:highlight>
                  <a:srgbClr val="FFFF00"/>
                </a:highlight>
                <a:uLnTx/>
                <a:uFillTx/>
                <a:latin typeface="Arial"/>
              </a:endParaRPr>
            </a:p>
          </p:txBody>
        </p:sp>
        <p:sp>
          <p:nvSpPr>
            <p:cNvPr id="90" name="TextBox 89">
              <a:extLst>
                <a:ext uri="{FF2B5EF4-FFF2-40B4-BE49-F238E27FC236}">
                  <a16:creationId xmlns:a16="http://schemas.microsoft.com/office/drawing/2014/main" id="{06BF4938-72A3-AE2A-6FCC-2668E4C473AA}"/>
                </a:ext>
              </a:extLst>
            </p:cNvPr>
            <p:cNvSpPr txBox="1"/>
            <p:nvPr/>
          </p:nvSpPr>
          <p:spPr>
            <a:xfrm>
              <a:off x="7435001" y="3445127"/>
              <a:ext cx="3689603" cy="766597"/>
            </a:xfrm>
            <a:prstGeom prst="rect">
              <a:avLst/>
            </a:prstGeom>
          </p:spPr>
          <p:txBody>
            <a:bodyPr vert="horz" wrap="square" lIns="0" tIns="0" rIns="0" bIns="0" rtlCol="0" anchor="t" anchorCtr="0">
              <a:noAutofit/>
            </a:bodyPr>
            <a:lstStyle/>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Identifying relevant Scope 3  emissions categories</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Peer benchmarking and Materiality assessment</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Development of data collection Framework</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Collection and collation of data</a:t>
              </a:r>
            </a:p>
          </p:txBody>
        </p:sp>
        <p:sp>
          <p:nvSpPr>
            <p:cNvPr id="91" name="TextBox 90">
              <a:extLst>
                <a:ext uri="{FF2B5EF4-FFF2-40B4-BE49-F238E27FC236}">
                  <a16:creationId xmlns:a16="http://schemas.microsoft.com/office/drawing/2014/main" id="{D0E74768-A9D0-7A85-5511-C27E2A57BB0E}"/>
                </a:ext>
              </a:extLst>
            </p:cNvPr>
            <p:cNvSpPr txBox="1"/>
            <p:nvPr/>
          </p:nvSpPr>
          <p:spPr>
            <a:xfrm>
              <a:off x="7435001" y="5390850"/>
              <a:ext cx="3689603" cy="1237802"/>
            </a:xfrm>
            <a:prstGeom prst="rect">
              <a:avLst/>
            </a:prstGeom>
          </p:spPr>
          <p:txBody>
            <a:bodyPr vert="horz" wrap="square" lIns="0" tIns="0" rIns="0" bIns="0" rtlCol="0" anchor="t" anchorCtr="0">
              <a:noAutofit/>
            </a:bodyPr>
            <a:lstStyle/>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Identifying carbon abatement levers</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Evaluating carbon abatement options</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Developing carbon abatement roadmap</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338D"/>
                  </a:solidFill>
                  <a:effectLst/>
                  <a:uLnTx/>
                  <a:uFillTx/>
                  <a:latin typeface="Arial"/>
                </a:rPr>
                <a:t>Developing carbon offset roadmap</a:t>
              </a:r>
            </a:p>
          </p:txBody>
        </p:sp>
        <p:sp>
          <p:nvSpPr>
            <p:cNvPr id="92" name="Rectangle 91">
              <a:extLst>
                <a:ext uri="{FF2B5EF4-FFF2-40B4-BE49-F238E27FC236}">
                  <a16:creationId xmlns:a16="http://schemas.microsoft.com/office/drawing/2014/main" id="{8771714E-222A-033A-CAC2-8E6BC1D87317}"/>
                </a:ext>
              </a:extLst>
            </p:cNvPr>
            <p:cNvSpPr/>
            <p:nvPr/>
          </p:nvSpPr>
          <p:spPr>
            <a:xfrm>
              <a:off x="8732319" y="1024076"/>
              <a:ext cx="3106848" cy="457200"/>
            </a:xfrm>
            <a:prstGeom prst="rect">
              <a:avLst/>
            </a:prstGeom>
            <a:solidFill>
              <a:srgbClr val="00B8F5">
                <a:alpha val="50000"/>
              </a:srgbClr>
            </a:solidFill>
            <a:ln>
              <a:noFill/>
            </a:ln>
            <a:effectLst/>
          </p:spPr>
          <p:txBody>
            <a:bodyPr lIns="54610" tIns="54610" rIns="54610" bIns="5461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srgbClr val="000000"/>
                  </a:solidFill>
                  <a:effectLst/>
                  <a:uLnTx/>
                  <a:uFillTx/>
                  <a:latin typeface="Arial"/>
                  <a:ea typeface="+mn-ea"/>
                  <a:cs typeface="Arial" panose="020B0604020202020204" pitchFamily="34" charset="0"/>
                </a:rPr>
                <a:t>Deliverable 1: </a:t>
              </a:r>
              <a:r>
                <a:rPr kumimoji="0" lang="en-US" sz="11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Gaps and recommendations on Scope 1 &amp; 2, GHG emissions inventory</a:t>
              </a:r>
            </a:p>
          </p:txBody>
        </p:sp>
        <p:sp>
          <p:nvSpPr>
            <p:cNvPr id="93" name="Rectangle 92">
              <a:extLst>
                <a:ext uri="{FF2B5EF4-FFF2-40B4-BE49-F238E27FC236}">
                  <a16:creationId xmlns:a16="http://schemas.microsoft.com/office/drawing/2014/main" id="{AE89675B-A457-E7CD-5ABE-116E7A5EDD62}"/>
                </a:ext>
              </a:extLst>
            </p:cNvPr>
            <p:cNvSpPr/>
            <p:nvPr/>
          </p:nvSpPr>
          <p:spPr>
            <a:xfrm>
              <a:off x="8732319" y="2916541"/>
              <a:ext cx="3106848" cy="457200"/>
            </a:xfrm>
            <a:prstGeom prst="rect">
              <a:avLst/>
            </a:prstGeom>
            <a:solidFill>
              <a:srgbClr val="00B8F5">
                <a:alpha val="50000"/>
              </a:srgbClr>
            </a:solidFill>
            <a:ln>
              <a:noFill/>
            </a:ln>
            <a:effectLst/>
          </p:spPr>
          <p:txBody>
            <a:bodyPr lIns="54610" tIns="54610" rIns="54610" bIns="5461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srgbClr val="000000"/>
                  </a:solidFill>
                  <a:effectLst/>
                  <a:uLnTx/>
                  <a:uFillTx/>
                  <a:latin typeface="Arial"/>
                  <a:ea typeface="+mn-ea"/>
                  <a:cs typeface="Arial" panose="020B0604020202020204" pitchFamily="34" charset="0"/>
                </a:rPr>
                <a:t>Deliverable 2: </a:t>
              </a:r>
              <a:r>
                <a:rPr kumimoji="0" lang="en-US" sz="11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Data collection framework for Scope 3 emissions with instructions/ guidelines</a:t>
              </a:r>
            </a:p>
          </p:txBody>
        </p:sp>
        <p:sp>
          <p:nvSpPr>
            <p:cNvPr id="94" name="Rectangle 93">
              <a:extLst>
                <a:ext uri="{FF2B5EF4-FFF2-40B4-BE49-F238E27FC236}">
                  <a16:creationId xmlns:a16="http://schemas.microsoft.com/office/drawing/2014/main" id="{A18B518C-0AD5-F447-75C5-79BA770AA9B0}"/>
                </a:ext>
              </a:extLst>
            </p:cNvPr>
            <p:cNvSpPr/>
            <p:nvPr/>
          </p:nvSpPr>
          <p:spPr>
            <a:xfrm>
              <a:off x="8732319" y="4460479"/>
              <a:ext cx="3106848" cy="766595"/>
            </a:xfrm>
            <a:prstGeom prst="rect">
              <a:avLst/>
            </a:prstGeom>
            <a:solidFill>
              <a:srgbClr val="00B8F5">
                <a:alpha val="50000"/>
              </a:srgbClr>
            </a:solidFill>
            <a:ln>
              <a:noFill/>
            </a:ln>
            <a:effectLst/>
          </p:spPr>
          <p:txBody>
            <a:bodyPr lIns="54610" tIns="54610" rIns="54610" bIns="5461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srgbClr val="000000"/>
                  </a:solidFill>
                  <a:effectLst/>
                  <a:uLnTx/>
                  <a:uFillTx/>
                  <a:latin typeface="Arial"/>
                  <a:ea typeface="+mn-ea"/>
                  <a:cs typeface="Arial" panose="020B0604020202020204" pitchFamily="34" charset="0"/>
                </a:rPr>
                <a:t>Deliverable 3: </a:t>
              </a:r>
              <a:r>
                <a:rPr kumimoji="0" lang="en-US" sz="11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Carbon abatement action plan / GHG emission reduction strategy for five sites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srgbClr val="000000"/>
                  </a:solidFill>
                  <a:effectLst/>
                  <a:uLnTx/>
                  <a:uFillTx/>
                  <a:latin typeface="Arial"/>
                  <a:ea typeface="+mn-ea"/>
                  <a:cs typeface="Arial" panose="020B0604020202020204" pitchFamily="34" charset="0"/>
                </a:rPr>
                <a:t>Deliverable 4</a:t>
              </a:r>
              <a:r>
                <a:rPr kumimoji="0" lang="en-US" sz="1100" b="0" i="1"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11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Final GHG emission reduction roadmap including carbon offset roadmap</a:t>
              </a:r>
            </a:p>
          </p:txBody>
        </p:sp>
        <p:grpSp>
          <p:nvGrpSpPr>
            <p:cNvPr id="95" name="Group 94">
              <a:extLst>
                <a:ext uri="{FF2B5EF4-FFF2-40B4-BE49-F238E27FC236}">
                  <a16:creationId xmlns:a16="http://schemas.microsoft.com/office/drawing/2014/main" id="{FA76C18F-D3FE-28B9-8F79-733AA68B8D9D}"/>
                </a:ext>
              </a:extLst>
            </p:cNvPr>
            <p:cNvGrpSpPr/>
            <p:nvPr/>
          </p:nvGrpSpPr>
          <p:grpSpPr>
            <a:xfrm>
              <a:off x="3805912" y="2343563"/>
              <a:ext cx="2458363" cy="227465"/>
              <a:chOff x="3805912" y="2343563"/>
              <a:chExt cx="2458363" cy="227465"/>
            </a:xfrm>
          </p:grpSpPr>
          <p:sp>
            <p:nvSpPr>
              <p:cNvPr id="123" name="TextBox 122">
                <a:extLst>
                  <a:ext uri="{FF2B5EF4-FFF2-40B4-BE49-F238E27FC236}">
                    <a16:creationId xmlns:a16="http://schemas.microsoft.com/office/drawing/2014/main" id="{3A1CD4D3-AA65-577D-7892-840912FF22CD}"/>
                  </a:ext>
                </a:extLst>
              </p:cNvPr>
              <p:cNvSpPr txBox="1"/>
              <p:nvPr/>
            </p:nvSpPr>
            <p:spPr>
              <a:xfrm>
                <a:off x="3805912" y="2343563"/>
                <a:ext cx="313701" cy="216935"/>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IIB</a:t>
                </a:r>
              </a:p>
            </p:txBody>
          </p:sp>
          <p:sp>
            <p:nvSpPr>
              <p:cNvPr id="124" name="TextBox 123">
                <a:extLst>
                  <a:ext uri="{FF2B5EF4-FFF2-40B4-BE49-F238E27FC236}">
                    <a16:creationId xmlns:a16="http://schemas.microsoft.com/office/drawing/2014/main" id="{4A8B1167-008C-24D4-9DFC-C761BCCBF1EB}"/>
                  </a:ext>
                </a:extLst>
              </p:cNvPr>
              <p:cNvSpPr txBox="1"/>
              <p:nvPr/>
            </p:nvSpPr>
            <p:spPr>
              <a:xfrm>
                <a:off x="4321719" y="2356144"/>
                <a:ext cx="336334"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ICS</a:t>
                </a:r>
              </a:p>
            </p:txBody>
          </p:sp>
          <p:sp>
            <p:nvSpPr>
              <p:cNvPr id="125" name="TextBox 124">
                <a:extLst>
                  <a:ext uri="{FF2B5EF4-FFF2-40B4-BE49-F238E27FC236}">
                    <a16:creationId xmlns:a16="http://schemas.microsoft.com/office/drawing/2014/main" id="{F83AB7F4-D068-667A-24C4-C9BD91B93142}"/>
                  </a:ext>
                </a:extLst>
              </p:cNvPr>
              <p:cNvSpPr txBox="1"/>
              <p:nvPr/>
            </p:nvSpPr>
            <p:spPr>
              <a:xfrm>
                <a:off x="4915165" y="2364622"/>
                <a:ext cx="336334"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IRS</a:t>
                </a:r>
              </a:p>
            </p:txBody>
          </p:sp>
          <p:sp>
            <p:nvSpPr>
              <p:cNvPr id="126" name="TextBox 125">
                <a:extLst>
                  <a:ext uri="{FF2B5EF4-FFF2-40B4-BE49-F238E27FC236}">
                    <a16:creationId xmlns:a16="http://schemas.microsoft.com/office/drawing/2014/main" id="{AF161C4B-DB3C-EFC4-19FB-D63B97CB9017}"/>
                  </a:ext>
                </a:extLst>
              </p:cNvPr>
              <p:cNvSpPr txBox="1"/>
              <p:nvPr/>
            </p:nvSpPr>
            <p:spPr>
              <a:xfrm>
                <a:off x="5507469" y="2354092"/>
                <a:ext cx="316915"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IPL</a:t>
                </a:r>
              </a:p>
            </p:txBody>
          </p:sp>
          <p:sp>
            <p:nvSpPr>
              <p:cNvPr id="127" name="TextBox 126">
                <a:extLst>
                  <a:ext uri="{FF2B5EF4-FFF2-40B4-BE49-F238E27FC236}">
                    <a16:creationId xmlns:a16="http://schemas.microsoft.com/office/drawing/2014/main" id="{D6B41B76-9FF4-80C6-3DDA-47CD69B163A7}"/>
                  </a:ext>
                </a:extLst>
              </p:cNvPr>
              <p:cNvSpPr txBox="1"/>
              <p:nvPr/>
            </p:nvSpPr>
            <p:spPr>
              <a:xfrm>
                <a:off x="5969012" y="2354092"/>
                <a:ext cx="295263"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IFL</a:t>
                </a:r>
              </a:p>
            </p:txBody>
          </p:sp>
        </p:grpSp>
        <p:grpSp>
          <p:nvGrpSpPr>
            <p:cNvPr id="96" name="Group 95">
              <a:extLst>
                <a:ext uri="{FF2B5EF4-FFF2-40B4-BE49-F238E27FC236}">
                  <a16:creationId xmlns:a16="http://schemas.microsoft.com/office/drawing/2014/main" id="{66A3840B-CB91-6B33-4F94-C08645D8A1C8}"/>
                </a:ext>
              </a:extLst>
            </p:cNvPr>
            <p:cNvGrpSpPr/>
            <p:nvPr/>
          </p:nvGrpSpPr>
          <p:grpSpPr>
            <a:xfrm>
              <a:off x="3807839" y="4449491"/>
              <a:ext cx="2458363" cy="227465"/>
              <a:chOff x="3805912" y="2343563"/>
              <a:chExt cx="2458363" cy="227465"/>
            </a:xfrm>
          </p:grpSpPr>
          <p:sp>
            <p:nvSpPr>
              <p:cNvPr id="118" name="TextBox 117">
                <a:extLst>
                  <a:ext uri="{FF2B5EF4-FFF2-40B4-BE49-F238E27FC236}">
                    <a16:creationId xmlns:a16="http://schemas.microsoft.com/office/drawing/2014/main" id="{5BC9D29C-1C7A-40B0-3752-4E3EDEB8B2B8}"/>
                  </a:ext>
                </a:extLst>
              </p:cNvPr>
              <p:cNvSpPr txBox="1"/>
              <p:nvPr/>
            </p:nvSpPr>
            <p:spPr>
              <a:xfrm>
                <a:off x="3805912" y="2343563"/>
                <a:ext cx="313701" cy="216935"/>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IIB</a:t>
                </a:r>
              </a:p>
            </p:txBody>
          </p:sp>
          <p:sp>
            <p:nvSpPr>
              <p:cNvPr id="119" name="TextBox 118">
                <a:extLst>
                  <a:ext uri="{FF2B5EF4-FFF2-40B4-BE49-F238E27FC236}">
                    <a16:creationId xmlns:a16="http://schemas.microsoft.com/office/drawing/2014/main" id="{B65AC437-8F62-6368-9A5B-638252452208}"/>
                  </a:ext>
                </a:extLst>
              </p:cNvPr>
              <p:cNvSpPr txBox="1"/>
              <p:nvPr/>
            </p:nvSpPr>
            <p:spPr>
              <a:xfrm>
                <a:off x="4321719" y="2356144"/>
                <a:ext cx="336334"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ICS</a:t>
                </a:r>
              </a:p>
            </p:txBody>
          </p:sp>
          <p:sp>
            <p:nvSpPr>
              <p:cNvPr id="120" name="TextBox 119">
                <a:extLst>
                  <a:ext uri="{FF2B5EF4-FFF2-40B4-BE49-F238E27FC236}">
                    <a16:creationId xmlns:a16="http://schemas.microsoft.com/office/drawing/2014/main" id="{654D2221-586A-7D91-01A8-F2E4F0DA7B8D}"/>
                  </a:ext>
                </a:extLst>
              </p:cNvPr>
              <p:cNvSpPr txBox="1"/>
              <p:nvPr/>
            </p:nvSpPr>
            <p:spPr>
              <a:xfrm>
                <a:off x="4915165" y="2364622"/>
                <a:ext cx="336334"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IRS</a:t>
                </a:r>
              </a:p>
            </p:txBody>
          </p:sp>
          <p:sp>
            <p:nvSpPr>
              <p:cNvPr id="121" name="TextBox 120">
                <a:extLst>
                  <a:ext uri="{FF2B5EF4-FFF2-40B4-BE49-F238E27FC236}">
                    <a16:creationId xmlns:a16="http://schemas.microsoft.com/office/drawing/2014/main" id="{EA3441EA-FF69-E50D-DEFA-B48DAEAA2088}"/>
                  </a:ext>
                </a:extLst>
              </p:cNvPr>
              <p:cNvSpPr txBox="1"/>
              <p:nvPr/>
            </p:nvSpPr>
            <p:spPr>
              <a:xfrm>
                <a:off x="5507469" y="2354092"/>
                <a:ext cx="316915"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IPL</a:t>
                </a:r>
              </a:p>
            </p:txBody>
          </p:sp>
          <p:sp>
            <p:nvSpPr>
              <p:cNvPr id="122" name="TextBox 121">
                <a:extLst>
                  <a:ext uri="{FF2B5EF4-FFF2-40B4-BE49-F238E27FC236}">
                    <a16:creationId xmlns:a16="http://schemas.microsoft.com/office/drawing/2014/main" id="{9B05A327-849F-E559-95BC-63C77702917B}"/>
                  </a:ext>
                </a:extLst>
              </p:cNvPr>
              <p:cNvSpPr txBox="1"/>
              <p:nvPr/>
            </p:nvSpPr>
            <p:spPr>
              <a:xfrm>
                <a:off x="5969012" y="2354092"/>
                <a:ext cx="295263"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IFL</a:t>
                </a:r>
              </a:p>
            </p:txBody>
          </p:sp>
        </p:grpSp>
        <p:grpSp>
          <p:nvGrpSpPr>
            <p:cNvPr id="97" name="Group 96">
              <a:extLst>
                <a:ext uri="{FF2B5EF4-FFF2-40B4-BE49-F238E27FC236}">
                  <a16:creationId xmlns:a16="http://schemas.microsoft.com/office/drawing/2014/main" id="{B4F5BA4F-63DD-4B62-B874-602757FEA743}"/>
                </a:ext>
              </a:extLst>
            </p:cNvPr>
            <p:cNvGrpSpPr/>
            <p:nvPr/>
          </p:nvGrpSpPr>
          <p:grpSpPr>
            <a:xfrm>
              <a:off x="3807839" y="6218468"/>
              <a:ext cx="2458363" cy="227465"/>
              <a:chOff x="3805912" y="2343563"/>
              <a:chExt cx="2458363" cy="227465"/>
            </a:xfrm>
          </p:grpSpPr>
          <p:sp>
            <p:nvSpPr>
              <p:cNvPr id="113" name="TextBox 112">
                <a:extLst>
                  <a:ext uri="{FF2B5EF4-FFF2-40B4-BE49-F238E27FC236}">
                    <a16:creationId xmlns:a16="http://schemas.microsoft.com/office/drawing/2014/main" id="{0D7D1873-F228-A2D8-6493-9B5C7F93D438}"/>
                  </a:ext>
                </a:extLst>
              </p:cNvPr>
              <p:cNvSpPr txBox="1"/>
              <p:nvPr/>
            </p:nvSpPr>
            <p:spPr>
              <a:xfrm>
                <a:off x="3805912" y="2343563"/>
                <a:ext cx="313701" cy="216935"/>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IIB</a:t>
                </a:r>
              </a:p>
            </p:txBody>
          </p:sp>
          <p:sp>
            <p:nvSpPr>
              <p:cNvPr id="114" name="TextBox 113">
                <a:extLst>
                  <a:ext uri="{FF2B5EF4-FFF2-40B4-BE49-F238E27FC236}">
                    <a16:creationId xmlns:a16="http://schemas.microsoft.com/office/drawing/2014/main" id="{A352EC35-F2EB-CA25-A5FE-69DA44803724}"/>
                  </a:ext>
                </a:extLst>
              </p:cNvPr>
              <p:cNvSpPr txBox="1"/>
              <p:nvPr/>
            </p:nvSpPr>
            <p:spPr>
              <a:xfrm>
                <a:off x="4321719" y="2356144"/>
                <a:ext cx="336334"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ICS</a:t>
                </a:r>
              </a:p>
            </p:txBody>
          </p:sp>
          <p:sp>
            <p:nvSpPr>
              <p:cNvPr id="115" name="TextBox 114">
                <a:extLst>
                  <a:ext uri="{FF2B5EF4-FFF2-40B4-BE49-F238E27FC236}">
                    <a16:creationId xmlns:a16="http://schemas.microsoft.com/office/drawing/2014/main" id="{1AAC7127-53DF-829C-DAE7-69E3AC56D213}"/>
                  </a:ext>
                </a:extLst>
              </p:cNvPr>
              <p:cNvSpPr txBox="1"/>
              <p:nvPr/>
            </p:nvSpPr>
            <p:spPr>
              <a:xfrm>
                <a:off x="4915165" y="2364622"/>
                <a:ext cx="336334"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IRS</a:t>
                </a:r>
              </a:p>
            </p:txBody>
          </p:sp>
          <p:sp>
            <p:nvSpPr>
              <p:cNvPr id="116" name="TextBox 115">
                <a:extLst>
                  <a:ext uri="{FF2B5EF4-FFF2-40B4-BE49-F238E27FC236}">
                    <a16:creationId xmlns:a16="http://schemas.microsoft.com/office/drawing/2014/main" id="{6A78FA43-900C-21F8-F548-571AD6EEED5E}"/>
                  </a:ext>
                </a:extLst>
              </p:cNvPr>
              <p:cNvSpPr txBox="1"/>
              <p:nvPr/>
            </p:nvSpPr>
            <p:spPr>
              <a:xfrm>
                <a:off x="5507469" y="2354092"/>
                <a:ext cx="316915"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IPL</a:t>
                </a:r>
              </a:p>
            </p:txBody>
          </p:sp>
          <p:sp>
            <p:nvSpPr>
              <p:cNvPr id="117" name="TextBox 116">
                <a:extLst>
                  <a:ext uri="{FF2B5EF4-FFF2-40B4-BE49-F238E27FC236}">
                    <a16:creationId xmlns:a16="http://schemas.microsoft.com/office/drawing/2014/main" id="{E8E03B4C-8D54-878C-7390-32FECFB5BB77}"/>
                  </a:ext>
                </a:extLst>
              </p:cNvPr>
              <p:cNvSpPr txBox="1"/>
              <p:nvPr/>
            </p:nvSpPr>
            <p:spPr>
              <a:xfrm>
                <a:off x="5969012" y="2354092"/>
                <a:ext cx="295263" cy="20640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1" i="0" u="none" strike="noStrike" kern="0" cap="none" spc="0" normalizeH="0" baseline="0" noProof="0" dirty="0">
                    <a:ln>
                      <a:noFill/>
                    </a:ln>
                    <a:solidFill>
                      <a:srgbClr val="00338D"/>
                    </a:solidFill>
                    <a:effectLst/>
                    <a:uLnTx/>
                    <a:uFillTx/>
                    <a:latin typeface="Arial"/>
                  </a:rPr>
                  <a:t>IFL</a:t>
                </a:r>
              </a:p>
            </p:txBody>
          </p:sp>
        </p:grpSp>
        <p:sp>
          <p:nvSpPr>
            <p:cNvPr id="98" name="Freeform: Shape 97">
              <a:extLst>
                <a:ext uri="{FF2B5EF4-FFF2-40B4-BE49-F238E27FC236}">
                  <a16:creationId xmlns:a16="http://schemas.microsoft.com/office/drawing/2014/main" id="{2E15D40A-1E79-A376-7186-69FA3CD8FC15}"/>
                </a:ext>
              </a:extLst>
            </p:cNvPr>
            <p:cNvSpPr/>
            <p:nvPr/>
          </p:nvSpPr>
          <p:spPr>
            <a:xfrm>
              <a:off x="3817131" y="2571028"/>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99" name="Freeform: Shape 98">
              <a:extLst>
                <a:ext uri="{FF2B5EF4-FFF2-40B4-BE49-F238E27FC236}">
                  <a16:creationId xmlns:a16="http://schemas.microsoft.com/office/drawing/2014/main" id="{8BA53CEF-9781-4226-91A6-76F289F5BE8D}"/>
                </a:ext>
              </a:extLst>
            </p:cNvPr>
            <p:cNvSpPr/>
            <p:nvPr/>
          </p:nvSpPr>
          <p:spPr>
            <a:xfrm>
              <a:off x="4366148" y="2579810"/>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100" name="Freeform: Shape 99">
              <a:extLst>
                <a:ext uri="{FF2B5EF4-FFF2-40B4-BE49-F238E27FC236}">
                  <a16:creationId xmlns:a16="http://schemas.microsoft.com/office/drawing/2014/main" id="{00A92B88-3D42-8D43-6520-43484CC8FDA0}"/>
                </a:ext>
              </a:extLst>
            </p:cNvPr>
            <p:cNvSpPr/>
            <p:nvPr/>
          </p:nvSpPr>
          <p:spPr>
            <a:xfrm>
              <a:off x="4916304" y="2595742"/>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101" name="Freeform: Shape 100">
              <a:extLst>
                <a:ext uri="{FF2B5EF4-FFF2-40B4-BE49-F238E27FC236}">
                  <a16:creationId xmlns:a16="http://schemas.microsoft.com/office/drawing/2014/main" id="{DCC2D05F-1C42-E107-F22F-E1462765BFBB}"/>
                </a:ext>
              </a:extLst>
            </p:cNvPr>
            <p:cNvSpPr/>
            <p:nvPr/>
          </p:nvSpPr>
          <p:spPr>
            <a:xfrm>
              <a:off x="5496808" y="2595742"/>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102" name="Freeform: Shape 101">
              <a:extLst>
                <a:ext uri="{FF2B5EF4-FFF2-40B4-BE49-F238E27FC236}">
                  <a16:creationId xmlns:a16="http://schemas.microsoft.com/office/drawing/2014/main" id="{018D6665-B73B-6E21-B870-DF05EDA4D8A1}"/>
                </a:ext>
              </a:extLst>
            </p:cNvPr>
            <p:cNvSpPr/>
            <p:nvPr/>
          </p:nvSpPr>
          <p:spPr>
            <a:xfrm>
              <a:off x="5982268" y="2595742"/>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103" name="Freeform: Shape 102">
              <a:extLst>
                <a:ext uri="{FF2B5EF4-FFF2-40B4-BE49-F238E27FC236}">
                  <a16:creationId xmlns:a16="http://schemas.microsoft.com/office/drawing/2014/main" id="{4D4F5AE1-2014-53DA-0C47-54B79D6A9B87}"/>
                </a:ext>
              </a:extLst>
            </p:cNvPr>
            <p:cNvSpPr/>
            <p:nvPr/>
          </p:nvSpPr>
          <p:spPr>
            <a:xfrm>
              <a:off x="3817131" y="4707509"/>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109" name="Graphic 9" descr="Hourglass 90% with solid fill">
              <a:extLst>
                <a:ext uri="{FF2B5EF4-FFF2-40B4-BE49-F238E27FC236}">
                  <a16:creationId xmlns:a16="http://schemas.microsoft.com/office/drawing/2014/main" id="{703D0460-0168-2505-BBBE-3D907B5E729E}"/>
                </a:ext>
              </a:extLst>
            </p:cNvPr>
            <p:cNvSpPr/>
            <p:nvPr/>
          </p:nvSpPr>
          <p:spPr>
            <a:xfrm>
              <a:off x="5016741" y="6486754"/>
              <a:ext cx="165842" cy="236914"/>
            </a:xfrm>
            <a:custGeom>
              <a:avLst/>
              <a:gdLst>
                <a:gd name="connsiteX0" fmla="*/ 507397 w 533114"/>
                <a:gd name="connsiteY0" fmla="*/ 57093 h 761580"/>
                <a:gd name="connsiteX1" fmla="*/ 533114 w 533114"/>
                <a:gd name="connsiteY1" fmla="*/ 57093 h 761580"/>
                <a:gd name="connsiteX2" fmla="*/ 533114 w 533114"/>
                <a:gd name="connsiteY2" fmla="*/ 0 h 761580"/>
                <a:gd name="connsiteX3" fmla="*/ 0 w 533114"/>
                <a:gd name="connsiteY3" fmla="*/ 0 h 761580"/>
                <a:gd name="connsiteX4" fmla="*/ 0 w 533114"/>
                <a:gd name="connsiteY4" fmla="*/ 57150 h 761580"/>
                <a:gd name="connsiteX5" fmla="*/ 24765 w 533114"/>
                <a:gd name="connsiteY5" fmla="*/ 57150 h 761580"/>
                <a:gd name="connsiteX6" fmla="*/ 184690 w 533114"/>
                <a:gd name="connsiteY6" fmla="*/ 380819 h 761580"/>
                <a:gd name="connsiteX7" fmla="*/ 24765 w 533114"/>
                <a:gd name="connsiteY7" fmla="*/ 704431 h 761580"/>
                <a:gd name="connsiteX8" fmla="*/ 0 w 533114"/>
                <a:gd name="connsiteY8" fmla="*/ 704431 h 761580"/>
                <a:gd name="connsiteX9" fmla="*/ 0 w 533114"/>
                <a:gd name="connsiteY9" fmla="*/ 761581 h 761580"/>
                <a:gd name="connsiteX10" fmla="*/ 533095 w 533114"/>
                <a:gd name="connsiteY10" fmla="*/ 761581 h 761580"/>
                <a:gd name="connsiteX11" fmla="*/ 533095 w 533114"/>
                <a:gd name="connsiteY11" fmla="*/ 704431 h 761580"/>
                <a:gd name="connsiteX12" fmla="*/ 507378 w 533114"/>
                <a:gd name="connsiteY12" fmla="*/ 704431 h 761580"/>
                <a:gd name="connsiteX13" fmla="*/ 347443 w 533114"/>
                <a:gd name="connsiteY13" fmla="*/ 380762 h 761580"/>
                <a:gd name="connsiteX14" fmla="*/ 507397 w 533114"/>
                <a:gd name="connsiteY14" fmla="*/ 57093 h 761580"/>
                <a:gd name="connsiteX15" fmla="*/ 449971 w 533114"/>
                <a:gd name="connsiteY15" fmla="*/ 57093 h 761580"/>
                <a:gd name="connsiteX16" fmla="*/ 361312 w 533114"/>
                <a:gd name="connsiteY16" fmla="*/ 285693 h 761580"/>
                <a:gd name="connsiteX17" fmla="*/ 171117 w 533114"/>
                <a:gd name="connsiteY17" fmla="*/ 285693 h 761580"/>
                <a:gd name="connsiteX18" fmla="*/ 82220 w 533114"/>
                <a:gd name="connsiteY18" fmla="*/ 57093 h 761580"/>
                <a:gd name="connsiteX19" fmla="*/ 218123 w 533114"/>
                <a:gd name="connsiteY19" fmla="*/ 427130 h 761580"/>
                <a:gd name="connsiteX20" fmla="*/ 229352 w 533114"/>
                <a:gd name="connsiteY20" fmla="*/ 416309 h 761580"/>
                <a:gd name="connsiteX21" fmla="*/ 247650 w 533114"/>
                <a:gd name="connsiteY21" fmla="*/ 441227 h 761580"/>
                <a:gd name="connsiteX22" fmla="*/ 247650 w 533114"/>
                <a:gd name="connsiteY22" fmla="*/ 495300 h 761580"/>
                <a:gd name="connsiteX23" fmla="*/ 91735 w 533114"/>
                <a:gd name="connsiteY23" fmla="*/ 651205 h 761580"/>
                <a:gd name="connsiteX24" fmla="*/ 218123 w 533114"/>
                <a:gd name="connsiteY24" fmla="*/ 427130 h 761580"/>
                <a:gd name="connsiteX25" fmla="*/ 440055 w 533114"/>
                <a:gd name="connsiteY25" fmla="*/ 649605 h 761580"/>
                <a:gd name="connsiteX26" fmla="*/ 285750 w 533114"/>
                <a:gd name="connsiteY26" fmla="*/ 495300 h 761580"/>
                <a:gd name="connsiteX27" fmla="*/ 285750 w 533114"/>
                <a:gd name="connsiteY27" fmla="*/ 440541 h 761580"/>
                <a:gd name="connsiteX28" fmla="*/ 303238 w 533114"/>
                <a:gd name="connsiteY28" fmla="*/ 416852 h 761580"/>
                <a:gd name="connsiteX29" fmla="*/ 314068 w 533114"/>
                <a:gd name="connsiteY29" fmla="*/ 427130 h 761580"/>
                <a:gd name="connsiteX30" fmla="*/ 440055 w 533114"/>
                <a:gd name="connsiteY30" fmla="*/ 649605 h 76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3114" h="761580">
                  <a:moveTo>
                    <a:pt x="507397" y="57093"/>
                  </a:moveTo>
                  <a:lnTo>
                    <a:pt x="533114" y="57093"/>
                  </a:lnTo>
                  <a:lnTo>
                    <a:pt x="533114" y="0"/>
                  </a:lnTo>
                  <a:lnTo>
                    <a:pt x="0" y="0"/>
                  </a:lnTo>
                  <a:lnTo>
                    <a:pt x="0" y="57150"/>
                  </a:lnTo>
                  <a:lnTo>
                    <a:pt x="24765" y="57150"/>
                  </a:lnTo>
                  <a:cubicBezTo>
                    <a:pt x="35243" y="162811"/>
                    <a:pt x="96203" y="317040"/>
                    <a:pt x="184690" y="380819"/>
                  </a:cubicBezTo>
                  <a:cubicBezTo>
                    <a:pt x="96136" y="444541"/>
                    <a:pt x="34290" y="598761"/>
                    <a:pt x="24765" y="704431"/>
                  </a:cubicBezTo>
                  <a:lnTo>
                    <a:pt x="0" y="704431"/>
                  </a:lnTo>
                  <a:lnTo>
                    <a:pt x="0" y="761581"/>
                  </a:lnTo>
                  <a:lnTo>
                    <a:pt x="533095" y="761581"/>
                  </a:lnTo>
                  <a:lnTo>
                    <a:pt x="533095" y="704431"/>
                  </a:lnTo>
                  <a:lnTo>
                    <a:pt x="507378" y="704431"/>
                  </a:lnTo>
                  <a:cubicBezTo>
                    <a:pt x="497853" y="598761"/>
                    <a:pt x="435940" y="444541"/>
                    <a:pt x="347443" y="380762"/>
                  </a:cubicBezTo>
                  <a:cubicBezTo>
                    <a:pt x="435997" y="316982"/>
                    <a:pt x="497872" y="162754"/>
                    <a:pt x="507397" y="57093"/>
                  </a:cubicBezTo>
                  <a:close/>
                  <a:moveTo>
                    <a:pt x="449971" y="57093"/>
                  </a:moveTo>
                  <a:cubicBezTo>
                    <a:pt x="439343" y="139342"/>
                    <a:pt x="408921" y="217786"/>
                    <a:pt x="361312" y="285693"/>
                  </a:cubicBezTo>
                  <a:lnTo>
                    <a:pt x="171117" y="285693"/>
                  </a:lnTo>
                  <a:cubicBezTo>
                    <a:pt x="123895" y="217558"/>
                    <a:pt x="93435" y="139231"/>
                    <a:pt x="82220" y="57093"/>
                  </a:cubicBezTo>
                  <a:close/>
                  <a:moveTo>
                    <a:pt x="218123" y="427130"/>
                  </a:moveTo>
                  <a:cubicBezTo>
                    <a:pt x="222343" y="424053"/>
                    <a:pt x="226122" y="420413"/>
                    <a:pt x="229352" y="416309"/>
                  </a:cubicBezTo>
                  <a:lnTo>
                    <a:pt x="247650" y="441227"/>
                  </a:lnTo>
                  <a:lnTo>
                    <a:pt x="247650" y="495300"/>
                  </a:lnTo>
                  <a:lnTo>
                    <a:pt x="91735" y="651205"/>
                  </a:lnTo>
                  <a:cubicBezTo>
                    <a:pt x="112614" y="565347"/>
                    <a:pt x="160696" y="468468"/>
                    <a:pt x="218123" y="427130"/>
                  </a:cubicBezTo>
                  <a:close/>
                  <a:moveTo>
                    <a:pt x="440055" y="649605"/>
                  </a:moveTo>
                  <a:lnTo>
                    <a:pt x="285750" y="495300"/>
                  </a:lnTo>
                  <a:lnTo>
                    <a:pt x="285750" y="440541"/>
                  </a:lnTo>
                  <a:lnTo>
                    <a:pt x="303238" y="416852"/>
                  </a:lnTo>
                  <a:cubicBezTo>
                    <a:pt x="306386" y="420734"/>
                    <a:pt x="310026" y="424189"/>
                    <a:pt x="314068" y="427130"/>
                  </a:cubicBezTo>
                  <a:cubicBezTo>
                    <a:pt x="371075" y="468211"/>
                    <a:pt x="418948" y="564137"/>
                    <a:pt x="440055" y="649605"/>
                  </a:cubicBez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110" name="Graphic 9" descr="Hourglass 90% with solid fill">
              <a:extLst>
                <a:ext uri="{FF2B5EF4-FFF2-40B4-BE49-F238E27FC236}">
                  <a16:creationId xmlns:a16="http://schemas.microsoft.com/office/drawing/2014/main" id="{721C5D4B-6595-073C-BD08-CD43FC599193}"/>
                </a:ext>
              </a:extLst>
            </p:cNvPr>
            <p:cNvSpPr/>
            <p:nvPr/>
          </p:nvSpPr>
          <p:spPr>
            <a:xfrm>
              <a:off x="5538682" y="6470237"/>
              <a:ext cx="165842" cy="236914"/>
            </a:xfrm>
            <a:custGeom>
              <a:avLst/>
              <a:gdLst>
                <a:gd name="connsiteX0" fmla="*/ 507397 w 533114"/>
                <a:gd name="connsiteY0" fmla="*/ 57093 h 761580"/>
                <a:gd name="connsiteX1" fmla="*/ 533114 w 533114"/>
                <a:gd name="connsiteY1" fmla="*/ 57093 h 761580"/>
                <a:gd name="connsiteX2" fmla="*/ 533114 w 533114"/>
                <a:gd name="connsiteY2" fmla="*/ 0 h 761580"/>
                <a:gd name="connsiteX3" fmla="*/ 0 w 533114"/>
                <a:gd name="connsiteY3" fmla="*/ 0 h 761580"/>
                <a:gd name="connsiteX4" fmla="*/ 0 w 533114"/>
                <a:gd name="connsiteY4" fmla="*/ 57150 h 761580"/>
                <a:gd name="connsiteX5" fmla="*/ 24765 w 533114"/>
                <a:gd name="connsiteY5" fmla="*/ 57150 h 761580"/>
                <a:gd name="connsiteX6" fmla="*/ 184690 w 533114"/>
                <a:gd name="connsiteY6" fmla="*/ 380819 h 761580"/>
                <a:gd name="connsiteX7" fmla="*/ 24765 w 533114"/>
                <a:gd name="connsiteY7" fmla="*/ 704431 h 761580"/>
                <a:gd name="connsiteX8" fmla="*/ 0 w 533114"/>
                <a:gd name="connsiteY8" fmla="*/ 704431 h 761580"/>
                <a:gd name="connsiteX9" fmla="*/ 0 w 533114"/>
                <a:gd name="connsiteY9" fmla="*/ 761581 h 761580"/>
                <a:gd name="connsiteX10" fmla="*/ 533095 w 533114"/>
                <a:gd name="connsiteY10" fmla="*/ 761581 h 761580"/>
                <a:gd name="connsiteX11" fmla="*/ 533095 w 533114"/>
                <a:gd name="connsiteY11" fmla="*/ 704431 h 761580"/>
                <a:gd name="connsiteX12" fmla="*/ 507378 w 533114"/>
                <a:gd name="connsiteY12" fmla="*/ 704431 h 761580"/>
                <a:gd name="connsiteX13" fmla="*/ 347443 w 533114"/>
                <a:gd name="connsiteY13" fmla="*/ 380762 h 761580"/>
                <a:gd name="connsiteX14" fmla="*/ 507397 w 533114"/>
                <a:gd name="connsiteY14" fmla="*/ 57093 h 761580"/>
                <a:gd name="connsiteX15" fmla="*/ 449971 w 533114"/>
                <a:gd name="connsiteY15" fmla="*/ 57093 h 761580"/>
                <a:gd name="connsiteX16" fmla="*/ 361312 w 533114"/>
                <a:gd name="connsiteY16" fmla="*/ 285693 h 761580"/>
                <a:gd name="connsiteX17" fmla="*/ 171117 w 533114"/>
                <a:gd name="connsiteY17" fmla="*/ 285693 h 761580"/>
                <a:gd name="connsiteX18" fmla="*/ 82220 w 533114"/>
                <a:gd name="connsiteY18" fmla="*/ 57093 h 761580"/>
                <a:gd name="connsiteX19" fmla="*/ 218123 w 533114"/>
                <a:gd name="connsiteY19" fmla="*/ 427130 h 761580"/>
                <a:gd name="connsiteX20" fmla="*/ 229352 w 533114"/>
                <a:gd name="connsiteY20" fmla="*/ 416309 h 761580"/>
                <a:gd name="connsiteX21" fmla="*/ 247650 w 533114"/>
                <a:gd name="connsiteY21" fmla="*/ 441227 h 761580"/>
                <a:gd name="connsiteX22" fmla="*/ 247650 w 533114"/>
                <a:gd name="connsiteY22" fmla="*/ 495300 h 761580"/>
                <a:gd name="connsiteX23" fmla="*/ 91735 w 533114"/>
                <a:gd name="connsiteY23" fmla="*/ 651205 h 761580"/>
                <a:gd name="connsiteX24" fmla="*/ 218123 w 533114"/>
                <a:gd name="connsiteY24" fmla="*/ 427130 h 761580"/>
                <a:gd name="connsiteX25" fmla="*/ 440055 w 533114"/>
                <a:gd name="connsiteY25" fmla="*/ 649605 h 761580"/>
                <a:gd name="connsiteX26" fmla="*/ 285750 w 533114"/>
                <a:gd name="connsiteY26" fmla="*/ 495300 h 761580"/>
                <a:gd name="connsiteX27" fmla="*/ 285750 w 533114"/>
                <a:gd name="connsiteY27" fmla="*/ 440541 h 761580"/>
                <a:gd name="connsiteX28" fmla="*/ 303238 w 533114"/>
                <a:gd name="connsiteY28" fmla="*/ 416852 h 761580"/>
                <a:gd name="connsiteX29" fmla="*/ 314068 w 533114"/>
                <a:gd name="connsiteY29" fmla="*/ 427130 h 761580"/>
                <a:gd name="connsiteX30" fmla="*/ 440055 w 533114"/>
                <a:gd name="connsiteY30" fmla="*/ 649605 h 76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3114" h="761580">
                  <a:moveTo>
                    <a:pt x="507397" y="57093"/>
                  </a:moveTo>
                  <a:lnTo>
                    <a:pt x="533114" y="57093"/>
                  </a:lnTo>
                  <a:lnTo>
                    <a:pt x="533114" y="0"/>
                  </a:lnTo>
                  <a:lnTo>
                    <a:pt x="0" y="0"/>
                  </a:lnTo>
                  <a:lnTo>
                    <a:pt x="0" y="57150"/>
                  </a:lnTo>
                  <a:lnTo>
                    <a:pt x="24765" y="57150"/>
                  </a:lnTo>
                  <a:cubicBezTo>
                    <a:pt x="35243" y="162811"/>
                    <a:pt x="96203" y="317040"/>
                    <a:pt x="184690" y="380819"/>
                  </a:cubicBezTo>
                  <a:cubicBezTo>
                    <a:pt x="96136" y="444541"/>
                    <a:pt x="34290" y="598761"/>
                    <a:pt x="24765" y="704431"/>
                  </a:cubicBezTo>
                  <a:lnTo>
                    <a:pt x="0" y="704431"/>
                  </a:lnTo>
                  <a:lnTo>
                    <a:pt x="0" y="761581"/>
                  </a:lnTo>
                  <a:lnTo>
                    <a:pt x="533095" y="761581"/>
                  </a:lnTo>
                  <a:lnTo>
                    <a:pt x="533095" y="704431"/>
                  </a:lnTo>
                  <a:lnTo>
                    <a:pt x="507378" y="704431"/>
                  </a:lnTo>
                  <a:cubicBezTo>
                    <a:pt x="497853" y="598761"/>
                    <a:pt x="435940" y="444541"/>
                    <a:pt x="347443" y="380762"/>
                  </a:cubicBezTo>
                  <a:cubicBezTo>
                    <a:pt x="435997" y="316982"/>
                    <a:pt x="497872" y="162754"/>
                    <a:pt x="507397" y="57093"/>
                  </a:cubicBezTo>
                  <a:close/>
                  <a:moveTo>
                    <a:pt x="449971" y="57093"/>
                  </a:moveTo>
                  <a:cubicBezTo>
                    <a:pt x="439343" y="139342"/>
                    <a:pt x="408921" y="217786"/>
                    <a:pt x="361312" y="285693"/>
                  </a:cubicBezTo>
                  <a:lnTo>
                    <a:pt x="171117" y="285693"/>
                  </a:lnTo>
                  <a:cubicBezTo>
                    <a:pt x="123895" y="217558"/>
                    <a:pt x="93435" y="139231"/>
                    <a:pt x="82220" y="57093"/>
                  </a:cubicBezTo>
                  <a:close/>
                  <a:moveTo>
                    <a:pt x="218123" y="427130"/>
                  </a:moveTo>
                  <a:cubicBezTo>
                    <a:pt x="222343" y="424053"/>
                    <a:pt x="226122" y="420413"/>
                    <a:pt x="229352" y="416309"/>
                  </a:cubicBezTo>
                  <a:lnTo>
                    <a:pt x="247650" y="441227"/>
                  </a:lnTo>
                  <a:lnTo>
                    <a:pt x="247650" y="495300"/>
                  </a:lnTo>
                  <a:lnTo>
                    <a:pt x="91735" y="651205"/>
                  </a:lnTo>
                  <a:cubicBezTo>
                    <a:pt x="112614" y="565347"/>
                    <a:pt x="160696" y="468468"/>
                    <a:pt x="218123" y="427130"/>
                  </a:cubicBezTo>
                  <a:close/>
                  <a:moveTo>
                    <a:pt x="440055" y="649605"/>
                  </a:moveTo>
                  <a:lnTo>
                    <a:pt x="285750" y="495300"/>
                  </a:lnTo>
                  <a:lnTo>
                    <a:pt x="285750" y="440541"/>
                  </a:lnTo>
                  <a:lnTo>
                    <a:pt x="303238" y="416852"/>
                  </a:lnTo>
                  <a:cubicBezTo>
                    <a:pt x="306386" y="420734"/>
                    <a:pt x="310026" y="424189"/>
                    <a:pt x="314068" y="427130"/>
                  </a:cubicBezTo>
                  <a:cubicBezTo>
                    <a:pt x="371075" y="468211"/>
                    <a:pt x="418948" y="564137"/>
                    <a:pt x="440055" y="649605"/>
                  </a:cubicBez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111" name="Graphic 9" descr="Hourglass 90% with solid fill">
              <a:extLst>
                <a:ext uri="{FF2B5EF4-FFF2-40B4-BE49-F238E27FC236}">
                  <a16:creationId xmlns:a16="http://schemas.microsoft.com/office/drawing/2014/main" id="{42097720-5331-568F-BDA0-7791EEC0E734}"/>
                </a:ext>
              </a:extLst>
            </p:cNvPr>
            <p:cNvSpPr/>
            <p:nvPr/>
          </p:nvSpPr>
          <p:spPr>
            <a:xfrm>
              <a:off x="5995167" y="6470237"/>
              <a:ext cx="165842" cy="236914"/>
            </a:xfrm>
            <a:custGeom>
              <a:avLst/>
              <a:gdLst>
                <a:gd name="connsiteX0" fmla="*/ 507397 w 533114"/>
                <a:gd name="connsiteY0" fmla="*/ 57093 h 761580"/>
                <a:gd name="connsiteX1" fmla="*/ 533114 w 533114"/>
                <a:gd name="connsiteY1" fmla="*/ 57093 h 761580"/>
                <a:gd name="connsiteX2" fmla="*/ 533114 w 533114"/>
                <a:gd name="connsiteY2" fmla="*/ 0 h 761580"/>
                <a:gd name="connsiteX3" fmla="*/ 0 w 533114"/>
                <a:gd name="connsiteY3" fmla="*/ 0 h 761580"/>
                <a:gd name="connsiteX4" fmla="*/ 0 w 533114"/>
                <a:gd name="connsiteY4" fmla="*/ 57150 h 761580"/>
                <a:gd name="connsiteX5" fmla="*/ 24765 w 533114"/>
                <a:gd name="connsiteY5" fmla="*/ 57150 h 761580"/>
                <a:gd name="connsiteX6" fmla="*/ 184690 w 533114"/>
                <a:gd name="connsiteY6" fmla="*/ 380819 h 761580"/>
                <a:gd name="connsiteX7" fmla="*/ 24765 w 533114"/>
                <a:gd name="connsiteY7" fmla="*/ 704431 h 761580"/>
                <a:gd name="connsiteX8" fmla="*/ 0 w 533114"/>
                <a:gd name="connsiteY8" fmla="*/ 704431 h 761580"/>
                <a:gd name="connsiteX9" fmla="*/ 0 w 533114"/>
                <a:gd name="connsiteY9" fmla="*/ 761581 h 761580"/>
                <a:gd name="connsiteX10" fmla="*/ 533095 w 533114"/>
                <a:gd name="connsiteY10" fmla="*/ 761581 h 761580"/>
                <a:gd name="connsiteX11" fmla="*/ 533095 w 533114"/>
                <a:gd name="connsiteY11" fmla="*/ 704431 h 761580"/>
                <a:gd name="connsiteX12" fmla="*/ 507378 w 533114"/>
                <a:gd name="connsiteY12" fmla="*/ 704431 h 761580"/>
                <a:gd name="connsiteX13" fmla="*/ 347443 w 533114"/>
                <a:gd name="connsiteY13" fmla="*/ 380762 h 761580"/>
                <a:gd name="connsiteX14" fmla="*/ 507397 w 533114"/>
                <a:gd name="connsiteY14" fmla="*/ 57093 h 761580"/>
                <a:gd name="connsiteX15" fmla="*/ 449971 w 533114"/>
                <a:gd name="connsiteY15" fmla="*/ 57093 h 761580"/>
                <a:gd name="connsiteX16" fmla="*/ 361312 w 533114"/>
                <a:gd name="connsiteY16" fmla="*/ 285693 h 761580"/>
                <a:gd name="connsiteX17" fmla="*/ 171117 w 533114"/>
                <a:gd name="connsiteY17" fmla="*/ 285693 h 761580"/>
                <a:gd name="connsiteX18" fmla="*/ 82220 w 533114"/>
                <a:gd name="connsiteY18" fmla="*/ 57093 h 761580"/>
                <a:gd name="connsiteX19" fmla="*/ 218123 w 533114"/>
                <a:gd name="connsiteY19" fmla="*/ 427130 h 761580"/>
                <a:gd name="connsiteX20" fmla="*/ 229352 w 533114"/>
                <a:gd name="connsiteY20" fmla="*/ 416309 h 761580"/>
                <a:gd name="connsiteX21" fmla="*/ 247650 w 533114"/>
                <a:gd name="connsiteY21" fmla="*/ 441227 h 761580"/>
                <a:gd name="connsiteX22" fmla="*/ 247650 w 533114"/>
                <a:gd name="connsiteY22" fmla="*/ 495300 h 761580"/>
                <a:gd name="connsiteX23" fmla="*/ 91735 w 533114"/>
                <a:gd name="connsiteY23" fmla="*/ 651205 h 761580"/>
                <a:gd name="connsiteX24" fmla="*/ 218123 w 533114"/>
                <a:gd name="connsiteY24" fmla="*/ 427130 h 761580"/>
                <a:gd name="connsiteX25" fmla="*/ 440055 w 533114"/>
                <a:gd name="connsiteY25" fmla="*/ 649605 h 761580"/>
                <a:gd name="connsiteX26" fmla="*/ 285750 w 533114"/>
                <a:gd name="connsiteY26" fmla="*/ 495300 h 761580"/>
                <a:gd name="connsiteX27" fmla="*/ 285750 w 533114"/>
                <a:gd name="connsiteY27" fmla="*/ 440541 h 761580"/>
                <a:gd name="connsiteX28" fmla="*/ 303238 w 533114"/>
                <a:gd name="connsiteY28" fmla="*/ 416852 h 761580"/>
                <a:gd name="connsiteX29" fmla="*/ 314068 w 533114"/>
                <a:gd name="connsiteY29" fmla="*/ 427130 h 761580"/>
                <a:gd name="connsiteX30" fmla="*/ 440055 w 533114"/>
                <a:gd name="connsiteY30" fmla="*/ 649605 h 76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3114" h="761580">
                  <a:moveTo>
                    <a:pt x="507397" y="57093"/>
                  </a:moveTo>
                  <a:lnTo>
                    <a:pt x="533114" y="57093"/>
                  </a:lnTo>
                  <a:lnTo>
                    <a:pt x="533114" y="0"/>
                  </a:lnTo>
                  <a:lnTo>
                    <a:pt x="0" y="0"/>
                  </a:lnTo>
                  <a:lnTo>
                    <a:pt x="0" y="57150"/>
                  </a:lnTo>
                  <a:lnTo>
                    <a:pt x="24765" y="57150"/>
                  </a:lnTo>
                  <a:cubicBezTo>
                    <a:pt x="35243" y="162811"/>
                    <a:pt x="96203" y="317040"/>
                    <a:pt x="184690" y="380819"/>
                  </a:cubicBezTo>
                  <a:cubicBezTo>
                    <a:pt x="96136" y="444541"/>
                    <a:pt x="34290" y="598761"/>
                    <a:pt x="24765" y="704431"/>
                  </a:cubicBezTo>
                  <a:lnTo>
                    <a:pt x="0" y="704431"/>
                  </a:lnTo>
                  <a:lnTo>
                    <a:pt x="0" y="761581"/>
                  </a:lnTo>
                  <a:lnTo>
                    <a:pt x="533095" y="761581"/>
                  </a:lnTo>
                  <a:lnTo>
                    <a:pt x="533095" y="704431"/>
                  </a:lnTo>
                  <a:lnTo>
                    <a:pt x="507378" y="704431"/>
                  </a:lnTo>
                  <a:cubicBezTo>
                    <a:pt x="497853" y="598761"/>
                    <a:pt x="435940" y="444541"/>
                    <a:pt x="347443" y="380762"/>
                  </a:cubicBezTo>
                  <a:cubicBezTo>
                    <a:pt x="435997" y="316982"/>
                    <a:pt x="497872" y="162754"/>
                    <a:pt x="507397" y="57093"/>
                  </a:cubicBezTo>
                  <a:close/>
                  <a:moveTo>
                    <a:pt x="449971" y="57093"/>
                  </a:moveTo>
                  <a:cubicBezTo>
                    <a:pt x="439343" y="139342"/>
                    <a:pt x="408921" y="217786"/>
                    <a:pt x="361312" y="285693"/>
                  </a:cubicBezTo>
                  <a:lnTo>
                    <a:pt x="171117" y="285693"/>
                  </a:lnTo>
                  <a:cubicBezTo>
                    <a:pt x="123895" y="217558"/>
                    <a:pt x="93435" y="139231"/>
                    <a:pt x="82220" y="57093"/>
                  </a:cubicBezTo>
                  <a:close/>
                  <a:moveTo>
                    <a:pt x="218123" y="427130"/>
                  </a:moveTo>
                  <a:cubicBezTo>
                    <a:pt x="222343" y="424053"/>
                    <a:pt x="226122" y="420413"/>
                    <a:pt x="229352" y="416309"/>
                  </a:cubicBezTo>
                  <a:lnTo>
                    <a:pt x="247650" y="441227"/>
                  </a:lnTo>
                  <a:lnTo>
                    <a:pt x="247650" y="495300"/>
                  </a:lnTo>
                  <a:lnTo>
                    <a:pt x="91735" y="651205"/>
                  </a:lnTo>
                  <a:cubicBezTo>
                    <a:pt x="112614" y="565347"/>
                    <a:pt x="160696" y="468468"/>
                    <a:pt x="218123" y="427130"/>
                  </a:cubicBezTo>
                  <a:close/>
                  <a:moveTo>
                    <a:pt x="440055" y="649605"/>
                  </a:moveTo>
                  <a:lnTo>
                    <a:pt x="285750" y="495300"/>
                  </a:lnTo>
                  <a:lnTo>
                    <a:pt x="285750" y="440541"/>
                  </a:lnTo>
                  <a:lnTo>
                    <a:pt x="303238" y="416852"/>
                  </a:lnTo>
                  <a:cubicBezTo>
                    <a:pt x="306386" y="420734"/>
                    <a:pt x="310026" y="424189"/>
                    <a:pt x="314068" y="427130"/>
                  </a:cubicBezTo>
                  <a:cubicBezTo>
                    <a:pt x="371075" y="468211"/>
                    <a:pt x="418948" y="564137"/>
                    <a:pt x="440055" y="649605"/>
                  </a:cubicBez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112" name="Freeform: Shape 111">
              <a:extLst>
                <a:ext uri="{FF2B5EF4-FFF2-40B4-BE49-F238E27FC236}">
                  <a16:creationId xmlns:a16="http://schemas.microsoft.com/office/drawing/2014/main" id="{A50F89F0-8B2D-6B40-70B1-E9EA38F31BA5}"/>
                </a:ext>
              </a:extLst>
            </p:cNvPr>
            <p:cNvSpPr/>
            <p:nvPr/>
          </p:nvSpPr>
          <p:spPr>
            <a:xfrm>
              <a:off x="4931478" y="4702556"/>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grpSp>
      <p:sp>
        <p:nvSpPr>
          <p:cNvPr id="128" name="TextBox 127">
            <a:extLst>
              <a:ext uri="{FF2B5EF4-FFF2-40B4-BE49-F238E27FC236}">
                <a16:creationId xmlns:a16="http://schemas.microsoft.com/office/drawing/2014/main" id="{1DC167FC-5B60-59B0-250B-E6C9DA72BBE4}"/>
              </a:ext>
            </a:extLst>
          </p:cNvPr>
          <p:cNvSpPr txBox="1"/>
          <p:nvPr/>
        </p:nvSpPr>
        <p:spPr>
          <a:xfrm>
            <a:off x="632005" y="6130653"/>
            <a:ext cx="1168115" cy="296193"/>
          </a:xfrm>
          <a:prstGeom prst="rect">
            <a:avLst/>
          </a:prstGeom>
        </p:spPr>
        <p:txBody>
          <a:bodyPr vert="horz" wrap="square" lIns="0" tIns="0" rIns="0" bIns="0" rtlCol="0" anchor="t" anchorCtr="0">
            <a:noAutofit/>
          </a:bodyPr>
          <a:lstStyle/>
          <a:p>
            <a:pPr>
              <a:spcAft>
                <a:spcPts val="600"/>
              </a:spcAft>
            </a:pPr>
            <a:r>
              <a:rPr lang="en-US" sz="1050" b="1" dirty="0">
                <a:solidFill>
                  <a:srgbClr val="00338D"/>
                </a:solidFill>
                <a:latin typeface="Arial"/>
              </a:rPr>
              <a:t>Completed</a:t>
            </a:r>
          </a:p>
        </p:txBody>
      </p:sp>
      <p:sp>
        <p:nvSpPr>
          <p:cNvPr id="129" name="TextBox 128">
            <a:extLst>
              <a:ext uri="{FF2B5EF4-FFF2-40B4-BE49-F238E27FC236}">
                <a16:creationId xmlns:a16="http://schemas.microsoft.com/office/drawing/2014/main" id="{91B0E204-4BA9-6309-8100-7D778E9F9732}"/>
              </a:ext>
            </a:extLst>
          </p:cNvPr>
          <p:cNvSpPr txBox="1"/>
          <p:nvPr/>
        </p:nvSpPr>
        <p:spPr>
          <a:xfrm>
            <a:off x="2025661" y="6113427"/>
            <a:ext cx="976901" cy="338381"/>
          </a:xfrm>
          <a:prstGeom prst="rect">
            <a:avLst/>
          </a:prstGeom>
        </p:spPr>
        <p:txBody>
          <a:bodyPr vert="horz" wrap="square" lIns="0" tIns="0" rIns="0" bIns="0" rtlCol="0" anchor="t" anchorCtr="0">
            <a:noAutofit/>
          </a:bodyPr>
          <a:lstStyle/>
          <a:p>
            <a:pPr>
              <a:spcAft>
                <a:spcPts val="600"/>
              </a:spcAft>
            </a:pPr>
            <a:r>
              <a:rPr lang="en-US" sz="1050" b="1" dirty="0">
                <a:solidFill>
                  <a:srgbClr val="00338D"/>
                </a:solidFill>
                <a:latin typeface="Arial"/>
              </a:rPr>
              <a:t>In progress</a:t>
            </a:r>
          </a:p>
        </p:txBody>
      </p:sp>
      <p:grpSp>
        <p:nvGrpSpPr>
          <p:cNvPr id="130" name="Group 129">
            <a:extLst>
              <a:ext uri="{FF2B5EF4-FFF2-40B4-BE49-F238E27FC236}">
                <a16:creationId xmlns:a16="http://schemas.microsoft.com/office/drawing/2014/main" id="{8A0F9962-8F02-FE60-1FFC-0F5D73D4C8C7}"/>
              </a:ext>
            </a:extLst>
          </p:cNvPr>
          <p:cNvGrpSpPr/>
          <p:nvPr/>
        </p:nvGrpSpPr>
        <p:grpSpPr>
          <a:xfrm>
            <a:off x="285216" y="6062659"/>
            <a:ext cx="1606534" cy="242149"/>
            <a:chOff x="7237744" y="311688"/>
            <a:chExt cx="1606534" cy="242149"/>
          </a:xfrm>
        </p:grpSpPr>
        <p:sp>
          <p:nvSpPr>
            <p:cNvPr id="131" name="Freeform: Shape 130">
              <a:extLst>
                <a:ext uri="{FF2B5EF4-FFF2-40B4-BE49-F238E27FC236}">
                  <a16:creationId xmlns:a16="http://schemas.microsoft.com/office/drawing/2014/main" id="{A3110153-E6E4-A43A-A3DD-C7CC7BB55E4D}"/>
                </a:ext>
              </a:extLst>
            </p:cNvPr>
            <p:cNvSpPr/>
            <p:nvPr/>
          </p:nvSpPr>
          <p:spPr>
            <a:xfrm>
              <a:off x="7237744" y="311688"/>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endParaRPr lang="en-US">
                <a:solidFill>
                  <a:srgbClr val="000000"/>
                </a:solidFill>
                <a:latin typeface="Arial"/>
              </a:endParaRPr>
            </a:p>
          </p:txBody>
        </p:sp>
        <p:sp>
          <p:nvSpPr>
            <p:cNvPr id="132" name="Graphic 9" descr="Hourglass 90% with solid fill">
              <a:extLst>
                <a:ext uri="{FF2B5EF4-FFF2-40B4-BE49-F238E27FC236}">
                  <a16:creationId xmlns:a16="http://schemas.microsoft.com/office/drawing/2014/main" id="{A402E35B-AF17-280D-E757-2E499E7EF49C}"/>
                </a:ext>
              </a:extLst>
            </p:cNvPr>
            <p:cNvSpPr/>
            <p:nvPr/>
          </p:nvSpPr>
          <p:spPr>
            <a:xfrm>
              <a:off x="8678436" y="316923"/>
              <a:ext cx="165842" cy="236914"/>
            </a:xfrm>
            <a:custGeom>
              <a:avLst/>
              <a:gdLst>
                <a:gd name="connsiteX0" fmla="*/ 507397 w 533114"/>
                <a:gd name="connsiteY0" fmla="*/ 57093 h 761580"/>
                <a:gd name="connsiteX1" fmla="*/ 533114 w 533114"/>
                <a:gd name="connsiteY1" fmla="*/ 57093 h 761580"/>
                <a:gd name="connsiteX2" fmla="*/ 533114 w 533114"/>
                <a:gd name="connsiteY2" fmla="*/ 0 h 761580"/>
                <a:gd name="connsiteX3" fmla="*/ 0 w 533114"/>
                <a:gd name="connsiteY3" fmla="*/ 0 h 761580"/>
                <a:gd name="connsiteX4" fmla="*/ 0 w 533114"/>
                <a:gd name="connsiteY4" fmla="*/ 57150 h 761580"/>
                <a:gd name="connsiteX5" fmla="*/ 24765 w 533114"/>
                <a:gd name="connsiteY5" fmla="*/ 57150 h 761580"/>
                <a:gd name="connsiteX6" fmla="*/ 184690 w 533114"/>
                <a:gd name="connsiteY6" fmla="*/ 380819 h 761580"/>
                <a:gd name="connsiteX7" fmla="*/ 24765 w 533114"/>
                <a:gd name="connsiteY7" fmla="*/ 704431 h 761580"/>
                <a:gd name="connsiteX8" fmla="*/ 0 w 533114"/>
                <a:gd name="connsiteY8" fmla="*/ 704431 h 761580"/>
                <a:gd name="connsiteX9" fmla="*/ 0 w 533114"/>
                <a:gd name="connsiteY9" fmla="*/ 761581 h 761580"/>
                <a:gd name="connsiteX10" fmla="*/ 533095 w 533114"/>
                <a:gd name="connsiteY10" fmla="*/ 761581 h 761580"/>
                <a:gd name="connsiteX11" fmla="*/ 533095 w 533114"/>
                <a:gd name="connsiteY11" fmla="*/ 704431 h 761580"/>
                <a:gd name="connsiteX12" fmla="*/ 507378 w 533114"/>
                <a:gd name="connsiteY12" fmla="*/ 704431 h 761580"/>
                <a:gd name="connsiteX13" fmla="*/ 347443 w 533114"/>
                <a:gd name="connsiteY13" fmla="*/ 380762 h 761580"/>
                <a:gd name="connsiteX14" fmla="*/ 507397 w 533114"/>
                <a:gd name="connsiteY14" fmla="*/ 57093 h 761580"/>
                <a:gd name="connsiteX15" fmla="*/ 449971 w 533114"/>
                <a:gd name="connsiteY15" fmla="*/ 57093 h 761580"/>
                <a:gd name="connsiteX16" fmla="*/ 361312 w 533114"/>
                <a:gd name="connsiteY16" fmla="*/ 285693 h 761580"/>
                <a:gd name="connsiteX17" fmla="*/ 171117 w 533114"/>
                <a:gd name="connsiteY17" fmla="*/ 285693 h 761580"/>
                <a:gd name="connsiteX18" fmla="*/ 82220 w 533114"/>
                <a:gd name="connsiteY18" fmla="*/ 57093 h 761580"/>
                <a:gd name="connsiteX19" fmla="*/ 218123 w 533114"/>
                <a:gd name="connsiteY19" fmla="*/ 427130 h 761580"/>
                <a:gd name="connsiteX20" fmla="*/ 229352 w 533114"/>
                <a:gd name="connsiteY20" fmla="*/ 416309 h 761580"/>
                <a:gd name="connsiteX21" fmla="*/ 247650 w 533114"/>
                <a:gd name="connsiteY21" fmla="*/ 441227 h 761580"/>
                <a:gd name="connsiteX22" fmla="*/ 247650 w 533114"/>
                <a:gd name="connsiteY22" fmla="*/ 495300 h 761580"/>
                <a:gd name="connsiteX23" fmla="*/ 91735 w 533114"/>
                <a:gd name="connsiteY23" fmla="*/ 651205 h 761580"/>
                <a:gd name="connsiteX24" fmla="*/ 218123 w 533114"/>
                <a:gd name="connsiteY24" fmla="*/ 427130 h 761580"/>
                <a:gd name="connsiteX25" fmla="*/ 440055 w 533114"/>
                <a:gd name="connsiteY25" fmla="*/ 649605 h 761580"/>
                <a:gd name="connsiteX26" fmla="*/ 285750 w 533114"/>
                <a:gd name="connsiteY26" fmla="*/ 495300 h 761580"/>
                <a:gd name="connsiteX27" fmla="*/ 285750 w 533114"/>
                <a:gd name="connsiteY27" fmla="*/ 440541 h 761580"/>
                <a:gd name="connsiteX28" fmla="*/ 303238 w 533114"/>
                <a:gd name="connsiteY28" fmla="*/ 416852 h 761580"/>
                <a:gd name="connsiteX29" fmla="*/ 314068 w 533114"/>
                <a:gd name="connsiteY29" fmla="*/ 427130 h 761580"/>
                <a:gd name="connsiteX30" fmla="*/ 440055 w 533114"/>
                <a:gd name="connsiteY30" fmla="*/ 649605 h 76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3114" h="761580">
                  <a:moveTo>
                    <a:pt x="507397" y="57093"/>
                  </a:moveTo>
                  <a:lnTo>
                    <a:pt x="533114" y="57093"/>
                  </a:lnTo>
                  <a:lnTo>
                    <a:pt x="533114" y="0"/>
                  </a:lnTo>
                  <a:lnTo>
                    <a:pt x="0" y="0"/>
                  </a:lnTo>
                  <a:lnTo>
                    <a:pt x="0" y="57150"/>
                  </a:lnTo>
                  <a:lnTo>
                    <a:pt x="24765" y="57150"/>
                  </a:lnTo>
                  <a:cubicBezTo>
                    <a:pt x="35243" y="162811"/>
                    <a:pt x="96203" y="317040"/>
                    <a:pt x="184690" y="380819"/>
                  </a:cubicBezTo>
                  <a:cubicBezTo>
                    <a:pt x="96136" y="444541"/>
                    <a:pt x="34290" y="598761"/>
                    <a:pt x="24765" y="704431"/>
                  </a:cubicBezTo>
                  <a:lnTo>
                    <a:pt x="0" y="704431"/>
                  </a:lnTo>
                  <a:lnTo>
                    <a:pt x="0" y="761581"/>
                  </a:lnTo>
                  <a:lnTo>
                    <a:pt x="533095" y="761581"/>
                  </a:lnTo>
                  <a:lnTo>
                    <a:pt x="533095" y="704431"/>
                  </a:lnTo>
                  <a:lnTo>
                    <a:pt x="507378" y="704431"/>
                  </a:lnTo>
                  <a:cubicBezTo>
                    <a:pt x="497853" y="598761"/>
                    <a:pt x="435940" y="444541"/>
                    <a:pt x="347443" y="380762"/>
                  </a:cubicBezTo>
                  <a:cubicBezTo>
                    <a:pt x="435997" y="316982"/>
                    <a:pt x="497872" y="162754"/>
                    <a:pt x="507397" y="57093"/>
                  </a:cubicBezTo>
                  <a:close/>
                  <a:moveTo>
                    <a:pt x="449971" y="57093"/>
                  </a:moveTo>
                  <a:cubicBezTo>
                    <a:pt x="439343" y="139342"/>
                    <a:pt x="408921" y="217786"/>
                    <a:pt x="361312" y="285693"/>
                  </a:cubicBezTo>
                  <a:lnTo>
                    <a:pt x="171117" y="285693"/>
                  </a:lnTo>
                  <a:cubicBezTo>
                    <a:pt x="123895" y="217558"/>
                    <a:pt x="93435" y="139231"/>
                    <a:pt x="82220" y="57093"/>
                  </a:cubicBezTo>
                  <a:close/>
                  <a:moveTo>
                    <a:pt x="218123" y="427130"/>
                  </a:moveTo>
                  <a:cubicBezTo>
                    <a:pt x="222343" y="424053"/>
                    <a:pt x="226122" y="420413"/>
                    <a:pt x="229352" y="416309"/>
                  </a:cubicBezTo>
                  <a:lnTo>
                    <a:pt x="247650" y="441227"/>
                  </a:lnTo>
                  <a:lnTo>
                    <a:pt x="247650" y="495300"/>
                  </a:lnTo>
                  <a:lnTo>
                    <a:pt x="91735" y="651205"/>
                  </a:lnTo>
                  <a:cubicBezTo>
                    <a:pt x="112614" y="565347"/>
                    <a:pt x="160696" y="468468"/>
                    <a:pt x="218123" y="427130"/>
                  </a:cubicBezTo>
                  <a:close/>
                  <a:moveTo>
                    <a:pt x="440055" y="649605"/>
                  </a:moveTo>
                  <a:lnTo>
                    <a:pt x="285750" y="495300"/>
                  </a:lnTo>
                  <a:lnTo>
                    <a:pt x="285750" y="440541"/>
                  </a:lnTo>
                  <a:lnTo>
                    <a:pt x="303238" y="416852"/>
                  </a:lnTo>
                  <a:cubicBezTo>
                    <a:pt x="306386" y="420734"/>
                    <a:pt x="310026" y="424189"/>
                    <a:pt x="314068" y="427130"/>
                  </a:cubicBezTo>
                  <a:cubicBezTo>
                    <a:pt x="371075" y="468211"/>
                    <a:pt x="418948" y="564137"/>
                    <a:pt x="440055" y="649605"/>
                  </a:cubicBezTo>
                  <a:close/>
                </a:path>
              </a:pathLst>
            </a:custGeom>
            <a:solidFill>
              <a:srgbClr val="FFC000"/>
            </a:solidFill>
            <a:ln w="9525" cap="flat">
              <a:noFill/>
              <a:prstDash val="solid"/>
              <a:miter/>
            </a:ln>
          </p:spPr>
          <p:txBody>
            <a:bodyPr rtlCol="0" anchor="ctr"/>
            <a:lstStyle/>
            <a:p>
              <a:endParaRPr lang="en-US" dirty="0">
                <a:solidFill>
                  <a:srgbClr val="000000"/>
                </a:solidFill>
                <a:latin typeface="Arial"/>
              </a:endParaRPr>
            </a:p>
          </p:txBody>
        </p:sp>
      </p:grpSp>
      <p:sp>
        <p:nvSpPr>
          <p:cNvPr id="136" name="TextBox 135">
            <a:extLst>
              <a:ext uri="{FF2B5EF4-FFF2-40B4-BE49-F238E27FC236}">
                <a16:creationId xmlns:a16="http://schemas.microsoft.com/office/drawing/2014/main" id="{B10B8D91-C5A7-6ABC-910A-FFFB41B7D19B}"/>
              </a:ext>
            </a:extLst>
          </p:cNvPr>
          <p:cNvSpPr txBox="1"/>
          <p:nvPr/>
        </p:nvSpPr>
        <p:spPr>
          <a:xfrm>
            <a:off x="11104099" y="1928733"/>
            <a:ext cx="1168115" cy="296193"/>
          </a:xfrm>
          <a:prstGeom prst="rect">
            <a:avLst/>
          </a:prstGeom>
        </p:spPr>
        <p:txBody>
          <a:bodyPr vert="horz" wrap="square" lIns="0" tIns="0" rIns="0" bIns="0" rtlCol="0" anchor="t" anchorCtr="0">
            <a:noAutofit/>
          </a:bodyPr>
          <a:lstStyle/>
          <a:p>
            <a:pPr>
              <a:spcAft>
                <a:spcPts val="600"/>
              </a:spcAft>
            </a:pPr>
            <a:r>
              <a:rPr lang="en-US" sz="1050" b="1" dirty="0">
                <a:solidFill>
                  <a:srgbClr val="00338D"/>
                </a:solidFill>
                <a:latin typeface="Arial"/>
              </a:rPr>
              <a:t>Completed</a:t>
            </a:r>
          </a:p>
        </p:txBody>
      </p:sp>
      <p:sp>
        <p:nvSpPr>
          <p:cNvPr id="138" name="Freeform: Shape 137">
            <a:extLst>
              <a:ext uri="{FF2B5EF4-FFF2-40B4-BE49-F238E27FC236}">
                <a16:creationId xmlns:a16="http://schemas.microsoft.com/office/drawing/2014/main" id="{9656B6A4-ACA5-7ABE-2C82-B5F490ABB4BD}"/>
              </a:ext>
            </a:extLst>
          </p:cNvPr>
          <p:cNvSpPr/>
          <p:nvPr/>
        </p:nvSpPr>
        <p:spPr>
          <a:xfrm>
            <a:off x="10801650" y="1911396"/>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endParaRPr lang="en-US">
              <a:solidFill>
                <a:srgbClr val="000000"/>
              </a:solidFill>
              <a:latin typeface="Arial"/>
            </a:endParaRPr>
          </a:p>
        </p:txBody>
      </p:sp>
      <p:sp>
        <p:nvSpPr>
          <p:cNvPr id="142" name="Partial Circle 141">
            <a:extLst>
              <a:ext uri="{FF2B5EF4-FFF2-40B4-BE49-F238E27FC236}">
                <a16:creationId xmlns:a16="http://schemas.microsoft.com/office/drawing/2014/main" id="{26BDC532-EC05-BD5D-C858-7A6F50BC6655}"/>
              </a:ext>
            </a:extLst>
          </p:cNvPr>
          <p:cNvSpPr/>
          <p:nvPr/>
        </p:nvSpPr>
        <p:spPr>
          <a:xfrm>
            <a:off x="10762805" y="5493801"/>
            <a:ext cx="237744" cy="292608"/>
          </a:xfrm>
          <a:prstGeom prst="pie">
            <a:avLst/>
          </a:prstGeom>
          <a:solidFill>
            <a:srgbClr val="FFC000"/>
          </a:solidFill>
          <a:ln w="12700" cap="flat" cmpd="sng" algn="ctr">
            <a:solidFill>
              <a:srgbClr val="1E49E2"/>
            </a:solid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FFFFFF"/>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0C717410-771D-42AF-9E38-9B6777B5C25C}"/>
              </a:ext>
            </a:extLst>
          </p:cNvPr>
          <p:cNvSpPr txBox="1"/>
          <p:nvPr/>
        </p:nvSpPr>
        <p:spPr>
          <a:xfrm>
            <a:off x="11099184" y="5516605"/>
            <a:ext cx="976901" cy="338381"/>
          </a:xfrm>
          <a:prstGeom prst="rect">
            <a:avLst/>
          </a:prstGeom>
        </p:spPr>
        <p:txBody>
          <a:bodyPr vert="horz" wrap="square" lIns="0" tIns="0" rIns="0" bIns="0" rtlCol="0" anchor="t" anchorCtr="0">
            <a:noAutofit/>
          </a:bodyPr>
          <a:lstStyle/>
          <a:p>
            <a:pPr>
              <a:spcAft>
                <a:spcPts val="600"/>
              </a:spcAft>
            </a:pPr>
            <a:r>
              <a:rPr lang="en-US" sz="1050" b="1" dirty="0">
                <a:solidFill>
                  <a:srgbClr val="00338D"/>
                </a:solidFill>
                <a:latin typeface="Arial"/>
              </a:rPr>
              <a:t>In progress</a:t>
            </a:r>
          </a:p>
        </p:txBody>
      </p:sp>
      <p:sp>
        <p:nvSpPr>
          <p:cNvPr id="3" name="Freeform: Shape 2">
            <a:extLst>
              <a:ext uri="{FF2B5EF4-FFF2-40B4-BE49-F238E27FC236}">
                <a16:creationId xmlns:a16="http://schemas.microsoft.com/office/drawing/2014/main" id="{51F53B01-ADAF-1012-C074-7089F67A8B4F}"/>
              </a:ext>
            </a:extLst>
          </p:cNvPr>
          <p:cNvSpPr/>
          <p:nvPr/>
        </p:nvSpPr>
        <p:spPr>
          <a:xfrm>
            <a:off x="3987890" y="4597708"/>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4" name="Freeform: Shape 3">
            <a:extLst>
              <a:ext uri="{FF2B5EF4-FFF2-40B4-BE49-F238E27FC236}">
                <a16:creationId xmlns:a16="http://schemas.microsoft.com/office/drawing/2014/main" id="{D8085A2C-B9A2-6F5C-2D8E-26E369D96580}"/>
              </a:ext>
            </a:extLst>
          </p:cNvPr>
          <p:cNvSpPr/>
          <p:nvPr/>
        </p:nvSpPr>
        <p:spPr>
          <a:xfrm>
            <a:off x="5185298" y="4631521"/>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 name="Freeform: Shape 4">
            <a:extLst>
              <a:ext uri="{FF2B5EF4-FFF2-40B4-BE49-F238E27FC236}">
                <a16:creationId xmlns:a16="http://schemas.microsoft.com/office/drawing/2014/main" id="{C97E37FC-5778-4DF2-779C-A6D0734FF20F}"/>
              </a:ext>
            </a:extLst>
          </p:cNvPr>
          <p:cNvSpPr/>
          <p:nvPr/>
        </p:nvSpPr>
        <p:spPr>
          <a:xfrm>
            <a:off x="5631202" y="4615466"/>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 name="Freeform: Shape 5">
            <a:extLst>
              <a:ext uri="{FF2B5EF4-FFF2-40B4-BE49-F238E27FC236}">
                <a16:creationId xmlns:a16="http://schemas.microsoft.com/office/drawing/2014/main" id="{44615C5A-44E9-B641-E9B7-BFBB8AE75E14}"/>
              </a:ext>
            </a:extLst>
          </p:cNvPr>
          <p:cNvSpPr/>
          <p:nvPr/>
        </p:nvSpPr>
        <p:spPr>
          <a:xfrm>
            <a:off x="3465165" y="6429516"/>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 name="Freeform: Shape 6">
            <a:extLst>
              <a:ext uri="{FF2B5EF4-FFF2-40B4-BE49-F238E27FC236}">
                <a16:creationId xmlns:a16="http://schemas.microsoft.com/office/drawing/2014/main" id="{2826B095-22E7-7E20-06F0-CEA3A55A3FFB}"/>
              </a:ext>
            </a:extLst>
          </p:cNvPr>
          <p:cNvSpPr/>
          <p:nvPr/>
        </p:nvSpPr>
        <p:spPr>
          <a:xfrm>
            <a:off x="4040354" y="6424599"/>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8" name="TextBox 7">
            <a:extLst>
              <a:ext uri="{FF2B5EF4-FFF2-40B4-BE49-F238E27FC236}">
                <a16:creationId xmlns:a16="http://schemas.microsoft.com/office/drawing/2014/main" id="{F0F7FC23-F504-4E35-9D03-B9D6D43402E6}"/>
              </a:ext>
            </a:extLst>
          </p:cNvPr>
          <p:cNvSpPr txBox="1"/>
          <p:nvPr/>
        </p:nvSpPr>
        <p:spPr>
          <a:xfrm>
            <a:off x="11299472" y="3440189"/>
            <a:ext cx="1168115" cy="296193"/>
          </a:xfrm>
          <a:prstGeom prst="rect">
            <a:avLst/>
          </a:prstGeom>
        </p:spPr>
        <p:txBody>
          <a:bodyPr vert="horz" wrap="square" lIns="0" tIns="0" rIns="0" bIns="0" rtlCol="0" anchor="t" anchorCtr="0">
            <a:noAutofit/>
          </a:bodyPr>
          <a:lstStyle/>
          <a:p>
            <a:pPr>
              <a:spcAft>
                <a:spcPts val="600"/>
              </a:spcAft>
            </a:pPr>
            <a:r>
              <a:rPr lang="en-US" sz="1050" b="1" dirty="0">
                <a:solidFill>
                  <a:srgbClr val="00338D"/>
                </a:solidFill>
                <a:latin typeface="Arial"/>
              </a:rPr>
              <a:t>Completed</a:t>
            </a:r>
          </a:p>
        </p:txBody>
      </p:sp>
      <p:sp>
        <p:nvSpPr>
          <p:cNvPr id="9" name="Freeform: Shape 8">
            <a:extLst>
              <a:ext uri="{FF2B5EF4-FFF2-40B4-BE49-F238E27FC236}">
                <a16:creationId xmlns:a16="http://schemas.microsoft.com/office/drawing/2014/main" id="{8506AC8F-7460-6477-909B-A0AE5BADAB0A}"/>
              </a:ext>
            </a:extLst>
          </p:cNvPr>
          <p:cNvSpPr/>
          <p:nvPr/>
        </p:nvSpPr>
        <p:spPr>
          <a:xfrm>
            <a:off x="11048776" y="3404042"/>
            <a:ext cx="227464" cy="227464"/>
          </a:xfrm>
          <a:custGeom>
            <a:avLst/>
            <a:gdLst>
              <a:gd name="connsiteX0" fmla="*/ 219075 w 438149"/>
              <a:gd name="connsiteY0" fmla="*/ 0 h 438150"/>
              <a:gd name="connsiteX1" fmla="*/ 0 w 438149"/>
              <a:gd name="connsiteY1" fmla="*/ 219075 h 438150"/>
              <a:gd name="connsiteX2" fmla="*/ 219075 w 438149"/>
              <a:gd name="connsiteY2" fmla="*/ 438150 h 438150"/>
              <a:gd name="connsiteX3" fmla="*/ 438150 w 438149"/>
              <a:gd name="connsiteY3" fmla="*/ 219075 h 438150"/>
              <a:gd name="connsiteX4" fmla="*/ 219075 w 438149"/>
              <a:gd name="connsiteY4" fmla="*/ 0 h 438150"/>
              <a:gd name="connsiteX5" fmla="*/ 187928 w 438149"/>
              <a:gd name="connsiteY5" fmla="*/ 308267 h 438150"/>
              <a:gd name="connsiteX6" fmla="*/ 92459 w 438149"/>
              <a:gd name="connsiteY6" fmla="*/ 212789 h 438150"/>
              <a:gd name="connsiteX7" fmla="*/ 124901 w 438149"/>
              <a:gd name="connsiteY7" fmla="*/ 180346 h 438150"/>
              <a:gd name="connsiteX8" fmla="*/ 187928 w 438149"/>
              <a:gd name="connsiteY8" fmla="*/ 243373 h 438150"/>
              <a:gd name="connsiteX9" fmla="*/ 317011 w 438149"/>
              <a:gd name="connsiteY9" fmla="*/ 114300 h 438150"/>
              <a:gd name="connsiteX10" fmla="*/ 349453 w 438149"/>
              <a:gd name="connsiteY10" fmla="*/ 14674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49" h="438150">
                <a:moveTo>
                  <a:pt x="219075" y="0"/>
                </a:moveTo>
                <a:cubicBezTo>
                  <a:pt x="98084" y="0"/>
                  <a:pt x="0" y="98084"/>
                  <a:pt x="0" y="219075"/>
                </a:cubicBezTo>
                <a:cubicBezTo>
                  <a:pt x="0" y="340066"/>
                  <a:pt x="98084" y="438150"/>
                  <a:pt x="219075" y="438150"/>
                </a:cubicBezTo>
                <a:cubicBezTo>
                  <a:pt x="340067" y="438150"/>
                  <a:pt x="438150" y="340066"/>
                  <a:pt x="438150" y="219075"/>
                </a:cubicBezTo>
                <a:cubicBezTo>
                  <a:pt x="438014" y="98140"/>
                  <a:pt x="340010" y="136"/>
                  <a:pt x="219075" y="0"/>
                </a:cubicBezTo>
                <a:close/>
                <a:moveTo>
                  <a:pt x="187928" y="308267"/>
                </a:moveTo>
                <a:lnTo>
                  <a:pt x="92459" y="212789"/>
                </a:lnTo>
                <a:lnTo>
                  <a:pt x="124901" y="180346"/>
                </a:lnTo>
                <a:lnTo>
                  <a:pt x="187928" y="243373"/>
                </a:lnTo>
                <a:lnTo>
                  <a:pt x="317011" y="114300"/>
                </a:lnTo>
                <a:lnTo>
                  <a:pt x="349453" y="146742"/>
                </a:lnTo>
                <a:close/>
              </a:path>
            </a:pathLst>
          </a:custGeom>
          <a:solidFill>
            <a:srgbClr val="92D050"/>
          </a:solidFill>
          <a:ln w="9525" cap="flat">
            <a:noFill/>
            <a:prstDash val="solid"/>
            <a:miter/>
          </a:ln>
        </p:spPr>
        <p:txBody>
          <a:bodyPr rtlCol="0" anchor="ctr"/>
          <a:lstStyle/>
          <a:p>
            <a:endParaRPr lang="en-US">
              <a:solidFill>
                <a:srgbClr val="000000"/>
              </a:solidFill>
              <a:latin typeface="Arial"/>
            </a:endParaRPr>
          </a:p>
        </p:txBody>
      </p:sp>
    </p:spTree>
    <p:extLst>
      <p:ext uri="{BB962C8B-B14F-4D97-AF65-F5344CB8AC3E}">
        <p14:creationId xmlns:p14="http://schemas.microsoft.com/office/powerpoint/2010/main" val="344263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A3078D-121A-3131-A280-2124DF0F0BE8}"/>
              </a:ext>
            </a:extLst>
          </p:cNvPr>
          <p:cNvSpPr>
            <a:spLocks noGrp="1"/>
          </p:cNvSpPr>
          <p:nvPr>
            <p:ph type="body" sz="quarter" idx="13"/>
          </p:nvPr>
        </p:nvSpPr>
        <p:spPr>
          <a:xfrm>
            <a:off x="459889" y="173566"/>
            <a:ext cx="11237740" cy="546100"/>
          </a:xfrm>
        </p:spPr>
        <p:txBody>
          <a:bodyPr/>
          <a:lstStyle/>
          <a:p>
            <a:r>
              <a:rPr lang="en-IN" dirty="0"/>
              <a:t>Decarbonization Levers : 04 Climate Actions</a:t>
            </a:r>
          </a:p>
        </p:txBody>
      </p:sp>
      <p:grpSp>
        <p:nvGrpSpPr>
          <p:cNvPr id="9" name="Group 8">
            <a:extLst>
              <a:ext uri="{FF2B5EF4-FFF2-40B4-BE49-F238E27FC236}">
                <a16:creationId xmlns:a16="http://schemas.microsoft.com/office/drawing/2014/main" id="{2FC0A704-5094-D8D2-C61A-FFA4E0F8C766}"/>
              </a:ext>
            </a:extLst>
          </p:cNvPr>
          <p:cNvGrpSpPr/>
          <p:nvPr/>
        </p:nvGrpSpPr>
        <p:grpSpPr>
          <a:xfrm>
            <a:off x="102034" y="724591"/>
            <a:ext cx="11876166" cy="6114164"/>
            <a:chOff x="2350129" y="1006786"/>
            <a:chExt cx="8507152" cy="5070703"/>
          </a:xfrm>
        </p:grpSpPr>
        <p:sp>
          <p:nvSpPr>
            <p:cNvPr id="10" name="Freeform: Shape 9">
              <a:extLst>
                <a:ext uri="{FF2B5EF4-FFF2-40B4-BE49-F238E27FC236}">
                  <a16:creationId xmlns:a16="http://schemas.microsoft.com/office/drawing/2014/main" id="{EBBCA65E-0EEE-2E4F-CA4A-9DA680B7E0FF}"/>
                </a:ext>
              </a:extLst>
            </p:cNvPr>
            <p:cNvSpPr/>
            <p:nvPr/>
          </p:nvSpPr>
          <p:spPr>
            <a:xfrm>
              <a:off x="7682584" y="4211361"/>
              <a:ext cx="3174697" cy="1546413"/>
            </a:xfrm>
            <a:custGeom>
              <a:avLst/>
              <a:gdLst>
                <a:gd name="connsiteX0" fmla="*/ 0 w 2387276"/>
                <a:gd name="connsiteY0" fmla="*/ 154641 h 1546413"/>
                <a:gd name="connsiteX1" fmla="*/ 154641 w 2387276"/>
                <a:gd name="connsiteY1" fmla="*/ 0 h 1546413"/>
                <a:gd name="connsiteX2" fmla="*/ 2232635 w 2387276"/>
                <a:gd name="connsiteY2" fmla="*/ 0 h 1546413"/>
                <a:gd name="connsiteX3" fmla="*/ 2387276 w 2387276"/>
                <a:gd name="connsiteY3" fmla="*/ 154641 h 1546413"/>
                <a:gd name="connsiteX4" fmla="*/ 2387276 w 2387276"/>
                <a:gd name="connsiteY4" fmla="*/ 1391772 h 1546413"/>
                <a:gd name="connsiteX5" fmla="*/ 2232635 w 2387276"/>
                <a:gd name="connsiteY5" fmla="*/ 1546413 h 1546413"/>
                <a:gd name="connsiteX6" fmla="*/ 154641 w 2387276"/>
                <a:gd name="connsiteY6" fmla="*/ 1546413 h 1546413"/>
                <a:gd name="connsiteX7" fmla="*/ 0 w 2387276"/>
                <a:gd name="connsiteY7" fmla="*/ 1391772 h 1546413"/>
                <a:gd name="connsiteX8" fmla="*/ 0 w 2387276"/>
                <a:gd name="connsiteY8" fmla="*/ 154641 h 154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276" h="1546413">
                  <a:moveTo>
                    <a:pt x="0" y="154641"/>
                  </a:moveTo>
                  <a:cubicBezTo>
                    <a:pt x="0" y="69235"/>
                    <a:pt x="69235" y="0"/>
                    <a:pt x="154641" y="0"/>
                  </a:cubicBezTo>
                  <a:lnTo>
                    <a:pt x="2232635" y="0"/>
                  </a:lnTo>
                  <a:cubicBezTo>
                    <a:pt x="2318041" y="0"/>
                    <a:pt x="2387276" y="69235"/>
                    <a:pt x="2387276" y="154641"/>
                  </a:cubicBezTo>
                  <a:lnTo>
                    <a:pt x="2387276" y="1391772"/>
                  </a:lnTo>
                  <a:cubicBezTo>
                    <a:pt x="2387276" y="1477178"/>
                    <a:pt x="2318041" y="1546413"/>
                    <a:pt x="2232635" y="1546413"/>
                  </a:cubicBezTo>
                  <a:lnTo>
                    <a:pt x="154641" y="1546413"/>
                  </a:lnTo>
                  <a:cubicBezTo>
                    <a:pt x="69235" y="1546413"/>
                    <a:pt x="0" y="1477178"/>
                    <a:pt x="0" y="1391772"/>
                  </a:cubicBezTo>
                  <a:lnTo>
                    <a:pt x="0" y="154641"/>
                  </a:lnTo>
                  <a:close/>
                </a:path>
              </a:pathLst>
            </a:custGeom>
            <a:solidFill>
              <a:srgbClr val="EEDF31">
                <a:alpha val="90000"/>
              </a:srgbClr>
            </a:solidFill>
          </p:spPr>
          <p:style>
            <a:lnRef idx="2">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5873" tIns="466293" rIns="79690" bIns="79690" numCol="1" spcCol="1270" anchor="t" anchorCtr="0">
              <a:noAutofit/>
            </a:bodyPr>
            <a:lstStyle/>
            <a:p>
              <a:pPr marL="57150" lvl="1" indent="-57150" algn="l" defTabSz="400050">
                <a:lnSpc>
                  <a:spcPct val="90000"/>
                </a:lnSpc>
                <a:spcBef>
                  <a:spcPct val="0"/>
                </a:spcBef>
                <a:spcAft>
                  <a:spcPct val="15000"/>
                </a:spcAft>
                <a:buChar char="•"/>
              </a:pPr>
              <a:r>
                <a:rPr lang="en-IN" sz="1200" b="1" kern="1200" dirty="0">
                  <a:latin typeface="Arial" panose="020B0604020202020204" pitchFamily="34" charset="0"/>
                  <a:cs typeface="Arial" panose="020B0604020202020204" pitchFamily="34" charset="0"/>
                </a:rPr>
                <a:t>Replace conventional sources with renewable technologies and low emissions products</a:t>
              </a:r>
            </a:p>
            <a:p>
              <a:pPr marL="57150" lvl="1" indent="-57150" algn="l" defTabSz="400050">
                <a:lnSpc>
                  <a:spcPct val="90000"/>
                </a:lnSpc>
                <a:spcBef>
                  <a:spcPct val="0"/>
                </a:spcBef>
                <a:spcAft>
                  <a:spcPct val="15000"/>
                </a:spcAft>
                <a:buChar char="•"/>
              </a:pPr>
              <a:r>
                <a:rPr lang="en-IN" sz="1200" b="1" kern="1200" dirty="0">
                  <a:latin typeface="Arial" panose="020B0604020202020204" pitchFamily="34" charset="0"/>
                  <a:cs typeface="Arial" panose="020B0604020202020204" pitchFamily="34" charset="0"/>
                </a:rPr>
                <a:t>Electrification, Renewable Energy, Hydrogen and Derivatives, Storage and Batteries, Clean Mobility</a:t>
              </a:r>
            </a:p>
          </p:txBody>
        </p:sp>
        <p:sp>
          <p:nvSpPr>
            <p:cNvPr id="11" name="Freeform: Shape 10">
              <a:extLst>
                <a:ext uri="{FF2B5EF4-FFF2-40B4-BE49-F238E27FC236}">
                  <a16:creationId xmlns:a16="http://schemas.microsoft.com/office/drawing/2014/main" id="{8FD52B8A-321F-2438-3A9B-579DCC90FAAB}"/>
                </a:ext>
              </a:extLst>
            </p:cNvPr>
            <p:cNvSpPr/>
            <p:nvPr/>
          </p:nvSpPr>
          <p:spPr>
            <a:xfrm>
              <a:off x="2350129" y="4825636"/>
              <a:ext cx="2787041" cy="1251853"/>
            </a:xfrm>
            <a:custGeom>
              <a:avLst/>
              <a:gdLst>
                <a:gd name="connsiteX0" fmla="*/ 0 w 2387276"/>
                <a:gd name="connsiteY0" fmla="*/ 154641 h 1546413"/>
                <a:gd name="connsiteX1" fmla="*/ 154641 w 2387276"/>
                <a:gd name="connsiteY1" fmla="*/ 0 h 1546413"/>
                <a:gd name="connsiteX2" fmla="*/ 2232635 w 2387276"/>
                <a:gd name="connsiteY2" fmla="*/ 0 h 1546413"/>
                <a:gd name="connsiteX3" fmla="*/ 2387276 w 2387276"/>
                <a:gd name="connsiteY3" fmla="*/ 154641 h 1546413"/>
                <a:gd name="connsiteX4" fmla="*/ 2387276 w 2387276"/>
                <a:gd name="connsiteY4" fmla="*/ 1391772 h 1546413"/>
                <a:gd name="connsiteX5" fmla="*/ 2232635 w 2387276"/>
                <a:gd name="connsiteY5" fmla="*/ 1546413 h 1546413"/>
                <a:gd name="connsiteX6" fmla="*/ 154641 w 2387276"/>
                <a:gd name="connsiteY6" fmla="*/ 1546413 h 1546413"/>
                <a:gd name="connsiteX7" fmla="*/ 0 w 2387276"/>
                <a:gd name="connsiteY7" fmla="*/ 1391772 h 1546413"/>
                <a:gd name="connsiteX8" fmla="*/ 0 w 2387276"/>
                <a:gd name="connsiteY8" fmla="*/ 154641 h 154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276" h="1546413">
                  <a:moveTo>
                    <a:pt x="0" y="154641"/>
                  </a:moveTo>
                  <a:cubicBezTo>
                    <a:pt x="0" y="69235"/>
                    <a:pt x="69235" y="0"/>
                    <a:pt x="154641" y="0"/>
                  </a:cubicBezTo>
                  <a:lnTo>
                    <a:pt x="2232635" y="0"/>
                  </a:lnTo>
                  <a:cubicBezTo>
                    <a:pt x="2318041" y="0"/>
                    <a:pt x="2387276" y="69235"/>
                    <a:pt x="2387276" y="154641"/>
                  </a:cubicBezTo>
                  <a:lnTo>
                    <a:pt x="2387276" y="1391772"/>
                  </a:lnTo>
                  <a:cubicBezTo>
                    <a:pt x="2387276" y="1477178"/>
                    <a:pt x="2318041" y="1546413"/>
                    <a:pt x="2232635" y="1546413"/>
                  </a:cubicBezTo>
                  <a:lnTo>
                    <a:pt x="154641" y="1546413"/>
                  </a:lnTo>
                  <a:cubicBezTo>
                    <a:pt x="69235" y="1546413"/>
                    <a:pt x="0" y="1477178"/>
                    <a:pt x="0" y="1391772"/>
                  </a:cubicBezTo>
                  <a:lnTo>
                    <a:pt x="0" y="154641"/>
                  </a:lnTo>
                  <a:close/>
                </a:path>
              </a:pathLst>
            </a:custGeom>
            <a:solidFill>
              <a:schemeClr val="accent1">
                <a:lumMod val="60000"/>
                <a:lumOff val="40000"/>
                <a:alpha val="90000"/>
              </a:schemeClr>
            </a:solidFill>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690" tIns="466293" rIns="795873" bIns="79690" numCol="1" spcCol="1270" anchor="t" anchorCtr="0">
              <a:noAutofit/>
            </a:bodyPr>
            <a:lstStyle/>
            <a:p>
              <a:pPr marL="57150" lvl="1" indent="-57150" algn="l" defTabSz="400050">
                <a:lnSpc>
                  <a:spcPct val="90000"/>
                </a:lnSpc>
                <a:spcBef>
                  <a:spcPct val="0"/>
                </a:spcBef>
                <a:spcAft>
                  <a:spcPct val="15000"/>
                </a:spcAft>
                <a:buChar char="•"/>
              </a:pPr>
              <a:r>
                <a:rPr lang="en-IN" sz="1200" b="1" kern="1200" dirty="0">
                  <a:latin typeface="Arial" panose="020B0604020202020204" pitchFamily="34" charset="0"/>
                  <a:cs typeface="Arial" panose="020B0604020202020204" pitchFamily="34" charset="0"/>
                </a:rPr>
                <a:t>Compensate emissions through offsets or by removing unavoidable residual emissions</a:t>
              </a:r>
            </a:p>
            <a:p>
              <a:pPr marL="57150" lvl="1" indent="-57150" algn="l" defTabSz="400050">
                <a:lnSpc>
                  <a:spcPct val="90000"/>
                </a:lnSpc>
                <a:spcBef>
                  <a:spcPct val="0"/>
                </a:spcBef>
                <a:spcAft>
                  <a:spcPct val="15000"/>
                </a:spcAft>
                <a:buChar char="•"/>
              </a:pPr>
              <a:r>
                <a:rPr lang="en-IN" sz="1200" b="1" kern="1200" dirty="0">
                  <a:latin typeface="Arial" panose="020B0604020202020204" pitchFamily="34" charset="0"/>
                  <a:cs typeface="Arial" panose="020B0604020202020204" pitchFamily="34" charset="0"/>
                </a:rPr>
                <a:t>Carbon Sinks, Nature-Based Solutions &amp; Offsets</a:t>
              </a:r>
            </a:p>
          </p:txBody>
        </p:sp>
        <p:sp>
          <p:nvSpPr>
            <p:cNvPr id="12" name="Freeform: Shape 11">
              <a:extLst>
                <a:ext uri="{FF2B5EF4-FFF2-40B4-BE49-F238E27FC236}">
                  <a16:creationId xmlns:a16="http://schemas.microsoft.com/office/drawing/2014/main" id="{D5D700FC-D842-0FA2-B4C8-CC02BDDDD55B}"/>
                </a:ext>
              </a:extLst>
            </p:cNvPr>
            <p:cNvSpPr/>
            <p:nvPr/>
          </p:nvSpPr>
          <p:spPr>
            <a:xfrm>
              <a:off x="7457115" y="1006786"/>
              <a:ext cx="2792506" cy="1546413"/>
            </a:xfrm>
            <a:custGeom>
              <a:avLst/>
              <a:gdLst>
                <a:gd name="connsiteX0" fmla="*/ 0 w 2544287"/>
                <a:gd name="connsiteY0" fmla="*/ 154641 h 1546413"/>
                <a:gd name="connsiteX1" fmla="*/ 154641 w 2544287"/>
                <a:gd name="connsiteY1" fmla="*/ 0 h 1546413"/>
                <a:gd name="connsiteX2" fmla="*/ 2389646 w 2544287"/>
                <a:gd name="connsiteY2" fmla="*/ 0 h 1546413"/>
                <a:gd name="connsiteX3" fmla="*/ 2544287 w 2544287"/>
                <a:gd name="connsiteY3" fmla="*/ 154641 h 1546413"/>
                <a:gd name="connsiteX4" fmla="*/ 2544287 w 2544287"/>
                <a:gd name="connsiteY4" fmla="*/ 1391772 h 1546413"/>
                <a:gd name="connsiteX5" fmla="*/ 2389646 w 2544287"/>
                <a:gd name="connsiteY5" fmla="*/ 1546413 h 1546413"/>
                <a:gd name="connsiteX6" fmla="*/ 154641 w 2544287"/>
                <a:gd name="connsiteY6" fmla="*/ 1546413 h 1546413"/>
                <a:gd name="connsiteX7" fmla="*/ 0 w 2544287"/>
                <a:gd name="connsiteY7" fmla="*/ 1391772 h 1546413"/>
                <a:gd name="connsiteX8" fmla="*/ 0 w 2544287"/>
                <a:gd name="connsiteY8" fmla="*/ 154641 h 154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287" h="1546413">
                  <a:moveTo>
                    <a:pt x="0" y="154641"/>
                  </a:moveTo>
                  <a:cubicBezTo>
                    <a:pt x="0" y="69235"/>
                    <a:pt x="69235" y="0"/>
                    <a:pt x="154641" y="0"/>
                  </a:cubicBezTo>
                  <a:lnTo>
                    <a:pt x="2389646" y="0"/>
                  </a:lnTo>
                  <a:cubicBezTo>
                    <a:pt x="2475052" y="0"/>
                    <a:pt x="2544287" y="69235"/>
                    <a:pt x="2544287" y="154641"/>
                  </a:cubicBezTo>
                  <a:lnTo>
                    <a:pt x="2544287" y="1391772"/>
                  </a:lnTo>
                  <a:cubicBezTo>
                    <a:pt x="2544287" y="1477178"/>
                    <a:pt x="2475052" y="1546413"/>
                    <a:pt x="2389646" y="1546413"/>
                  </a:cubicBezTo>
                  <a:lnTo>
                    <a:pt x="154641" y="1546413"/>
                  </a:lnTo>
                  <a:cubicBezTo>
                    <a:pt x="69235" y="1546413"/>
                    <a:pt x="0" y="1477178"/>
                    <a:pt x="0" y="1391772"/>
                  </a:cubicBezTo>
                  <a:lnTo>
                    <a:pt x="0" y="154641"/>
                  </a:lnTo>
                  <a:close/>
                </a:path>
              </a:pathLst>
            </a:custGeom>
            <a:solidFill>
              <a:srgbClr val="92D050">
                <a:alpha val="90000"/>
              </a:srgbClr>
            </a:solidFill>
          </p:spPr>
          <p:style>
            <a:lnRef idx="2">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1546" tIns="68260" rIns="68260" bIns="454863" numCol="1" spcCol="1270" anchor="t" anchorCtr="0">
              <a:noAutofit/>
            </a:bodyPr>
            <a:lstStyle/>
            <a:p>
              <a:pPr marL="57150" lvl="1" indent="-57150" algn="l" defTabSz="400050">
                <a:lnSpc>
                  <a:spcPct val="90000"/>
                </a:lnSpc>
                <a:spcBef>
                  <a:spcPct val="0"/>
                </a:spcBef>
                <a:spcAft>
                  <a:spcPct val="15000"/>
                </a:spcAft>
                <a:buChar char="•"/>
              </a:pPr>
              <a:r>
                <a:rPr lang="en-IN" sz="1200" b="1" kern="1200" dirty="0">
                  <a:latin typeface="Arial" panose="020B0604020202020204" pitchFamily="34" charset="0"/>
                  <a:cs typeface="Arial" panose="020B0604020202020204" pitchFamily="34" charset="0"/>
                </a:rPr>
                <a:t>Reduce energy use by improving efficiencies, Optimizing operations and redesigning process</a:t>
              </a:r>
            </a:p>
            <a:p>
              <a:pPr marL="57150" lvl="1" indent="-57150" algn="l" defTabSz="400050">
                <a:lnSpc>
                  <a:spcPct val="90000"/>
                </a:lnSpc>
                <a:spcBef>
                  <a:spcPct val="0"/>
                </a:spcBef>
                <a:spcAft>
                  <a:spcPct val="15000"/>
                </a:spcAft>
                <a:buChar char="•"/>
              </a:pPr>
              <a:endParaRPr lang="en-IN" sz="1200" b="1"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IN" sz="1200" b="1" kern="1200" dirty="0">
                  <a:latin typeface="Arial" panose="020B0604020202020204" pitchFamily="34" charset="0"/>
                  <a:cs typeface="Arial" panose="020B0604020202020204" pitchFamily="34" charset="0"/>
                </a:rPr>
                <a:t>LEDs, Heat recovery systems, Efficient layouts, Energy Layouts &amp; Sustainable materials</a:t>
              </a:r>
            </a:p>
          </p:txBody>
        </p:sp>
        <p:sp>
          <p:nvSpPr>
            <p:cNvPr id="13" name="Freeform: Shape 12">
              <a:extLst>
                <a:ext uri="{FF2B5EF4-FFF2-40B4-BE49-F238E27FC236}">
                  <a16:creationId xmlns:a16="http://schemas.microsoft.com/office/drawing/2014/main" id="{B5C0D304-C2C0-C1C1-0658-18B346A79FBF}"/>
                </a:ext>
              </a:extLst>
            </p:cNvPr>
            <p:cNvSpPr/>
            <p:nvPr/>
          </p:nvSpPr>
          <p:spPr>
            <a:xfrm>
              <a:off x="2511258" y="1156430"/>
              <a:ext cx="2948170" cy="1723447"/>
            </a:xfrm>
            <a:custGeom>
              <a:avLst/>
              <a:gdLst>
                <a:gd name="connsiteX0" fmla="*/ 0 w 2619008"/>
                <a:gd name="connsiteY0" fmla="*/ 172345 h 1723447"/>
                <a:gd name="connsiteX1" fmla="*/ 172345 w 2619008"/>
                <a:gd name="connsiteY1" fmla="*/ 0 h 1723447"/>
                <a:gd name="connsiteX2" fmla="*/ 2446663 w 2619008"/>
                <a:gd name="connsiteY2" fmla="*/ 0 h 1723447"/>
                <a:gd name="connsiteX3" fmla="*/ 2619008 w 2619008"/>
                <a:gd name="connsiteY3" fmla="*/ 172345 h 1723447"/>
                <a:gd name="connsiteX4" fmla="*/ 2619008 w 2619008"/>
                <a:gd name="connsiteY4" fmla="*/ 1551102 h 1723447"/>
                <a:gd name="connsiteX5" fmla="*/ 2446663 w 2619008"/>
                <a:gd name="connsiteY5" fmla="*/ 1723447 h 1723447"/>
                <a:gd name="connsiteX6" fmla="*/ 172345 w 2619008"/>
                <a:gd name="connsiteY6" fmla="*/ 1723447 h 1723447"/>
                <a:gd name="connsiteX7" fmla="*/ 0 w 2619008"/>
                <a:gd name="connsiteY7" fmla="*/ 1551102 h 1723447"/>
                <a:gd name="connsiteX8" fmla="*/ 0 w 2619008"/>
                <a:gd name="connsiteY8" fmla="*/ 172345 h 17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008" h="1723447">
                  <a:moveTo>
                    <a:pt x="0" y="172345"/>
                  </a:moveTo>
                  <a:cubicBezTo>
                    <a:pt x="0" y="77161"/>
                    <a:pt x="77161" y="0"/>
                    <a:pt x="172345" y="0"/>
                  </a:cubicBezTo>
                  <a:lnTo>
                    <a:pt x="2446663" y="0"/>
                  </a:lnTo>
                  <a:cubicBezTo>
                    <a:pt x="2541847" y="0"/>
                    <a:pt x="2619008" y="77161"/>
                    <a:pt x="2619008" y="172345"/>
                  </a:cubicBezTo>
                  <a:lnTo>
                    <a:pt x="2619008" y="1551102"/>
                  </a:lnTo>
                  <a:cubicBezTo>
                    <a:pt x="2619008" y="1646286"/>
                    <a:pt x="2541847" y="1723447"/>
                    <a:pt x="2446663" y="1723447"/>
                  </a:cubicBezTo>
                  <a:lnTo>
                    <a:pt x="172345" y="1723447"/>
                  </a:lnTo>
                  <a:cubicBezTo>
                    <a:pt x="77161" y="1723447"/>
                    <a:pt x="0" y="1646286"/>
                    <a:pt x="0" y="1551102"/>
                  </a:cubicBezTo>
                  <a:lnTo>
                    <a:pt x="0" y="172345"/>
                  </a:lnTo>
                  <a:close/>
                </a:path>
              </a:pathLst>
            </a:custGeom>
            <a:solidFill>
              <a:schemeClr val="accent4">
                <a:lumMod val="40000"/>
                <a:lumOff val="60000"/>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579" tIns="83579" rIns="869281" bIns="514441" numCol="1" spcCol="1270" anchor="t" anchorCtr="0">
              <a:noAutofit/>
            </a:bodyPr>
            <a:lstStyle/>
            <a:p>
              <a:pPr marL="114300" lvl="1" indent="-114300" algn="l" defTabSz="533400">
                <a:lnSpc>
                  <a:spcPct val="90000"/>
                </a:lnSpc>
                <a:spcBef>
                  <a:spcPct val="0"/>
                </a:spcBef>
                <a:spcAft>
                  <a:spcPct val="15000"/>
                </a:spcAft>
                <a:buChar char="•"/>
              </a:pPr>
              <a:r>
                <a:rPr lang="en-IN" sz="1200" b="1" kern="1200" dirty="0">
                  <a:latin typeface="Arial" panose="020B0604020202020204" pitchFamily="34" charset="0"/>
                  <a:cs typeface="Arial" panose="020B0604020202020204" pitchFamily="34" charset="0"/>
                </a:rPr>
                <a:t>Carbon capture and utilization, Circular economy, metal recycling</a:t>
              </a:r>
            </a:p>
            <a:p>
              <a:pPr marL="114300" lvl="1" indent="-114300" algn="l" defTabSz="533400">
                <a:lnSpc>
                  <a:spcPct val="90000"/>
                </a:lnSpc>
                <a:spcBef>
                  <a:spcPct val="0"/>
                </a:spcBef>
                <a:spcAft>
                  <a:spcPct val="15000"/>
                </a:spcAft>
                <a:buChar char="•"/>
              </a:pPr>
              <a:r>
                <a:rPr lang="en-IN" sz="1200" b="1" kern="1200" dirty="0">
                  <a:latin typeface="Arial" panose="020B0604020202020204" pitchFamily="34" charset="0"/>
                  <a:cs typeface="Arial" panose="020B0604020202020204" pitchFamily="34" charset="0"/>
                </a:rPr>
                <a:t>Reuse energy and resources to minimize emissions and waste</a:t>
              </a:r>
            </a:p>
          </p:txBody>
        </p:sp>
        <p:sp>
          <p:nvSpPr>
            <p:cNvPr id="14" name="Freeform: Shape 13">
              <a:extLst>
                <a:ext uri="{FF2B5EF4-FFF2-40B4-BE49-F238E27FC236}">
                  <a16:creationId xmlns:a16="http://schemas.microsoft.com/office/drawing/2014/main" id="{70C47974-451A-B2C4-3F10-24EC5E4931FD}"/>
                </a:ext>
              </a:extLst>
            </p:cNvPr>
            <p:cNvSpPr/>
            <p:nvPr/>
          </p:nvSpPr>
          <p:spPr>
            <a:xfrm>
              <a:off x="3937942" y="1476143"/>
              <a:ext cx="2092490" cy="2092490"/>
            </a:xfrm>
            <a:custGeom>
              <a:avLst/>
              <a:gdLst>
                <a:gd name="connsiteX0" fmla="*/ 0 w 2092490"/>
                <a:gd name="connsiteY0" fmla="*/ 2092490 h 2092490"/>
                <a:gd name="connsiteX1" fmla="*/ 2092490 w 2092490"/>
                <a:gd name="connsiteY1" fmla="*/ 0 h 2092490"/>
                <a:gd name="connsiteX2" fmla="*/ 2092490 w 2092490"/>
                <a:gd name="connsiteY2" fmla="*/ 2092490 h 2092490"/>
                <a:gd name="connsiteX3" fmla="*/ 0 w 2092490"/>
                <a:gd name="connsiteY3" fmla="*/ 2092490 h 2092490"/>
              </a:gdLst>
              <a:ahLst/>
              <a:cxnLst>
                <a:cxn ang="0">
                  <a:pos x="connsiteX0" y="connsiteY0"/>
                </a:cxn>
                <a:cxn ang="0">
                  <a:pos x="connsiteX1" y="connsiteY1"/>
                </a:cxn>
                <a:cxn ang="0">
                  <a:pos x="connsiteX2" y="connsiteY2"/>
                </a:cxn>
                <a:cxn ang="0">
                  <a:pos x="connsiteX3" y="connsiteY3"/>
                </a:cxn>
              </a:cxnLst>
              <a:rect l="l" t="t" r="r" b="b"/>
              <a:pathLst>
                <a:path w="2092490" h="2092490">
                  <a:moveTo>
                    <a:pt x="0" y="2092490"/>
                  </a:moveTo>
                  <a:cubicBezTo>
                    <a:pt x="0" y="936840"/>
                    <a:pt x="936840" y="0"/>
                    <a:pt x="2092490" y="0"/>
                  </a:cubicBezTo>
                  <a:lnTo>
                    <a:pt x="2092490" y="2092490"/>
                  </a:lnTo>
                  <a:lnTo>
                    <a:pt x="0" y="209249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40892" tIns="740892" rIns="128016" bIns="128016" numCol="1" spcCol="1270" anchor="ctr" anchorCtr="0">
              <a:noAutofit/>
            </a:bodyPr>
            <a:lstStyle/>
            <a:p>
              <a:pPr marL="0" lvl="0" indent="0" algn="ctr" defTabSz="800100">
                <a:lnSpc>
                  <a:spcPct val="90000"/>
                </a:lnSpc>
                <a:spcBef>
                  <a:spcPct val="0"/>
                </a:spcBef>
                <a:spcAft>
                  <a:spcPct val="35000"/>
                </a:spcAft>
                <a:buNone/>
              </a:pPr>
              <a:r>
                <a:rPr lang="en-IN" sz="4000" b="1" kern="1200" dirty="0">
                  <a:solidFill>
                    <a:schemeClr val="tx1"/>
                  </a:solidFill>
                </a:rPr>
                <a:t>Reuse</a:t>
              </a:r>
            </a:p>
          </p:txBody>
        </p:sp>
        <p:sp>
          <p:nvSpPr>
            <p:cNvPr id="15" name="Freeform: Shape 14">
              <a:extLst>
                <a:ext uri="{FF2B5EF4-FFF2-40B4-BE49-F238E27FC236}">
                  <a16:creationId xmlns:a16="http://schemas.microsoft.com/office/drawing/2014/main" id="{AD6D2A6D-52BC-256A-0D80-38CC12C92B58}"/>
                </a:ext>
              </a:extLst>
            </p:cNvPr>
            <p:cNvSpPr/>
            <p:nvPr/>
          </p:nvSpPr>
          <p:spPr>
            <a:xfrm>
              <a:off x="6127084" y="1506953"/>
              <a:ext cx="2092490" cy="2092490"/>
            </a:xfrm>
            <a:custGeom>
              <a:avLst/>
              <a:gdLst>
                <a:gd name="connsiteX0" fmla="*/ 0 w 2092490"/>
                <a:gd name="connsiteY0" fmla="*/ 2092490 h 2092490"/>
                <a:gd name="connsiteX1" fmla="*/ 2092490 w 2092490"/>
                <a:gd name="connsiteY1" fmla="*/ 0 h 2092490"/>
                <a:gd name="connsiteX2" fmla="*/ 2092490 w 2092490"/>
                <a:gd name="connsiteY2" fmla="*/ 2092490 h 2092490"/>
                <a:gd name="connsiteX3" fmla="*/ 0 w 2092490"/>
                <a:gd name="connsiteY3" fmla="*/ 2092490 h 2092490"/>
              </a:gdLst>
              <a:ahLst/>
              <a:cxnLst>
                <a:cxn ang="0">
                  <a:pos x="connsiteX0" y="connsiteY0"/>
                </a:cxn>
                <a:cxn ang="0">
                  <a:pos x="connsiteX1" y="connsiteY1"/>
                </a:cxn>
                <a:cxn ang="0">
                  <a:pos x="connsiteX2" y="connsiteY2"/>
                </a:cxn>
                <a:cxn ang="0">
                  <a:pos x="connsiteX3" y="connsiteY3"/>
                </a:cxn>
              </a:cxnLst>
              <a:rect l="l" t="t" r="r" b="b"/>
              <a:pathLst>
                <a:path w="2092490" h="2092490">
                  <a:moveTo>
                    <a:pt x="0" y="0"/>
                  </a:moveTo>
                  <a:cubicBezTo>
                    <a:pt x="1155650" y="0"/>
                    <a:pt x="2092490" y="936840"/>
                    <a:pt x="2092490" y="2092490"/>
                  </a:cubicBezTo>
                  <a:lnTo>
                    <a:pt x="0" y="2092490"/>
                  </a:lnTo>
                  <a:lnTo>
                    <a:pt x="0" y="0"/>
                  </a:lnTo>
                  <a:close/>
                </a:path>
              </a:pathLst>
            </a:custGeom>
            <a:solidFill>
              <a:srgbClr val="92D050"/>
            </a:solidFill>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txBody>
            <a:bodyPr spcFirstLastPara="0" vert="horz" wrap="square" lIns="128016" tIns="740892" rIns="740892" bIns="128016" numCol="1" spcCol="1270" anchor="ctr" anchorCtr="0">
              <a:noAutofit/>
            </a:bodyPr>
            <a:lstStyle/>
            <a:p>
              <a:pPr marL="0" lvl="0" indent="0" algn="ctr" defTabSz="800100">
                <a:lnSpc>
                  <a:spcPct val="90000"/>
                </a:lnSpc>
                <a:spcBef>
                  <a:spcPct val="0"/>
                </a:spcBef>
                <a:spcAft>
                  <a:spcPct val="35000"/>
                </a:spcAft>
                <a:buNone/>
              </a:pPr>
              <a:r>
                <a:rPr lang="en-IN" sz="1600" b="1" kern="1200" dirty="0">
                  <a:solidFill>
                    <a:schemeClr val="tx1"/>
                  </a:solidFill>
                  <a:latin typeface="Arial" panose="020B0604020202020204" pitchFamily="34" charset="0"/>
                  <a:cs typeface="Arial" panose="020B0604020202020204" pitchFamily="34" charset="0"/>
                </a:rPr>
                <a:t> </a:t>
              </a:r>
              <a:r>
                <a:rPr lang="en-IN" sz="2800" b="1" kern="1200" dirty="0">
                  <a:solidFill>
                    <a:schemeClr val="tx1"/>
                  </a:solidFill>
                  <a:latin typeface="Arial" panose="020B0604020202020204" pitchFamily="34" charset="0"/>
                  <a:cs typeface="Arial" panose="020B0604020202020204" pitchFamily="34" charset="0"/>
                </a:rPr>
                <a:t>Reduce</a:t>
              </a:r>
            </a:p>
          </p:txBody>
        </p:sp>
        <p:sp>
          <p:nvSpPr>
            <p:cNvPr id="16" name="Freeform: Shape 15">
              <a:extLst>
                <a:ext uri="{FF2B5EF4-FFF2-40B4-BE49-F238E27FC236}">
                  <a16:creationId xmlns:a16="http://schemas.microsoft.com/office/drawing/2014/main" id="{6436F567-D0D7-8E55-B096-637245A9A0AB}"/>
                </a:ext>
              </a:extLst>
            </p:cNvPr>
            <p:cNvSpPr/>
            <p:nvPr/>
          </p:nvSpPr>
          <p:spPr>
            <a:xfrm rot="21600000">
              <a:off x="6127084" y="3665284"/>
              <a:ext cx="2092491" cy="2092490"/>
            </a:xfrm>
            <a:custGeom>
              <a:avLst/>
              <a:gdLst>
                <a:gd name="connsiteX0" fmla="*/ 0 w 2092490"/>
                <a:gd name="connsiteY0" fmla="*/ 2092490 h 2092490"/>
                <a:gd name="connsiteX1" fmla="*/ 2092490 w 2092490"/>
                <a:gd name="connsiteY1" fmla="*/ 0 h 2092490"/>
                <a:gd name="connsiteX2" fmla="*/ 2092490 w 2092490"/>
                <a:gd name="connsiteY2" fmla="*/ 2092490 h 2092490"/>
                <a:gd name="connsiteX3" fmla="*/ 0 w 2092490"/>
                <a:gd name="connsiteY3" fmla="*/ 2092490 h 2092490"/>
              </a:gdLst>
              <a:ahLst/>
              <a:cxnLst>
                <a:cxn ang="0">
                  <a:pos x="connsiteX0" y="connsiteY0"/>
                </a:cxn>
                <a:cxn ang="0">
                  <a:pos x="connsiteX1" y="connsiteY1"/>
                </a:cxn>
                <a:cxn ang="0">
                  <a:pos x="connsiteX2" y="connsiteY2"/>
                </a:cxn>
                <a:cxn ang="0">
                  <a:pos x="connsiteX3" y="connsiteY3"/>
                </a:cxn>
              </a:cxnLst>
              <a:rect l="l" t="t" r="r" b="b"/>
              <a:pathLst>
                <a:path w="2092490" h="2092490">
                  <a:moveTo>
                    <a:pt x="2092490" y="0"/>
                  </a:moveTo>
                  <a:cubicBezTo>
                    <a:pt x="2092490" y="1155650"/>
                    <a:pt x="1155650" y="2092490"/>
                    <a:pt x="0" y="2092490"/>
                  </a:cubicBezTo>
                  <a:lnTo>
                    <a:pt x="0" y="0"/>
                  </a:lnTo>
                  <a:lnTo>
                    <a:pt x="2092490" y="0"/>
                  </a:lnTo>
                  <a:close/>
                </a:path>
              </a:pathLst>
            </a:custGeom>
            <a:solidFill>
              <a:srgbClr val="EEDF31"/>
            </a:solidFill>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txBody>
            <a:bodyPr spcFirstLastPara="0" vert="horz" wrap="square" lIns="128016" tIns="128015" rIns="740893" bIns="740892" numCol="1" spcCol="1270" anchor="ctr" anchorCtr="0">
              <a:noAutofit/>
            </a:bodyPr>
            <a:lstStyle/>
            <a:p>
              <a:pPr marL="0" lvl="0" indent="0" algn="ctr" defTabSz="800100">
                <a:lnSpc>
                  <a:spcPct val="90000"/>
                </a:lnSpc>
                <a:spcBef>
                  <a:spcPct val="0"/>
                </a:spcBef>
                <a:spcAft>
                  <a:spcPct val="35000"/>
                </a:spcAft>
                <a:buNone/>
              </a:pPr>
              <a:r>
                <a:rPr lang="en-IN" sz="2800" b="1" kern="1200" dirty="0">
                  <a:solidFill>
                    <a:schemeClr val="tx1"/>
                  </a:solidFill>
                </a:rPr>
                <a:t> Substitute</a:t>
              </a:r>
            </a:p>
          </p:txBody>
        </p:sp>
        <p:sp>
          <p:nvSpPr>
            <p:cNvPr id="17" name="Freeform: Shape 16">
              <a:extLst>
                <a:ext uri="{FF2B5EF4-FFF2-40B4-BE49-F238E27FC236}">
                  <a16:creationId xmlns:a16="http://schemas.microsoft.com/office/drawing/2014/main" id="{F2E1F9AC-E119-2F06-6CAD-2EE81AB826B7}"/>
                </a:ext>
              </a:extLst>
            </p:cNvPr>
            <p:cNvSpPr/>
            <p:nvPr/>
          </p:nvSpPr>
          <p:spPr>
            <a:xfrm>
              <a:off x="3904778" y="3665285"/>
              <a:ext cx="2092490" cy="1820053"/>
            </a:xfrm>
            <a:custGeom>
              <a:avLst/>
              <a:gdLst>
                <a:gd name="connsiteX0" fmla="*/ 0 w 2092490"/>
                <a:gd name="connsiteY0" fmla="*/ 2092490 h 2092490"/>
                <a:gd name="connsiteX1" fmla="*/ 2092490 w 2092490"/>
                <a:gd name="connsiteY1" fmla="*/ 0 h 2092490"/>
                <a:gd name="connsiteX2" fmla="*/ 2092490 w 2092490"/>
                <a:gd name="connsiteY2" fmla="*/ 2092490 h 2092490"/>
                <a:gd name="connsiteX3" fmla="*/ 0 w 2092490"/>
                <a:gd name="connsiteY3" fmla="*/ 2092490 h 2092490"/>
              </a:gdLst>
              <a:ahLst/>
              <a:cxnLst>
                <a:cxn ang="0">
                  <a:pos x="connsiteX0" y="connsiteY0"/>
                </a:cxn>
                <a:cxn ang="0">
                  <a:pos x="connsiteX1" y="connsiteY1"/>
                </a:cxn>
                <a:cxn ang="0">
                  <a:pos x="connsiteX2" y="connsiteY2"/>
                </a:cxn>
                <a:cxn ang="0">
                  <a:pos x="connsiteX3" y="connsiteY3"/>
                </a:cxn>
              </a:cxnLst>
              <a:rect l="l" t="t" r="r" b="b"/>
              <a:pathLst>
                <a:path w="2092490" h="2092490">
                  <a:moveTo>
                    <a:pt x="2092490" y="2092490"/>
                  </a:moveTo>
                  <a:cubicBezTo>
                    <a:pt x="936840" y="2092490"/>
                    <a:pt x="0" y="1155650"/>
                    <a:pt x="0" y="0"/>
                  </a:cubicBezTo>
                  <a:lnTo>
                    <a:pt x="2092490" y="0"/>
                  </a:lnTo>
                  <a:lnTo>
                    <a:pt x="2092490" y="209249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740893" tIns="128016" rIns="128016" bIns="740891" numCol="1" spcCol="1270" anchor="ctr" anchorCtr="0">
              <a:noAutofit/>
            </a:bodyPr>
            <a:lstStyle/>
            <a:p>
              <a:pPr marL="0" lvl="0" indent="0" algn="ctr" defTabSz="800100">
                <a:lnSpc>
                  <a:spcPct val="90000"/>
                </a:lnSpc>
                <a:spcBef>
                  <a:spcPct val="0"/>
                </a:spcBef>
                <a:spcAft>
                  <a:spcPct val="35000"/>
                </a:spcAft>
                <a:buNone/>
              </a:pPr>
              <a:r>
                <a:rPr lang="en-IN" sz="2800" b="1" kern="1200" dirty="0">
                  <a:solidFill>
                    <a:schemeClr val="tx1"/>
                  </a:solidFill>
                </a:rPr>
                <a:t>Compensate</a:t>
              </a:r>
            </a:p>
          </p:txBody>
        </p:sp>
        <p:sp>
          <p:nvSpPr>
            <p:cNvPr id="18" name="Arrow: Circular 17">
              <a:extLst>
                <a:ext uri="{FF2B5EF4-FFF2-40B4-BE49-F238E27FC236}">
                  <a16:creationId xmlns:a16="http://schemas.microsoft.com/office/drawing/2014/main" id="{D416212E-6F77-13F6-64E7-8C1D5448D999}"/>
                </a:ext>
              </a:extLst>
            </p:cNvPr>
            <p:cNvSpPr/>
            <p:nvPr/>
          </p:nvSpPr>
          <p:spPr>
            <a:xfrm>
              <a:off x="5717526" y="3182030"/>
              <a:ext cx="722465" cy="628230"/>
            </a:xfrm>
            <a:prstGeom prst="circularArrow">
              <a:avLst/>
            </a:pr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19" name="Arrow: Circular 18">
              <a:extLst>
                <a:ext uri="{FF2B5EF4-FFF2-40B4-BE49-F238E27FC236}">
                  <a16:creationId xmlns:a16="http://schemas.microsoft.com/office/drawing/2014/main" id="{B98B6E71-35F8-441F-3165-0F26C19814A1}"/>
                </a:ext>
              </a:extLst>
            </p:cNvPr>
            <p:cNvSpPr/>
            <p:nvPr/>
          </p:nvSpPr>
          <p:spPr>
            <a:xfrm rot="10800000">
              <a:off x="5717526" y="3423657"/>
              <a:ext cx="722465" cy="628230"/>
            </a:xfrm>
            <a:prstGeom prst="circularArrow">
              <a:avLst/>
            </a:pr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IN"/>
            </a:p>
          </p:txBody>
        </p:sp>
      </p:grpSp>
    </p:spTree>
    <p:extLst>
      <p:ext uri="{BB962C8B-B14F-4D97-AF65-F5344CB8AC3E}">
        <p14:creationId xmlns:p14="http://schemas.microsoft.com/office/powerpoint/2010/main" val="3116765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800" dirty="0" smtClean="0">
                <a:latin typeface="Arial Narrow" panose="020B0606020202030204" pitchFamily="34" charset="0"/>
              </a:rPr>
              <a:t>Initiatives towards reduction of Carbon foot print</a:t>
            </a:r>
            <a:endParaRPr lang="en-US" sz="2800" dirty="0">
              <a:latin typeface="Arial Narrow" panose="020B0606020202030204" pitchFamily="34" charset="0"/>
            </a:endParaRPr>
          </a:p>
        </p:txBody>
      </p:sp>
    </p:spTree>
    <p:extLst>
      <p:ext uri="{BB962C8B-B14F-4D97-AF65-F5344CB8AC3E}">
        <p14:creationId xmlns:p14="http://schemas.microsoft.com/office/powerpoint/2010/main" val="991118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47B556-BD1A-FB43-AD6D-B6ACEA7D9B67}"/>
              </a:ext>
            </a:extLst>
          </p:cNvPr>
          <p:cNvSpPr>
            <a:spLocks noGrp="1"/>
          </p:cNvSpPr>
          <p:nvPr>
            <p:ph type="body" sz="quarter" idx="13"/>
          </p:nvPr>
        </p:nvSpPr>
        <p:spPr>
          <a:xfrm>
            <a:off x="454297" y="377097"/>
            <a:ext cx="11118642" cy="546100"/>
          </a:xfrm>
        </p:spPr>
        <p:txBody>
          <a:bodyPr/>
          <a:lstStyle/>
          <a:p>
            <a:r>
              <a:rPr lang="en-US" sz="3200" dirty="0" smtClean="0"/>
              <a:t> 500 KWP Solar Project commissioned in Feb 23.</a:t>
            </a:r>
            <a:endParaRPr lang="en-US" sz="32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9546" y="1550112"/>
            <a:ext cx="5925072" cy="3639605"/>
          </a:xfrm>
          <a:prstGeom prst="rect">
            <a:avLst/>
          </a:prstGeom>
        </p:spPr>
      </p:pic>
      <p:sp>
        <p:nvSpPr>
          <p:cNvPr id="7" name="TextBox 6"/>
          <p:cNvSpPr txBox="1"/>
          <p:nvPr/>
        </p:nvSpPr>
        <p:spPr>
          <a:xfrm>
            <a:off x="182815" y="5299960"/>
            <a:ext cx="12086963" cy="677108"/>
          </a:xfrm>
          <a:prstGeom prst="rect">
            <a:avLst/>
          </a:prstGeom>
          <a:noFill/>
        </p:spPr>
        <p:txBody>
          <a:bodyPr wrap="none" rtlCol="0">
            <a:spAutoFit/>
          </a:bodyPr>
          <a:lstStyle/>
          <a:p>
            <a:endParaRPr lang="en-IN" dirty="0"/>
          </a:p>
          <a:p>
            <a:r>
              <a:rPr lang="en-US" sz="2000" dirty="0">
                <a:latin typeface="Arial Narrow" panose="020B0606020202030204" pitchFamily="34" charset="0"/>
                <a:cs typeface="Arial" panose="020B0604020202020204" pitchFamily="34" charset="0"/>
              </a:rPr>
              <a:t>Solar panel of 500 </a:t>
            </a:r>
            <a:r>
              <a:rPr lang="en-US" sz="2000" dirty="0" err="1">
                <a:latin typeface="Arial Narrow" panose="020B0606020202030204" pitchFamily="34" charset="0"/>
                <a:cs typeface="Arial" panose="020B0604020202020204" pitchFamily="34" charset="0"/>
              </a:rPr>
              <a:t>kWp</a:t>
            </a:r>
            <a:r>
              <a:rPr lang="en-US" sz="2000" dirty="0">
                <a:latin typeface="Arial Narrow" panose="020B0606020202030204" pitchFamily="34" charset="0"/>
                <a:cs typeface="Arial" panose="020B0604020202020204" pitchFamily="34" charset="0"/>
              </a:rPr>
              <a:t> installed to increase the use of renewable energy as a part of Eco Sustainability measures in Feb 2023. </a:t>
            </a:r>
          </a:p>
        </p:txBody>
      </p:sp>
      <p:sp>
        <p:nvSpPr>
          <p:cNvPr id="8" name="TextBox 7"/>
          <p:cNvSpPr txBox="1"/>
          <p:nvPr/>
        </p:nvSpPr>
        <p:spPr>
          <a:xfrm>
            <a:off x="6888953" y="5443354"/>
            <a:ext cx="3980577" cy="369332"/>
          </a:xfrm>
          <a:prstGeom prst="rect">
            <a:avLst/>
          </a:prstGeom>
          <a:noFill/>
        </p:spPr>
        <p:txBody>
          <a:bodyPr wrap="none" rtlCol="0">
            <a:spAutoFit/>
          </a:bodyPr>
          <a:lstStyle/>
          <a:p>
            <a:r>
              <a:rPr lang="en-IN" b="1" dirty="0" smtClean="0">
                <a:solidFill>
                  <a:schemeClr val="bg1"/>
                </a:solidFill>
                <a:latin typeface="Arial Narrow" panose="020B0606020202030204" pitchFamily="34" charset="0"/>
              </a:rPr>
              <a:t>Solar Power Commissioned on 20.02.2023</a:t>
            </a:r>
            <a:endParaRPr lang="en-IN" b="1" dirty="0">
              <a:solidFill>
                <a:schemeClr val="bg1"/>
              </a:solidFill>
              <a:latin typeface="Arial Narrow" panose="020B0606020202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047" y="1453359"/>
            <a:ext cx="5261598" cy="3639605"/>
          </a:xfrm>
          <a:prstGeom prst="rect">
            <a:avLst/>
          </a:prstGeom>
          <a:ln>
            <a:solidFill>
              <a:schemeClr val="tx1"/>
            </a:solidFill>
          </a:ln>
        </p:spPr>
      </p:pic>
      <p:sp>
        <p:nvSpPr>
          <p:cNvPr id="9" name="TextBox 8"/>
          <p:cNvSpPr txBox="1"/>
          <p:nvPr/>
        </p:nvSpPr>
        <p:spPr>
          <a:xfrm>
            <a:off x="810339" y="4820385"/>
            <a:ext cx="3308726" cy="369332"/>
          </a:xfrm>
          <a:prstGeom prst="rect">
            <a:avLst/>
          </a:prstGeom>
          <a:noFill/>
        </p:spPr>
        <p:txBody>
          <a:bodyPr wrap="none" rtlCol="0">
            <a:spAutoFit/>
          </a:bodyPr>
          <a:lstStyle/>
          <a:p>
            <a:r>
              <a:rPr lang="en-IN" b="1" dirty="0" smtClean="0">
                <a:solidFill>
                  <a:schemeClr val="bg1"/>
                </a:solidFill>
              </a:rPr>
              <a:t>Solar Panel at Ammonia Building</a:t>
            </a:r>
            <a:endParaRPr lang="en-IN" b="1" dirty="0">
              <a:solidFill>
                <a:schemeClr val="bg1"/>
              </a:solidFill>
            </a:endParaRPr>
          </a:p>
        </p:txBody>
      </p:sp>
    </p:spTree>
    <p:extLst>
      <p:ext uri="{BB962C8B-B14F-4D97-AF65-F5344CB8AC3E}">
        <p14:creationId xmlns:p14="http://schemas.microsoft.com/office/powerpoint/2010/main" val="2249804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Emission reduction from  Solar power</a:t>
            </a:r>
            <a:endParaRPr lang="en-IN" dirty="0"/>
          </a:p>
        </p:txBody>
      </p:sp>
      <p:pic>
        <p:nvPicPr>
          <p:cNvPr id="4" name="Picture 3"/>
          <p:cNvPicPr>
            <a:picLocks noChangeAspect="1"/>
          </p:cNvPicPr>
          <p:nvPr/>
        </p:nvPicPr>
        <p:blipFill>
          <a:blip r:embed="rId2"/>
          <a:stretch>
            <a:fillRect/>
          </a:stretch>
        </p:blipFill>
        <p:spPr>
          <a:xfrm>
            <a:off x="987344" y="1070368"/>
            <a:ext cx="8583376" cy="5215942"/>
          </a:xfrm>
          <a:prstGeom prst="rect">
            <a:avLst/>
          </a:prstGeom>
        </p:spPr>
      </p:pic>
      <p:sp>
        <p:nvSpPr>
          <p:cNvPr id="5" name="TextBox 4"/>
          <p:cNvSpPr txBox="1"/>
          <p:nvPr/>
        </p:nvSpPr>
        <p:spPr>
          <a:xfrm>
            <a:off x="9723120" y="1508760"/>
            <a:ext cx="1974509" cy="3170099"/>
          </a:xfrm>
          <a:prstGeom prst="rect">
            <a:avLst/>
          </a:prstGeom>
          <a:noFill/>
          <a:ln>
            <a:solidFill>
              <a:schemeClr val="tx1"/>
            </a:solidFill>
          </a:ln>
        </p:spPr>
        <p:txBody>
          <a:bodyPr wrap="square" rtlCol="0">
            <a:spAutoFit/>
          </a:bodyPr>
          <a:lstStyle/>
          <a:p>
            <a:r>
              <a:rPr lang="en-US" sz="2000" dirty="0">
                <a:latin typeface="Arial Narrow" panose="020B0606020202030204" pitchFamily="34" charset="0"/>
                <a:cs typeface="Arial" panose="020B0604020202020204" pitchFamily="34" charset="0"/>
              </a:rPr>
              <a:t>Carbon dioxide emission mitigated is 14145 tonnes</a:t>
            </a:r>
            <a:r>
              <a:rPr lang="en-US" sz="2000" dirty="0" smtClean="0">
                <a:latin typeface="Arial Narrow" panose="020B0606020202030204" pitchFamily="34" charset="0"/>
                <a:cs typeface="Arial" panose="020B0604020202020204" pitchFamily="34" charset="0"/>
              </a:rPr>
              <a:t>.</a:t>
            </a:r>
          </a:p>
          <a:p>
            <a:endParaRPr lang="en-US" sz="2000" dirty="0">
              <a:latin typeface="Arial Narrow" panose="020B0606020202030204" pitchFamily="34" charset="0"/>
              <a:cs typeface="Arial" panose="020B0604020202020204" pitchFamily="34" charset="0"/>
            </a:endParaRPr>
          </a:p>
          <a:p>
            <a:endParaRPr lang="en-US" sz="2000" dirty="0" smtClean="0">
              <a:latin typeface="Arial Narrow" panose="020B0606020202030204" pitchFamily="34" charset="0"/>
              <a:cs typeface="Arial" panose="020B0604020202020204" pitchFamily="34" charset="0"/>
            </a:endParaRPr>
          </a:p>
          <a:p>
            <a:r>
              <a:rPr lang="en-US" sz="2000" dirty="0" smtClean="0">
                <a:latin typeface="Arial Narrow" panose="020B0606020202030204" pitchFamily="34" charset="0"/>
                <a:cs typeface="Arial" panose="020B0604020202020204" pitchFamily="34" charset="0"/>
              </a:rPr>
              <a:t> </a:t>
            </a:r>
            <a:r>
              <a:rPr lang="en-US" sz="2000" dirty="0">
                <a:latin typeface="Arial Narrow" panose="020B0606020202030204" pitchFamily="34" charset="0"/>
                <a:cs typeface="Arial" panose="020B0604020202020204" pitchFamily="34" charset="0"/>
              </a:rPr>
              <a:t>This installation will be equivalent to planting 22632 Teak trees over the life time </a:t>
            </a:r>
            <a:endParaRPr lang="en-IN" sz="20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151147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41236" y="245872"/>
            <a:ext cx="11243333" cy="546100"/>
          </a:xfrm>
        </p:spPr>
        <p:txBody>
          <a:bodyPr/>
          <a:lstStyle/>
          <a:p>
            <a:r>
              <a:rPr lang="en-IN" dirty="0">
                <a:latin typeface="Arial Narrow" panose="020B0606020202030204" pitchFamily="34" charset="0"/>
              </a:rPr>
              <a:t>Environmental Projects </a:t>
            </a:r>
            <a:br>
              <a:rPr lang="en-IN" dirty="0">
                <a:latin typeface="Arial Narrow" panose="020B0606020202030204" pitchFamily="34" charset="0"/>
              </a:rPr>
            </a:br>
            <a:r>
              <a:rPr lang="en-IN" dirty="0">
                <a:latin typeface="Arial Narrow" panose="020B0606020202030204" pitchFamily="34" charset="0"/>
              </a:rPr>
              <a:t>(Steam </a:t>
            </a:r>
            <a:r>
              <a:rPr lang="en-IN" dirty="0" smtClean="0">
                <a:latin typeface="Arial Narrow" panose="020B0606020202030204" pitchFamily="34" charset="0"/>
              </a:rPr>
              <a:t>Turbo generator </a:t>
            </a:r>
            <a:r>
              <a:rPr lang="en-IN" dirty="0">
                <a:latin typeface="Arial Narrow" panose="020B0606020202030204" pitchFamily="34" charset="0"/>
              </a:rPr>
              <a:t>from waste heat &amp; biomass Furnace)</a:t>
            </a:r>
            <a:endParaRPr lang="en-IN" dirty="0"/>
          </a:p>
        </p:txBody>
      </p:sp>
      <p:sp>
        <p:nvSpPr>
          <p:cNvPr id="4" name="Title 5"/>
          <p:cNvSpPr txBox="1">
            <a:spLocks/>
          </p:cNvSpPr>
          <p:nvPr/>
        </p:nvSpPr>
        <p:spPr>
          <a:xfrm>
            <a:off x="0" y="1169268"/>
            <a:ext cx="11074400" cy="114300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N" sz="3000" dirty="0">
              <a:latin typeface="Arial Narrow" panose="020B0606020202030204" pitchFamily="34" charset="0"/>
            </a:endParaRPr>
          </a:p>
        </p:txBody>
      </p:sp>
      <p:sp>
        <p:nvSpPr>
          <p:cNvPr id="5" name="Rectangle 4"/>
          <p:cNvSpPr/>
          <p:nvPr/>
        </p:nvSpPr>
        <p:spPr>
          <a:xfrm>
            <a:off x="4315763" y="919448"/>
            <a:ext cx="7651648" cy="2862322"/>
          </a:xfrm>
          <a:prstGeom prst="rect">
            <a:avLst/>
          </a:prstGeom>
          <a:solidFill>
            <a:schemeClr val="bg1"/>
          </a:solidFill>
          <a:ln>
            <a:solidFill>
              <a:schemeClr val="tx1"/>
            </a:solidFill>
          </a:ln>
        </p:spPr>
        <p:txBody>
          <a:bodyPr wrap="square">
            <a:spAutoFit/>
          </a:bodyPr>
          <a:lstStyle/>
          <a:p>
            <a:pPr>
              <a:lnSpc>
                <a:spcPct val="200000"/>
              </a:lnSpc>
            </a:pPr>
            <a:r>
              <a:rPr lang="en-IN" dirty="0">
                <a:latin typeface="Arial Narrow" panose="020B0606020202030204" pitchFamily="34" charset="0"/>
                <a:cs typeface="Arial" panose="020B0604020202020204" pitchFamily="34" charset="0"/>
              </a:rPr>
              <a:t>C</a:t>
            </a:r>
            <a:r>
              <a:rPr lang="en-IN" dirty="0" smtClean="0">
                <a:latin typeface="Arial Narrow" panose="020B0606020202030204" pitchFamily="34" charset="0"/>
                <a:cs typeface="Arial" panose="020B0604020202020204" pitchFamily="34" charset="0"/>
              </a:rPr>
              <a:t>ommissioning </a:t>
            </a:r>
            <a:r>
              <a:rPr lang="en-IN" dirty="0">
                <a:latin typeface="Arial Narrow" panose="020B0606020202030204" pitchFamily="34" charset="0"/>
                <a:cs typeface="Arial" panose="020B0604020202020204" pitchFamily="34" charset="0"/>
              </a:rPr>
              <a:t>of 8.3 MW Steam turbo generator (STG) completed to utilise </a:t>
            </a:r>
            <a:r>
              <a:rPr lang="en-IN" dirty="0" smtClean="0">
                <a:latin typeface="Arial Narrow" panose="020B0606020202030204" pitchFamily="34" charset="0"/>
                <a:cs typeface="Arial" panose="020B0604020202020204" pitchFamily="34" charset="0"/>
              </a:rPr>
              <a:t>waste heat  of sulphuric acid plant in </a:t>
            </a:r>
            <a:r>
              <a:rPr lang="en-IN" dirty="0">
                <a:latin typeface="Arial Narrow" panose="020B0606020202030204" pitchFamily="34" charset="0"/>
                <a:cs typeface="Arial" panose="020B0604020202020204" pitchFamily="34" charset="0"/>
              </a:rPr>
              <a:t>the month of Nov 20</a:t>
            </a:r>
            <a:r>
              <a:rPr lang="en-IN" dirty="0" smtClean="0">
                <a:latin typeface="Arial Narrow" panose="020B0606020202030204" pitchFamily="34" charset="0"/>
                <a:cs typeface="Arial" panose="020B0604020202020204" pitchFamily="34" charset="0"/>
              </a:rPr>
              <a:t>. </a:t>
            </a:r>
            <a:endParaRPr lang="en-US" dirty="0" smtClean="0">
              <a:latin typeface="Arial Narrow" panose="020B0606020202030204" pitchFamily="34" charset="0"/>
              <a:cs typeface="Arial" panose="020B0604020202020204" pitchFamily="34" charset="0"/>
            </a:endParaRPr>
          </a:p>
          <a:p>
            <a:pPr>
              <a:lnSpc>
                <a:spcPct val="200000"/>
              </a:lnSpc>
            </a:pPr>
            <a:r>
              <a:rPr lang="en-US" b="1" dirty="0">
                <a:latin typeface="Arial Narrow" panose="020B0606020202030204" pitchFamily="34" charset="0"/>
                <a:cs typeface="Arial" panose="020B0604020202020204" pitchFamily="34" charset="0"/>
              </a:rPr>
              <a:t>Benefits: </a:t>
            </a:r>
            <a:r>
              <a:rPr lang="en-US" b="1" dirty="0" smtClean="0">
                <a:latin typeface="Arial Narrow" panose="020B0606020202030204" pitchFamily="34" charset="0"/>
                <a:cs typeface="Arial" panose="020B0604020202020204" pitchFamily="34" charset="0"/>
              </a:rPr>
              <a:t> </a:t>
            </a:r>
            <a:endParaRPr lang="en-US" b="1" dirty="0">
              <a:latin typeface="Arial Narrow" panose="020B0606020202030204" pitchFamily="34" charset="0"/>
              <a:cs typeface="Arial" panose="020B0604020202020204" pitchFamily="34" charset="0"/>
            </a:endParaRPr>
          </a:p>
          <a:p>
            <a:pPr marL="171450" indent="-171450">
              <a:lnSpc>
                <a:spcPct val="200000"/>
              </a:lnSpc>
              <a:buFont typeface="Courier New" panose="02070309020205020404" pitchFamily="49" charset="0"/>
              <a:buChar char="o"/>
            </a:pPr>
            <a:r>
              <a:rPr lang="en-US" dirty="0" smtClean="0">
                <a:latin typeface="Arial Narrow" panose="020B0606020202030204" pitchFamily="34" charset="0"/>
                <a:cs typeface="Arial" panose="020B0604020202020204" pitchFamily="34" charset="0"/>
              </a:rPr>
              <a:t>Reduction in carbon foot print .</a:t>
            </a:r>
            <a:r>
              <a:rPr lang="en-US" b="1" dirty="0" smtClean="0">
                <a:latin typeface="Arial Narrow" panose="020B0606020202030204" pitchFamily="34" charset="0"/>
                <a:cs typeface="Arial" panose="020B0604020202020204" pitchFamily="34" charset="0"/>
              </a:rPr>
              <a:t>Total 78760 GJ power produced from waste heat , equivalent to 15848 Ton of  CO2 emission reduction CO2 in 2022-23.</a:t>
            </a:r>
            <a:endParaRPr lang="en-IN" b="1" dirty="0">
              <a:latin typeface="Arial Narrow" panose="020B060602020203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54296" y="3807382"/>
            <a:ext cx="3613297" cy="2398644"/>
          </a:xfrm>
          <a:prstGeom prst="rect">
            <a:avLst/>
          </a:prstGeom>
          <a:ln>
            <a:solidFill>
              <a:schemeClr val="tx1"/>
            </a:solidFill>
          </a:ln>
        </p:spPr>
      </p:pic>
      <p:sp>
        <p:nvSpPr>
          <p:cNvPr id="7" name="Rectangle 6"/>
          <p:cNvSpPr/>
          <p:nvPr/>
        </p:nvSpPr>
        <p:spPr>
          <a:xfrm>
            <a:off x="4315763" y="3888894"/>
            <a:ext cx="7651648" cy="2862322"/>
          </a:xfrm>
          <a:prstGeom prst="rect">
            <a:avLst/>
          </a:prstGeom>
          <a:solidFill>
            <a:schemeClr val="bg1"/>
          </a:solidFill>
          <a:ln>
            <a:solidFill>
              <a:schemeClr val="tx1"/>
            </a:solidFill>
          </a:ln>
        </p:spPr>
        <p:txBody>
          <a:bodyPr wrap="square">
            <a:spAutoFit/>
          </a:bodyPr>
          <a:lstStyle/>
          <a:p>
            <a:pPr>
              <a:lnSpc>
                <a:spcPct val="200000"/>
              </a:lnSpc>
            </a:pPr>
            <a:r>
              <a:rPr lang="en-IN" dirty="0" smtClean="0">
                <a:latin typeface="Arial Narrow" panose="020B0606020202030204" pitchFamily="34" charset="0"/>
                <a:cs typeface="Arial" panose="020B0604020202020204" pitchFamily="34" charset="0"/>
              </a:rPr>
              <a:t>Biomass briquette  based Hot </a:t>
            </a:r>
            <a:r>
              <a:rPr lang="en-IN" dirty="0">
                <a:latin typeface="Arial Narrow" panose="020B0606020202030204" pitchFamily="34" charset="0"/>
                <a:cs typeface="Arial" panose="020B0604020202020204" pitchFamily="34" charset="0"/>
              </a:rPr>
              <a:t>air generator </a:t>
            </a:r>
            <a:r>
              <a:rPr lang="en-IN" dirty="0" smtClean="0">
                <a:latin typeface="Arial Narrow" panose="020B0606020202030204" pitchFamily="34" charset="0"/>
                <a:cs typeface="Arial" panose="020B0604020202020204" pitchFamily="34" charset="0"/>
              </a:rPr>
              <a:t>commissioned </a:t>
            </a:r>
            <a:r>
              <a:rPr lang="en-IN" dirty="0">
                <a:latin typeface="Arial Narrow" panose="020B0606020202030204" pitchFamily="34" charset="0"/>
                <a:cs typeface="Arial" panose="020B0604020202020204" pitchFamily="34" charset="0"/>
              </a:rPr>
              <a:t>in 2020 </a:t>
            </a:r>
            <a:r>
              <a:rPr lang="en-IN" dirty="0" smtClean="0">
                <a:latin typeface="Arial Narrow" panose="020B0606020202030204" pitchFamily="34" charset="0"/>
                <a:cs typeface="Arial" panose="020B0604020202020204" pitchFamily="34" charset="0"/>
              </a:rPr>
              <a:t>Dec in fertiliser plant. </a:t>
            </a:r>
            <a:r>
              <a:rPr lang="en-IN" dirty="0">
                <a:latin typeface="Arial Narrow" panose="020B0606020202030204" pitchFamily="34" charset="0"/>
                <a:cs typeface="Arial" panose="020B0604020202020204" pitchFamily="34" charset="0"/>
              </a:rPr>
              <a:t>This </a:t>
            </a:r>
            <a:r>
              <a:rPr lang="en-IN" dirty="0" smtClean="0">
                <a:latin typeface="Arial Narrow" panose="020B0606020202030204" pitchFamily="34" charset="0"/>
                <a:cs typeface="Arial" panose="020B0604020202020204" pitchFamily="34" charset="0"/>
              </a:rPr>
              <a:t>has eliminated </a:t>
            </a:r>
            <a:r>
              <a:rPr lang="en-IN" dirty="0">
                <a:latin typeface="Arial Narrow" panose="020B0606020202030204" pitchFamily="34" charset="0"/>
                <a:cs typeface="Arial" panose="020B0604020202020204" pitchFamily="34" charset="0"/>
              </a:rPr>
              <a:t>the usage of Furnace oil </a:t>
            </a:r>
            <a:r>
              <a:rPr lang="en-IN" dirty="0" smtClean="0">
                <a:latin typeface="Arial Narrow" panose="020B0606020202030204" pitchFamily="34" charset="0"/>
                <a:cs typeface="Arial" panose="020B0604020202020204" pitchFamily="34" charset="0"/>
              </a:rPr>
              <a:t>.</a:t>
            </a:r>
          </a:p>
          <a:p>
            <a:pPr>
              <a:lnSpc>
                <a:spcPct val="200000"/>
              </a:lnSpc>
            </a:pPr>
            <a:r>
              <a:rPr lang="en-IN" b="1" dirty="0" smtClean="0">
                <a:solidFill>
                  <a:srgbClr val="00B050"/>
                </a:solidFill>
                <a:latin typeface="Arial Narrow" panose="020B0606020202030204" pitchFamily="34" charset="0"/>
                <a:cs typeface="Arial" panose="020B0604020202020204" pitchFamily="34" charset="0"/>
              </a:rPr>
              <a:t> </a:t>
            </a:r>
            <a:r>
              <a:rPr lang="en-IN" b="1" dirty="0" smtClean="0">
                <a:latin typeface="Arial Narrow" panose="020B0606020202030204" pitchFamily="34" charset="0"/>
                <a:cs typeface="Arial" panose="020B0604020202020204" pitchFamily="34" charset="0"/>
              </a:rPr>
              <a:t>Benefits :</a:t>
            </a:r>
          </a:p>
          <a:p>
            <a:pPr marL="171450" indent="-171450">
              <a:lnSpc>
                <a:spcPct val="200000"/>
              </a:lnSpc>
              <a:buFont typeface="Courier New" panose="02070309020205020404" pitchFamily="49" charset="0"/>
              <a:buChar char="o"/>
            </a:pPr>
            <a:r>
              <a:rPr lang="en-US" dirty="0">
                <a:latin typeface="Arial Narrow" panose="020B0606020202030204" pitchFamily="34" charset="0"/>
                <a:cs typeface="Arial" panose="020B0604020202020204" pitchFamily="34" charset="0"/>
              </a:rPr>
              <a:t>Elimination of fossil fuel &amp; use of carbon neutral </a:t>
            </a:r>
            <a:r>
              <a:rPr lang="en-US" dirty="0" smtClean="0">
                <a:latin typeface="Arial Narrow" panose="020B0606020202030204" pitchFamily="34" charset="0"/>
                <a:cs typeface="Arial" panose="020B0604020202020204" pitchFamily="34" charset="0"/>
              </a:rPr>
              <a:t>fuel . </a:t>
            </a:r>
            <a:r>
              <a:rPr lang="en-IN" b="1" dirty="0">
                <a:latin typeface="Arial Narrow" panose="020B0606020202030204" pitchFamily="34" charset="0"/>
                <a:cs typeface="Arial" panose="020B0604020202020204" pitchFamily="34" charset="0"/>
              </a:rPr>
              <a:t>Total 44279 GJ energy used from biomass , equivalent to biogenic emission of 4500 Ton of Co2</a:t>
            </a:r>
            <a:r>
              <a:rPr lang="en-IN" b="1" dirty="0" smtClean="0">
                <a:latin typeface="Arial Narrow" panose="020B0606020202030204" pitchFamily="34" charset="0"/>
                <a:cs typeface="Arial" panose="020B0604020202020204" pitchFamily="34" charset="0"/>
              </a:rPr>
              <a:t>.</a:t>
            </a:r>
            <a:endParaRPr lang="en-IN" b="1" dirty="0">
              <a:latin typeface="Arial Narrow" panose="020B0606020202030204" pitchFamily="34" charset="0"/>
              <a:cs typeface="Arial" panose="020B0604020202020204" pitchFamily="34" charset="0"/>
            </a:endParaRPr>
          </a:p>
        </p:txBody>
      </p:sp>
      <p:sp>
        <p:nvSpPr>
          <p:cNvPr id="8" name="TextBox 7"/>
          <p:cNvSpPr txBox="1"/>
          <p:nvPr/>
        </p:nvSpPr>
        <p:spPr>
          <a:xfrm>
            <a:off x="454296" y="3807382"/>
            <a:ext cx="2198277" cy="369332"/>
          </a:xfrm>
          <a:prstGeom prst="rect">
            <a:avLst/>
          </a:prstGeom>
          <a:solidFill>
            <a:srgbClr val="FFFF00"/>
          </a:solidFill>
          <a:ln>
            <a:noFill/>
          </a:ln>
        </p:spPr>
        <p:txBody>
          <a:bodyPr wrap="square" rtlCol="0">
            <a:spAutoFit/>
          </a:bodyPr>
          <a:lstStyle/>
          <a:p>
            <a:pPr algn="ctr"/>
            <a:r>
              <a:rPr lang="en-US" dirty="0" smtClean="0">
                <a:latin typeface="Arial Narrow" panose="020B0606020202030204" pitchFamily="34" charset="0"/>
                <a:cs typeface="Arial" panose="020B0604020202020204" pitchFamily="34" charset="0"/>
              </a:rPr>
              <a:t>Biomass based HAG</a:t>
            </a:r>
            <a:endParaRPr lang="en-IN" dirty="0" smtClean="0">
              <a:latin typeface="Arial Narrow" panose="020B0606020202030204" pitchFamily="34" charset="0"/>
              <a:cs typeface="Arial" panose="020B0604020202020204" pitchFamily="34" charset="0"/>
            </a:endParaRPr>
          </a:p>
        </p:txBody>
      </p:sp>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1236" y="1018189"/>
            <a:ext cx="3626357" cy="2698637"/>
          </a:xfrm>
          <a:prstGeom prst="rect">
            <a:avLst/>
          </a:prstGeom>
          <a:ln/>
          <a:extLst/>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441236" y="1045759"/>
            <a:ext cx="2198277" cy="338554"/>
          </a:xfrm>
          <a:prstGeom prst="rect">
            <a:avLst/>
          </a:prstGeom>
          <a:solidFill>
            <a:srgbClr val="FFFF00"/>
          </a:solidFill>
          <a:ln>
            <a:noFill/>
          </a:ln>
        </p:spPr>
        <p:txBody>
          <a:bodyPr wrap="square" rtlCol="0">
            <a:spAutoFit/>
          </a:bodyPr>
          <a:lstStyle/>
          <a:p>
            <a:pPr algn="ctr"/>
            <a:r>
              <a:rPr lang="en-US" sz="1600" dirty="0" smtClean="0">
                <a:latin typeface="Arial" panose="020B0604020202020204" pitchFamily="34" charset="0"/>
                <a:cs typeface="Arial" panose="020B0604020202020204" pitchFamily="34" charset="0"/>
              </a:rPr>
              <a:t>New STG</a:t>
            </a:r>
            <a:endParaRPr lang="en-IN"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45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2698" y="498290"/>
            <a:ext cx="11243333" cy="546100"/>
          </a:xfrm>
        </p:spPr>
        <p:txBody>
          <a:bodyPr/>
          <a:lstStyle/>
          <a:p>
            <a:r>
              <a:rPr lang="en-US" dirty="0" smtClean="0"/>
              <a:t>Indorama India, Haldia unit contribution towards society </a:t>
            </a:r>
            <a:endParaRPr lang="en-IN" dirty="0"/>
          </a:p>
        </p:txBody>
      </p:sp>
      <p:pic>
        <p:nvPicPr>
          <p:cNvPr id="4" name="Picture 3"/>
          <p:cNvPicPr>
            <a:picLocks noChangeAspect="1"/>
          </p:cNvPicPr>
          <p:nvPr/>
        </p:nvPicPr>
        <p:blipFill>
          <a:blip r:embed="rId2"/>
          <a:stretch>
            <a:fillRect/>
          </a:stretch>
        </p:blipFill>
        <p:spPr>
          <a:xfrm>
            <a:off x="180002" y="1415452"/>
            <a:ext cx="3831576" cy="2865000"/>
          </a:xfrm>
          <a:prstGeom prst="rect">
            <a:avLst/>
          </a:prstGeom>
        </p:spPr>
      </p:pic>
      <p:pic>
        <p:nvPicPr>
          <p:cNvPr id="5" name="Picture 4"/>
          <p:cNvPicPr>
            <a:picLocks noChangeAspect="1"/>
          </p:cNvPicPr>
          <p:nvPr/>
        </p:nvPicPr>
        <p:blipFill>
          <a:blip r:embed="rId3"/>
          <a:stretch>
            <a:fillRect/>
          </a:stretch>
        </p:blipFill>
        <p:spPr>
          <a:xfrm>
            <a:off x="7607633" y="1044390"/>
            <a:ext cx="4088398" cy="3236061"/>
          </a:xfrm>
          <a:prstGeom prst="rect">
            <a:avLst/>
          </a:prstGeom>
        </p:spPr>
      </p:pic>
      <p:sp>
        <p:nvSpPr>
          <p:cNvPr id="6" name="TextBox 5"/>
          <p:cNvSpPr txBox="1"/>
          <p:nvPr/>
        </p:nvSpPr>
        <p:spPr>
          <a:xfrm>
            <a:off x="180002" y="4564196"/>
            <a:ext cx="10756725" cy="1446550"/>
          </a:xfrm>
          <a:prstGeom prst="rect">
            <a:avLst/>
          </a:prstGeom>
          <a:noFill/>
        </p:spPr>
        <p:txBody>
          <a:bodyPr wrap="square" rtlCol="0">
            <a:spAutoFit/>
          </a:bodyPr>
          <a:lstStyle/>
          <a:p>
            <a:r>
              <a:rPr lang="en-US" sz="2000" b="1" dirty="0" smtClean="0">
                <a:solidFill>
                  <a:srgbClr val="000000"/>
                </a:solidFill>
                <a:latin typeface="Arial Narrow" panose="020B0606020202030204" pitchFamily="34" charset="0"/>
                <a:cs typeface="Arial" pitchFamily="34" charset="0"/>
              </a:rPr>
              <a:t> </a:t>
            </a:r>
            <a:r>
              <a:rPr lang="en-US" sz="2000" dirty="0" smtClean="0">
                <a:solidFill>
                  <a:srgbClr val="000000"/>
                </a:solidFill>
                <a:latin typeface="Arial Narrow" panose="020B0606020202030204" pitchFamily="34" charset="0"/>
                <a:cs typeface="Arial" pitchFamily="34" charset="0"/>
              </a:rPr>
              <a:t>Fertilisers enhances </a:t>
            </a:r>
            <a:r>
              <a:rPr lang="en-US" sz="2000" dirty="0">
                <a:solidFill>
                  <a:srgbClr val="000000"/>
                </a:solidFill>
                <a:latin typeface="Arial Narrow" panose="020B0606020202030204" pitchFamily="34" charset="0"/>
                <a:cs typeface="Arial" pitchFamily="34" charset="0"/>
              </a:rPr>
              <a:t>the nutritional content of the food crops and </a:t>
            </a:r>
            <a:r>
              <a:rPr lang="en-US" sz="2000" dirty="0" smtClean="0">
                <a:solidFill>
                  <a:srgbClr val="000000"/>
                </a:solidFill>
                <a:latin typeface="Arial Narrow" panose="020B0606020202030204" pitchFamily="34" charset="0"/>
                <a:cs typeface="Arial" pitchFamily="34" charset="0"/>
              </a:rPr>
              <a:t>increases </a:t>
            </a:r>
            <a:r>
              <a:rPr lang="en-US" sz="2000" dirty="0">
                <a:solidFill>
                  <a:srgbClr val="000000"/>
                </a:solidFill>
                <a:latin typeface="Arial Narrow" panose="020B0606020202030204" pitchFamily="34" charset="0"/>
                <a:cs typeface="Arial" pitchFamily="34" charset="0"/>
              </a:rPr>
              <a:t>the productivity of the </a:t>
            </a:r>
            <a:r>
              <a:rPr lang="en-US" sz="2000" dirty="0" smtClean="0">
                <a:solidFill>
                  <a:srgbClr val="000000"/>
                </a:solidFill>
                <a:latin typeface="Arial Narrow" panose="020B0606020202030204" pitchFamily="34" charset="0"/>
                <a:cs typeface="Arial" pitchFamily="34" charset="0"/>
              </a:rPr>
              <a:t>land</a:t>
            </a:r>
            <a:r>
              <a:rPr lang="en-US" sz="2000" dirty="0">
                <a:solidFill>
                  <a:srgbClr val="000000"/>
                </a:solidFill>
                <a:latin typeface="Arial Narrow" panose="020B0606020202030204" pitchFamily="34" charset="0"/>
                <a:cs typeface="Arial" pitchFamily="34" charset="0"/>
              </a:rPr>
              <a:t>.</a:t>
            </a:r>
            <a:endParaRPr lang="en-US" sz="2000" dirty="0" smtClean="0">
              <a:solidFill>
                <a:srgbClr val="000000"/>
              </a:solidFill>
              <a:latin typeface="Arial Narrow" panose="020B0606020202030204" pitchFamily="34" charset="0"/>
              <a:cs typeface="Arial" pitchFamily="34" charset="0"/>
            </a:endParaRPr>
          </a:p>
          <a:p>
            <a:endParaRPr lang="en-US" sz="2000" b="1" dirty="0">
              <a:solidFill>
                <a:srgbClr val="000000"/>
              </a:solidFill>
              <a:latin typeface="Arial Narrow" panose="020B0606020202030204" pitchFamily="34" charset="0"/>
              <a:cs typeface="Arial" pitchFamily="34" charset="0"/>
            </a:endParaRPr>
          </a:p>
          <a:p>
            <a:r>
              <a:rPr lang="en-US" sz="2400" b="1" dirty="0" smtClean="0">
                <a:solidFill>
                  <a:srgbClr val="00B050"/>
                </a:solidFill>
                <a:latin typeface="Arial Narrow" panose="020B0606020202030204" pitchFamily="34" charset="0"/>
                <a:cs typeface="Arial" pitchFamily="34" charset="0"/>
              </a:rPr>
              <a:t>Indorama India Pvt Ltd Contributing - Towards food </a:t>
            </a:r>
            <a:r>
              <a:rPr lang="en-US" sz="2400" b="1" dirty="0">
                <a:solidFill>
                  <a:srgbClr val="00B050"/>
                </a:solidFill>
                <a:latin typeface="Arial Narrow" panose="020B0606020202030204" pitchFamily="34" charset="0"/>
                <a:cs typeface="Arial" pitchFamily="34" charset="0"/>
              </a:rPr>
              <a:t>security </a:t>
            </a:r>
            <a:r>
              <a:rPr lang="en-US" sz="2400" b="1" dirty="0" smtClean="0">
                <a:solidFill>
                  <a:srgbClr val="00B050"/>
                </a:solidFill>
                <a:latin typeface="Arial Narrow" panose="020B0606020202030204" pitchFamily="34" charset="0"/>
                <a:cs typeface="Arial" pitchFamily="34" charset="0"/>
              </a:rPr>
              <a:t>of </a:t>
            </a:r>
            <a:r>
              <a:rPr lang="en-US" sz="2400" b="1" dirty="0">
                <a:solidFill>
                  <a:srgbClr val="00B050"/>
                </a:solidFill>
                <a:latin typeface="Arial Narrow" panose="020B0606020202030204" pitchFamily="34" charset="0"/>
                <a:cs typeface="Arial" pitchFamily="34" charset="0"/>
              </a:rPr>
              <a:t>the </a:t>
            </a:r>
            <a:r>
              <a:rPr lang="en-US" sz="2400" b="1" dirty="0" smtClean="0">
                <a:solidFill>
                  <a:srgbClr val="00B050"/>
                </a:solidFill>
                <a:latin typeface="Arial Narrow" panose="020B0606020202030204" pitchFamily="34" charset="0"/>
                <a:cs typeface="Arial" pitchFamily="34" charset="0"/>
              </a:rPr>
              <a:t>Nation by delivering fertilisers to the farmers</a:t>
            </a:r>
            <a:endParaRPr lang="en-IN" sz="2400" b="1" dirty="0">
              <a:solidFill>
                <a:srgbClr val="00B050"/>
              </a:solidFill>
              <a:latin typeface="Arial Narrow" panose="020B0606020202030204" pitchFamily="34" charset="0"/>
              <a:cs typeface="Arial" pitchFamily="34" charset="0"/>
            </a:endParaRPr>
          </a:p>
        </p:txBody>
      </p:sp>
      <p:pic>
        <p:nvPicPr>
          <p:cNvPr id="7" name="Picture 6"/>
          <p:cNvPicPr>
            <a:picLocks noChangeAspect="1"/>
          </p:cNvPicPr>
          <p:nvPr/>
        </p:nvPicPr>
        <p:blipFill>
          <a:blip r:embed="rId4"/>
          <a:stretch>
            <a:fillRect/>
          </a:stretch>
        </p:blipFill>
        <p:spPr>
          <a:xfrm>
            <a:off x="4197994" y="1365968"/>
            <a:ext cx="3050945" cy="2914483"/>
          </a:xfrm>
          <a:prstGeom prst="rect">
            <a:avLst/>
          </a:prstGeom>
        </p:spPr>
      </p:pic>
    </p:spTree>
    <p:extLst>
      <p:ext uri="{BB962C8B-B14F-4D97-AF65-F5344CB8AC3E}">
        <p14:creationId xmlns:p14="http://schemas.microsoft.com/office/powerpoint/2010/main" val="2994320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54296" y="319534"/>
            <a:ext cx="11243333" cy="546100"/>
          </a:xfrm>
        </p:spPr>
        <p:txBody>
          <a:bodyPr/>
          <a:lstStyle/>
          <a:p>
            <a:r>
              <a:rPr lang="en-US" dirty="0" smtClean="0"/>
              <a:t>KPI – Carbon foot print &amp; Renewable energy</a:t>
            </a:r>
            <a:endParaRPr lang="en-IN" dirty="0"/>
          </a:p>
        </p:txBody>
      </p:sp>
      <p:graphicFrame>
        <p:nvGraphicFramePr>
          <p:cNvPr id="6" name="Chart 5"/>
          <p:cNvGraphicFramePr/>
          <p:nvPr>
            <p:extLst>
              <p:ext uri="{D42A27DB-BD31-4B8C-83A1-F6EECF244321}">
                <p14:modId xmlns:p14="http://schemas.microsoft.com/office/powerpoint/2010/main" val="545120312"/>
              </p:ext>
            </p:extLst>
          </p:nvPr>
        </p:nvGraphicFramePr>
        <p:xfrm>
          <a:off x="261332" y="1306153"/>
          <a:ext cx="5506965" cy="40451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p:nvPr>
            <p:extLst>
              <p:ext uri="{D42A27DB-BD31-4B8C-83A1-F6EECF244321}">
                <p14:modId xmlns:p14="http://schemas.microsoft.com/office/powerpoint/2010/main" val="3031938460"/>
              </p:ext>
            </p:extLst>
          </p:nvPr>
        </p:nvGraphicFramePr>
        <p:xfrm>
          <a:off x="6195475" y="1288772"/>
          <a:ext cx="5469236" cy="4062530"/>
        </p:xfrm>
        <a:graphic>
          <a:graphicData uri="http://schemas.openxmlformats.org/drawingml/2006/chart">
            <c:chart xmlns:c="http://schemas.openxmlformats.org/drawingml/2006/chart" xmlns:r="http://schemas.openxmlformats.org/officeDocument/2006/relationships" r:id="rId4"/>
          </a:graphicData>
        </a:graphic>
      </p:graphicFrame>
      <p:cxnSp>
        <p:nvCxnSpPr>
          <p:cNvPr id="24" name="Straight Arrow Connector 23"/>
          <p:cNvCxnSpPr/>
          <p:nvPr/>
        </p:nvCxnSpPr>
        <p:spPr>
          <a:xfrm flipV="1">
            <a:off x="1192030" y="1998846"/>
            <a:ext cx="3645568" cy="188093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65462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Energy consumption pattern </a:t>
            </a:r>
            <a:endParaRPr lang="en-IN" dirty="0"/>
          </a:p>
        </p:txBody>
      </p:sp>
      <p:pic>
        <p:nvPicPr>
          <p:cNvPr id="4" name="Picture 3"/>
          <p:cNvPicPr>
            <a:picLocks noChangeAspect="1"/>
          </p:cNvPicPr>
          <p:nvPr/>
        </p:nvPicPr>
        <p:blipFill>
          <a:blip r:embed="rId2"/>
          <a:stretch>
            <a:fillRect/>
          </a:stretch>
        </p:blipFill>
        <p:spPr>
          <a:xfrm>
            <a:off x="1876118" y="1054630"/>
            <a:ext cx="7831762" cy="4534624"/>
          </a:xfrm>
          <a:prstGeom prst="rect">
            <a:avLst/>
          </a:prstGeom>
        </p:spPr>
      </p:pic>
      <p:sp>
        <p:nvSpPr>
          <p:cNvPr id="11" name="TextBox 10"/>
          <p:cNvSpPr txBox="1"/>
          <p:nvPr/>
        </p:nvSpPr>
        <p:spPr>
          <a:xfrm>
            <a:off x="1876118" y="5659727"/>
            <a:ext cx="78317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Arial Narrow" panose="020B0606020202030204" pitchFamily="34" charset="0"/>
                <a:cs typeface="Arial" panose="020B0604020202020204" pitchFamily="34" charset="0"/>
              </a:rPr>
              <a:t>Energy from Renewable sources &amp; waste heat has increased over the years. It is currently 50% of the total energy required for plant operation</a:t>
            </a:r>
            <a:endParaRPr lang="en-IN"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3985355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800" dirty="0" smtClean="0">
                <a:latin typeface="Arial Narrow" panose="020B0606020202030204" pitchFamily="34" charset="0"/>
              </a:rPr>
              <a:t>Initiatives towards water conservation &amp; effluent recycling</a:t>
            </a:r>
            <a:endParaRPr lang="en-US" sz="2800" dirty="0">
              <a:latin typeface="Arial Narrow" panose="020B0606020202030204" pitchFamily="34" charset="0"/>
            </a:endParaRPr>
          </a:p>
        </p:txBody>
      </p:sp>
    </p:spTree>
    <p:extLst>
      <p:ext uri="{BB962C8B-B14F-4D97-AF65-F5344CB8AC3E}">
        <p14:creationId xmlns:p14="http://schemas.microsoft.com/office/powerpoint/2010/main" val="36222222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47B556-BD1A-FB43-AD6D-B6ACEA7D9B67}"/>
              </a:ext>
            </a:extLst>
          </p:cNvPr>
          <p:cNvSpPr>
            <a:spLocks noGrp="1"/>
          </p:cNvSpPr>
          <p:nvPr>
            <p:ph type="body" sz="quarter" idx="13"/>
          </p:nvPr>
        </p:nvSpPr>
        <p:spPr>
          <a:xfrm>
            <a:off x="440381" y="412305"/>
            <a:ext cx="11243333" cy="546100"/>
          </a:xfrm>
        </p:spPr>
        <p:txBody>
          <a:bodyPr/>
          <a:lstStyle/>
          <a:p>
            <a:r>
              <a:rPr lang="en-US" sz="2000" dirty="0" smtClean="0">
                <a:solidFill>
                  <a:schemeClr val="accent6"/>
                </a:solidFill>
                <a:latin typeface="Arial Narrow" panose="020B0606020202030204" pitchFamily="34" charset="0"/>
              </a:rPr>
              <a:t>  </a:t>
            </a:r>
            <a:r>
              <a:rPr lang="en-US" dirty="0"/>
              <a:t>Effluent recycling Plant of Capacity 40 M3/</a:t>
            </a:r>
            <a:r>
              <a:rPr lang="en-US" dirty="0" err="1"/>
              <a:t>Hr</a:t>
            </a:r>
            <a:r>
              <a:rPr lang="en-US" dirty="0"/>
              <a:t>, commissioned in June-22 , achieved zero liquid discharge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540" y="1405176"/>
            <a:ext cx="4597751" cy="3427629"/>
          </a:xfrm>
          <a:prstGeom prst="rect">
            <a:avLst/>
          </a:prstGeom>
          <a:ln w="19050">
            <a:solidFill>
              <a:schemeClr val="tx1"/>
            </a:solidFill>
          </a:ln>
        </p:spPr>
      </p:pic>
      <p:sp>
        <p:nvSpPr>
          <p:cNvPr id="2" name="TextBox 1"/>
          <p:cNvSpPr txBox="1"/>
          <p:nvPr/>
        </p:nvSpPr>
        <p:spPr>
          <a:xfrm>
            <a:off x="706088" y="5059292"/>
            <a:ext cx="10425738" cy="830997"/>
          </a:xfrm>
          <a:prstGeom prst="rect">
            <a:avLst/>
          </a:prstGeom>
          <a:noFill/>
        </p:spPr>
        <p:txBody>
          <a:bodyPr wrap="square" rtlCol="0">
            <a:spAutoFit/>
          </a:bodyPr>
          <a:lstStyle/>
          <a:p>
            <a:r>
              <a:rPr lang="en-US" sz="1600" dirty="0" smtClean="0">
                <a:latin typeface="Arial Narrow" panose="020B0606020202030204" pitchFamily="34" charset="0"/>
              </a:rPr>
              <a:t>Effluent recycling plant commissioned in Sept 22 .</a:t>
            </a:r>
            <a:r>
              <a:rPr lang="en-US" sz="1600" dirty="0">
                <a:latin typeface="Arial Narrow" panose="020B0606020202030204" pitchFamily="34" charset="0"/>
              </a:rPr>
              <a:t> </a:t>
            </a:r>
            <a:r>
              <a:rPr lang="en-US" sz="1600" dirty="0" smtClean="0">
                <a:latin typeface="Arial Narrow" panose="020B0606020202030204" pitchFamily="34" charset="0"/>
              </a:rPr>
              <a:t>Achievement </a:t>
            </a:r>
            <a:r>
              <a:rPr lang="en-US" sz="1600" dirty="0">
                <a:latin typeface="Arial Narrow" panose="020B0606020202030204" pitchFamily="34" charset="0"/>
              </a:rPr>
              <a:t>of this project is that we have achieved zero liquid effluent discharge without the need for a Multiple Effect Evaporator (MEE). By utilizing the high TDS water in the fertilizer plants, we have successfully eliminated liquid effluent discharge without any adverse effects on the process.</a:t>
            </a:r>
            <a:endParaRPr lang="en-IN" sz="1600" dirty="0">
              <a:latin typeface="Arial Narrow" panose="020B060602020203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0275" y="1344698"/>
            <a:ext cx="4671551" cy="3426995"/>
          </a:xfrm>
          <a:prstGeom prst="rect">
            <a:avLst/>
          </a:prstGeom>
          <a:ln w="19050">
            <a:solidFill>
              <a:schemeClr val="tx1"/>
            </a:solidFill>
          </a:ln>
        </p:spPr>
      </p:pic>
      <p:sp>
        <p:nvSpPr>
          <p:cNvPr id="9" name="TextBox 8"/>
          <p:cNvSpPr txBox="1"/>
          <p:nvPr/>
        </p:nvSpPr>
        <p:spPr>
          <a:xfrm>
            <a:off x="826540" y="1396608"/>
            <a:ext cx="1973283" cy="369332"/>
          </a:xfrm>
          <a:prstGeom prst="rect">
            <a:avLst/>
          </a:prstGeom>
          <a:solidFill>
            <a:srgbClr val="FFFF00"/>
          </a:solidFill>
          <a:ln>
            <a:solidFill>
              <a:srgbClr val="002060"/>
            </a:solidFill>
          </a:ln>
        </p:spPr>
        <p:txBody>
          <a:bodyPr wrap="square" rtlCol="0">
            <a:spAutoFit/>
          </a:bodyPr>
          <a:lstStyle/>
          <a:p>
            <a:r>
              <a:rPr lang="en-IN" dirty="0"/>
              <a:t>RO &amp; UF Section</a:t>
            </a:r>
          </a:p>
        </p:txBody>
      </p:sp>
      <p:sp>
        <p:nvSpPr>
          <p:cNvPr id="10" name="TextBox 9"/>
          <p:cNvSpPr txBox="1"/>
          <p:nvPr/>
        </p:nvSpPr>
        <p:spPr>
          <a:xfrm>
            <a:off x="6460275" y="1322913"/>
            <a:ext cx="2042556" cy="369332"/>
          </a:xfrm>
          <a:prstGeom prst="rect">
            <a:avLst/>
          </a:prstGeom>
          <a:solidFill>
            <a:srgbClr val="FFFF00"/>
          </a:solidFill>
          <a:ln>
            <a:solidFill>
              <a:srgbClr val="002060"/>
            </a:solidFill>
          </a:ln>
        </p:spPr>
        <p:txBody>
          <a:bodyPr wrap="square" rtlCol="0">
            <a:spAutoFit/>
          </a:bodyPr>
          <a:lstStyle/>
          <a:p>
            <a:r>
              <a:rPr lang="en-IN" dirty="0"/>
              <a:t>ZLD Plant Overview</a:t>
            </a:r>
          </a:p>
        </p:txBody>
      </p:sp>
    </p:spTree>
    <p:extLst>
      <p:ext uri="{BB962C8B-B14F-4D97-AF65-F5344CB8AC3E}">
        <p14:creationId xmlns:p14="http://schemas.microsoft.com/office/powerpoint/2010/main" val="1987720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Rain Water use &amp; Storage</a:t>
            </a:r>
            <a:endParaRPr lang="en-IN" dirty="0"/>
          </a:p>
        </p:txBody>
      </p:sp>
      <p:graphicFrame>
        <p:nvGraphicFramePr>
          <p:cNvPr id="4" name="Diagram 3"/>
          <p:cNvGraphicFramePr/>
          <p:nvPr>
            <p:extLst/>
          </p:nvPr>
        </p:nvGraphicFramePr>
        <p:xfrm>
          <a:off x="568037" y="1343121"/>
          <a:ext cx="10335490" cy="5210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9298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KPI – Water intensity &amp; effluent recycling</a:t>
            </a:r>
            <a:endParaRPr lang="en-IN" dirty="0"/>
          </a:p>
        </p:txBody>
      </p:sp>
      <p:graphicFrame>
        <p:nvGraphicFramePr>
          <p:cNvPr id="4" name="Chart 3"/>
          <p:cNvGraphicFramePr/>
          <p:nvPr>
            <p:extLst>
              <p:ext uri="{D42A27DB-BD31-4B8C-83A1-F6EECF244321}">
                <p14:modId xmlns:p14="http://schemas.microsoft.com/office/powerpoint/2010/main" val="1168186414"/>
              </p:ext>
            </p:extLst>
          </p:nvPr>
        </p:nvGraphicFramePr>
        <p:xfrm>
          <a:off x="640080" y="1447800"/>
          <a:ext cx="5577840" cy="4069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374413779"/>
              </p:ext>
            </p:extLst>
          </p:nvPr>
        </p:nvGraphicFramePr>
        <p:xfrm>
          <a:off x="6495383" y="1447799"/>
          <a:ext cx="4888898" cy="406908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7284720" y="1615440"/>
            <a:ext cx="3855720" cy="707886"/>
          </a:xfrm>
          <a:prstGeom prst="rect">
            <a:avLst/>
          </a:prstGeom>
          <a:solidFill>
            <a:schemeClr val="bg1">
              <a:lumMod val="75000"/>
            </a:schemeClr>
          </a:solidFill>
        </p:spPr>
        <p:txBody>
          <a:bodyPr wrap="square" rtlCol="0">
            <a:spAutoFit/>
          </a:bodyPr>
          <a:lstStyle/>
          <a:p>
            <a:r>
              <a:rPr lang="en-US" sz="2000" b="1" dirty="0" smtClean="0"/>
              <a:t>Water Intensity (KL/MT of  production</a:t>
            </a:r>
            <a:endParaRPr lang="en-IN" sz="2000" b="1" dirty="0"/>
          </a:p>
        </p:txBody>
      </p:sp>
      <p:sp>
        <p:nvSpPr>
          <p:cNvPr id="9" name="TextBox 8"/>
          <p:cNvSpPr txBox="1"/>
          <p:nvPr/>
        </p:nvSpPr>
        <p:spPr>
          <a:xfrm>
            <a:off x="11530423" y="3966677"/>
            <a:ext cx="591089" cy="276999"/>
          </a:xfrm>
          <a:prstGeom prst="rect">
            <a:avLst/>
          </a:prstGeom>
          <a:solidFill>
            <a:srgbClr val="939393"/>
          </a:solidFill>
        </p:spPr>
        <p:txBody>
          <a:bodyPr wrap="square" rtlCol="0">
            <a:spAutoFit/>
          </a:bodyPr>
          <a:lstStyle/>
          <a:p>
            <a:r>
              <a:rPr lang="en-IN" sz="1200" b="1" dirty="0" smtClean="0">
                <a:latin typeface="Arial Narrow" panose="020B0606020202030204" pitchFamily="34" charset="0"/>
              </a:rPr>
              <a:t> </a:t>
            </a:r>
            <a:r>
              <a:rPr lang="en-IN" sz="1200" b="1" dirty="0" smtClean="0">
                <a:solidFill>
                  <a:schemeClr val="bg1"/>
                </a:solidFill>
                <a:latin typeface="Arial Narrow" panose="020B0606020202030204" pitchFamily="34" charset="0"/>
              </a:rPr>
              <a:t>Good</a:t>
            </a:r>
            <a:endParaRPr lang="en-IN" sz="1200" b="1" dirty="0">
              <a:solidFill>
                <a:schemeClr val="bg1"/>
              </a:solidFill>
              <a:latin typeface="Arial Narrow" panose="020B0606020202030204" pitchFamily="34" charset="0"/>
            </a:endParaRPr>
          </a:p>
        </p:txBody>
      </p:sp>
      <p:sp>
        <p:nvSpPr>
          <p:cNvPr id="10" name="Down Arrow 9"/>
          <p:cNvSpPr/>
          <p:nvPr/>
        </p:nvSpPr>
        <p:spPr>
          <a:xfrm>
            <a:off x="11661744" y="2831715"/>
            <a:ext cx="164224" cy="890266"/>
          </a:xfrm>
          <a:prstGeom prst="downArrow">
            <a:avLst/>
          </a:prstGeom>
          <a:solidFill>
            <a:srgbClr val="93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262572"/>
              </a:solidFill>
            </a:endParaRPr>
          </a:p>
        </p:txBody>
      </p:sp>
      <p:sp>
        <p:nvSpPr>
          <p:cNvPr id="12" name="Up Arrow 11"/>
          <p:cNvSpPr/>
          <p:nvPr/>
        </p:nvSpPr>
        <p:spPr>
          <a:xfrm>
            <a:off x="220708" y="2979668"/>
            <a:ext cx="164736" cy="773041"/>
          </a:xfrm>
          <a:prstGeom prst="upArrow">
            <a:avLst/>
          </a:prstGeom>
          <a:solidFill>
            <a:srgbClr val="93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262572"/>
              </a:solidFill>
            </a:endParaRPr>
          </a:p>
        </p:txBody>
      </p:sp>
      <p:sp>
        <p:nvSpPr>
          <p:cNvPr id="13" name="TextBox 12"/>
          <p:cNvSpPr txBox="1"/>
          <p:nvPr/>
        </p:nvSpPr>
        <p:spPr>
          <a:xfrm>
            <a:off x="7532" y="4105177"/>
            <a:ext cx="591089" cy="276999"/>
          </a:xfrm>
          <a:prstGeom prst="rect">
            <a:avLst/>
          </a:prstGeom>
          <a:solidFill>
            <a:srgbClr val="939393"/>
          </a:solidFill>
        </p:spPr>
        <p:txBody>
          <a:bodyPr wrap="square" rtlCol="0">
            <a:spAutoFit/>
          </a:bodyPr>
          <a:lstStyle/>
          <a:p>
            <a:r>
              <a:rPr lang="en-IN" sz="1200" b="1" dirty="0" smtClean="0">
                <a:latin typeface="Arial Narrow" panose="020B0606020202030204" pitchFamily="34" charset="0"/>
              </a:rPr>
              <a:t> </a:t>
            </a:r>
            <a:r>
              <a:rPr lang="en-IN" sz="1200" b="1" dirty="0" smtClean="0">
                <a:solidFill>
                  <a:schemeClr val="bg1"/>
                </a:solidFill>
                <a:latin typeface="Arial Narrow" panose="020B0606020202030204" pitchFamily="34" charset="0"/>
              </a:rPr>
              <a:t>Good</a:t>
            </a:r>
            <a:endParaRPr lang="en-IN" sz="12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936748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800" dirty="0" smtClean="0">
                <a:latin typeface="Arial Narrow" panose="020B0606020202030204" pitchFamily="34" charset="0"/>
              </a:rPr>
              <a:t>Other Initiatives ( CER &amp; CSR)</a:t>
            </a:r>
            <a:endParaRPr lang="en-US" sz="2800" dirty="0">
              <a:latin typeface="Arial Narrow" panose="020B0606020202030204" pitchFamily="34" charset="0"/>
            </a:endParaRPr>
          </a:p>
        </p:txBody>
      </p:sp>
    </p:spTree>
    <p:extLst>
      <p:ext uri="{BB962C8B-B14F-4D97-AF65-F5344CB8AC3E}">
        <p14:creationId xmlns:p14="http://schemas.microsoft.com/office/powerpoint/2010/main" val="4804543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Tree plantation outside factory</a:t>
            </a:r>
            <a:endParaRPr lang="en-IN" dirty="0"/>
          </a:p>
        </p:txBody>
      </p:sp>
      <p:pic>
        <p:nvPicPr>
          <p:cNvPr id="6" name="Picture 5"/>
          <p:cNvPicPr/>
          <p:nvPr/>
        </p:nvPicPr>
        <p:blipFill>
          <a:blip r:embed="rId2" cstate="screen">
            <a:extLst>
              <a:ext uri="{28A0092B-C50C-407E-A947-70E740481C1C}">
                <a14:useLocalDpi xmlns:a14="http://schemas.microsoft.com/office/drawing/2010/main"/>
              </a:ext>
            </a:extLst>
          </a:blip>
          <a:stretch>
            <a:fillRect/>
          </a:stretch>
        </p:blipFill>
        <p:spPr>
          <a:xfrm>
            <a:off x="261864" y="1092405"/>
            <a:ext cx="3424987" cy="2405537"/>
          </a:xfrm>
          <a:prstGeom prst="rect">
            <a:avLst/>
          </a:prstGeom>
        </p:spPr>
      </p:pic>
      <p:pic>
        <p:nvPicPr>
          <p:cNvPr id="7" name="Picture 6"/>
          <p:cNvPicPr/>
          <p:nvPr/>
        </p:nvPicPr>
        <p:blipFill>
          <a:blip r:embed="rId3" cstate="screen">
            <a:extLst>
              <a:ext uri="{28A0092B-C50C-407E-A947-70E740481C1C}">
                <a14:useLocalDpi xmlns:a14="http://schemas.microsoft.com/office/drawing/2010/main"/>
              </a:ext>
            </a:extLst>
          </a:blip>
          <a:stretch>
            <a:fillRect/>
          </a:stretch>
        </p:blipFill>
        <p:spPr>
          <a:xfrm>
            <a:off x="261864" y="3620605"/>
            <a:ext cx="3424987" cy="2528201"/>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a:stretch>
            <a:fillRect/>
          </a:stretch>
        </p:blipFill>
        <p:spPr>
          <a:xfrm>
            <a:off x="4111274" y="1092405"/>
            <a:ext cx="3743847" cy="5056401"/>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5"/>
          <a:stretch>
            <a:fillRect/>
          </a:stretch>
        </p:blipFill>
        <p:spPr>
          <a:xfrm>
            <a:off x="8131244" y="1092405"/>
            <a:ext cx="3839936" cy="3678378"/>
          </a:xfrm>
          <a:prstGeom prst="rect">
            <a:avLst/>
          </a:prstGeom>
        </p:spPr>
        <p:style>
          <a:lnRef idx="2">
            <a:schemeClr val="dk1"/>
          </a:lnRef>
          <a:fillRef idx="1">
            <a:schemeClr val="lt1"/>
          </a:fillRef>
          <a:effectRef idx="0">
            <a:schemeClr val="dk1"/>
          </a:effectRef>
          <a:fontRef idx="minor">
            <a:schemeClr val="dk1"/>
          </a:fontRef>
        </p:style>
      </p:pic>
      <p:sp>
        <p:nvSpPr>
          <p:cNvPr id="16" name="TextBox 15"/>
          <p:cNvSpPr txBox="1"/>
          <p:nvPr/>
        </p:nvSpPr>
        <p:spPr>
          <a:xfrm>
            <a:off x="8131244" y="5018562"/>
            <a:ext cx="3839936"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1000"/>
              </a:spcBef>
            </a:pPr>
            <a:r>
              <a:rPr lang="en-US" sz="2200" dirty="0">
                <a:latin typeface="Arial Narrow" panose="020B0604020202020204" pitchFamily="34" charset="0"/>
                <a:cs typeface="Arial Narrow" panose="020B0604020202020204" pitchFamily="34" charset="0"/>
              </a:rPr>
              <a:t>5000 no of tree planted outside factory &amp; received appreciation from Haldia Municipality in Oct 22. </a:t>
            </a:r>
            <a:endParaRPr lang="en-IN" sz="22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206576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49418" y="227387"/>
            <a:ext cx="4530545" cy="546100"/>
          </a:xfrm>
        </p:spPr>
        <p:txBody>
          <a:bodyPr/>
          <a:lstStyle/>
          <a:p>
            <a:r>
              <a:rPr lang="en-US" dirty="0"/>
              <a:t>Tree Plantation At Factory</a:t>
            </a:r>
            <a:endParaRPr lang="en-IN"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94" y="923195"/>
            <a:ext cx="3426142" cy="2613107"/>
          </a:xfrm>
          <a:prstGeom prst="rect">
            <a:avLst/>
          </a:prstGeom>
          <a:ln w="19050">
            <a:solidFill>
              <a:schemeClr val="accent2">
                <a:lumMod val="50000"/>
              </a:schemeClr>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9210" y="923197"/>
            <a:ext cx="3648695" cy="2613106"/>
          </a:xfrm>
          <a:prstGeom prst="rect">
            <a:avLst/>
          </a:prstGeom>
          <a:ln w="19050">
            <a:solidFill>
              <a:schemeClr val="accent2">
                <a:lumMod val="50000"/>
              </a:schemeClr>
            </a:solidFill>
          </a:ln>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94" y="3601615"/>
            <a:ext cx="3426142" cy="2491275"/>
          </a:xfrm>
          <a:prstGeom prst="rect">
            <a:avLst/>
          </a:prstGeom>
          <a:ln w="19050">
            <a:solidFill>
              <a:schemeClr val="accent2">
                <a:lumMod val="50000"/>
              </a:schemeClr>
            </a:solidFill>
          </a:ln>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9210" y="3601614"/>
            <a:ext cx="3648695" cy="2491276"/>
          </a:xfrm>
          <a:prstGeom prst="rect">
            <a:avLst/>
          </a:prstGeom>
          <a:ln w="19050">
            <a:solidFill>
              <a:schemeClr val="accent2">
                <a:lumMod val="50000"/>
              </a:schemeClr>
            </a:solidFill>
          </a:ln>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87402" y="3617336"/>
            <a:ext cx="3637138" cy="2491275"/>
          </a:xfrm>
          <a:prstGeom prst="rect">
            <a:avLst/>
          </a:prstGeom>
          <a:ln w="19050">
            <a:solidFill>
              <a:schemeClr val="accent2">
                <a:lumMod val="50000"/>
              </a:schemeClr>
            </a:solidFill>
          </a:ln>
        </p:spPr>
      </p:pic>
      <p:cxnSp>
        <p:nvCxnSpPr>
          <p:cNvPr id="16" name="Straight Connector 15"/>
          <p:cNvCxnSpPr/>
          <p:nvPr/>
        </p:nvCxnSpPr>
        <p:spPr>
          <a:xfrm>
            <a:off x="4086808" y="923198"/>
            <a:ext cx="20884" cy="5169692"/>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8024327" y="923195"/>
            <a:ext cx="46653" cy="5169695"/>
          </a:xfrm>
          <a:prstGeom prst="line">
            <a:avLst/>
          </a:prstGeom>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2480827" y="6269656"/>
            <a:ext cx="6291909" cy="369332"/>
          </a:xfrm>
          <a:prstGeom prst="rect">
            <a:avLst/>
          </a:prstGeom>
          <a:noFill/>
          <a:ln>
            <a:noFill/>
          </a:ln>
        </p:spPr>
        <p:txBody>
          <a:bodyPr wrap="square">
            <a:spAutoFit/>
          </a:bodyPr>
          <a:lstStyle/>
          <a:p>
            <a:pPr lvl="0">
              <a:lnSpc>
                <a:spcPct val="90000"/>
              </a:lnSpc>
              <a:spcBef>
                <a:spcPts val="1000"/>
              </a:spcBef>
            </a:pPr>
            <a:r>
              <a:rPr lang="en-US" sz="2000" b="1" dirty="0">
                <a:solidFill>
                  <a:srgbClr val="FFC000"/>
                </a:solidFill>
                <a:latin typeface="Arial Narrow" panose="020B0606020202030204" pitchFamily="34" charset="0"/>
              </a:rPr>
              <a:t> </a:t>
            </a:r>
            <a:r>
              <a:rPr lang="en-US" sz="2000" b="1" dirty="0">
                <a:latin typeface="Arial Narrow" panose="020B0606020202030204" pitchFamily="34" charset="0"/>
              </a:rPr>
              <a:t>Total of 550 trees were planted in the factory and township.</a:t>
            </a:r>
          </a:p>
        </p:txBody>
      </p:sp>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17144" y="923195"/>
            <a:ext cx="3607396" cy="2533096"/>
          </a:xfrm>
          <a:prstGeom prst="rect">
            <a:avLst/>
          </a:prstGeom>
          <a:ln w="19050">
            <a:solidFill>
              <a:schemeClr val="accent2">
                <a:lumMod val="50000"/>
              </a:schemeClr>
            </a:solidFill>
          </a:ln>
        </p:spPr>
      </p:pic>
    </p:spTree>
    <p:extLst>
      <p:ext uri="{BB962C8B-B14F-4D97-AF65-F5344CB8AC3E}">
        <p14:creationId xmlns:p14="http://schemas.microsoft.com/office/powerpoint/2010/main" val="2294255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3"/>
          </p:nvPr>
        </p:nvSpPr>
        <p:spPr>
          <a:xfrm>
            <a:off x="454296" y="377097"/>
            <a:ext cx="11243333" cy="546100"/>
          </a:xfrm>
        </p:spPr>
        <p:txBody>
          <a:bodyPr/>
          <a:lstStyle/>
          <a:p>
            <a:r>
              <a:rPr lang="en-US" dirty="0" smtClean="0"/>
              <a:t>Env. Day Celebration In Collaboration With </a:t>
            </a:r>
            <a:r>
              <a:rPr lang="en-US" dirty="0"/>
              <a:t>“</a:t>
            </a:r>
            <a:r>
              <a:rPr lang="en-US" dirty="0" smtClean="0"/>
              <a:t>Bigyan Mancha”</a:t>
            </a: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0667" y="923197"/>
            <a:ext cx="3437284" cy="2501138"/>
          </a:xfrm>
          <a:prstGeom prst="rect">
            <a:avLst/>
          </a:prstGeom>
          <a:ln w="19050">
            <a:solidFill>
              <a:schemeClr val="accent2">
                <a:lumMod val="50000"/>
              </a:schemeClr>
            </a:solidFill>
          </a:ln>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5485" y="3497011"/>
            <a:ext cx="4718331" cy="2463283"/>
          </a:xfrm>
          <a:prstGeom prst="rect">
            <a:avLst/>
          </a:prstGeom>
          <a:ln w="19050">
            <a:solidFill>
              <a:schemeClr val="accent2">
                <a:lumMod val="50000"/>
              </a:schemeClr>
            </a:solidFill>
          </a:ln>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944" y="955852"/>
            <a:ext cx="4281972" cy="2468483"/>
          </a:xfrm>
          <a:prstGeom prst="rect">
            <a:avLst/>
          </a:prstGeom>
          <a:ln w="19050">
            <a:solidFill>
              <a:schemeClr val="accent2">
                <a:lumMod val="50000"/>
              </a:schemeClr>
            </a:solidFill>
          </a:ln>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7861" y="923197"/>
            <a:ext cx="2892490" cy="2501138"/>
          </a:xfrm>
          <a:prstGeom prst="rect">
            <a:avLst/>
          </a:prstGeom>
          <a:ln w="19050">
            <a:solidFill>
              <a:schemeClr val="accent2">
                <a:lumMod val="50000"/>
              </a:schemeClr>
            </a:solidFill>
          </a:ln>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8294" y="3497010"/>
            <a:ext cx="4680085" cy="2463284"/>
          </a:xfrm>
          <a:prstGeom prst="rect">
            <a:avLst/>
          </a:prstGeom>
          <a:ln w="19050">
            <a:solidFill>
              <a:schemeClr val="accent2">
                <a:lumMod val="50000"/>
              </a:schemeClr>
            </a:solidFill>
          </a:ln>
        </p:spPr>
      </p:pic>
      <p:sp>
        <p:nvSpPr>
          <p:cNvPr id="2" name="Rectangle 1"/>
          <p:cNvSpPr/>
          <p:nvPr/>
        </p:nvSpPr>
        <p:spPr>
          <a:xfrm>
            <a:off x="1754154" y="6032970"/>
            <a:ext cx="8649479" cy="646331"/>
          </a:xfrm>
          <a:prstGeom prst="rect">
            <a:avLst/>
          </a:prstGeom>
          <a:solidFill>
            <a:schemeClr val="bg1"/>
          </a:solidFill>
          <a:ln>
            <a:solidFill>
              <a:schemeClr val="tx1"/>
            </a:solidFill>
          </a:ln>
        </p:spPr>
        <p:txBody>
          <a:bodyPr wrap="square">
            <a:spAutoFit/>
          </a:bodyPr>
          <a:lstStyle/>
          <a:p>
            <a:pPr algn="ctr"/>
            <a:r>
              <a:rPr lang="en-US" dirty="0">
                <a:latin typeface="Arial Narrow" panose="020B0606020202030204" pitchFamily="34" charset="0"/>
              </a:rPr>
              <a:t>500 saplings were distributed to local residents in collaboration with </a:t>
            </a:r>
            <a:r>
              <a:rPr lang="en-US" dirty="0" smtClean="0">
                <a:latin typeface="Arial Narrow" panose="020B0606020202030204" pitchFamily="34" charset="0"/>
              </a:rPr>
              <a:t>‘Paschim </a:t>
            </a:r>
            <a:r>
              <a:rPr lang="en-US" dirty="0">
                <a:latin typeface="Arial Narrow" panose="020B0606020202030204" pitchFamily="34" charset="0"/>
              </a:rPr>
              <a:t>Banga </a:t>
            </a:r>
            <a:r>
              <a:rPr lang="en-US" dirty="0" smtClean="0">
                <a:latin typeface="Arial Narrow" panose="020B0606020202030204" pitchFamily="34" charset="0"/>
              </a:rPr>
              <a:t>Bigyan Mancha’, </a:t>
            </a:r>
            <a:r>
              <a:rPr lang="en-US" dirty="0">
                <a:latin typeface="Arial Narrow" panose="020B0606020202030204" pitchFamily="34" charset="0"/>
              </a:rPr>
              <a:t>one of the largest people science organizations in West Bengal.</a:t>
            </a:r>
            <a:endParaRPr lang="en-IN" dirty="0">
              <a:latin typeface="Arial Narrow" panose="020B0606020202030204" pitchFamily="34" charset="0"/>
            </a:endParaRPr>
          </a:p>
        </p:txBody>
      </p:sp>
    </p:spTree>
    <p:extLst>
      <p:ext uri="{BB962C8B-B14F-4D97-AF65-F5344CB8AC3E}">
        <p14:creationId xmlns:p14="http://schemas.microsoft.com/office/powerpoint/2010/main" val="1890564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marL="342900" indent="-342900">
              <a:buFont typeface="Wingdings" panose="05000000000000000000" pitchFamily="2" charset="2"/>
              <a:buChar char="§"/>
            </a:pPr>
            <a:r>
              <a:rPr lang="en-US" dirty="0"/>
              <a:t>R</a:t>
            </a:r>
            <a:r>
              <a:rPr lang="en-US" dirty="0" smtClean="0"/>
              <a:t>efinery , petrochemicals, power plant , steel , fertilizer category of industries are located in Haldia region.</a:t>
            </a:r>
          </a:p>
          <a:p>
            <a:pPr marL="342900" indent="-342900">
              <a:buFont typeface="Wingdings" panose="05000000000000000000" pitchFamily="2" charset="2"/>
              <a:buChar char="§"/>
            </a:pPr>
            <a:endParaRPr lang="en-US" dirty="0" smtClean="0"/>
          </a:p>
          <a:p>
            <a:pPr marL="342900" indent="-342900">
              <a:buFont typeface="Wingdings" panose="05000000000000000000" pitchFamily="2" charset="2"/>
              <a:buChar char="§"/>
            </a:pPr>
            <a:r>
              <a:rPr lang="en-US" dirty="0" smtClean="0"/>
              <a:t>These category of Industries are energy intensive &amp; falls under designated  consumer as </a:t>
            </a:r>
          </a:p>
          <a:p>
            <a:r>
              <a:rPr lang="en-US" dirty="0" smtClean="0"/>
              <a:t>      per Energy Conservation Act .</a:t>
            </a:r>
          </a:p>
          <a:p>
            <a:endParaRPr lang="en-US" dirty="0"/>
          </a:p>
          <a:p>
            <a:pPr marL="342900" indent="-342900">
              <a:buFont typeface="Wingdings" panose="05000000000000000000" pitchFamily="2" charset="2"/>
              <a:buChar char="§"/>
            </a:pPr>
            <a:r>
              <a:rPr lang="en-US" dirty="0" smtClean="0"/>
              <a:t>Within fertilizer category , Urea plant is considered as designated consumer .(Total energy consumption more than 30000  Metric tonne of oil equivalent.)</a:t>
            </a:r>
          </a:p>
          <a:p>
            <a:pPr marL="342900" indent="-342900">
              <a:buFont typeface="Wingdings" panose="05000000000000000000" pitchFamily="2" charset="2"/>
              <a:buChar char="§"/>
            </a:pPr>
            <a:endParaRPr lang="en-US" dirty="0" smtClean="0"/>
          </a:p>
          <a:p>
            <a:pPr marL="342900" indent="-342900">
              <a:buFont typeface="Wingdings" panose="05000000000000000000" pitchFamily="2" charset="2"/>
              <a:buChar char="§"/>
            </a:pPr>
            <a:r>
              <a:rPr lang="en-US" dirty="0" smtClean="0"/>
              <a:t> Indorama India Pvt Ltd , Haldia unit is phosphatic fertiliser unit . This is less energy intensive plant (&lt;1 </a:t>
            </a:r>
            <a:r>
              <a:rPr lang="en-US" dirty="0" err="1" smtClean="0"/>
              <a:t>Gcal</a:t>
            </a:r>
            <a:r>
              <a:rPr lang="en-US" dirty="0" smtClean="0"/>
              <a:t> /MT of product)  &amp; doesn't fall under Designated consumer category.</a:t>
            </a:r>
          </a:p>
          <a:p>
            <a:pPr marL="342900" indent="-342900">
              <a:buFont typeface="Wingdings" panose="05000000000000000000" pitchFamily="2" charset="2"/>
              <a:buChar char="§"/>
            </a:pPr>
            <a:endParaRPr lang="en-IN" dirty="0"/>
          </a:p>
        </p:txBody>
      </p:sp>
      <p:sp>
        <p:nvSpPr>
          <p:cNvPr id="3" name="Text Placeholder 2"/>
          <p:cNvSpPr>
            <a:spLocks noGrp="1"/>
          </p:cNvSpPr>
          <p:nvPr>
            <p:ph type="body" sz="quarter" idx="13"/>
          </p:nvPr>
        </p:nvSpPr>
        <p:spPr/>
        <p:txBody>
          <a:bodyPr/>
          <a:lstStyle/>
          <a:p>
            <a:r>
              <a:rPr lang="en-US" dirty="0" smtClean="0"/>
              <a:t>Back drop</a:t>
            </a:r>
            <a:endParaRPr lang="en-IN" dirty="0"/>
          </a:p>
        </p:txBody>
      </p:sp>
    </p:spTree>
    <p:extLst>
      <p:ext uri="{BB962C8B-B14F-4D97-AF65-F5344CB8AC3E}">
        <p14:creationId xmlns:p14="http://schemas.microsoft.com/office/powerpoint/2010/main" val="1579716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54296" y="285308"/>
            <a:ext cx="11243333" cy="546100"/>
          </a:xfrm>
        </p:spPr>
        <p:txBody>
          <a:bodyPr/>
          <a:lstStyle/>
          <a:p>
            <a:r>
              <a:rPr lang="en-US" dirty="0" smtClean="0"/>
              <a:t> Awareness among Ladies &amp; children ,  Drawing &amp; Quiz Competition </a:t>
            </a:r>
            <a:endParaRPr lang="en-IN"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0963" y="993985"/>
            <a:ext cx="5409422" cy="2603241"/>
          </a:xfrm>
          <a:prstGeom prst="rect">
            <a:avLst/>
          </a:prstGeom>
          <a:ln w="19050">
            <a:solidFill>
              <a:schemeClr val="accent2">
                <a:lumMod val="50000"/>
              </a:schemeClr>
            </a:solidFill>
          </a:ln>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242" y="993985"/>
            <a:ext cx="5178816" cy="2593910"/>
          </a:xfrm>
          <a:prstGeom prst="rect">
            <a:avLst/>
          </a:prstGeom>
          <a:ln w="19050">
            <a:solidFill>
              <a:schemeClr val="accent2">
                <a:lumMod val="50000"/>
              </a:schemeClr>
            </a:solidFill>
          </a:ln>
        </p:spPr>
      </p:pic>
      <p:cxnSp>
        <p:nvCxnSpPr>
          <p:cNvPr id="12" name="Straight Connector 11"/>
          <p:cNvCxnSpPr/>
          <p:nvPr/>
        </p:nvCxnSpPr>
        <p:spPr>
          <a:xfrm>
            <a:off x="5626359" y="923197"/>
            <a:ext cx="0" cy="5300321"/>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242" y="3686676"/>
            <a:ext cx="5178816" cy="2678420"/>
          </a:xfrm>
          <a:prstGeom prst="rect">
            <a:avLst/>
          </a:prstGeom>
          <a:ln w="19050">
            <a:solidFill>
              <a:schemeClr val="accent2">
                <a:lumMod val="50000"/>
              </a:schemeClr>
            </a:solidFill>
          </a:ln>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40963" y="3708709"/>
            <a:ext cx="5409422" cy="2677885"/>
          </a:xfrm>
          <a:prstGeom prst="rect">
            <a:avLst/>
          </a:prstGeom>
          <a:ln w="19050">
            <a:solidFill>
              <a:schemeClr val="accent2">
                <a:lumMod val="50000"/>
              </a:schemeClr>
            </a:solidFill>
          </a:ln>
        </p:spPr>
      </p:pic>
    </p:spTree>
    <p:extLst>
      <p:ext uri="{BB962C8B-B14F-4D97-AF65-F5344CB8AC3E}">
        <p14:creationId xmlns:p14="http://schemas.microsoft.com/office/powerpoint/2010/main" val="1649690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Global Recycling Day celebration</a:t>
            </a:r>
            <a:endParaRPr lang="en-IN" dirty="0"/>
          </a:p>
        </p:txBody>
      </p:sp>
      <p:pic>
        <p:nvPicPr>
          <p:cNvPr id="6" name="Picture 5" descr="C:\Users\technical.trainee\Desktop\100CANON\IMG_1614.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483" y="1167542"/>
            <a:ext cx="4596006" cy="2602599"/>
          </a:xfrm>
          <a:prstGeom prst="rect">
            <a:avLst/>
          </a:prstGeom>
          <a:ln/>
        </p:spPr>
        <p:style>
          <a:lnRef idx="2">
            <a:schemeClr val="dk1"/>
          </a:lnRef>
          <a:fillRef idx="1">
            <a:schemeClr val="lt1"/>
          </a:fillRef>
          <a:effectRef idx="0">
            <a:schemeClr val="dk1"/>
          </a:effectRef>
          <a:fontRef idx="minor">
            <a:schemeClr val="dk1"/>
          </a:fontRef>
        </p:style>
      </p:pic>
      <p:pic>
        <p:nvPicPr>
          <p:cNvPr id="7" name="Picture 6" descr="C:\Users\technical.trainee\Desktop\100CANON\IMG_1645.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19359" y="1167542"/>
            <a:ext cx="4446672" cy="2602599"/>
          </a:xfrm>
          <a:prstGeom prst="rect">
            <a:avLst/>
          </a:prstGeom>
          <a:ln/>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a:stretch>
            <a:fillRect/>
          </a:stretch>
        </p:blipFill>
        <p:spPr>
          <a:xfrm>
            <a:off x="285483" y="3845672"/>
            <a:ext cx="4596006" cy="238285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5"/>
          <a:stretch>
            <a:fillRect/>
          </a:stretch>
        </p:blipFill>
        <p:spPr>
          <a:xfrm>
            <a:off x="5119359" y="3845672"/>
            <a:ext cx="4446672" cy="2382850"/>
          </a:xfrm>
          <a:prstGeom prst="rect">
            <a:avLst/>
          </a:prstGeom>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9767794" y="1167542"/>
            <a:ext cx="2302286" cy="487825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1000"/>
              </a:spcBef>
            </a:pPr>
            <a:r>
              <a:rPr lang="en-US" sz="2200" dirty="0">
                <a:latin typeface="Arial Narrow" panose="020B0604020202020204" pitchFamily="34" charset="0"/>
                <a:cs typeface="Arial Narrow" panose="020B0604020202020204" pitchFamily="34" charset="0"/>
              </a:rPr>
              <a:t>Global Recycling day was celebrated on 18th  March 22 </a:t>
            </a:r>
            <a:r>
              <a:rPr lang="en-US" sz="2200" dirty="0" smtClean="0">
                <a:latin typeface="Arial Narrow" panose="020B0604020202020204" pitchFamily="34" charset="0"/>
                <a:cs typeface="Arial Narrow" panose="020B0604020202020204" pitchFamily="34" charset="0"/>
              </a:rPr>
              <a:t>.</a:t>
            </a:r>
          </a:p>
          <a:p>
            <a:pPr>
              <a:spcBef>
                <a:spcPts val="1000"/>
              </a:spcBef>
            </a:pPr>
            <a:r>
              <a:rPr lang="en-US" sz="2200" dirty="0" smtClean="0">
                <a:latin typeface="Arial Narrow" panose="020B0604020202020204" pitchFamily="34" charset="0"/>
                <a:cs typeface="Arial Narrow" panose="020B0604020202020204" pitchFamily="34" charset="0"/>
              </a:rPr>
              <a:t>Awareness </a:t>
            </a:r>
            <a:r>
              <a:rPr lang="en-US" sz="2200" dirty="0">
                <a:latin typeface="Arial Narrow" panose="020B0604020202020204" pitchFamily="34" charset="0"/>
                <a:cs typeface="Arial Narrow" panose="020B0604020202020204" pitchFamily="34" charset="0"/>
              </a:rPr>
              <a:t>programme was planned on 3 R principles </a:t>
            </a:r>
            <a:r>
              <a:rPr lang="en-US" sz="2200" dirty="0" smtClean="0">
                <a:latin typeface="Arial Narrow" panose="020B0604020202020204" pitchFamily="34" charset="0"/>
                <a:cs typeface="Arial Narrow" panose="020B0604020202020204" pitchFamily="34" charset="0"/>
              </a:rPr>
              <a:t>among employees,suppliers</a:t>
            </a:r>
          </a:p>
          <a:p>
            <a:pPr>
              <a:spcBef>
                <a:spcPts val="1000"/>
              </a:spcBef>
            </a:pPr>
            <a:r>
              <a:rPr lang="en-US" sz="2200" dirty="0" smtClean="0">
                <a:latin typeface="Arial Narrow" panose="020B0604020202020204" pitchFamily="34" charset="0"/>
                <a:cs typeface="Arial Narrow" panose="020B0604020202020204" pitchFamily="34" charset="0"/>
              </a:rPr>
              <a:t> </a:t>
            </a:r>
            <a:r>
              <a:rPr lang="en-US" sz="2200" dirty="0">
                <a:latin typeface="Arial Narrow" panose="020B0604020202020204" pitchFamily="34" charset="0"/>
                <a:cs typeface="Arial Narrow" panose="020B0604020202020204" pitchFamily="34" charset="0"/>
              </a:rPr>
              <a:t>Q</a:t>
            </a:r>
            <a:r>
              <a:rPr lang="en-US" sz="2200" dirty="0" smtClean="0">
                <a:latin typeface="Arial Narrow" panose="020B0604020202020204" pitchFamily="34" charset="0"/>
                <a:cs typeface="Arial Narrow" panose="020B0604020202020204" pitchFamily="34" charset="0"/>
              </a:rPr>
              <a:t>uiz programme </a:t>
            </a:r>
            <a:r>
              <a:rPr lang="en-US" sz="2200" dirty="0">
                <a:latin typeface="Arial Narrow" panose="020B0604020202020204" pitchFamily="34" charset="0"/>
                <a:cs typeface="Arial Narrow" panose="020B0604020202020204" pitchFamily="34" charset="0"/>
              </a:rPr>
              <a:t>was also organized at </a:t>
            </a:r>
            <a:r>
              <a:rPr lang="en-US" sz="2200" dirty="0" smtClean="0">
                <a:latin typeface="Arial Narrow" panose="020B0604020202020204" pitchFamily="34" charset="0"/>
                <a:cs typeface="Arial Narrow" panose="020B0604020202020204" pitchFamily="34" charset="0"/>
              </a:rPr>
              <a:t>Site</a:t>
            </a:r>
            <a:r>
              <a:rPr lang="en-US" sz="2200" dirty="0">
                <a:latin typeface="Arial Narrow" panose="020B0604020202020204" pitchFamily="34" charset="0"/>
                <a:cs typeface="Arial Narrow" panose="020B0604020202020204" pitchFamily="34" charset="0"/>
              </a:rPr>
              <a:t> </a:t>
            </a:r>
            <a:r>
              <a:rPr lang="en-US" sz="2200" dirty="0" smtClean="0">
                <a:latin typeface="Arial Narrow" panose="020B0604020202020204" pitchFamily="34" charset="0"/>
                <a:cs typeface="Arial Narrow" panose="020B0604020202020204" pitchFamily="34" charset="0"/>
              </a:rPr>
              <a:t>among employees.</a:t>
            </a:r>
          </a:p>
          <a:p>
            <a:pPr>
              <a:spcBef>
                <a:spcPts val="1000"/>
              </a:spcBef>
            </a:pPr>
            <a:endParaRPr lang="en-US" sz="2200" dirty="0" smtClean="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262531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IN" dirty="0" smtClean="0"/>
              <a:t>CSR Focus area</a:t>
            </a:r>
            <a:endParaRPr lang="en-IN" dirty="0"/>
          </a:p>
        </p:txBody>
      </p:sp>
      <p:graphicFrame>
        <p:nvGraphicFramePr>
          <p:cNvPr id="4" name="Diagram 3"/>
          <p:cNvGraphicFramePr/>
          <p:nvPr>
            <p:extLst/>
          </p:nvPr>
        </p:nvGraphicFramePr>
        <p:xfrm>
          <a:off x="274320" y="799013"/>
          <a:ext cx="11318240" cy="5376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56314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IN" dirty="0" smtClean="0"/>
              <a:t>Promoting health care</a:t>
            </a:r>
            <a:endParaRPr lang="en-IN" dirty="0"/>
          </a:p>
        </p:txBody>
      </p:sp>
      <p:graphicFrame>
        <p:nvGraphicFramePr>
          <p:cNvPr id="4" name="Table 3"/>
          <p:cNvGraphicFramePr>
            <a:graphicFrameLocks noGrp="1"/>
          </p:cNvGraphicFramePr>
          <p:nvPr>
            <p:extLst/>
          </p:nvPr>
        </p:nvGraphicFramePr>
        <p:xfrm>
          <a:off x="321309" y="1178559"/>
          <a:ext cx="11457600" cy="4983406"/>
        </p:xfrm>
        <a:graphic>
          <a:graphicData uri="http://schemas.openxmlformats.org/drawingml/2006/table">
            <a:tbl>
              <a:tblPr firstCol="1" lastCol="1" bandCol="1">
                <a:tableStyleId>{D113A9D2-9D6B-4929-AA2D-F23B5EE8CBE7}</a:tableStyleId>
              </a:tblPr>
              <a:tblGrid>
                <a:gridCol w="3935622">
                  <a:extLst>
                    <a:ext uri="{9D8B030D-6E8A-4147-A177-3AD203B41FA5}">
                      <a16:colId xmlns:a16="http://schemas.microsoft.com/office/drawing/2014/main" val="778140270"/>
                    </a:ext>
                  </a:extLst>
                </a:gridCol>
                <a:gridCol w="3760989">
                  <a:extLst>
                    <a:ext uri="{9D8B030D-6E8A-4147-A177-3AD203B41FA5}">
                      <a16:colId xmlns:a16="http://schemas.microsoft.com/office/drawing/2014/main" val="2061417141"/>
                    </a:ext>
                  </a:extLst>
                </a:gridCol>
                <a:gridCol w="3760989">
                  <a:extLst>
                    <a:ext uri="{9D8B030D-6E8A-4147-A177-3AD203B41FA5}">
                      <a16:colId xmlns:a16="http://schemas.microsoft.com/office/drawing/2014/main" val="3783960425"/>
                    </a:ext>
                  </a:extLst>
                </a:gridCol>
              </a:tblGrid>
              <a:tr h="3239557">
                <a:tc>
                  <a:txBody>
                    <a:bodyPr/>
                    <a:lstStyle/>
                    <a:p>
                      <a:endParaRPr lang="en-IN" sz="2000" dirty="0">
                        <a:solidFill>
                          <a:schemeClr val="tx1"/>
                        </a:solidFill>
                        <a:latin typeface="Arial Narrow" panose="020B0606020202030204" pitchFamily="34" charset="0"/>
                      </a:endParaRPr>
                    </a:p>
                  </a:txBody>
                  <a:tcPr>
                    <a:solidFill>
                      <a:schemeClr val="bg1"/>
                    </a:solidFill>
                  </a:tcPr>
                </a:tc>
                <a:tc>
                  <a:txBody>
                    <a:bodyPr/>
                    <a:lstStyle/>
                    <a:p>
                      <a:endParaRPr lang="en-IN" sz="2000" dirty="0">
                        <a:solidFill>
                          <a:schemeClr val="tx1"/>
                        </a:solidFill>
                        <a:latin typeface="Arial Narrow" panose="020B0606020202030204" pitchFamily="34" charset="0"/>
                      </a:endParaRPr>
                    </a:p>
                  </a:txBody>
                  <a:tcPr>
                    <a:solidFill>
                      <a:schemeClr val="bg1"/>
                    </a:solidFill>
                  </a:tcPr>
                </a:tc>
                <a:tc>
                  <a:txBody>
                    <a:bodyPr/>
                    <a:lstStyle/>
                    <a:p>
                      <a:endParaRPr lang="en-IN" sz="2000"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2676660720"/>
                  </a:ext>
                </a:extLst>
              </a:tr>
              <a:tr h="1743849">
                <a:tc>
                  <a:txBody>
                    <a:bodyPr/>
                    <a:lstStyle/>
                    <a:p>
                      <a:pPr algn="just"/>
                      <a:r>
                        <a:rPr lang="en-IN" sz="1600" dirty="0" smtClean="0">
                          <a:solidFill>
                            <a:schemeClr val="tx1"/>
                          </a:solidFill>
                          <a:latin typeface="Arial Narrow" panose="020B0606020202030204" pitchFamily="34" charset="0"/>
                        </a:rPr>
                        <a:t>There are 8786 people</a:t>
                      </a:r>
                      <a:r>
                        <a:rPr lang="en-IN" sz="1600" baseline="0" dirty="0" smtClean="0">
                          <a:solidFill>
                            <a:schemeClr val="tx1"/>
                          </a:solidFill>
                          <a:latin typeface="Arial Narrow" panose="020B0606020202030204" pitchFamily="34" charset="0"/>
                        </a:rPr>
                        <a:t> f</a:t>
                      </a:r>
                      <a:r>
                        <a:rPr lang="en-IN" sz="1600" dirty="0" smtClean="0">
                          <a:solidFill>
                            <a:schemeClr val="tx1"/>
                          </a:solidFill>
                          <a:latin typeface="Arial Narrow" panose="020B0606020202030204" pitchFamily="34" charset="0"/>
                        </a:rPr>
                        <a:t>rom the rural area of Haldia have treated</a:t>
                      </a:r>
                      <a:r>
                        <a:rPr lang="en-IN" sz="1600" baseline="0" dirty="0" smtClean="0">
                          <a:solidFill>
                            <a:schemeClr val="tx1"/>
                          </a:solidFill>
                          <a:latin typeface="Arial Narrow" panose="020B0606020202030204" pitchFamily="34" charset="0"/>
                        </a:rPr>
                        <a:t> at the free eye screening camp and there are 3774 people have benefited through free spectacles through Medical research Foundation and VMANNN</a:t>
                      </a:r>
                      <a:endParaRPr lang="en-IN" sz="1600" dirty="0">
                        <a:solidFill>
                          <a:schemeClr val="tx1"/>
                        </a:solidFill>
                        <a:latin typeface="Arial Narrow" panose="020B0606020202030204" pitchFamily="34"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b="1" dirty="0" smtClean="0">
                          <a:solidFill>
                            <a:schemeClr val="tx1"/>
                          </a:solidFill>
                          <a:latin typeface="Arial Narrow" panose="020B0606020202030204" pitchFamily="34" charset="0"/>
                        </a:rPr>
                        <a:t>There are 1298 people from</a:t>
                      </a:r>
                      <a:r>
                        <a:rPr lang="en-IN" sz="1600" b="1" baseline="0" dirty="0" smtClean="0">
                          <a:solidFill>
                            <a:schemeClr val="tx1"/>
                          </a:solidFill>
                          <a:latin typeface="Arial Narrow" panose="020B0606020202030204" pitchFamily="34" charset="0"/>
                        </a:rPr>
                        <a:t> the rural areas of the West Bengal have freely done the cataract surgery through Medical research Foundation and VMANNN</a:t>
                      </a:r>
                      <a:endParaRPr lang="en-IN" sz="1600" b="1" dirty="0" smtClean="0">
                        <a:solidFill>
                          <a:schemeClr val="tx1"/>
                        </a:solidFill>
                        <a:latin typeface="Arial Narrow" panose="020B0606020202030204" pitchFamily="34" charset="0"/>
                      </a:endParaRPr>
                    </a:p>
                    <a:p>
                      <a:pPr algn="just"/>
                      <a:endParaRPr lang="en-IN" sz="1600" b="1" dirty="0">
                        <a:solidFill>
                          <a:schemeClr val="tx1"/>
                        </a:solidFill>
                        <a:latin typeface="Arial Narrow" panose="020B0606020202030204" pitchFamily="34" charset="0"/>
                      </a:endParaRPr>
                    </a:p>
                  </a:txBody>
                  <a:tcPr>
                    <a:solidFill>
                      <a:schemeClr val="bg1"/>
                    </a:solidFill>
                  </a:tcPr>
                </a:tc>
                <a:tc>
                  <a:txBody>
                    <a:bodyPr/>
                    <a:lstStyle/>
                    <a:p>
                      <a:pPr algn="just"/>
                      <a:r>
                        <a:rPr lang="en-IN" sz="1600" b="1" dirty="0" smtClean="0">
                          <a:solidFill>
                            <a:schemeClr val="tx1"/>
                          </a:solidFill>
                          <a:latin typeface="Arial Narrow" panose="020B0606020202030204" pitchFamily="34" charset="0"/>
                        </a:rPr>
                        <a:t>There are 4548 </a:t>
                      </a:r>
                      <a:r>
                        <a:rPr lang="en-IN" sz="1600" dirty="0" smtClean="0">
                          <a:solidFill>
                            <a:schemeClr val="tx1"/>
                          </a:solidFill>
                          <a:latin typeface="Arial Narrow" panose="020B0606020202030204" pitchFamily="34" charset="0"/>
                        </a:rPr>
                        <a:t>people</a:t>
                      </a:r>
                      <a:r>
                        <a:rPr lang="en-IN" sz="1600" baseline="0" dirty="0" smtClean="0">
                          <a:solidFill>
                            <a:schemeClr val="tx1"/>
                          </a:solidFill>
                          <a:latin typeface="Arial Narrow" panose="020B0606020202030204" pitchFamily="34" charset="0"/>
                        </a:rPr>
                        <a:t> f</a:t>
                      </a:r>
                      <a:r>
                        <a:rPr lang="en-IN" sz="1600" dirty="0" smtClean="0">
                          <a:solidFill>
                            <a:schemeClr val="tx1"/>
                          </a:solidFill>
                          <a:latin typeface="Arial Narrow" panose="020B0606020202030204" pitchFamily="34" charset="0"/>
                        </a:rPr>
                        <a:t>rom the rural area of Haldia have</a:t>
                      </a:r>
                      <a:r>
                        <a:rPr lang="en-IN" sz="1600" baseline="0" dirty="0" smtClean="0">
                          <a:solidFill>
                            <a:schemeClr val="tx1"/>
                          </a:solidFill>
                          <a:latin typeface="Arial Narrow" panose="020B0606020202030204" pitchFamily="34" charset="0"/>
                        </a:rPr>
                        <a:t> benefited at the free health check-up camp </a:t>
                      </a:r>
                      <a:r>
                        <a:rPr lang="en-IN" sz="1600" b="1" baseline="0" dirty="0" smtClean="0">
                          <a:solidFill>
                            <a:schemeClr val="tx1"/>
                          </a:solidFill>
                          <a:latin typeface="Arial Narrow" panose="020B0606020202030204" pitchFamily="34" charset="0"/>
                        </a:rPr>
                        <a:t>through </a:t>
                      </a:r>
                      <a:r>
                        <a:rPr lang="en-IN" sz="1800" b="1" kern="1200" dirty="0" err="1" smtClean="0">
                          <a:solidFill>
                            <a:schemeClr val="tx1"/>
                          </a:solidFill>
                          <a:effectLst/>
                          <a:latin typeface="Arial Narrow" panose="020B0606020202030204" pitchFamily="34" charset="0"/>
                          <a:ea typeface="+mn-ea"/>
                          <a:cs typeface="+mn-cs"/>
                        </a:rPr>
                        <a:t>Deulpota</a:t>
                      </a:r>
                      <a:r>
                        <a:rPr lang="en-IN" sz="1800" b="1" kern="1200" dirty="0" smtClean="0">
                          <a:solidFill>
                            <a:schemeClr val="tx1"/>
                          </a:solidFill>
                          <a:effectLst/>
                          <a:latin typeface="Arial Narrow" panose="020B0606020202030204" pitchFamily="34" charset="0"/>
                          <a:ea typeface="+mn-ea"/>
                          <a:cs typeface="+mn-cs"/>
                        </a:rPr>
                        <a:t> </a:t>
                      </a:r>
                      <a:r>
                        <a:rPr lang="en-IN" sz="1800" b="1" kern="1200" dirty="0" err="1" smtClean="0">
                          <a:solidFill>
                            <a:schemeClr val="tx1"/>
                          </a:solidFill>
                          <a:effectLst/>
                          <a:latin typeface="Arial Narrow" panose="020B0606020202030204" pitchFamily="34" charset="0"/>
                          <a:ea typeface="+mn-ea"/>
                          <a:cs typeface="+mn-cs"/>
                        </a:rPr>
                        <a:t>Seva</a:t>
                      </a:r>
                      <a:r>
                        <a:rPr lang="en-IN" sz="1800" b="1" kern="1200" dirty="0" smtClean="0">
                          <a:solidFill>
                            <a:schemeClr val="tx1"/>
                          </a:solidFill>
                          <a:effectLst/>
                          <a:latin typeface="Arial Narrow" panose="020B0606020202030204" pitchFamily="34" charset="0"/>
                          <a:ea typeface="+mn-ea"/>
                          <a:cs typeface="+mn-cs"/>
                        </a:rPr>
                        <a:t> </a:t>
                      </a:r>
                      <a:r>
                        <a:rPr lang="en-IN" sz="1800" b="1" kern="1200" dirty="0" err="1" smtClean="0">
                          <a:solidFill>
                            <a:schemeClr val="tx1"/>
                          </a:solidFill>
                          <a:effectLst/>
                          <a:latin typeface="Arial Narrow" panose="020B0606020202030204" pitchFamily="34" charset="0"/>
                          <a:ea typeface="+mn-ea"/>
                          <a:cs typeface="+mn-cs"/>
                        </a:rPr>
                        <a:t>Samitii</a:t>
                      </a:r>
                      <a:endParaRPr lang="en-IN" sz="1600" b="1"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2055865729"/>
                  </a:ext>
                </a:extLst>
              </a:tr>
            </a:tbl>
          </a:graphicData>
        </a:graphic>
      </p:graphicFrame>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308" y="1178558"/>
            <a:ext cx="3910731" cy="3198459"/>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6866" y="1204882"/>
            <a:ext cx="3722043" cy="3158488"/>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6372" y="1191234"/>
            <a:ext cx="3686962" cy="3172136"/>
          </a:xfrm>
          <a:prstGeom prst="rect">
            <a:avLst/>
          </a:prstGeom>
        </p:spPr>
      </p:pic>
    </p:spTree>
    <p:extLst>
      <p:ext uri="{BB962C8B-B14F-4D97-AF65-F5344CB8AC3E}">
        <p14:creationId xmlns:p14="http://schemas.microsoft.com/office/powerpoint/2010/main" val="3907622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1309" y="411445"/>
            <a:ext cx="11230269" cy="526957"/>
          </a:xfrm>
        </p:spPr>
        <p:txBody>
          <a:bodyPr/>
          <a:lstStyle/>
          <a:p>
            <a:r>
              <a:rPr lang="en-IN" dirty="0" smtClean="0"/>
              <a:t>Hygiene and water, sanitation management</a:t>
            </a:r>
            <a:endParaRPr lang="en-IN" dirty="0"/>
          </a:p>
        </p:txBody>
      </p:sp>
      <p:graphicFrame>
        <p:nvGraphicFramePr>
          <p:cNvPr id="4" name="Table 3"/>
          <p:cNvGraphicFramePr>
            <a:graphicFrameLocks noGrp="1"/>
          </p:cNvGraphicFramePr>
          <p:nvPr>
            <p:extLst/>
          </p:nvPr>
        </p:nvGraphicFramePr>
        <p:xfrm>
          <a:off x="321309" y="1178559"/>
          <a:ext cx="11281411" cy="4856481"/>
        </p:xfrm>
        <a:graphic>
          <a:graphicData uri="http://schemas.openxmlformats.org/drawingml/2006/table">
            <a:tbl>
              <a:tblPr firstCol="1" lastCol="1" bandCol="1">
                <a:tableStyleId>{D113A9D2-9D6B-4929-AA2D-F23B5EE8CBE7}</a:tableStyleId>
              </a:tblPr>
              <a:tblGrid>
                <a:gridCol w="5765269">
                  <a:extLst>
                    <a:ext uri="{9D8B030D-6E8A-4147-A177-3AD203B41FA5}">
                      <a16:colId xmlns:a16="http://schemas.microsoft.com/office/drawing/2014/main" val="778140270"/>
                    </a:ext>
                  </a:extLst>
                </a:gridCol>
                <a:gridCol w="5516142">
                  <a:extLst>
                    <a:ext uri="{9D8B030D-6E8A-4147-A177-3AD203B41FA5}">
                      <a16:colId xmlns:a16="http://schemas.microsoft.com/office/drawing/2014/main" val="2061417141"/>
                    </a:ext>
                  </a:extLst>
                </a:gridCol>
              </a:tblGrid>
              <a:tr h="3157047">
                <a:tc>
                  <a:txBody>
                    <a:bodyPr/>
                    <a:lstStyle/>
                    <a:p>
                      <a:endParaRPr lang="en-IN" sz="2000" dirty="0">
                        <a:solidFill>
                          <a:schemeClr val="tx1"/>
                        </a:solidFill>
                        <a:latin typeface="Arial Narrow" panose="020B0606020202030204" pitchFamily="34" charset="0"/>
                      </a:endParaRPr>
                    </a:p>
                  </a:txBody>
                  <a:tcPr>
                    <a:solidFill>
                      <a:schemeClr val="bg1"/>
                    </a:solidFill>
                  </a:tcPr>
                </a:tc>
                <a:tc>
                  <a:txBody>
                    <a:bodyPr/>
                    <a:lstStyle/>
                    <a:p>
                      <a:endParaRPr lang="en-IN" sz="2000"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2676660720"/>
                  </a:ext>
                </a:extLst>
              </a:tr>
              <a:tr h="1699434">
                <a:tc>
                  <a:txBody>
                    <a:bodyPr/>
                    <a:lstStyle/>
                    <a:p>
                      <a:pPr algn="just"/>
                      <a:r>
                        <a:rPr lang="en-IN" sz="1600" dirty="0" smtClean="0">
                          <a:solidFill>
                            <a:schemeClr val="tx1"/>
                          </a:solidFill>
                          <a:latin typeface="Arial Narrow" panose="020B0606020202030204" pitchFamily="34" charset="0"/>
                        </a:rPr>
                        <a:t>There are 10450 girl child of five Govt. high schools and women from the rural  areas Haldia</a:t>
                      </a:r>
                      <a:r>
                        <a:rPr lang="en-IN" sz="1600" baseline="0" dirty="0" smtClean="0">
                          <a:solidFill>
                            <a:schemeClr val="tx1"/>
                          </a:solidFill>
                          <a:latin typeface="Arial Narrow" panose="020B0606020202030204" pitchFamily="34" charset="0"/>
                        </a:rPr>
                        <a:t> have benefited through Sarboday Sangha.</a:t>
                      </a:r>
                      <a:endParaRPr lang="en-IN" sz="1600" dirty="0">
                        <a:solidFill>
                          <a:schemeClr val="tx1"/>
                        </a:solidFill>
                        <a:latin typeface="Arial Narrow" panose="020B0606020202030204" pitchFamily="34"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b="1" dirty="0" smtClean="0">
                          <a:solidFill>
                            <a:schemeClr val="tx1"/>
                          </a:solidFill>
                          <a:latin typeface="Arial Narrow" panose="020B0606020202030204" pitchFamily="34" charset="0"/>
                        </a:rPr>
                        <a:t>There are ten</a:t>
                      </a:r>
                      <a:r>
                        <a:rPr lang="en-IN" sz="1600" b="1" baseline="0" dirty="0" smtClean="0">
                          <a:solidFill>
                            <a:schemeClr val="tx1"/>
                          </a:solidFill>
                          <a:latin typeface="Arial Narrow" panose="020B0606020202030204" pitchFamily="34" charset="0"/>
                        </a:rPr>
                        <a:t> toilet blocks and one water station have constructed at two Govt. schools and there 1165 students have benefited through  this project and this project is managed by </a:t>
                      </a:r>
                      <a:r>
                        <a:rPr lang="en-IN" sz="1600" baseline="0" dirty="0" smtClean="0">
                          <a:solidFill>
                            <a:schemeClr val="tx1"/>
                          </a:solidFill>
                          <a:latin typeface="Arial Narrow" panose="020B0606020202030204" pitchFamily="34" charset="0"/>
                        </a:rPr>
                        <a:t>Sarboday Sangha.</a:t>
                      </a:r>
                      <a:endParaRPr lang="en-IN" sz="1600" dirty="0" smtClean="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2055865729"/>
                  </a:ext>
                </a:extLst>
              </a:tr>
            </a:tbl>
          </a:graphicData>
        </a:graphic>
      </p:graphicFrame>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309" y="1178559"/>
            <a:ext cx="5734050" cy="309880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9371" y="1204883"/>
            <a:ext cx="5456658" cy="3072477"/>
          </a:xfrm>
          <a:prstGeom prst="rect">
            <a:avLst/>
          </a:prstGeom>
        </p:spPr>
      </p:pic>
    </p:spTree>
    <p:extLst>
      <p:ext uri="{BB962C8B-B14F-4D97-AF65-F5344CB8AC3E}">
        <p14:creationId xmlns:p14="http://schemas.microsoft.com/office/powerpoint/2010/main" val="16440169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IN" dirty="0" smtClean="0"/>
              <a:t>Empowering Women</a:t>
            </a:r>
            <a:endParaRPr lang="en-IN" dirty="0"/>
          </a:p>
        </p:txBody>
      </p:sp>
      <p:graphicFrame>
        <p:nvGraphicFramePr>
          <p:cNvPr id="4" name="Table 3"/>
          <p:cNvGraphicFramePr>
            <a:graphicFrameLocks noGrp="1"/>
          </p:cNvGraphicFramePr>
          <p:nvPr>
            <p:extLst/>
          </p:nvPr>
        </p:nvGraphicFramePr>
        <p:xfrm>
          <a:off x="240029" y="1198879"/>
          <a:ext cx="11457600" cy="4983406"/>
        </p:xfrm>
        <a:graphic>
          <a:graphicData uri="http://schemas.openxmlformats.org/drawingml/2006/table">
            <a:tbl>
              <a:tblPr firstCol="1" lastCol="1" bandCol="1">
                <a:tableStyleId>{D113A9D2-9D6B-4929-AA2D-F23B5EE8CBE7}</a:tableStyleId>
              </a:tblPr>
              <a:tblGrid>
                <a:gridCol w="3935622">
                  <a:extLst>
                    <a:ext uri="{9D8B030D-6E8A-4147-A177-3AD203B41FA5}">
                      <a16:colId xmlns:a16="http://schemas.microsoft.com/office/drawing/2014/main" val="778140270"/>
                    </a:ext>
                  </a:extLst>
                </a:gridCol>
                <a:gridCol w="3760989">
                  <a:extLst>
                    <a:ext uri="{9D8B030D-6E8A-4147-A177-3AD203B41FA5}">
                      <a16:colId xmlns:a16="http://schemas.microsoft.com/office/drawing/2014/main" val="2061417141"/>
                    </a:ext>
                  </a:extLst>
                </a:gridCol>
                <a:gridCol w="3760989">
                  <a:extLst>
                    <a:ext uri="{9D8B030D-6E8A-4147-A177-3AD203B41FA5}">
                      <a16:colId xmlns:a16="http://schemas.microsoft.com/office/drawing/2014/main" val="3783960425"/>
                    </a:ext>
                  </a:extLst>
                </a:gridCol>
              </a:tblGrid>
              <a:tr h="3239557">
                <a:tc>
                  <a:txBody>
                    <a:bodyPr/>
                    <a:lstStyle/>
                    <a:p>
                      <a:endParaRPr lang="en-IN" sz="2000" dirty="0">
                        <a:solidFill>
                          <a:schemeClr val="tx1"/>
                        </a:solidFill>
                        <a:latin typeface="Arial Narrow" panose="020B0606020202030204" pitchFamily="34" charset="0"/>
                      </a:endParaRPr>
                    </a:p>
                  </a:txBody>
                  <a:tcPr>
                    <a:solidFill>
                      <a:schemeClr val="bg1"/>
                    </a:solidFill>
                  </a:tcPr>
                </a:tc>
                <a:tc>
                  <a:txBody>
                    <a:bodyPr/>
                    <a:lstStyle/>
                    <a:p>
                      <a:endParaRPr lang="en-IN" sz="2000" dirty="0">
                        <a:solidFill>
                          <a:schemeClr val="tx1"/>
                        </a:solidFill>
                        <a:latin typeface="Arial Narrow" panose="020B0606020202030204" pitchFamily="34" charset="0"/>
                      </a:endParaRPr>
                    </a:p>
                  </a:txBody>
                  <a:tcPr>
                    <a:solidFill>
                      <a:schemeClr val="bg1"/>
                    </a:solidFill>
                  </a:tcPr>
                </a:tc>
                <a:tc>
                  <a:txBody>
                    <a:bodyPr/>
                    <a:lstStyle/>
                    <a:p>
                      <a:endParaRPr lang="en-IN" sz="2000"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2676660720"/>
                  </a:ext>
                </a:extLst>
              </a:tr>
              <a:tr h="1743849">
                <a:tc>
                  <a:txBody>
                    <a:bodyPr/>
                    <a:lstStyle/>
                    <a:p>
                      <a:pPr algn="just"/>
                      <a:r>
                        <a:rPr lang="en-IN" sz="1600" dirty="0" smtClean="0">
                          <a:solidFill>
                            <a:schemeClr val="tx1"/>
                          </a:solidFill>
                          <a:latin typeface="Arial Narrow" panose="020B0606020202030204" pitchFamily="34" charset="0"/>
                        </a:rPr>
                        <a:t>There are 196 women from the urban are of Kolkata have trained on</a:t>
                      </a:r>
                      <a:r>
                        <a:rPr lang="en-IN" sz="1600" baseline="0" dirty="0" smtClean="0">
                          <a:solidFill>
                            <a:schemeClr val="tx1"/>
                          </a:solidFill>
                          <a:latin typeface="Arial Narrow" panose="020B0606020202030204" pitchFamily="34" charset="0"/>
                        </a:rPr>
                        <a:t> the beautician training at Kolkata through Hope Kolkata Foundation</a:t>
                      </a:r>
                      <a:endParaRPr lang="en-IN" sz="1600" dirty="0">
                        <a:solidFill>
                          <a:schemeClr val="tx1"/>
                        </a:solidFill>
                        <a:latin typeface="Arial Narrow" panose="020B0606020202030204" pitchFamily="34" charset="0"/>
                      </a:endParaRPr>
                    </a:p>
                  </a:txBody>
                  <a:tcPr>
                    <a:solidFill>
                      <a:schemeClr val="bg1"/>
                    </a:solidFill>
                  </a:tcPr>
                </a:tc>
                <a:tc>
                  <a:txBody>
                    <a:bodyPr/>
                    <a:lstStyle/>
                    <a:p>
                      <a:pPr algn="just"/>
                      <a:r>
                        <a:rPr lang="en-IN" sz="1600" b="1" dirty="0" smtClean="0">
                          <a:solidFill>
                            <a:schemeClr val="tx1"/>
                          </a:solidFill>
                          <a:latin typeface="Arial Narrow" panose="020B0606020202030204" pitchFamily="34" charset="0"/>
                        </a:rPr>
                        <a:t>There are 200 women from the urban are of Kolkata and rural area</a:t>
                      </a:r>
                      <a:r>
                        <a:rPr lang="en-IN" sz="1600" b="1" baseline="0" dirty="0" smtClean="0">
                          <a:solidFill>
                            <a:schemeClr val="tx1"/>
                          </a:solidFill>
                          <a:latin typeface="Arial Narrow" panose="020B0606020202030204" pitchFamily="34" charset="0"/>
                        </a:rPr>
                        <a:t> of Haldia </a:t>
                      </a:r>
                      <a:r>
                        <a:rPr lang="en-IN" sz="1600" b="1" dirty="0" smtClean="0">
                          <a:solidFill>
                            <a:schemeClr val="tx1"/>
                          </a:solidFill>
                          <a:latin typeface="Arial Narrow" panose="020B0606020202030204" pitchFamily="34" charset="0"/>
                        </a:rPr>
                        <a:t>have trained on</a:t>
                      </a:r>
                      <a:r>
                        <a:rPr lang="en-IN" sz="1600" b="1" baseline="0" dirty="0" smtClean="0">
                          <a:solidFill>
                            <a:schemeClr val="tx1"/>
                          </a:solidFill>
                          <a:latin typeface="Arial Narrow" panose="020B0606020202030204" pitchFamily="34" charset="0"/>
                        </a:rPr>
                        <a:t> the tailoring training through Hope Kolkata Foundation and Abhyudaya Haldia</a:t>
                      </a:r>
                      <a:endParaRPr lang="en-IN" sz="1600" b="1" dirty="0">
                        <a:solidFill>
                          <a:schemeClr val="tx1"/>
                        </a:solidFill>
                        <a:latin typeface="Arial Narrow" panose="020B0606020202030204" pitchFamily="34" charset="0"/>
                      </a:endParaRPr>
                    </a:p>
                  </a:txBody>
                  <a:tcPr>
                    <a:solidFill>
                      <a:schemeClr val="bg1"/>
                    </a:solidFill>
                  </a:tcPr>
                </a:tc>
                <a:tc>
                  <a:txBody>
                    <a:bodyPr/>
                    <a:lstStyle/>
                    <a:p>
                      <a:pPr algn="just"/>
                      <a:r>
                        <a:rPr lang="en-IN" sz="1600" b="1" dirty="0" smtClean="0">
                          <a:solidFill>
                            <a:schemeClr val="tx1"/>
                          </a:solidFill>
                          <a:latin typeface="Arial Narrow" panose="020B0606020202030204" pitchFamily="34" charset="0"/>
                        </a:rPr>
                        <a:t>There are 327 women from the rural area</a:t>
                      </a:r>
                      <a:r>
                        <a:rPr lang="en-IN" sz="1600" b="1" baseline="0" dirty="0" smtClean="0">
                          <a:solidFill>
                            <a:schemeClr val="tx1"/>
                          </a:solidFill>
                          <a:latin typeface="Arial Narrow" panose="020B0606020202030204" pitchFamily="34" charset="0"/>
                        </a:rPr>
                        <a:t> of Haldia </a:t>
                      </a:r>
                      <a:r>
                        <a:rPr lang="en-IN" sz="1600" b="1" dirty="0" smtClean="0">
                          <a:solidFill>
                            <a:schemeClr val="tx1"/>
                          </a:solidFill>
                          <a:latin typeface="Arial Narrow" panose="020B0606020202030204" pitchFamily="34" charset="0"/>
                        </a:rPr>
                        <a:t>have trained on</a:t>
                      </a:r>
                      <a:r>
                        <a:rPr lang="en-IN" sz="1600" b="1" baseline="0" dirty="0" smtClean="0">
                          <a:solidFill>
                            <a:schemeClr val="tx1"/>
                          </a:solidFill>
                          <a:latin typeface="Arial Narrow" panose="020B0606020202030204" pitchFamily="34" charset="0"/>
                        </a:rPr>
                        <a:t> the poultry farm management through Abhyudaya Haldia</a:t>
                      </a:r>
                      <a:endParaRPr lang="en-IN" sz="1600" b="1"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2055865729"/>
                  </a:ext>
                </a:extLst>
              </a:tr>
            </a:tbl>
          </a:graphicData>
        </a:graphic>
      </p:graphicFrame>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030" y="1229701"/>
            <a:ext cx="3910730" cy="316763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4970" y="1229701"/>
            <a:ext cx="3716405" cy="3167637"/>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75586" y="1229702"/>
            <a:ext cx="3722044" cy="3167637"/>
          </a:xfrm>
          <a:prstGeom prst="rect">
            <a:avLst/>
          </a:prstGeom>
        </p:spPr>
      </p:pic>
    </p:spTree>
    <p:extLst>
      <p:ext uri="{BB962C8B-B14F-4D97-AF65-F5344CB8AC3E}">
        <p14:creationId xmlns:p14="http://schemas.microsoft.com/office/powerpoint/2010/main" val="25080134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90136" y="545984"/>
            <a:ext cx="11243333" cy="546100"/>
          </a:xfrm>
        </p:spPr>
        <p:txBody>
          <a:bodyPr/>
          <a:lstStyle/>
          <a:p>
            <a:r>
              <a:rPr lang="en-IN" dirty="0" smtClean="0"/>
              <a:t>Beneficiaries status</a:t>
            </a:r>
            <a:endParaRPr lang="en-IN" dirty="0"/>
          </a:p>
        </p:txBody>
      </p:sp>
      <p:graphicFrame>
        <p:nvGraphicFramePr>
          <p:cNvPr id="5" name="Table 4"/>
          <p:cNvGraphicFramePr>
            <a:graphicFrameLocks noGrp="1"/>
          </p:cNvGraphicFramePr>
          <p:nvPr>
            <p:extLst/>
          </p:nvPr>
        </p:nvGraphicFramePr>
        <p:xfrm>
          <a:off x="304800" y="1178560"/>
          <a:ext cx="11430000" cy="1684020"/>
        </p:xfrm>
        <a:graphic>
          <a:graphicData uri="http://schemas.openxmlformats.org/drawingml/2006/table">
            <a:tbl>
              <a:tblPr>
                <a:tableStyleId>{5C22544A-7EE6-4342-B048-85BDC9FD1C3A}</a:tableStyleId>
              </a:tblPr>
              <a:tblGrid>
                <a:gridCol w="3687109">
                  <a:extLst>
                    <a:ext uri="{9D8B030D-6E8A-4147-A177-3AD203B41FA5}">
                      <a16:colId xmlns:a16="http://schemas.microsoft.com/office/drawing/2014/main" val="3001812187"/>
                    </a:ext>
                  </a:extLst>
                </a:gridCol>
                <a:gridCol w="2244002">
                  <a:extLst>
                    <a:ext uri="{9D8B030D-6E8A-4147-A177-3AD203B41FA5}">
                      <a16:colId xmlns:a16="http://schemas.microsoft.com/office/drawing/2014/main" val="3508312171"/>
                    </a:ext>
                  </a:extLst>
                </a:gridCol>
                <a:gridCol w="1224001">
                  <a:extLst>
                    <a:ext uri="{9D8B030D-6E8A-4147-A177-3AD203B41FA5}">
                      <a16:colId xmlns:a16="http://schemas.microsoft.com/office/drawing/2014/main" val="944754427"/>
                    </a:ext>
                  </a:extLst>
                </a:gridCol>
                <a:gridCol w="1224001">
                  <a:extLst>
                    <a:ext uri="{9D8B030D-6E8A-4147-A177-3AD203B41FA5}">
                      <a16:colId xmlns:a16="http://schemas.microsoft.com/office/drawing/2014/main" val="4034375661"/>
                    </a:ext>
                  </a:extLst>
                </a:gridCol>
                <a:gridCol w="1224001">
                  <a:extLst>
                    <a:ext uri="{9D8B030D-6E8A-4147-A177-3AD203B41FA5}">
                      <a16:colId xmlns:a16="http://schemas.microsoft.com/office/drawing/2014/main" val="931069035"/>
                    </a:ext>
                  </a:extLst>
                </a:gridCol>
                <a:gridCol w="1224001">
                  <a:extLst>
                    <a:ext uri="{9D8B030D-6E8A-4147-A177-3AD203B41FA5}">
                      <a16:colId xmlns:a16="http://schemas.microsoft.com/office/drawing/2014/main" val="3172249493"/>
                    </a:ext>
                  </a:extLst>
                </a:gridCol>
                <a:gridCol w="602885">
                  <a:extLst>
                    <a:ext uri="{9D8B030D-6E8A-4147-A177-3AD203B41FA5}">
                      <a16:colId xmlns:a16="http://schemas.microsoft.com/office/drawing/2014/main" val="2753143219"/>
                    </a:ext>
                  </a:extLst>
                </a:gridCol>
              </a:tblGrid>
              <a:tr h="277283">
                <a:tc rowSpan="2">
                  <a:txBody>
                    <a:bodyPr/>
                    <a:lstStyle/>
                    <a:p>
                      <a:pPr algn="just" fontAlgn="ctr"/>
                      <a:r>
                        <a:rPr lang="en-IN" sz="1800" b="1" u="none" strike="noStrike" dirty="0">
                          <a:solidFill>
                            <a:schemeClr val="bg1"/>
                          </a:solidFill>
                          <a:effectLst/>
                          <a:latin typeface="Arial Narrow" panose="020B0606020202030204" pitchFamily="34" charset="0"/>
                        </a:rPr>
                        <a:t>Project </a:t>
                      </a:r>
                      <a:endParaRPr lang="en-IN" sz="1800" b="1" i="0" u="none" strike="noStrike" dirty="0">
                        <a:solidFill>
                          <a:schemeClr val="bg1"/>
                        </a:solidFill>
                        <a:effectLst/>
                        <a:latin typeface="Arial Narrow" panose="020B0606020202030204" pitchFamily="34" charset="0"/>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2F87"/>
                    </a:solidFill>
                  </a:tcPr>
                </a:tc>
                <a:tc rowSpan="2">
                  <a:txBody>
                    <a:bodyPr/>
                    <a:lstStyle/>
                    <a:p>
                      <a:pPr algn="just" fontAlgn="ctr"/>
                      <a:r>
                        <a:rPr lang="en-IN" sz="1800" b="1" u="none" strike="noStrike">
                          <a:solidFill>
                            <a:schemeClr val="bg1"/>
                          </a:solidFill>
                          <a:effectLst/>
                          <a:latin typeface="Arial Narrow" panose="020B0606020202030204" pitchFamily="34" charset="0"/>
                        </a:rPr>
                        <a:t>Implementing NGO</a:t>
                      </a:r>
                      <a:endParaRPr lang="en-IN" sz="1800" b="1" i="0" u="none" strike="noStrike">
                        <a:solidFill>
                          <a:schemeClr val="bg1"/>
                        </a:solidFill>
                        <a:effectLst/>
                        <a:latin typeface="Arial Narrow" panose="020B0606020202030204" pitchFamily="34" charset="0"/>
                      </a:endParaRPr>
                    </a:p>
                  </a:txBody>
                  <a:tcPr marL="6350" marR="6350" marT="6350" marB="0" anchor="ctr">
                    <a:lnT w="12700" cap="flat" cmpd="sng" algn="ctr">
                      <a:solidFill>
                        <a:schemeClr val="tx1"/>
                      </a:solidFill>
                      <a:prstDash val="solid"/>
                      <a:round/>
                      <a:headEnd type="none" w="med" len="med"/>
                      <a:tailEnd type="none" w="med" len="med"/>
                    </a:lnT>
                    <a:solidFill>
                      <a:srgbClr val="002F87"/>
                    </a:solidFill>
                  </a:tcPr>
                </a:tc>
                <a:tc gridSpan="5">
                  <a:txBody>
                    <a:bodyPr/>
                    <a:lstStyle/>
                    <a:p>
                      <a:pPr algn="ctr" fontAlgn="ctr"/>
                      <a:r>
                        <a:rPr lang="en-IN" sz="1800" b="1" u="none" strike="noStrike">
                          <a:solidFill>
                            <a:schemeClr val="bg1"/>
                          </a:solidFill>
                          <a:effectLst/>
                          <a:latin typeface="Arial Narrow" panose="020B0606020202030204" pitchFamily="34" charset="0"/>
                        </a:rPr>
                        <a:t>No. of  women trained</a:t>
                      </a:r>
                      <a:endParaRPr lang="en-IN" sz="1800" b="1" i="0" u="none" strike="noStrike">
                        <a:solidFill>
                          <a:schemeClr val="bg1"/>
                        </a:solidFill>
                        <a:effectLst/>
                        <a:latin typeface="Arial Narrow" panose="020B0606020202030204" pitchFamily="34" charset="0"/>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2F87"/>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136188997"/>
                  </a:ext>
                </a:extLst>
              </a:tr>
              <a:tr h="277283">
                <a:tc vMerge="1">
                  <a:txBody>
                    <a:bodyPr/>
                    <a:lstStyle/>
                    <a:p>
                      <a:endParaRPr lang="en-IN"/>
                    </a:p>
                  </a:txBody>
                  <a:tcPr/>
                </a:tc>
                <a:tc vMerge="1">
                  <a:txBody>
                    <a:bodyPr/>
                    <a:lstStyle/>
                    <a:p>
                      <a:endParaRPr lang="en-IN"/>
                    </a:p>
                  </a:txBody>
                  <a:tcPr/>
                </a:tc>
                <a:tc>
                  <a:txBody>
                    <a:bodyPr/>
                    <a:lstStyle/>
                    <a:p>
                      <a:pPr algn="just" fontAlgn="ctr"/>
                      <a:r>
                        <a:rPr lang="en-IN" sz="1800" b="1" u="none" strike="noStrike">
                          <a:solidFill>
                            <a:schemeClr val="bg1"/>
                          </a:solidFill>
                          <a:effectLst/>
                          <a:latin typeface="Arial Narrow" panose="020B0606020202030204" pitchFamily="34" charset="0"/>
                        </a:rPr>
                        <a:t>2019-20</a:t>
                      </a:r>
                      <a:endParaRPr lang="en-IN" sz="1800" b="1" i="0" u="none" strike="noStrike">
                        <a:solidFill>
                          <a:schemeClr val="bg1"/>
                        </a:solidFill>
                        <a:effectLst/>
                        <a:latin typeface="Arial Narrow" panose="020B0606020202030204" pitchFamily="34" charset="0"/>
                      </a:endParaRPr>
                    </a:p>
                  </a:txBody>
                  <a:tcPr marL="6350" marR="6350" marT="6350" marB="0" anchor="ctr">
                    <a:solidFill>
                      <a:srgbClr val="002F87"/>
                    </a:solidFill>
                  </a:tcPr>
                </a:tc>
                <a:tc>
                  <a:txBody>
                    <a:bodyPr/>
                    <a:lstStyle/>
                    <a:p>
                      <a:pPr algn="just" fontAlgn="ctr"/>
                      <a:r>
                        <a:rPr lang="en-IN" sz="1800" b="1" u="none" strike="noStrike">
                          <a:solidFill>
                            <a:schemeClr val="bg1"/>
                          </a:solidFill>
                          <a:effectLst/>
                          <a:latin typeface="Arial Narrow" panose="020B0606020202030204" pitchFamily="34" charset="0"/>
                        </a:rPr>
                        <a:t>2021-22</a:t>
                      </a:r>
                      <a:endParaRPr lang="en-IN" sz="1800" b="1" i="0" u="none" strike="noStrike">
                        <a:solidFill>
                          <a:schemeClr val="bg1"/>
                        </a:solidFill>
                        <a:effectLst/>
                        <a:latin typeface="Arial Narrow" panose="020B0606020202030204" pitchFamily="34" charset="0"/>
                      </a:endParaRPr>
                    </a:p>
                  </a:txBody>
                  <a:tcPr marL="6350" marR="6350" marT="6350" marB="0" anchor="ctr">
                    <a:solidFill>
                      <a:srgbClr val="002F87"/>
                    </a:solidFill>
                  </a:tcPr>
                </a:tc>
                <a:tc>
                  <a:txBody>
                    <a:bodyPr/>
                    <a:lstStyle/>
                    <a:p>
                      <a:pPr algn="just" fontAlgn="ctr"/>
                      <a:r>
                        <a:rPr lang="en-IN" sz="1800" b="1" u="none" strike="noStrike">
                          <a:solidFill>
                            <a:schemeClr val="bg1"/>
                          </a:solidFill>
                          <a:effectLst/>
                          <a:latin typeface="Arial Narrow" panose="020B0606020202030204" pitchFamily="34" charset="0"/>
                        </a:rPr>
                        <a:t>2021-22</a:t>
                      </a:r>
                      <a:endParaRPr lang="en-IN" sz="1800" b="1" i="0" u="none" strike="noStrike">
                        <a:solidFill>
                          <a:schemeClr val="bg1"/>
                        </a:solidFill>
                        <a:effectLst/>
                        <a:latin typeface="Arial Narrow" panose="020B0606020202030204" pitchFamily="34" charset="0"/>
                      </a:endParaRPr>
                    </a:p>
                  </a:txBody>
                  <a:tcPr marL="6350" marR="6350" marT="6350" marB="0" anchor="ctr">
                    <a:solidFill>
                      <a:srgbClr val="002F87"/>
                    </a:solidFill>
                  </a:tcPr>
                </a:tc>
                <a:tc>
                  <a:txBody>
                    <a:bodyPr/>
                    <a:lstStyle/>
                    <a:p>
                      <a:pPr algn="just" fontAlgn="ctr"/>
                      <a:r>
                        <a:rPr lang="en-IN" sz="1800" b="1" u="none" strike="noStrike">
                          <a:solidFill>
                            <a:schemeClr val="bg1"/>
                          </a:solidFill>
                          <a:effectLst/>
                          <a:latin typeface="Arial Narrow" panose="020B0606020202030204" pitchFamily="34" charset="0"/>
                        </a:rPr>
                        <a:t>2022-23</a:t>
                      </a:r>
                      <a:endParaRPr lang="en-IN" sz="1800" b="1" i="0" u="none" strike="noStrike">
                        <a:solidFill>
                          <a:schemeClr val="bg1"/>
                        </a:solidFill>
                        <a:effectLst/>
                        <a:latin typeface="Arial Narrow" panose="020B0606020202030204" pitchFamily="34" charset="0"/>
                      </a:endParaRPr>
                    </a:p>
                  </a:txBody>
                  <a:tcPr marL="6350" marR="6350" marT="6350" marB="0" anchor="ctr">
                    <a:solidFill>
                      <a:srgbClr val="002F87"/>
                    </a:solidFill>
                  </a:tcPr>
                </a:tc>
                <a:tc>
                  <a:txBody>
                    <a:bodyPr/>
                    <a:lstStyle/>
                    <a:p>
                      <a:pPr algn="just" fontAlgn="ctr"/>
                      <a:r>
                        <a:rPr lang="en-IN" sz="1800" b="1" u="none" strike="noStrike" dirty="0">
                          <a:solidFill>
                            <a:schemeClr val="bg1"/>
                          </a:solidFill>
                          <a:effectLst/>
                          <a:latin typeface="Arial Narrow" panose="020B0606020202030204" pitchFamily="34" charset="0"/>
                        </a:rPr>
                        <a:t>Total</a:t>
                      </a:r>
                      <a:endParaRPr lang="en-IN" sz="1800" b="1" i="0" u="none" strike="noStrike" dirty="0">
                        <a:solidFill>
                          <a:schemeClr val="bg1"/>
                        </a:solidFill>
                        <a:effectLst/>
                        <a:latin typeface="Arial Narrow" panose="020B0606020202030204" pitchFamily="34" charset="0"/>
                      </a:endParaRPr>
                    </a:p>
                  </a:txBody>
                  <a:tcPr marL="6350" marR="6350" marT="6350" marB="0" anchor="ctr">
                    <a:lnR w="12700" cap="flat" cmpd="sng" algn="ctr">
                      <a:solidFill>
                        <a:schemeClr val="tx1"/>
                      </a:solidFill>
                      <a:prstDash val="solid"/>
                      <a:round/>
                      <a:headEnd type="none" w="med" len="med"/>
                      <a:tailEnd type="none" w="med" len="med"/>
                    </a:lnR>
                    <a:solidFill>
                      <a:srgbClr val="002F87"/>
                    </a:solidFill>
                  </a:tcPr>
                </a:tc>
                <a:extLst>
                  <a:ext uri="{0D108BD9-81ED-4DB2-BD59-A6C34878D82A}">
                    <a16:rowId xmlns:a16="http://schemas.microsoft.com/office/drawing/2014/main" val="3994526705"/>
                  </a:ext>
                </a:extLst>
              </a:tr>
              <a:tr h="277283">
                <a:tc>
                  <a:txBody>
                    <a:bodyPr/>
                    <a:lstStyle/>
                    <a:p>
                      <a:pPr algn="just" fontAlgn="ctr"/>
                      <a:r>
                        <a:rPr lang="en-IN" sz="1800" u="none" strike="noStrike">
                          <a:effectLst/>
                          <a:latin typeface="Arial Narrow" panose="020B0606020202030204" pitchFamily="34" charset="0"/>
                        </a:rPr>
                        <a:t>Beautician training </a:t>
                      </a:r>
                      <a:endParaRPr lang="en-IN" sz="1800" b="0" i="0" u="none" strike="noStrike">
                        <a:solidFill>
                          <a:srgbClr val="000000"/>
                        </a:solidFill>
                        <a:effectLst/>
                        <a:latin typeface="Arial Narrow" panose="020B0606020202030204" pitchFamily="34" charset="0"/>
                      </a:endParaRPr>
                    </a:p>
                  </a:txBody>
                  <a:tcPr marL="6350" marR="6350" marT="6350" marB="0" anchor="ctr">
                    <a:lnL w="12700" cap="flat" cmpd="sng" algn="ctr">
                      <a:solidFill>
                        <a:schemeClr val="tx1"/>
                      </a:solidFill>
                      <a:prstDash val="solid"/>
                      <a:round/>
                      <a:headEnd type="none" w="med" len="med"/>
                      <a:tailEnd type="none" w="med" len="med"/>
                    </a:lnL>
                    <a:solidFill>
                      <a:srgbClr val="C5E0B4"/>
                    </a:solidFill>
                  </a:tcPr>
                </a:tc>
                <a:tc>
                  <a:txBody>
                    <a:bodyPr/>
                    <a:lstStyle/>
                    <a:p>
                      <a:pPr algn="l" fontAlgn="ctr"/>
                      <a:r>
                        <a:rPr lang="en-IN" sz="1800" u="none" strike="noStrike" dirty="0">
                          <a:effectLst/>
                          <a:latin typeface="Arial Narrow" panose="020B0606020202030204" pitchFamily="34" charset="0"/>
                        </a:rPr>
                        <a:t>Hope Kolkata Foundation</a:t>
                      </a:r>
                      <a:endParaRPr lang="en-IN" sz="1800" b="0" i="0" u="none" strike="noStrike" dirty="0">
                        <a:solidFill>
                          <a:srgbClr val="000000"/>
                        </a:solidFill>
                        <a:effectLst/>
                        <a:latin typeface="Arial Narrow" panose="020B0606020202030204" pitchFamily="34" charset="0"/>
                      </a:endParaRPr>
                    </a:p>
                  </a:txBody>
                  <a:tcPr marL="6350" marR="6350" marT="6350" marB="0" anchor="ctr">
                    <a:solidFill>
                      <a:srgbClr val="C5E0B4"/>
                    </a:solidFill>
                  </a:tcPr>
                </a:tc>
                <a:tc>
                  <a:txBody>
                    <a:bodyPr/>
                    <a:lstStyle/>
                    <a:p>
                      <a:pPr algn="just" fontAlgn="ctr"/>
                      <a:r>
                        <a:rPr lang="en-IN" sz="1800" u="none" strike="noStrike">
                          <a:effectLst/>
                          <a:latin typeface="Arial Narrow" panose="020B0606020202030204" pitchFamily="34" charset="0"/>
                        </a:rPr>
                        <a:t>60</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C5E0B4"/>
                    </a:solidFill>
                  </a:tcPr>
                </a:tc>
                <a:tc>
                  <a:txBody>
                    <a:bodyPr/>
                    <a:lstStyle/>
                    <a:p>
                      <a:pPr algn="just" fontAlgn="ctr"/>
                      <a:r>
                        <a:rPr lang="en-IN" sz="1800" u="none" strike="noStrike">
                          <a:effectLst/>
                          <a:latin typeface="Arial Narrow" panose="020B0606020202030204" pitchFamily="34" charset="0"/>
                        </a:rPr>
                        <a:t>30</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C5E0B4"/>
                    </a:solidFill>
                  </a:tcPr>
                </a:tc>
                <a:tc>
                  <a:txBody>
                    <a:bodyPr/>
                    <a:lstStyle/>
                    <a:p>
                      <a:pPr algn="just" fontAlgn="ctr"/>
                      <a:r>
                        <a:rPr lang="en-IN" sz="1800" u="none" strike="noStrike">
                          <a:effectLst/>
                          <a:latin typeface="Arial Narrow" panose="020B0606020202030204" pitchFamily="34" charset="0"/>
                        </a:rPr>
                        <a:t>38</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C5E0B4"/>
                    </a:solidFill>
                  </a:tcPr>
                </a:tc>
                <a:tc>
                  <a:txBody>
                    <a:bodyPr/>
                    <a:lstStyle/>
                    <a:p>
                      <a:pPr algn="just" fontAlgn="ctr"/>
                      <a:r>
                        <a:rPr lang="en-IN" sz="1800" u="none" strike="noStrike">
                          <a:effectLst/>
                          <a:latin typeface="Arial Narrow" panose="020B0606020202030204" pitchFamily="34" charset="0"/>
                        </a:rPr>
                        <a:t>68</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C5E0B4"/>
                    </a:solidFill>
                  </a:tcPr>
                </a:tc>
                <a:tc>
                  <a:txBody>
                    <a:bodyPr/>
                    <a:lstStyle/>
                    <a:p>
                      <a:pPr algn="just" fontAlgn="ctr"/>
                      <a:r>
                        <a:rPr lang="en-IN" sz="1800" u="none" strike="noStrike">
                          <a:effectLst/>
                          <a:latin typeface="Arial Narrow" panose="020B0606020202030204" pitchFamily="34" charset="0"/>
                        </a:rPr>
                        <a:t>196</a:t>
                      </a:r>
                      <a:endParaRPr lang="en-IN" sz="1800" b="0" i="0" u="none" strike="noStrike">
                        <a:solidFill>
                          <a:srgbClr val="000000"/>
                        </a:solidFill>
                        <a:effectLst/>
                        <a:latin typeface="Arial Narrow" panose="020B0606020202030204" pitchFamily="34" charset="0"/>
                      </a:endParaRPr>
                    </a:p>
                  </a:txBody>
                  <a:tcPr marL="6350" marR="6350" marT="6350" marB="0" anchor="ctr">
                    <a:lnR w="12700" cap="flat" cmpd="sng" algn="ctr">
                      <a:solidFill>
                        <a:schemeClr val="tx1"/>
                      </a:solidFill>
                      <a:prstDash val="solid"/>
                      <a:round/>
                      <a:headEnd type="none" w="med" len="med"/>
                      <a:tailEnd type="none" w="med" len="med"/>
                    </a:lnR>
                    <a:solidFill>
                      <a:srgbClr val="C5E0B4"/>
                    </a:solidFill>
                  </a:tcPr>
                </a:tc>
                <a:extLst>
                  <a:ext uri="{0D108BD9-81ED-4DB2-BD59-A6C34878D82A}">
                    <a16:rowId xmlns:a16="http://schemas.microsoft.com/office/drawing/2014/main" val="3843972646"/>
                  </a:ext>
                </a:extLst>
              </a:tr>
              <a:tr h="277283">
                <a:tc>
                  <a:txBody>
                    <a:bodyPr/>
                    <a:lstStyle/>
                    <a:p>
                      <a:pPr algn="just" fontAlgn="ctr"/>
                      <a:r>
                        <a:rPr lang="en-IN" sz="1800" u="none" strike="noStrike" dirty="0">
                          <a:effectLst/>
                          <a:latin typeface="Arial Narrow" panose="020B0606020202030204" pitchFamily="34" charset="0"/>
                        </a:rPr>
                        <a:t>Tailoring training</a:t>
                      </a:r>
                      <a:endParaRPr lang="en-IN" sz="1800" b="0" i="0" u="none" strike="noStrike" dirty="0">
                        <a:solidFill>
                          <a:srgbClr val="000000"/>
                        </a:solidFill>
                        <a:effectLst/>
                        <a:latin typeface="Arial Narrow" panose="020B0606020202030204" pitchFamily="34" charset="0"/>
                      </a:endParaRPr>
                    </a:p>
                  </a:txBody>
                  <a:tcPr marL="6350" marR="6350" marT="6350" marB="0" anchor="ctr">
                    <a:lnL w="12700" cap="flat" cmpd="sng" algn="ctr">
                      <a:solidFill>
                        <a:schemeClr val="tx1"/>
                      </a:solidFill>
                      <a:prstDash val="solid"/>
                      <a:round/>
                      <a:headEnd type="none" w="med" len="med"/>
                      <a:tailEnd type="none" w="med" len="med"/>
                    </a:lnL>
                    <a:solidFill>
                      <a:srgbClr val="BDD7EE"/>
                    </a:solidFill>
                  </a:tcPr>
                </a:tc>
                <a:tc>
                  <a:txBody>
                    <a:bodyPr/>
                    <a:lstStyle/>
                    <a:p>
                      <a:pPr algn="l" fontAlgn="ctr"/>
                      <a:r>
                        <a:rPr lang="en-IN" sz="1800" u="none" strike="noStrike" dirty="0" smtClean="0">
                          <a:effectLst/>
                          <a:latin typeface="Arial Narrow" panose="020B0606020202030204" pitchFamily="34" charset="0"/>
                        </a:rPr>
                        <a:t>Hope Kolkata Foundation</a:t>
                      </a:r>
                      <a:endParaRPr lang="en-IN" sz="1800" b="0" i="0" u="none" strike="noStrike" dirty="0">
                        <a:solidFill>
                          <a:srgbClr val="000000"/>
                        </a:solidFill>
                        <a:effectLst/>
                        <a:latin typeface="Arial Narrow" panose="020B0606020202030204" pitchFamily="34" charset="0"/>
                      </a:endParaRPr>
                    </a:p>
                  </a:txBody>
                  <a:tcPr marL="6350" marR="6350" marT="6350" marB="0" anchor="ctr">
                    <a:solidFill>
                      <a:srgbClr val="BDD7EE"/>
                    </a:solidFill>
                  </a:tcPr>
                </a:tc>
                <a:tc>
                  <a:txBody>
                    <a:bodyPr/>
                    <a:lstStyle/>
                    <a:p>
                      <a:pPr algn="just" fontAlgn="ctr"/>
                      <a:r>
                        <a:rPr lang="en-IN" sz="1800" u="none" strike="noStrike" dirty="0">
                          <a:effectLst/>
                          <a:latin typeface="Arial Narrow" panose="020B0606020202030204" pitchFamily="34" charset="0"/>
                        </a:rPr>
                        <a:t>30</a:t>
                      </a:r>
                      <a:endParaRPr lang="en-IN" sz="1800" b="0" i="0" u="none" strike="noStrike" dirty="0">
                        <a:solidFill>
                          <a:srgbClr val="000000"/>
                        </a:solidFill>
                        <a:effectLst/>
                        <a:latin typeface="Arial Narrow" panose="020B0606020202030204" pitchFamily="34" charset="0"/>
                      </a:endParaRPr>
                    </a:p>
                  </a:txBody>
                  <a:tcPr marL="6350" marR="6350" marT="6350" marB="0" anchor="ctr">
                    <a:solidFill>
                      <a:srgbClr val="BDD7EE"/>
                    </a:solidFill>
                  </a:tcPr>
                </a:tc>
                <a:tc>
                  <a:txBody>
                    <a:bodyPr/>
                    <a:lstStyle/>
                    <a:p>
                      <a:pPr algn="just" fontAlgn="ctr"/>
                      <a:r>
                        <a:rPr lang="en-IN" sz="1800" u="none" strike="noStrike" dirty="0">
                          <a:effectLst/>
                          <a:latin typeface="Arial Narrow" panose="020B0606020202030204" pitchFamily="34" charset="0"/>
                        </a:rPr>
                        <a:t>10</a:t>
                      </a:r>
                      <a:endParaRPr lang="en-IN" sz="1800" b="0" i="0" u="none" strike="noStrike" dirty="0">
                        <a:solidFill>
                          <a:srgbClr val="000000"/>
                        </a:solidFill>
                        <a:effectLst/>
                        <a:latin typeface="Arial Narrow" panose="020B0606020202030204" pitchFamily="34" charset="0"/>
                      </a:endParaRPr>
                    </a:p>
                  </a:txBody>
                  <a:tcPr marL="6350" marR="6350" marT="6350" marB="0" anchor="ctr">
                    <a:solidFill>
                      <a:srgbClr val="BDD7EE"/>
                    </a:solidFill>
                  </a:tcPr>
                </a:tc>
                <a:tc>
                  <a:txBody>
                    <a:bodyPr/>
                    <a:lstStyle/>
                    <a:p>
                      <a:pPr algn="just" fontAlgn="ctr"/>
                      <a:r>
                        <a:rPr lang="en-IN" sz="1800" u="none" strike="noStrike">
                          <a:effectLst/>
                          <a:latin typeface="Arial Narrow" panose="020B0606020202030204" pitchFamily="34" charset="0"/>
                        </a:rPr>
                        <a:t>19</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BDD7EE"/>
                    </a:solidFill>
                  </a:tcPr>
                </a:tc>
                <a:tc>
                  <a:txBody>
                    <a:bodyPr/>
                    <a:lstStyle/>
                    <a:p>
                      <a:pPr algn="just" fontAlgn="ctr"/>
                      <a:r>
                        <a:rPr lang="en-IN" sz="1800" u="none" strike="noStrike">
                          <a:effectLst/>
                          <a:latin typeface="Arial Narrow" panose="020B0606020202030204" pitchFamily="34" charset="0"/>
                        </a:rPr>
                        <a:t>41</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BDD7EE"/>
                    </a:solidFill>
                  </a:tcPr>
                </a:tc>
                <a:tc>
                  <a:txBody>
                    <a:bodyPr/>
                    <a:lstStyle/>
                    <a:p>
                      <a:pPr algn="just" fontAlgn="ctr"/>
                      <a:r>
                        <a:rPr lang="en-IN" sz="1800" u="none" strike="noStrike" dirty="0">
                          <a:effectLst/>
                          <a:latin typeface="Arial Narrow" panose="020B0606020202030204" pitchFamily="34" charset="0"/>
                        </a:rPr>
                        <a:t>100</a:t>
                      </a:r>
                      <a:endParaRPr lang="en-IN" sz="1800" b="0" i="0" u="none" strike="noStrike" dirty="0">
                        <a:solidFill>
                          <a:srgbClr val="000000"/>
                        </a:solidFill>
                        <a:effectLst/>
                        <a:latin typeface="Arial Narrow" panose="020B0606020202030204" pitchFamily="34" charset="0"/>
                      </a:endParaRPr>
                    </a:p>
                  </a:txBody>
                  <a:tcPr marL="6350" marR="6350" marT="6350" marB="0" anchor="ctr">
                    <a:lnR w="12700" cap="flat" cmpd="sng" algn="ctr">
                      <a:solidFill>
                        <a:schemeClr val="tx1"/>
                      </a:solidFill>
                      <a:prstDash val="solid"/>
                      <a:round/>
                      <a:headEnd type="none" w="med" len="med"/>
                      <a:tailEnd type="none" w="med" len="med"/>
                    </a:lnR>
                    <a:solidFill>
                      <a:srgbClr val="BDD7EE"/>
                    </a:solidFill>
                  </a:tcPr>
                </a:tc>
                <a:extLst>
                  <a:ext uri="{0D108BD9-81ED-4DB2-BD59-A6C34878D82A}">
                    <a16:rowId xmlns:a16="http://schemas.microsoft.com/office/drawing/2014/main" val="273491973"/>
                  </a:ext>
                </a:extLst>
              </a:tr>
              <a:tr h="277283">
                <a:tc>
                  <a:txBody>
                    <a:bodyPr/>
                    <a:lstStyle/>
                    <a:p>
                      <a:pPr algn="just" fontAlgn="ctr"/>
                      <a:r>
                        <a:rPr lang="en-IN" sz="1800" u="none" strike="noStrike">
                          <a:effectLst/>
                          <a:latin typeface="Arial Narrow" panose="020B0606020202030204" pitchFamily="34" charset="0"/>
                        </a:rPr>
                        <a:t>Tailoring training</a:t>
                      </a:r>
                      <a:endParaRPr lang="en-IN" sz="1800" b="0" i="0" u="none" strike="noStrike">
                        <a:solidFill>
                          <a:srgbClr val="000000"/>
                        </a:solidFill>
                        <a:effectLst/>
                        <a:latin typeface="Arial Narrow" panose="020B0606020202030204" pitchFamily="34" charset="0"/>
                      </a:endParaRPr>
                    </a:p>
                  </a:txBody>
                  <a:tcPr marL="6350" marR="6350" marT="6350" marB="0" anchor="ctr">
                    <a:lnL w="12700" cap="flat" cmpd="sng" algn="ctr">
                      <a:solidFill>
                        <a:schemeClr val="tx1"/>
                      </a:solidFill>
                      <a:prstDash val="solid"/>
                      <a:round/>
                      <a:headEnd type="none" w="med" len="med"/>
                      <a:tailEnd type="none" w="med" len="med"/>
                    </a:lnL>
                    <a:solidFill>
                      <a:srgbClr val="ECDA90"/>
                    </a:solidFill>
                  </a:tcPr>
                </a:tc>
                <a:tc>
                  <a:txBody>
                    <a:bodyPr/>
                    <a:lstStyle/>
                    <a:p>
                      <a:pPr algn="just" fontAlgn="ctr"/>
                      <a:r>
                        <a:rPr lang="en-IN" sz="1800" u="none" strike="noStrike">
                          <a:effectLst/>
                          <a:latin typeface="Arial Narrow" panose="020B0606020202030204" pitchFamily="34" charset="0"/>
                        </a:rPr>
                        <a:t>Abhyudaya Haldia</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ECDA90"/>
                    </a:solidFill>
                  </a:tcPr>
                </a:tc>
                <a:tc>
                  <a:txBody>
                    <a:bodyPr/>
                    <a:lstStyle/>
                    <a:p>
                      <a:pPr algn="just" fontAlgn="ctr"/>
                      <a:r>
                        <a:rPr lang="en-IN" sz="1800" u="none" strike="noStrike" dirty="0">
                          <a:effectLst/>
                          <a:latin typeface="Arial Narrow" panose="020B0606020202030204" pitchFamily="34" charset="0"/>
                        </a:rPr>
                        <a:t> </a:t>
                      </a:r>
                      <a:endParaRPr lang="en-IN" sz="1800" b="0" i="0" u="none" strike="noStrike" dirty="0">
                        <a:solidFill>
                          <a:srgbClr val="000000"/>
                        </a:solidFill>
                        <a:effectLst/>
                        <a:latin typeface="Arial Narrow" panose="020B0606020202030204" pitchFamily="34" charset="0"/>
                      </a:endParaRPr>
                    </a:p>
                  </a:txBody>
                  <a:tcPr marL="6350" marR="6350" marT="6350" marB="0" anchor="ctr">
                    <a:solidFill>
                      <a:srgbClr val="ECDA90"/>
                    </a:solidFill>
                  </a:tcPr>
                </a:tc>
                <a:tc>
                  <a:txBody>
                    <a:bodyPr/>
                    <a:lstStyle/>
                    <a:p>
                      <a:pPr algn="just" fontAlgn="ctr"/>
                      <a:r>
                        <a:rPr lang="en-IN" sz="1800" u="none" strike="noStrike">
                          <a:effectLst/>
                          <a:latin typeface="Arial Narrow" panose="020B0606020202030204" pitchFamily="34" charset="0"/>
                        </a:rPr>
                        <a:t> </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ECDA90"/>
                    </a:solidFill>
                  </a:tcPr>
                </a:tc>
                <a:tc>
                  <a:txBody>
                    <a:bodyPr/>
                    <a:lstStyle/>
                    <a:p>
                      <a:pPr algn="just" fontAlgn="ctr"/>
                      <a:r>
                        <a:rPr lang="en-IN" sz="1800" u="none" strike="noStrike">
                          <a:effectLst/>
                          <a:latin typeface="Arial Narrow" panose="020B0606020202030204" pitchFamily="34" charset="0"/>
                        </a:rPr>
                        <a:t>50</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ECDA90"/>
                    </a:solidFill>
                  </a:tcPr>
                </a:tc>
                <a:tc>
                  <a:txBody>
                    <a:bodyPr/>
                    <a:lstStyle/>
                    <a:p>
                      <a:pPr algn="just" fontAlgn="ctr"/>
                      <a:r>
                        <a:rPr lang="en-IN" sz="1800" u="none" strike="noStrike">
                          <a:effectLst/>
                          <a:latin typeface="Arial Narrow" panose="020B0606020202030204" pitchFamily="34" charset="0"/>
                        </a:rPr>
                        <a:t>50</a:t>
                      </a:r>
                      <a:endParaRPr lang="en-IN" sz="1800" b="0" i="0" u="none" strike="noStrike">
                        <a:solidFill>
                          <a:srgbClr val="000000"/>
                        </a:solidFill>
                        <a:effectLst/>
                        <a:latin typeface="Arial Narrow" panose="020B0606020202030204" pitchFamily="34" charset="0"/>
                      </a:endParaRPr>
                    </a:p>
                  </a:txBody>
                  <a:tcPr marL="6350" marR="6350" marT="6350" marB="0" anchor="ctr">
                    <a:solidFill>
                      <a:srgbClr val="ECDA90"/>
                    </a:solidFill>
                  </a:tcPr>
                </a:tc>
                <a:tc>
                  <a:txBody>
                    <a:bodyPr/>
                    <a:lstStyle/>
                    <a:p>
                      <a:pPr algn="just" fontAlgn="ctr"/>
                      <a:r>
                        <a:rPr lang="en-IN" sz="1800" u="none" strike="noStrike" dirty="0">
                          <a:effectLst/>
                          <a:latin typeface="Arial Narrow" panose="020B0606020202030204" pitchFamily="34" charset="0"/>
                        </a:rPr>
                        <a:t>100</a:t>
                      </a:r>
                      <a:endParaRPr lang="en-IN" sz="1800" b="0" i="0" u="none" strike="noStrike" dirty="0">
                        <a:solidFill>
                          <a:srgbClr val="000000"/>
                        </a:solidFill>
                        <a:effectLst/>
                        <a:latin typeface="Arial Narrow" panose="020B0606020202030204" pitchFamily="34" charset="0"/>
                      </a:endParaRPr>
                    </a:p>
                  </a:txBody>
                  <a:tcPr marL="6350" marR="6350" marT="6350" marB="0" anchor="ctr">
                    <a:lnR w="12700" cap="flat" cmpd="sng" algn="ctr">
                      <a:solidFill>
                        <a:schemeClr val="tx1"/>
                      </a:solidFill>
                      <a:prstDash val="solid"/>
                      <a:round/>
                      <a:headEnd type="none" w="med" len="med"/>
                      <a:tailEnd type="none" w="med" len="med"/>
                    </a:lnR>
                    <a:solidFill>
                      <a:srgbClr val="ECDA90"/>
                    </a:solidFill>
                  </a:tcPr>
                </a:tc>
                <a:extLst>
                  <a:ext uri="{0D108BD9-81ED-4DB2-BD59-A6C34878D82A}">
                    <a16:rowId xmlns:a16="http://schemas.microsoft.com/office/drawing/2014/main" val="2769611251"/>
                  </a:ext>
                </a:extLst>
              </a:tr>
              <a:tr h="277283">
                <a:tc>
                  <a:txBody>
                    <a:bodyPr/>
                    <a:lstStyle/>
                    <a:p>
                      <a:pPr algn="l" fontAlgn="ctr"/>
                      <a:r>
                        <a:rPr lang="en-IN" sz="1800" u="none" strike="noStrike">
                          <a:effectLst/>
                          <a:latin typeface="Arial Narrow" panose="020B0606020202030204" pitchFamily="34" charset="0"/>
                        </a:rPr>
                        <a:t>Poultry farm management training </a:t>
                      </a:r>
                      <a:endParaRPr lang="en-IN" sz="1800" b="0" i="0" u="none" strike="noStrike">
                        <a:solidFill>
                          <a:srgbClr val="000000"/>
                        </a:solidFill>
                        <a:effectLst/>
                        <a:latin typeface="Arial Narrow" panose="020B0606020202030204" pitchFamily="34" charset="0"/>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n-IN" sz="1800" u="none" strike="noStrike">
                          <a:effectLst/>
                          <a:latin typeface="Arial Narrow" panose="020B0606020202030204" pitchFamily="34" charset="0"/>
                        </a:rPr>
                        <a:t>Abhyudaya Haldia</a:t>
                      </a:r>
                      <a:endParaRPr lang="en-IN" sz="1800" b="0" i="0" u="none" strike="noStrike">
                        <a:solidFill>
                          <a:srgbClr val="000000"/>
                        </a:solidFill>
                        <a:effectLst/>
                        <a:latin typeface="Arial Narrow" panose="020B0606020202030204" pitchFamily="34" charset="0"/>
                      </a:endParaRPr>
                    </a:p>
                  </a:txBody>
                  <a:tcPr marL="6350" marR="6350" marT="6350"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n-IN" sz="1800" u="none" strike="noStrike">
                          <a:effectLst/>
                          <a:latin typeface="Arial Narrow" panose="020B0606020202030204" pitchFamily="34" charset="0"/>
                        </a:rPr>
                        <a:t>140</a:t>
                      </a:r>
                      <a:endParaRPr lang="en-IN" sz="1800" b="0" i="0" u="none" strike="noStrike">
                        <a:solidFill>
                          <a:srgbClr val="000000"/>
                        </a:solidFill>
                        <a:effectLst/>
                        <a:latin typeface="Arial Narrow" panose="020B0606020202030204" pitchFamily="34" charset="0"/>
                      </a:endParaRPr>
                    </a:p>
                  </a:txBody>
                  <a:tcPr marL="6350" marR="6350" marT="6350"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n-IN" sz="1800" u="none" strike="noStrike">
                          <a:effectLst/>
                          <a:latin typeface="Arial Narrow" panose="020B0606020202030204" pitchFamily="34" charset="0"/>
                        </a:rPr>
                        <a:t> </a:t>
                      </a:r>
                      <a:endParaRPr lang="en-IN" sz="1800" b="0" i="0" u="none" strike="noStrike">
                        <a:solidFill>
                          <a:srgbClr val="000000"/>
                        </a:solidFill>
                        <a:effectLst/>
                        <a:latin typeface="Arial Narrow" panose="020B0606020202030204" pitchFamily="34" charset="0"/>
                      </a:endParaRPr>
                    </a:p>
                  </a:txBody>
                  <a:tcPr marL="6350" marR="6350" marT="6350"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n-IN" sz="1800" u="none" strike="noStrike">
                          <a:effectLst/>
                          <a:latin typeface="Arial Narrow" panose="020B0606020202030204" pitchFamily="34" charset="0"/>
                        </a:rPr>
                        <a:t>87</a:t>
                      </a:r>
                      <a:endParaRPr lang="en-IN" sz="1800" b="0" i="0" u="none" strike="noStrike">
                        <a:solidFill>
                          <a:srgbClr val="000000"/>
                        </a:solidFill>
                        <a:effectLst/>
                        <a:latin typeface="Arial Narrow" panose="020B0606020202030204" pitchFamily="34" charset="0"/>
                      </a:endParaRPr>
                    </a:p>
                  </a:txBody>
                  <a:tcPr marL="6350" marR="6350" marT="6350"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n-IN" sz="1800" u="none" strike="noStrike">
                          <a:effectLst/>
                          <a:latin typeface="Arial Narrow" panose="020B0606020202030204" pitchFamily="34" charset="0"/>
                        </a:rPr>
                        <a:t>100</a:t>
                      </a:r>
                      <a:endParaRPr lang="en-IN" sz="1800" b="0" i="0" u="none" strike="noStrike">
                        <a:solidFill>
                          <a:srgbClr val="000000"/>
                        </a:solidFill>
                        <a:effectLst/>
                        <a:latin typeface="Arial Narrow" panose="020B0606020202030204" pitchFamily="34" charset="0"/>
                      </a:endParaRPr>
                    </a:p>
                  </a:txBody>
                  <a:tcPr marL="6350" marR="6350" marT="6350"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n-IN" sz="1800" u="none" strike="noStrike" dirty="0">
                          <a:effectLst/>
                          <a:latin typeface="Arial Narrow" panose="020B0606020202030204" pitchFamily="34" charset="0"/>
                        </a:rPr>
                        <a:t>327</a:t>
                      </a:r>
                      <a:endParaRPr lang="en-IN" sz="1800" b="0" i="0" u="none" strike="noStrike" dirty="0">
                        <a:solidFill>
                          <a:srgbClr val="000000"/>
                        </a:solidFill>
                        <a:effectLst/>
                        <a:latin typeface="Arial Narrow" panose="020B0606020202030204" pitchFamily="34" charset="0"/>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02949226"/>
                  </a:ext>
                </a:extLst>
              </a:tr>
            </a:tbl>
          </a:graphicData>
        </a:graphic>
      </p:graphicFrame>
      <p:graphicFrame>
        <p:nvGraphicFramePr>
          <p:cNvPr id="7" name="Chart 6"/>
          <p:cNvGraphicFramePr/>
          <p:nvPr>
            <p:extLst/>
          </p:nvPr>
        </p:nvGraphicFramePr>
        <p:xfrm>
          <a:off x="304801" y="2949056"/>
          <a:ext cx="5831839" cy="32790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nvPr>
        </p:nvGraphicFramePr>
        <p:xfrm>
          <a:off x="6268720" y="2949056"/>
          <a:ext cx="5455920" cy="3268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5394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3274" y="2967335"/>
            <a:ext cx="3065456" cy="1107996"/>
          </a:xfrm>
          <a:prstGeom prst="rect">
            <a:avLst/>
          </a:prstGeom>
          <a:noFill/>
        </p:spPr>
        <p:txBody>
          <a:bodyPr wrap="none" lIns="91440" tIns="45720" rIns="91440" bIns="45720">
            <a:spAutoFit/>
          </a:bodyPr>
          <a:lstStyle/>
          <a:p>
            <a:pPr algn="ctr"/>
            <a:r>
              <a:rPr lang="en-US" sz="66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THANKS</a:t>
            </a:r>
            <a:endParaRPr lang="en-US" sz="66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626690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800" dirty="0" smtClean="0">
                <a:latin typeface="Arial Narrow" panose="020B0606020202030204" pitchFamily="34" charset="0"/>
              </a:rPr>
              <a:t> Climate related impacts</a:t>
            </a:r>
            <a:endParaRPr lang="en-US" sz="2800" dirty="0">
              <a:latin typeface="Arial Narrow" panose="020B0606020202030204" pitchFamily="34" charset="0"/>
            </a:endParaRPr>
          </a:p>
        </p:txBody>
      </p:sp>
    </p:spTree>
    <p:extLst>
      <p:ext uri="{BB962C8B-B14F-4D97-AF65-F5344CB8AC3E}">
        <p14:creationId xmlns:p14="http://schemas.microsoft.com/office/powerpoint/2010/main" val="2034724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2C2371-E265-2BF5-9626-1E90EC606F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08" b="-1426"/>
          <a:stretch/>
        </p:blipFill>
        <p:spPr>
          <a:xfrm>
            <a:off x="182569" y="77621"/>
            <a:ext cx="11635805" cy="6293683"/>
          </a:xfrm>
          <a:prstGeom prst="rect">
            <a:avLst/>
          </a:prstGeom>
        </p:spPr>
      </p:pic>
    </p:spTree>
    <p:extLst>
      <p:ext uri="{BB962C8B-B14F-4D97-AF65-F5344CB8AC3E}">
        <p14:creationId xmlns:p14="http://schemas.microsoft.com/office/powerpoint/2010/main" val="2396280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9C4C68-5497-F981-A9BF-1C9AB5E364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9"/>
          <a:stretch/>
        </p:blipFill>
        <p:spPr>
          <a:xfrm>
            <a:off x="550605" y="643467"/>
            <a:ext cx="10757201" cy="5483014"/>
          </a:xfrm>
          <a:prstGeom prst="rect">
            <a:avLst/>
          </a:prstGeom>
        </p:spPr>
      </p:pic>
    </p:spTree>
    <p:extLst>
      <p:ext uri="{BB962C8B-B14F-4D97-AF65-F5344CB8AC3E}">
        <p14:creationId xmlns:p14="http://schemas.microsoft.com/office/powerpoint/2010/main" val="1934505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CCD45F-BB52-11AB-CC18-8C095251E7DE}"/>
              </a:ext>
            </a:extLst>
          </p:cNvPr>
          <p:cNvPicPr>
            <a:picLocks noChangeAspect="1"/>
          </p:cNvPicPr>
          <p:nvPr/>
        </p:nvPicPr>
        <p:blipFill>
          <a:blip r:embed="rId2"/>
          <a:stretch>
            <a:fillRect/>
          </a:stretch>
        </p:blipFill>
        <p:spPr>
          <a:xfrm>
            <a:off x="324465" y="477858"/>
            <a:ext cx="11739715" cy="5709208"/>
          </a:xfrm>
          <a:prstGeom prst="rect">
            <a:avLst/>
          </a:prstGeom>
        </p:spPr>
      </p:pic>
    </p:spTree>
    <p:extLst>
      <p:ext uri="{BB962C8B-B14F-4D97-AF65-F5344CB8AC3E}">
        <p14:creationId xmlns:p14="http://schemas.microsoft.com/office/powerpoint/2010/main" val="3706945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85E81E-935E-65BD-A87D-9F558DEC20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89" t="1375"/>
          <a:stretch/>
        </p:blipFill>
        <p:spPr>
          <a:xfrm>
            <a:off x="477556" y="511278"/>
            <a:ext cx="11236887" cy="5642329"/>
          </a:xfrm>
          <a:prstGeom prst="rect">
            <a:avLst/>
          </a:prstGeom>
        </p:spPr>
      </p:pic>
    </p:spTree>
    <p:extLst>
      <p:ext uri="{BB962C8B-B14F-4D97-AF65-F5344CB8AC3E}">
        <p14:creationId xmlns:p14="http://schemas.microsoft.com/office/powerpoint/2010/main" val="4273401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250C76-4B4F-7F57-7C2E-31E314F30550}"/>
              </a:ext>
            </a:extLst>
          </p:cNvPr>
          <p:cNvPicPr>
            <a:picLocks noChangeAspect="1"/>
          </p:cNvPicPr>
          <p:nvPr/>
        </p:nvPicPr>
        <p:blipFill>
          <a:blip r:embed="rId2"/>
          <a:stretch>
            <a:fillRect/>
          </a:stretch>
        </p:blipFill>
        <p:spPr>
          <a:xfrm>
            <a:off x="235974" y="246333"/>
            <a:ext cx="11090787" cy="6097791"/>
          </a:xfrm>
          <a:prstGeom prst="rect">
            <a:avLst/>
          </a:prstGeom>
        </p:spPr>
      </p:pic>
    </p:spTree>
    <p:extLst>
      <p:ext uri="{BB962C8B-B14F-4D97-AF65-F5344CB8AC3E}">
        <p14:creationId xmlns:p14="http://schemas.microsoft.com/office/powerpoint/2010/main" val="2858332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x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15489</TotalTime>
  <Words>1789</Words>
  <Application>Microsoft Office PowerPoint</Application>
  <PresentationFormat>Widescreen</PresentationFormat>
  <Paragraphs>249</Paragraphs>
  <Slides>37</Slides>
  <Notes>2</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맑은 고딕</vt:lpstr>
      <vt:lpstr>Arial</vt:lpstr>
      <vt:lpstr>Arial Narrow</vt:lpstr>
      <vt:lpstr>Avenir Next Condensed Medium</vt:lpstr>
      <vt:lpstr>Calibri</vt:lpstr>
      <vt:lpstr>Calibri Light</vt:lpstr>
      <vt:lpstr>Courier New</vt:lpstr>
      <vt:lpstr>KPMG Bold</vt:lpstr>
      <vt:lpstr>Wingdings</vt:lpstr>
      <vt:lpstr>ヒラギノ角ゴ ProN W3</vt:lpstr>
      <vt:lpstr>Text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Presentation Title in Arial 36 points</dc:title>
  <dc:creator>Malavika Pitre</dc:creator>
  <cp:lastModifiedBy>Arun Mondal</cp:lastModifiedBy>
  <cp:revision>483</cp:revision>
  <dcterms:created xsi:type="dcterms:W3CDTF">2021-12-27T05:29:14Z</dcterms:created>
  <dcterms:modified xsi:type="dcterms:W3CDTF">2023-11-29T11:00:30Z</dcterms:modified>
</cp:coreProperties>
</file>