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33"/>
  </p:notesMasterIdLst>
  <p:sldIdLst>
    <p:sldId id="470" r:id="rId2"/>
    <p:sldId id="471" r:id="rId3"/>
    <p:sldId id="423" r:id="rId4"/>
    <p:sldId id="425" r:id="rId5"/>
    <p:sldId id="426" r:id="rId6"/>
    <p:sldId id="472" r:id="rId7"/>
    <p:sldId id="428" r:id="rId8"/>
    <p:sldId id="429" r:id="rId9"/>
    <p:sldId id="523" r:id="rId10"/>
    <p:sldId id="525" r:id="rId11"/>
    <p:sldId id="537" r:id="rId12"/>
    <p:sldId id="524" r:id="rId13"/>
    <p:sldId id="526" r:id="rId14"/>
    <p:sldId id="536" r:id="rId15"/>
    <p:sldId id="527" r:id="rId16"/>
    <p:sldId id="528" r:id="rId17"/>
    <p:sldId id="535" r:id="rId18"/>
    <p:sldId id="529" r:id="rId19"/>
    <p:sldId id="530" r:id="rId20"/>
    <p:sldId id="532" r:id="rId21"/>
    <p:sldId id="542" r:id="rId22"/>
    <p:sldId id="533" r:id="rId23"/>
    <p:sldId id="540" r:id="rId24"/>
    <p:sldId id="538" r:id="rId25"/>
    <p:sldId id="539" r:id="rId26"/>
    <p:sldId id="489" r:id="rId27"/>
    <p:sldId id="496" r:id="rId28"/>
    <p:sldId id="499" r:id="rId29"/>
    <p:sldId id="543" r:id="rId30"/>
    <p:sldId id="544" r:id="rId31"/>
    <p:sldId id="46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un Mondal" initials="AM" lastIdx="1" clrIdx="0">
    <p:extLst>
      <p:ext uri="{19B8F6BF-5375-455C-9EA6-DF929625EA0E}">
        <p15:presenceInfo xmlns:p15="http://schemas.microsoft.com/office/powerpoint/2012/main" userId="Arun Mond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87"/>
    <a:srgbClr val="0000FF"/>
    <a:srgbClr val="0033CC"/>
    <a:srgbClr val="EB251B"/>
    <a:srgbClr val="EAB100"/>
    <a:srgbClr val="E6D185"/>
    <a:srgbClr val="ECDA90"/>
    <a:srgbClr val="DCCE2B"/>
    <a:srgbClr val="EEDF31"/>
    <a:srgbClr val="888B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51"/>
    <p:restoredTop sz="87591" autoAdjust="0"/>
  </p:normalViewPr>
  <p:slideViewPr>
    <p:cSldViewPr snapToGrid="0" snapToObjects="1">
      <p:cViewPr varScale="1">
        <p:scale>
          <a:sx n="63" d="100"/>
          <a:sy n="63" d="100"/>
        </p:scale>
        <p:origin x="630"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santanu.bose\OneDrive%20-%20indorama.com\Desktop\AQC%20Mar'23\Production%20and%20Tech.%20Eff.%205%20Year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746706392960617E-2"/>
          <c:y val="0.15009067908181647"/>
          <c:w val="0.94650658721407877"/>
          <c:h val="0.70218463821055432"/>
        </c:manualLayout>
      </c:layout>
      <c:barChart>
        <c:barDir val="col"/>
        <c:grouping val="clustered"/>
        <c:varyColors val="0"/>
        <c:ser>
          <c:idx val="0"/>
          <c:order val="0"/>
          <c:tx>
            <c:strRef>
              <c:f>Sheet4!$C$2</c:f>
              <c:strCache>
                <c:ptCount val="1"/>
                <c:pt idx="0">
                  <c:v>Production (MT)</c:v>
                </c:pt>
              </c:strCache>
            </c:strRef>
          </c:tx>
          <c:spPr>
            <a:solidFill>
              <a:srgbClr val="4472C4">
                <a:lumMod val="75000"/>
              </a:srgbClr>
            </a:solidFill>
            <a:ln>
              <a:noFill/>
            </a:ln>
            <a:effectLst/>
          </c:spPr>
          <c:invertIfNegative val="0"/>
          <c:dLbls>
            <c:dLbl>
              <c:idx val="0"/>
              <c:layout>
                <c:manualLayout>
                  <c:x val="0"/>
                  <c:y val="8.35945663531870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D7-47C5-97DF-7BD2E68BE958}"/>
                </c:ext>
              </c:extLst>
            </c:dLbl>
            <c:dLbl>
              <c:idx val="1"/>
              <c:layout>
                <c:manualLayout>
                  <c:x val="-6.9345130278678202E-17"/>
                  <c:y val="1.2539184952978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D7-47C5-97DF-7BD2E68BE958}"/>
                </c:ext>
              </c:extLst>
            </c:dLbl>
            <c:dLbl>
              <c:idx val="2"/>
              <c:layout>
                <c:manualLayout>
                  <c:x val="0"/>
                  <c:y val="8.35945663531866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BD7-47C5-97DF-7BD2E68BE958}"/>
                </c:ext>
              </c:extLst>
            </c:dLbl>
            <c:dLbl>
              <c:idx val="3"/>
              <c:layout>
                <c:manualLayout>
                  <c:x val="-1.386902605573564E-16"/>
                  <c:y val="1.2539184952978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BD7-47C5-97DF-7BD2E68BE958}"/>
                </c:ext>
              </c:extLst>
            </c:dLbl>
            <c:spPr>
              <a:solidFill>
                <a:sysClr val="window" lastClr="FFFFFF"/>
              </a:solid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Sheet4!$B$3:$B$7</c:f>
              <c:strCache>
                <c:ptCount val="5"/>
                <c:pt idx="0">
                  <c:v>2018-19</c:v>
                </c:pt>
                <c:pt idx="1">
                  <c:v>2019-20</c:v>
                </c:pt>
                <c:pt idx="2">
                  <c:v>2020-21</c:v>
                </c:pt>
                <c:pt idx="3">
                  <c:v>2021-22</c:v>
                </c:pt>
                <c:pt idx="4">
                  <c:v>2022-23</c:v>
                </c:pt>
              </c:strCache>
            </c:strRef>
          </c:cat>
          <c:val>
            <c:numRef>
              <c:f>Sheet4!$C$3:$C$7</c:f>
              <c:numCache>
                <c:formatCode>_ * #,##0_ ;_ * \-#,##0_ ;_ * "-"??_ ;_ @_ </c:formatCode>
                <c:ptCount val="5"/>
                <c:pt idx="0">
                  <c:v>144899</c:v>
                </c:pt>
                <c:pt idx="1">
                  <c:v>155742</c:v>
                </c:pt>
                <c:pt idx="2">
                  <c:v>174111</c:v>
                </c:pt>
                <c:pt idx="3">
                  <c:v>109434</c:v>
                </c:pt>
                <c:pt idx="4">
                  <c:v>142261</c:v>
                </c:pt>
              </c:numCache>
            </c:numRef>
          </c:val>
          <c:extLst>
            <c:ext xmlns:c16="http://schemas.microsoft.com/office/drawing/2014/chart" uri="{C3380CC4-5D6E-409C-BE32-E72D297353CC}">
              <c16:uniqueId val="{00000004-BBD7-47C5-97DF-7BD2E68BE958}"/>
            </c:ext>
          </c:extLst>
        </c:ser>
        <c:dLbls>
          <c:showLegendKey val="0"/>
          <c:showVal val="0"/>
          <c:showCatName val="0"/>
          <c:showSerName val="0"/>
          <c:showPercent val="0"/>
          <c:showBubbleSize val="0"/>
        </c:dLbls>
        <c:gapWidth val="150"/>
        <c:axId val="867007279"/>
        <c:axId val="867010191"/>
      </c:barChart>
      <c:catAx>
        <c:axId val="867007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867010191"/>
        <c:crosses val="autoZero"/>
        <c:auto val="1"/>
        <c:lblAlgn val="ctr"/>
        <c:lblOffset val="100"/>
        <c:noMultiLvlLbl val="0"/>
      </c:catAx>
      <c:valAx>
        <c:axId val="867010191"/>
        <c:scaling>
          <c:orientation val="minMax"/>
        </c:scaling>
        <c:delete val="1"/>
        <c:axPos val="l"/>
        <c:numFmt formatCode="_ * #,##0_ ;_ * \-#,##0_ ;_ * &quot;-&quot;??_ ;_ @_ " sourceLinked="1"/>
        <c:majorTickMark val="none"/>
        <c:minorTickMark val="none"/>
        <c:tickLblPos val="nextTo"/>
        <c:crossAx val="867007279"/>
        <c:crosses val="autoZero"/>
        <c:crossBetween val="between"/>
        <c:majorUnit val="50000"/>
      </c:valAx>
      <c:spPr>
        <a:noFill/>
        <a:ln w="28575">
          <a:noFill/>
        </a:ln>
        <a:effectLst/>
      </c:spPr>
    </c:plotArea>
    <c:plotVisOnly val="1"/>
    <c:dispBlanksAs val="gap"/>
    <c:showDLblsOverMax val="0"/>
  </c:chart>
  <c:spPr>
    <a:noFill/>
    <a:ln w="38100">
      <a:solidFill>
        <a:sysClr val="window" lastClr="FFFFFF"/>
      </a:solidFill>
    </a:ln>
    <a:effectLst/>
  </c:spPr>
  <c:txPr>
    <a:bodyPr/>
    <a:lstStyle/>
    <a:p>
      <a:pPr>
        <a:defRPr sz="1600">
          <a:latin typeface="Arial Narrow" panose="020B0606020202030204" pitchFamily="34" charset="0"/>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Arial Narrow" panose="020B0606020202030204" pitchFamily="34" charset="0"/>
                <a:ea typeface="+mn-ea"/>
                <a:cs typeface="+mn-cs"/>
              </a:defRPr>
            </a:pPr>
            <a:r>
              <a:rPr lang="en-IN" dirty="0"/>
              <a:t> </a:t>
            </a:r>
            <a:r>
              <a:rPr lang="en-IN" sz="2200" dirty="0"/>
              <a:t>NP / NPK  Production (MT)</a:t>
            </a:r>
          </a:p>
        </c:rich>
      </c:tx>
      <c:layout>
        <c:manualLayout>
          <c:xMode val="edge"/>
          <c:yMode val="edge"/>
          <c:x val="8.7167278165918606E-3"/>
          <c:y val="6.3127173681655144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Arial Narrow" panose="020B0606020202030204" pitchFamily="34" charset="0"/>
              <a:ea typeface="+mn-ea"/>
              <a:cs typeface="+mn-cs"/>
            </a:defRPr>
          </a:pPr>
          <a:endParaRPr lang="en-US"/>
        </a:p>
      </c:txPr>
    </c:title>
    <c:autoTitleDeleted val="0"/>
    <c:plotArea>
      <c:layout/>
      <c:barChart>
        <c:barDir val="col"/>
        <c:grouping val="clustered"/>
        <c:varyColors val="0"/>
        <c:ser>
          <c:idx val="0"/>
          <c:order val="0"/>
          <c:tx>
            <c:strRef>
              <c:f>'NP &amp; NPK'!$A$2</c:f>
              <c:strCache>
                <c:ptCount val="1"/>
                <c:pt idx="0">
                  <c:v>NP</c:v>
                </c:pt>
              </c:strCache>
            </c:strRef>
          </c:tx>
          <c:spPr>
            <a:solidFill>
              <a:schemeClr val="accent1"/>
            </a:solidFill>
            <a:ln>
              <a:noFill/>
            </a:ln>
            <a:effectLst/>
          </c:spPr>
          <c:invertIfNegative val="0"/>
          <c:dLbls>
            <c:dLbl>
              <c:idx val="0"/>
              <c:layout>
                <c:manualLayout>
                  <c:x val="-1.511143239812391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B8B-4F65-AFE0-1A76E714214B}"/>
                </c:ext>
              </c:extLst>
            </c:dLbl>
            <c:dLbl>
              <c:idx val="1"/>
              <c:layout>
                <c:manualLayout>
                  <c:x val="-1.2786596644566387E-2"/>
                  <c:y val="-2.68518528307032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8B-4F65-AFE0-1A76E714214B}"/>
                </c:ext>
              </c:extLst>
            </c:dLbl>
            <c:dLbl>
              <c:idx val="2"/>
              <c:layout>
                <c:manualLayout>
                  <c:x val="-1.5111432398123912E-2"/>
                  <c:y val="-2.68518528307032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B8B-4F65-AFE0-1A76E714214B}"/>
                </c:ext>
              </c:extLst>
            </c:dLbl>
            <c:dLbl>
              <c:idx val="3"/>
              <c:layout>
                <c:manualLayout>
                  <c:x val="-1.743626815168143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B8B-4F65-AFE0-1A76E714214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'NP &amp; NPK'!$B$1:$F$1</c:f>
              <c:strCache>
                <c:ptCount val="5"/>
                <c:pt idx="0">
                  <c:v>FY 18-19</c:v>
                </c:pt>
                <c:pt idx="1">
                  <c:v>FY 19-20</c:v>
                </c:pt>
                <c:pt idx="2">
                  <c:v>FY 20-21</c:v>
                </c:pt>
                <c:pt idx="3">
                  <c:v>FY 21-22</c:v>
                </c:pt>
                <c:pt idx="4">
                  <c:v>FY 22-23</c:v>
                </c:pt>
              </c:strCache>
            </c:strRef>
          </c:cat>
          <c:val>
            <c:numRef>
              <c:f>'NP &amp; NPK'!$B$2:$F$2</c:f>
              <c:numCache>
                <c:formatCode>General</c:formatCode>
                <c:ptCount val="5"/>
                <c:pt idx="0">
                  <c:v>172390</c:v>
                </c:pt>
                <c:pt idx="1">
                  <c:v>208899</c:v>
                </c:pt>
                <c:pt idx="2">
                  <c:v>222980</c:v>
                </c:pt>
                <c:pt idx="3">
                  <c:v>127086</c:v>
                </c:pt>
                <c:pt idx="4" formatCode="0">
                  <c:v>306780.36</c:v>
                </c:pt>
              </c:numCache>
            </c:numRef>
          </c:val>
          <c:extLst>
            <c:ext xmlns:c16="http://schemas.microsoft.com/office/drawing/2014/chart" uri="{C3380CC4-5D6E-409C-BE32-E72D297353CC}">
              <c16:uniqueId val="{00000004-1B8B-4F65-AFE0-1A76E714214B}"/>
            </c:ext>
          </c:extLst>
        </c:ser>
        <c:ser>
          <c:idx val="1"/>
          <c:order val="1"/>
          <c:tx>
            <c:strRef>
              <c:f>'NP &amp; NPK'!$A$3</c:f>
              <c:strCache>
                <c:ptCount val="1"/>
                <c:pt idx="0">
                  <c:v>NPK</c:v>
                </c:pt>
              </c:strCache>
            </c:strRef>
          </c:tx>
          <c:spPr>
            <a:solidFill>
              <a:schemeClr val="accent2"/>
            </a:solidFill>
            <a:ln>
              <a:noFill/>
            </a:ln>
            <a:effectLst/>
          </c:spPr>
          <c:invertIfNegative val="0"/>
          <c:dLbls>
            <c:dLbl>
              <c:idx val="0"/>
              <c:layout>
                <c:manualLayout>
                  <c:x val="-1.5111432398123924E-2"/>
                  <c:y val="-2.68518528307032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B8B-4F65-AFE0-1A76E714214B}"/>
                </c:ext>
              </c:extLst>
            </c:dLbl>
            <c:dLbl>
              <c:idx val="1"/>
              <c:layout>
                <c:manualLayout>
                  <c:x val="-1.394901452134515E-2"/>
                  <c:y val="-5.37037056614065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B8B-4F65-AFE0-1A76E714214B}"/>
                </c:ext>
              </c:extLst>
            </c:dLbl>
            <c:dLbl>
              <c:idx val="2"/>
              <c:layout>
                <c:manualLayout>
                  <c:x val="-1.0461760891008863E-2"/>
                  <c:y val="2.68518528307028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B8B-4F65-AFE0-1A76E714214B}"/>
                </c:ext>
              </c:extLst>
            </c:dLbl>
            <c:dLbl>
              <c:idx val="3"/>
              <c:layout>
                <c:manualLayout>
                  <c:x val="-1.5111432398123827E-2"/>
                  <c:y val="-4.922782817221755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B8B-4F65-AFE0-1A76E714214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'NP &amp; NPK'!$B$1:$F$1</c:f>
              <c:strCache>
                <c:ptCount val="5"/>
                <c:pt idx="0">
                  <c:v>FY 18-19</c:v>
                </c:pt>
                <c:pt idx="1">
                  <c:v>FY 19-20</c:v>
                </c:pt>
                <c:pt idx="2">
                  <c:v>FY 20-21</c:v>
                </c:pt>
                <c:pt idx="3">
                  <c:v>FY 21-22</c:v>
                </c:pt>
                <c:pt idx="4">
                  <c:v>FY 22-23</c:v>
                </c:pt>
              </c:strCache>
            </c:strRef>
          </c:cat>
          <c:val>
            <c:numRef>
              <c:f>'NP &amp; NPK'!$B$3:$F$3</c:f>
              <c:numCache>
                <c:formatCode>General</c:formatCode>
                <c:ptCount val="5"/>
                <c:pt idx="0">
                  <c:v>363080</c:v>
                </c:pt>
                <c:pt idx="1">
                  <c:v>361195</c:v>
                </c:pt>
                <c:pt idx="2">
                  <c:v>446922</c:v>
                </c:pt>
                <c:pt idx="3">
                  <c:v>391084</c:v>
                </c:pt>
                <c:pt idx="4" formatCode="0">
                  <c:v>187463.77</c:v>
                </c:pt>
              </c:numCache>
            </c:numRef>
          </c:val>
          <c:extLst>
            <c:ext xmlns:c16="http://schemas.microsoft.com/office/drawing/2014/chart" uri="{C3380CC4-5D6E-409C-BE32-E72D297353CC}">
              <c16:uniqueId val="{00000009-1B8B-4F65-AFE0-1A76E714214B}"/>
            </c:ext>
          </c:extLst>
        </c:ser>
        <c:ser>
          <c:idx val="2"/>
          <c:order val="2"/>
          <c:tx>
            <c:strRef>
              <c:f>'NP &amp; NPK'!$A$4</c:f>
              <c:strCache>
                <c:ptCount val="1"/>
                <c:pt idx="0">
                  <c:v>Total (NP+NPK)</c:v>
                </c:pt>
              </c:strCache>
            </c:strRef>
          </c:tx>
          <c:spPr>
            <a:solidFill>
              <a:schemeClr val="accent6"/>
            </a:solidFill>
            <a:ln w="19050" cap="flat" cmpd="sng" algn="ctr">
              <a:solidFill>
                <a:schemeClr val="lt1"/>
              </a:solidFill>
              <a:prstDash val="solid"/>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'NP &amp; NPK'!$B$1:$F$1</c:f>
              <c:strCache>
                <c:ptCount val="5"/>
                <c:pt idx="0">
                  <c:v>FY 18-19</c:v>
                </c:pt>
                <c:pt idx="1">
                  <c:v>FY 19-20</c:v>
                </c:pt>
                <c:pt idx="2">
                  <c:v>FY 20-21</c:v>
                </c:pt>
                <c:pt idx="3">
                  <c:v>FY 21-22</c:v>
                </c:pt>
                <c:pt idx="4">
                  <c:v>FY 22-23</c:v>
                </c:pt>
              </c:strCache>
            </c:strRef>
          </c:cat>
          <c:val>
            <c:numRef>
              <c:f>'NP &amp; NPK'!$B$4:$F$4</c:f>
              <c:numCache>
                <c:formatCode>General</c:formatCode>
                <c:ptCount val="5"/>
                <c:pt idx="0">
                  <c:v>535470</c:v>
                </c:pt>
                <c:pt idx="1">
                  <c:v>570094</c:v>
                </c:pt>
                <c:pt idx="2">
                  <c:v>669902</c:v>
                </c:pt>
                <c:pt idx="3">
                  <c:v>518170</c:v>
                </c:pt>
                <c:pt idx="4" formatCode="0">
                  <c:v>494244.13</c:v>
                </c:pt>
              </c:numCache>
            </c:numRef>
          </c:val>
          <c:extLst>
            <c:ext xmlns:c16="http://schemas.microsoft.com/office/drawing/2014/chart" uri="{C3380CC4-5D6E-409C-BE32-E72D297353CC}">
              <c16:uniqueId val="{0000000A-1B8B-4F65-AFE0-1A76E714214B}"/>
            </c:ext>
          </c:extLst>
        </c:ser>
        <c:dLbls>
          <c:showLegendKey val="0"/>
          <c:showVal val="0"/>
          <c:showCatName val="0"/>
          <c:showSerName val="0"/>
          <c:showPercent val="0"/>
          <c:showBubbleSize val="0"/>
        </c:dLbls>
        <c:gapWidth val="219"/>
        <c:overlap val="-27"/>
        <c:axId val="140840896"/>
        <c:axId val="140844224"/>
      </c:barChart>
      <c:catAx>
        <c:axId val="14084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Arial Narrow" panose="020B0606020202030204" pitchFamily="34" charset="0"/>
                <a:ea typeface="+mn-ea"/>
                <a:cs typeface="+mn-cs"/>
              </a:defRPr>
            </a:pPr>
            <a:endParaRPr lang="en-US"/>
          </a:p>
        </c:txPr>
        <c:crossAx val="140844224"/>
        <c:crosses val="autoZero"/>
        <c:auto val="1"/>
        <c:lblAlgn val="ctr"/>
        <c:lblOffset val="100"/>
        <c:noMultiLvlLbl val="0"/>
      </c:catAx>
      <c:valAx>
        <c:axId val="140844224"/>
        <c:scaling>
          <c:orientation val="minMax"/>
        </c:scaling>
        <c:delete val="1"/>
        <c:axPos val="l"/>
        <c:numFmt formatCode="General" sourceLinked="1"/>
        <c:majorTickMark val="none"/>
        <c:minorTickMark val="none"/>
        <c:tickLblPos val="nextTo"/>
        <c:crossAx val="140840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sz="2000" b="1">
          <a:solidFill>
            <a:schemeClr val="tx1"/>
          </a:solidFill>
          <a:latin typeface="Arial Narrow" panose="020B0606020202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03745901164084"/>
          <c:y val="8.0115558471857681E-2"/>
          <c:w val="0.85093987972078711"/>
          <c:h val="0.81013123359580053"/>
        </c:manualLayout>
      </c:layout>
      <c:barChart>
        <c:barDir val="col"/>
        <c:grouping val="clustered"/>
        <c:varyColors val="0"/>
        <c:ser>
          <c:idx val="0"/>
          <c:order val="0"/>
          <c:tx>
            <c:strRef>
              <c:f>SAP!$B$19</c:f>
              <c:strCache>
                <c:ptCount val="1"/>
                <c:pt idx="0">
                  <c:v>Production (MT)</c:v>
                </c:pt>
              </c:strCache>
            </c:strRef>
          </c:tx>
          <c:spPr>
            <a:solidFill>
              <a:schemeClr val="accent1">
                <a:alpha val="70000"/>
              </a:schemeClr>
            </a:solidFill>
            <a:ln w="38100">
              <a:noFill/>
            </a:ln>
            <a:effectLst/>
          </c:spPr>
          <c:invertIfNegative val="0"/>
          <c:dLbls>
            <c:dLbl>
              <c:idx val="0"/>
              <c:layout>
                <c:manualLayout>
                  <c:x val="-7.0684528640870305E-3"/>
                  <c:y val="7.08333333333329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F5-4283-A065-E407113F3E4D}"/>
                </c:ext>
              </c:extLst>
            </c:dLbl>
            <c:dLbl>
              <c:idx val="1"/>
              <c:layout>
                <c:manualLayout>
                  <c:x val="0"/>
                  <c:y val="-2.175925925925968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F5-4283-A065-E407113F3E4D}"/>
                </c:ext>
              </c:extLst>
            </c:dLbl>
            <c:dLbl>
              <c:idx val="2"/>
              <c:layout>
                <c:manualLayout>
                  <c:x val="-1.8849207637565358E-2"/>
                  <c:y val="-2.53240740740741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2F5-4283-A065-E407113F3E4D}"/>
                </c:ext>
              </c:extLst>
            </c:dLbl>
            <c:dLbl>
              <c:idx val="3"/>
              <c:layout>
                <c:manualLayout>
                  <c:x val="0"/>
                  <c:y val="2.09722222222222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2F5-4283-A065-E407113F3E4D}"/>
                </c:ext>
              </c:extLst>
            </c:dLbl>
            <c:dLbl>
              <c:idx val="4"/>
              <c:layout>
                <c:manualLayout>
                  <c:x val="7.0684528640870088E-3"/>
                  <c:y val="-2.0694444444444487E-2"/>
                </c:manualLayout>
              </c:layout>
              <c:tx>
                <c:rich>
                  <a:bodyPr/>
                  <a:lstStyle/>
                  <a:p>
                    <a:r>
                      <a:rPr lang="en-US" dirty="0"/>
                      <a:t>211303</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2F5-4283-A065-E407113F3E4D}"/>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SAP!$C$17:$G$18</c:f>
              <c:strCache>
                <c:ptCount val="5"/>
                <c:pt idx="0">
                  <c:v>2018-19</c:v>
                </c:pt>
                <c:pt idx="1">
                  <c:v>2019-20</c:v>
                </c:pt>
                <c:pt idx="2">
                  <c:v>2020-21</c:v>
                </c:pt>
                <c:pt idx="3">
                  <c:v>2021-22</c:v>
                </c:pt>
                <c:pt idx="4">
                  <c:v>2022-23 </c:v>
                </c:pt>
              </c:strCache>
            </c:strRef>
          </c:cat>
          <c:val>
            <c:numRef>
              <c:f>SAP!$C$19:$G$19</c:f>
              <c:numCache>
                <c:formatCode>0</c:formatCode>
                <c:ptCount val="5"/>
                <c:pt idx="0">
                  <c:v>181738</c:v>
                </c:pt>
                <c:pt idx="1">
                  <c:v>199629</c:v>
                </c:pt>
                <c:pt idx="2">
                  <c:v>184465</c:v>
                </c:pt>
                <c:pt idx="3" formatCode="General">
                  <c:v>228968</c:v>
                </c:pt>
                <c:pt idx="4" formatCode="General">
                  <c:v>211393</c:v>
                </c:pt>
              </c:numCache>
            </c:numRef>
          </c:val>
          <c:extLst>
            <c:ext xmlns:c16="http://schemas.microsoft.com/office/drawing/2014/chart" uri="{C3380CC4-5D6E-409C-BE32-E72D297353CC}">
              <c16:uniqueId val="{00000000-A96E-496B-8380-767185431C99}"/>
            </c:ext>
          </c:extLst>
        </c:ser>
        <c:dLbls>
          <c:dLblPos val="inEnd"/>
          <c:showLegendKey val="0"/>
          <c:showVal val="1"/>
          <c:showCatName val="0"/>
          <c:showSerName val="0"/>
          <c:showPercent val="0"/>
          <c:showBubbleSize val="0"/>
        </c:dLbls>
        <c:gapWidth val="80"/>
        <c:overlap val="25"/>
        <c:axId val="1864417472"/>
        <c:axId val="1864411232"/>
      </c:barChart>
      <c:catAx>
        <c:axId val="186441747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864411232"/>
        <c:crosses val="autoZero"/>
        <c:auto val="1"/>
        <c:lblAlgn val="ctr"/>
        <c:lblOffset val="100"/>
        <c:noMultiLvlLbl val="0"/>
      </c:catAx>
      <c:valAx>
        <c:axId val="1864411232"/>
        <c:scaling>
          <c:orientation val="minMax"/>
        </c:scaling>
        <c:delete val="0"/>
        <c:axPos val="l"/>
        <c:majorGridlines>
          <c:spPr>
            <a:ln w="9525" cap="flat" cmpd="sng" algn="ctr">
              <a:solidFill>
                <a:schemeClr val="tx1">
                  <a:lumMod val="5000"/>
                  <a:lumOff val="9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864417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7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7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6852C4-A7C4-4CE9-AC50-7E47D3F7CF51}" type="doc">
      <dgm:prSet loTypeId="urn:microsoft.com/office/officeart/2005/8/layout/radial3" loCatId="cycle" qsTypeId="urn:microsoft.com/office/officeart/2005/8/quickstyle/simple2" qsCatId="simple" csTypeId="urn:microsoft.com/office/officeart/2005/8/colors/colorful1" csCatId="colorful" phldr="1"/>
      <dgm:spPr/>
      <dgm:t>
        <a:bodyPr/>
        <a:lstStyle/>
        <a:p>
          <a:endParaRPr lang="en-US"/>
        </a:p>
      </dgm:t>
    </dgm:pt>
    <dgm:pt modelId="{65AF973D-8D43-48F0-987A-6870186DA1C6}">
      <dgm:prSet phldrT="[Text]" custT="1"/>
      <dgm:spPr/>
      <dgm:t>
        <a:bodyPr/>
        <a:lstStyle/>
        <a:p>
          <a:r>
            <a:rPr lang="en-US" sz="1400" b="1" dirty="0" smtClean="0">
              <a:latin typeface="Arial Narrow" panose="020B0606020202030204" pitchFamily="34" charset="0"/>
              <a:cs typeface="Arial" panose="020B0604020202020204" pitchFamily="34" charset="0"/>
            </a:rPr>
            <a:t>100% safety training through Safety Kiosk</a:t>
          </a:r>
          <a:endParaRPr lang="en-US" sz="1400" b="1" dirty="0">
            <a:latin typeface="Arial Narrow" panose="020B0606020202030204" pitchFamily="34" charset="0"/>
            <a:cs typeface="Arial" panose="020B0604020202020204" pitchFamily="34" charset="0"/>
          </a:endParaRPr>
        </a:p>
      </dgm:t>
    </dgm:pt>
    <dgm:pt modelId="{8B15DACD-7F95-43CE-ABED-63BF58FB3796}" type="parTrans" cxnId="{A356FA1F-CCB5-4716-940E-CB52D19C6F54}">
      <dgm:prSet/>
      <dgm:spPr/>
      <dgm:t>
        <a:bodyPr/>
        <a:lstStyle/>
        <a:p>
          <a:endParaRPr lang="en-US" sz="1400" b="1">
            <a:latin typeface="Arial Narrow" panose="020B0606020202030204" pitchFamily="34" charset="0"/>
            <a:cs typeface="Arial" panose="020B0604020202020204" pitchFamily="34" charset="0"/>
          </a:endParaRPr>
        </a:p>
      </dgm:t>
    </dgm:pt>
    <dgm:pt modelId="{92C4E9DD-9F7E-4EBD-8625-16123EB5F0D3}" type="sibTrans" cxnId="{A356FA1F-CCB5-4716-940E-CB52D19C6F54}">
      <dgm:prSet/>
      <dgm:spPr/>
      <dgm:t>
        <a:bodyPr/>
        <a:lstStyle/>
        <a:p>
          <a:endParaRPr lang="en-US" sz="1400" b="1">
            <a:latin typeface="Arial Narrow" panose="020B0606020202030204" pitchFamily="34" charset="0"/>
            <a:cs typeface="Arial" panose="020B0604020202020204" pitchFamily="34" charset="0"/>
          </a:endParaRPr>
        </a:p>
      </dgm:t>
    </dgm:pt>
    <dgm:pt modelId="{D0E8934C-05C3-4375-B306-D2B8FE8A9519}">
      <dgm:prSet phldrT="[Text]" custT="1"/>
      <dgm:spPr/>
      <dgm:t>
        <a:bodyPr/>
        <a:lstStyle/>
        <a:p>
          <a:r>
            <a:rPr lang="en-US" sz="1400" b="1" dirty="0" smtClean="0">
              <a:latin typeface="Arial Narrow" panose="020B0606020202030204" pitchFamily="34" charset="0"/>
              <a:cs typeface="Arial" panose="020B0604020202020204" pitchFamily="34" charset="0"/>
            </a:rPr>
            <a:t>Work Permit System</a:t>
          </a:r>
          <a:endParaRPr lang="en-US" sz="1400" b="1" dirty="0">
            <a:latin typeface="Arial Narrow" panose="020B0606020202030204" pitchFamily="34" charset="0"/>
            <a:cs typeface="Arial" panose="020B0604020202020204" pitchFamily="34" charset="0"/>
          </a:endParaRPr>
        </a:p>
      </dgm:t>
    </dgm:pt>
    <dgm:pt modelId="{053EE588-D3A2-40E6-91FC-6ACC80B0082B}" type="parTrans" cxnId="{017A546B-2753-4C66-826C-12C7BA707DF2}">
      <dgm:prSet/>
      <dgm:spPr/>
      <dgm:t>
        <a:bodyPr/>
        <a:lstStyle/>
        <a:p>
          <a:endParaRPr lang="en-US" sz="1400" b="1">
            <a:latin typeface="Arial Narrow" panose="020B0606020202030204" pitchFamily="34" charset="0"/>
            <a:cs typeface="Arial" panose="020B0604020202020204" pitchFamily="34" charset="0"/>
          </a:endParaRPr>
        </a:p>
      </dgm:t>
    </dgm:pt>
    <dgm:pt modelId="{94B88393-061D-4CFB-A871-6ED925641D63}" type="sibTrans" cxnId="{017A546B-2753-4C66-826C-12C7BA707DF2}">
      <dgm:prSet/>
      <dgm:spPr/>
      <dgm:t>
        <a:bodyPr/>
        <a:lstStyle/>
        <a:p>
          <a:endParaRPr lang="en-US" sz="1400" b="1">
            <a:latin typeface="Arial Narrow" panose="020B0606020202030204" pitchFamily="34" charset="0"/>
            <a:cs typeface="Arial" panose="020B0604020202020204" pitchFamily="34" charset="0"/>
          </a:endParaRPr>
        </a:p>
      </dgm:t>
    </dgm:pt>
    <dgm:pt modelId="{97674682-38BD-44A5-AD35-F9D69AD0053F}">
      <dgm:prSet phldrT="[Text]" custT="1"/>
      <dgm:spPr/>
      <dgm:t>
        <a:bodyPr/>
        <a:lstStyle/>
        <a:p>
          <a:r>
            <a:rPr lang="en-US" sz="1400" b="1" smtClean="0">
              <a:latin typeface="Arial Narrow" panose="020B0606020202030204" pitchFamily="34" charset="0"/>
              <a:cs typeface="Arial" panose="020B0604020202020204" pitchFamily="34" charset="0"/>
            </a:rPr>
            <a:t>Energy Isolation – LOTOTO (Lockout Tag out Tryout)</a:t>
          </a:r>
          <a:endParaRPr lang="en-US" sz="1400" b="1" dirty="0">
            <a:latin typeface="Arial Narrow" panose="020B0606020202030204" pitchFamily="34" charset="0"/>
            <a:cs typeface="Arial" panose="020B0604020202020204" pitchFamily="34" charset="0"/>
          </a:endParaRPr>
        </a:p>
      </dgm:t>
    </dgm:pt>
    <dgm:pt modelId="{3DAC5C31-C262-4FAE-8A66-F62146B0408C}" type="parTrans" cxnId="{1BE5C0FD-53D9-48DA-A158-75FF1DD2C09C}">
      <dgm:prSet/>
      <dgm:spPr/>
      <dgm:t>
        <a:bodyPr/>
        <a:lstStyle/>
        <a:p>
          <a:endParaRPr lang="en-US" sz="1400" b="1">
            <a:latin typeface="Arial Narrow" panose="020B0606020202030204" pitchFamily="34" charset="0"/>
            <a:cs typeface="Arial" panose="020B0604020202020204" pitchFamily="34" charset="0"/>
          </a:endParaRPr>
        </a:p>
      </dgm:t>
    </dgm:pt>
    <dgm:pt modelId="{8036EC42-569D-492C-A720-E0C297B346FB}" type="sibTrans" cxnId="{1BE5C0FD-53D9-48DA-A158-75FF1DD2C09C}">
      <dgm:prSet/>
      <dgm:spPr/>
      <dgm:t>
        <a:bodyPr/>
        <a:lstStyle/>
        <a:p>
          <a:endParaRPr lang="en-US" sz="1400" b="1">
            <a:latin typeface="Arial Narrow" panose="020B0606020202030204" pitchFamily="34" charset="0"/>
            <a:cs typeface="Arial" panose="020B0604020202020204" pitchFamily="34" charset="0"/>
          </a:endParaRPr>
        </a:p>
      </dgm:t>
    </dgm:pt>
    <dgm:pt modelId="{9C2FEB2C-B659-48B6-A071-1999A0DD1BE6}">
      <dgm:prSet phldrT="[Text]" custT="1"/>
      <dgm:spPr/>
      <dgm:t>
        <a:bodyPr/>
        <a:lstStyle/>
        <a:p>
          <a:r>
            <a:rPr lang="en-US" sz="1400" b="1" dirty="0" smtClean="0">
              <a:latin typeface="Arial Narrow" panose="020B0606020202030204" pitchFamily="34" charset="0"/>
              <a:cs typeface="Arial" panose="020B0604020202020204" pitchFamily="34" charset="0"/>
            </a:rPr>
            <a:t>Safety Audit including Behavioral Safety Audit BSO</a:t>
          </a:r>
        </a:p>
      </dgm:t>
    </dgm:pt>
    <dgm:pt modelId="{D64454EF-7B03-4AA0-AB65-7A22A2ED8C65}" type="parTrans" cxnId="{A06E1289-E55F-4E8B-BB71-5ABF0B744EA9}">
      <dgm:prSet/>
      <dgm:spPr/>
      <dgm:t>
        <a:bodyPr/>
        <a:lstStyle/>
        <a:p>
          <a:endParaRPr lang="en-US" sz="1400" b="1">
            <a:latin typeface="Arial Narrow" panose="020B0606020202030204" pitchFamily="34" charset="0"/>
            <a:cs typeface="Arial" panose="020B0604020202020204" pitchFamily="34" charset="0"/>
          </a:endParaRPr>
        </a:p>
      </dgm:t>
    </dgm:pt>
    <dgm:pt modelId="{A006B45A-5897-4132-BB4D-A67C68B82587}" type="sibTrans" cxnId="{A06E1289-E55F-4E8B-BB71-5ABF0B744EA9}">
      <dgm:prSet/>
      <dgm:spPr/>
      <dgm:t>
        <a:bodyPr/>
        <a:lstStyle/>
        <a:p>
          <a:endParaRPr lang="en-US" sz="1400" b="1">
            <a:latin typeface="Arial Narrow" panose="020B0606020202030204" pitchFamily="34" charset="0"/>
            <a:cs typeface="Arial" panose="020B0604020202020204" pitchFamily="34" charset="0"/>
          </a:endParaRPr>
        </a:p>
      </dgm:t>
    </dgm:pt>
    <dgm:pt modelId="{8D1E43DB-F4C9-4D20-A9E3-5D33E720B124}">
      <dgm:prSet custT="1"/>
      <dgm:spPr/>
      <dgm:t>
        <a:bodyPr/>
        <a:lstStyle/>
        <a:p>
          <a:r>
            <a:rPr lang="en-US" sz="1400" b="1" dirty="0" smtClean="0">
              <a:latin typeface="Arial Narrow" panose="020B0606020202030204" pitchFamily="34" charset="0"/>
              <a:cs typeface="Arial" panose="020B0604020202020204" pitchFamily="34" charset="0"/>
            </a:rPr>
            <a:t> Hazard  Identification &amp; Risk Assessment, HAZOP</a:t>
          </a:r>
          <a:endParaRPr lang="en-US" sz="1400" b="1" dirty="0">
            <a:latin typeface="Arial Narrow" panose="020B0606020202030204" pitchFamily="34" charset="0"/>
            <a:cs typeface="Arial" panose="020B0604020202020204" pitchFamily="34" charset="0"/>
          </a:endParaRPr>
        </a:p>
      </dgm:t>
    </dgm:pt>
    <dgm:pt modelId="{CC93322E-82BC-422B-8AA8-8862950E89A0}" type="parTrans" cxnId="{E2E661D0-9F70-4981-8095-3428B71EC64D}">
      <dgm:prSet/>
      <dgm:spPr/>
      <dgm:t>
        <a:bodyPr/>
        <a:lstStyle/>
        <a:p>
          <a:endParaRPr lang="en-US" sz="1400" b="1">
            <a:latin typeface="Arial Narrow" panose="020B0606020202030204" pitchFamily="34" charset="0"/>
            <a:cs typeface="Arial" panose="020B0604020202020204" pitchFamily="34" charset="0"/>
          </a:endParaRPr>
        </a:p>
      </dgm:t>
    </dgm:pt>
    <dgm:pt modelId="{891C3FF2-7EFA-4111-8D3C-D9C1988FDF1F}" type="sibTrans" cxnId="{E2E661D0-9F70-4981-8095-3428B71EC64D}">
      <dgm:prSet/>
      <dgm:spPr/>
      <dgm:t>
        <a:bodyPr/>
        <a:lstStyle/>
        <a:p>
          <a:endParaRPr lang="en-US" sz="1400" b="1">
            <a:latin typeface="Arial Narrow" panose="020B0606020202030204" pitchFamily="34" charset="0"/>
            <a:cs typeface="Arial" panose="020B0604020202020204" pitchFamily="34" charset="0"/>
          </a:endParaRPr>
        </a:p>
      </dgm:t>
    </dgm:pt>
    <dgm:pt modelId="{E7229AA7-C3A1-459D-975E-ED86399C9E6D}">
      <dgm:prSet custT="1"/>
      <dgm:spPr/>
      <dgm:t>
        <a:bodyPr/>
        <a:lstStyle/>
        <a:p>
          <a:r>
            <a:rPr lang="en-US" sz="1400" b="1" dirty="0" smtClean="0">
              <a:latin typeface="Arial Narrow" panose="020B0606020202030204" pitchFamily="34" charset="0"/>
              <a:cs typeface="Arial" panose="020B0604020202020204" pitchFamily="34" charset="0"/>
            </a:rPr>
            <a:t>Near Miss reporting through PRISOM Portal</a:t>
          </a:r>
          <a:endParaRPr lang="en-US" sz="1400" b="1" dirty="0">
            <a:latin typeface="Arial Narrow" panose="020B0606020202030204" pitchFamily="34" charset="0"/>
            <a:cs typeface="Arial" panose="020B0604020202020204" pitchFamily="34" charset="0"/>
          </a:endParaRPr>
        </a:p>
      </dgm:t>
    </dgm:pt>
    <dgm:pt modelId="{97C52AC6-EC34-4425-B2AA-7D81AAA1735E}" type="parTrans" cxnId="{15493A08-31C6-47ED-951C-9E2114CEF823}">
      <dgm:prSet/>
      <dgm:spPr/>
      <dgm:t>
        <a:bodyPr/>
        <a:lstStyle/>
        <a:p>
          <a:endParaRPr lang="en-US" sz="1400" b="1">
            <a:latin typeface="Arial Narrow" panose="020B0606020202030204" pitchFamily="34" charset="0"/>
            <a:cs typeface="Arial" panose="020B0604020202020204" pitchFamily="34" charset="0"/>
          </a:endParaRPr>
        </a:p>
      </dgm:t>
    </dgm:pt>
    <dgm:pt modelId="{AF5E62BA-6F00-4D03-94A2-2C97E7C87B6D}" type="sibTrans" cxnId="{15493A08-31C6-47ED-951C-9E2114CEF823}">
      <dgm:prSet/>
      <dgm:spPr/>
      <dgm:t>
        <a:bodyPr/>
        <a:lstStyle/>
        <a:p>
          <a:endParaRPr lang="en-US" sz="1400" b="1">
            <a:latin typeface="Arial Narrow" panose="020B0606020202030204" pitchFamily="34" charset="0"/>
            <a:cs typeface="Arial" panose="020B0604020202020204" pitchFamily="34" charset="0"/>
          </a:endParaRPr>
        </a:p>
      </dgm:t>
    </dgm:pt>
    <dgm:pt modelId="{56A89BC4-F023-49C0-B007-86F1A3E9F3DE}">
      <dgm:prSet custT="1"/>
      <dgm:spPr/>
      <dgm:t>
        <a:bodyPr/>
        <a:lstStyle/>
        <a:p>
          <a:r>
            <a:rPr lang="en-US" sz="1400" b="1" dirty="0" smtClean="0">
              <a:latin typeface="Arial Narrow" panose="020B0606020202030204" pitchFamily="34" charset="0"/>
              <a:cs typeface="Arial" panose="020B0604020202020204" pitchFamily="34" charset="0"/>
            </a:rPr>
            <a:t>Reward and Recognition</a:t>
          </a:r>
          <a:endParaRPr lang="en-US" sz="1400" b="1" dirty="0">
            <a:latin typeface="Arial Narrow" panose="020B0606020202030204" pitchFamily="34" charset="0"/>
            <a:cs typeface="Arial" panose="020B0604020202020204" pitchFamily="34" charset="0"/>
          </a:endParaRPr>
        </a:p>
      </dgm:t>
    </dgm:pt>
    <dgm:pt modelId="{5B38807F-A380-42A6-935D-4572526768B8}" type="parTrans" cxnId="{FCA4BA0D-302A-4E73-AD97-F41F2A4930AF}">
      <dgm:prSet/>
      <dgm:spPr/>
      <dgm:t>
        <a:bodyPr/>
        <a:lstStyle/>
        <a:p>
          <a:endParaRPr lang="en-US" sz="1400" b="1">
            <a:latin typeface="Arial Narrow" panose="020B0606020202030204" pitchFamily="34" charset="0"/>
            <a:cs typeface="Arial" panose="020B0604020202020204" pitchFamily="34" charset="0"/>
          </a:endParaRPr>
        </a:p>
      </dgm:t>
    </dgm:pt>
    <dgm:pt modelId="{E80B7D16-318C-45A6-9F56-7BED1B450C02}" type="sibTrans" cxnId="{FCA4BA0D-302A-4E73-AD97-F41F2A4930AF}">
      <dgm:prSet/>
      <dgm:spPr/>
      <dgm:t>
        <a:bodyPr/>
        <a:lstStyle/>
        <a:p>
          <a:endParaRPr lang="en-US" sz="1400" b="1">
            <a:latin typeface="Arial Narrow" panose="020B0606020202030204" pitchFamily="34" charset="0"/>
            <a:cs typeface="Arial" panose="020B0604020202020204" pitchFamily="34" charset="0"/>
          </a:endParaRPr>
        </a:p>
      </dgm:t>
    </dgm:pt>
    <dgm:pt modelId="{57933BB9-2CC6-478C-B7CB-813EADB6EF46}">
      <dgm:prSet custT="1"/>
      <dgm:spPr/>
      <dgm:t>
        <a:bodyPr/>
        <a:lstStyle/>
        <a:p>
          <a:r>
            <a:rPr lang="en-US" sz="1400" b="1" smtClean="0">
              <a:latin typeface="Arial Narrow" panose="020B0606020202030204" pitchFamily="34" charset="0"/>
              <a:cs typeface="Arial" panose="020B0604020202020204" pitchFamily="34" charset="0"/>
            </a:rPr>
            <a:t>Incident Investigation</a:t>
          </a:r>
          <a:endParaRPr lang="en-US" sz="1400" b="1" dirty="0">
            <a:latin typeface="Arial Narrow" panose="020B0606020202030204" pitchFamily="34" charset="0"/>
            <a:cs typeface="Arial" panose="020B0604020202020204" pitchFamily="34" charset="0"/>
          </a:endParaRPr>
        </a:p>
      </dgm:t>
    </dgm:pt>
    <dgm:pt modelId="{160A947D-1D18-433F-A06F-03CCFE57D02A}" type="parTrans" cxnId="{8816428F-1585-4F7D-9ED6-3139EE7CE676}">
      <dgm:prSet/>
      <dgm:spPr/>
      <dgm:t>
        <a:bodyPr/>
        <a:lstStyle/>
        <a:p>
          <a:endParaRPr lang="en-US" sz="1400" b="1">
            <a:latin typeface="Arial Narrow" panose="020B0606020202030204" pitchFamily="34" charset="0"/>
            <a:cs typeface="Arial" panose="020B0604020202020204" pitchFamily="34" charset="0"/>
          </a:endParaRPr>
        </a:p>
      </dgm:t>
    </dgm:pt>
    <dgm:pt modelId="{51F46B67-72CB-4468-BDFC-A58AAC3DF4F1}" type="sibTrans" cxnId="{8816428F-1585-4F7D-9ED6-3139EE7CE676}">
      <dgm:prSet/>
      <dgm:spPr/>
      <dgm:t>
        <a:bodyPr/>
        <a:lstStyle/>
        <a:p>
          <a:endParaRPr lang="en-US" sz="1400" b="1">
            <a:latin typeface="Arial Narrow" panose="020B0606020202030204" pitchFamily="34" charset="0"/>
            <a:cs typeface="Arial" panose="020B0604020202020204" pitchFamily="34" charset="0"/>
          </a:endParaRPr>
        </a:p>
      </dgm:t>
    </dgm:pt>
    <dgm:pt modelId="{FA1CCC66-BEE9-45EA-8497-6BB955F81653}">
      <dgm:prSet custT="1"/>
      <dgm:spPr/>
      <dgm:t>
        <a:bodyPr/>
        <a:lstStyle/>
        <a:p>
          <a:r>
            <a:rPr lang="en-US" sz="1400" b="1" dirty="0" smtClean="0">
              <a:latin typeface="Arial Narrow" panose="020B0606020202030204" pitchFamily="34" charset="0"/>
              <a:cs typeface="Arial" panose="020B0604020202020204" pitchFamily="34" charset="0"/>
            </a:rPr>
            <a:t>Cardinal rules of Safety&amp; Consequence Management , Safety Policy</a:t>
          </a:r>
          <a:endParaRPr lang="en-IN" sz="1400" b="1" dirty="0">
            <a:latin typeface="Arial Narrow" panose="020B0606020202030204" pitchFamily="34" charset="0"/>
            <a:cs typeface="Arial" panose="020B0604020202020204" pitchFamily="34" charset="0"/>
          </a:endParaRPr>
        </a:p>
      </dgm:t>
    </dgm:pt>
    <dgm:pt modelId="{01F2332E-30E2-4768-B3DC-C1448A2AA3AE}" type="parTrans" cxnId="{79E36914-47BA-4AA6-A3D2-ECD8B9276FEF}">
      <dgm:prSet/>
      <dgm:spPr/>
      <dgm:t>
        <a:bodyPr/>
        <a:lstStyle/>
        <a:p>
          <a:endParaRPr lang="en-US" sz="1400" b="1">
            <a:latin typeface="Arial Narrow" panose="020B0606020202030204" pitchFamily="34" charset="0"/>
            <a:cs typeface="Arial" panose="020B0604020202020204" pitchFamily="34" charset="0"/>
          </a:endParaRPr>
        </a:p>
      </dgm:t>
    </dgm:pt>
    <dgm:pt modelId="{91749E80-C9D0-4867-9607-86E0F001E865}" type="sibTrans" cxnId="{79E36914-47BA-4AA6-A3D2-ECD8B9276FEF}">
      <dgm:prSet/>
      <dgm:spPr/>
      <dgm:t>
        <a:bodyPr/>
        <a:lstStyle/>
        <a:p>
          <a:endParaRPr lang="en-US" sz="1400" b="1">
            <a:latin typeface="Arial Narrow" panose="020B0606020202030204" pitchFamily="34" charset="0"/>
            <a:cs typeface="Arial" panose="020B0604020202020204" pitchFamily="34" charset="0"/>
          </a:endParaRPr>
        </a:p>
      </dgm:t>
    </dgm:pt>
    <dgm:pt modelId="{7E0606E0-C82F-4955-A038-9DCFB1AAED19}">
      <dgm:prSet phldrT="[Text]" custT="1"/>
      <dgm:spPr>
        <a:blipFill rotWithShape="0">
          <a:blip xmlns:r="http://schemas.openxmlformats.org/officeDocument/2006/relationships" r:embed="rId1"/>
          <a:stretch>
            <a:fillRect/>
          </a:stretch>
        </a:blipFill>
      </dgm:spPr>
      <dgm:t>
        <a:bodyPr/>
        <a:lstStyle/>
        <a:p>
          <a:endParaRPr lang="en-US" sz="1400" b="1" dirty="0">
            <a:latin typeface="Arial Narrow" panose="020B0606020202030204" pitchFamily="34" charset="0"/>
            <a:cs typeface="Arial" panose="020B0604020202020204" pitchFamily="34" charset="0"/>
          </a:endParaRPr>
        </a:p>
      </dgm:t>
    </dgm:pt>
    <dgm:pt modelId="{BD155609-EF81-4B42-841C-DF04566F67DE}" type="sibTrans" cxnId="{861CDAAD-48AE-490B-9842-D497C1769471}">
      <dgm:prSet/>
      <dgm:spPr/>
      <dgm:t>
        <a:bodyPr/>
        <a:lstStyle/>
        <a:p>
          <a:endParaRPr lang="en-US" sz="1400" b="1">
            <a:latin typeface="Arial Narrow" panose="020B0606020202030204" pitchFamily="34" charset="0"/>
            <a:cs typeface="Arial" panose="020B0604020202020204" pitchFamily="34" charset="0"/>
          </a:endParaRPr>
        </a:p>
      </dgm:t>
    </dgm:pt>
    <dgm:pt modelId="{DC9FA831-DE58-4524-AFB5-E1F8A44A832D}" type="parTrans" cxnId="{861CDAAD-48AE-490B-9842-D497C1769471}">
      <dgm:prSet/>
      <dgm:spPr/>
      <dgm:t>
        <a:bodyPr/>
        <a:lstStyle/>
        <a:p>
          <a:endParaRPr lang="en-US" sz="1400" b="1">
            <a:latin typeface="Arial Narrow" panose="020B0606020202030204" pitchFamily="34" charset="0"/>
            <a:cs typeface="Arial" panose="020B0604020202020204" pitchFamily="34" charset="0"/>
          </a:endParaRPr>
        </a:p>
      </dgm:t>
    </dgm:pt>
    <dgm:pt modelId="{A4B456B2-1504-48AA-9633-891F98369451}" type="pres">
      <dgm:prSet presAssocID="{D96852C4-A7C4-4CE9-AC50-7E47D3F7CF51}" presName="composite" presStyleCnt="0">
        <dgm:presLayoutVars>
          <dgm:chMax val="1"/>
          <dgm:dir/>
          <dgm:resizeHandles val="exact"/>
        </dgm:presLayoutVars>
      </dgm:prSet>
      <dgm:spPr/>
      <dgm:t>
        <a:bodyPr/>
        <a:lstStyle/>
        <a:p>
          <a:endParaRPr lang="en-US"/>
        </a:p>
      </dgm:t>
    </dgm:pt>
    <dgm:pt modelId="{02A1EBDF-A7AC-4464-8984-54B3928F80BC}" type="pres">
      <dgm:prSet presAssocID="{D96852C4-A7C4-4CE9-AC50-7E47D3F7CF51}" presName="radial" presStyleCnt="0">
        <dgm:presLayoutVars>
          <dgm:animLvl val="ctr"/>
        </dgm:presLayoutVars>
      </dgm:prSet>
      <dgm:spPr/>
    </dgm:pt>
    <dgm:pt modelId="{B6B3695E-0E20-4052-A97A-92439013F811}" type="pres">
      <dgm:prSet presAssocID="{7E0606E0-C82F-4955-A038-9DCFB1AAED19}" presName="centerShape" presStyleLbl="vennNode1" presStyleIdx="0" presStyleCnt="10" custScaleX="85668" custScaleY="76804"/>
      <dgm:spPr/>
      <dgm:t>
        <a:bodyPr/>
        <a:lstStyle/>
        <a:p>
          <a:endParaRPr lang="en-US"/>
        </a:p>
      </dgm:t>
    </dgm:pt>
    <dgm:pt modelId="{D9FBD529-B93D-4718-8C08-EFA183EA3713}" type="pres">
      <dgm:prSet presAssocID="{D0E8934C-05C3-4375-B306-D2B8FE8A9519}" presName="node" presStyleLbl="vennNode1" presStyleIdx="1" presStyleCnt="10" custRadScaleRad="100665">
        <dgm:presLayoutVars>
          <dgm:bulletEnabled val="1"/>
        </dgm:presLayoutVars>
      </dgm:prSet>
      <dgm:spPr/>
      <dgm:t>
        <a:bodyPr/>
        <a:lstStyle/>
        <a:p>
          <a:endParaRPr lang="en-US"/>
        </a:p>
      </dgm:t>
    </dgm:pt>
    <dgm:pt modelId="{C1953A9B-47C7-4FF8-86FB-4077421661BD}" type="pres">
      <dgm:prSet presAssocID="{65AF973D-8D43-48F0-987A-6870186DA1C6}" presName="node" presStyleLbl="vennNode1" presStyleIdx="2" presStyleCnt="10" custRadScaleRad="95198" custRadScaleInc="-8198">
        <dgm:presLayoutVars>
          <dgm:bulletEnabled val="1"/>
        </dgm:presLayoutVars>
      </dgm:prSet>
      <dgm:spPr/>
      <dgm:t>
        <a:bodyPr/>
        <a:lstStyle/>
        <a:p>
          <a:endParaRPr lang="en-US"/>
        </a:p>
      </dgm:t>
    </dgm:pt>
    <dgm:pt modelId="{9D1007A1-2DC0-42C1-9537-59E12A359A69}" type="pres">
      <dgm:prSet presAssocID="{8D1E43DB-F4C9-4D20-A9E3-5D33E720B124}" presName="node" presStyleLbl="vennNode1" presStyleIdx="3" presStyleCnt="10">
        <dgm:presLayoutVars>
          <dgm:bulletEnabled val="1"/>
        </dgm:presLayoutVars>
      </dgm:prSet>
      <dgm:spPr/>
      <dgm:t>
        <a:bodyPr/>
        <a:lstStyle/>
        <a:p>
          <a:endParaRPr lang="en-US"/>
        </a:p>
      </dgm:t>
    </dgm:pt>
    <dgm:pt modelId="{A6A48D90-63C8-4A05-B6BD-E0350C349488}" type="pres">
      <dgm:prSet presAssocID="{97674682-38BD-44A5-AD35-F9D69AD0053F}" presName="node" presStyleLbl="vennNode1" presStyleIdx="4" presStyleCnt="10">
        <dgm:presLayoutVars>
          <dgm:bulletEnabled val="1"/>
        </dgm:presLayoutVars>
      </dgm:prSet>
      <dgm:spPr/>
      <dgm:t>
        <a:bodyPr/>
        <a:lstStyle/>
        <a:p>
          <a:endParaRPr lang="en-US"/>
        </a:p>
      </dgm:t>
    </dgm:pt>
    <dgm:pt modelId="{7E307359-3CCA-47ED-9CDD-02D3F31F5826}" type="pres">
      <dgm:prSet presAssocID="{9C2FEB2C-B659-48B6-A071-1999A0DD1BE6}" presName="node" presStyleLbl="vennNode1" presStyleIdx="5" presStyleCnt="10">
        <dgm:presLayoutVars>
          <dgm:bulletEnabled val="1"/>
        </dgm:presLayoutVars>
      </dgm:prSet>
      <dgm:spPr/>
      <dgm:t>
        <a:bodyPr/>
        <a:lstStyle/>
        <a:p>
          <a:endParaRPr lang="en-US"/>
        </a:p>
      </dgm:t>
    </dgm:pt>
    <dgm:pt modelId="{9F72C316-5B29-4933-81B9-3B0CCE4223F8}" type="pres">
      <dgm:prSet presAssocID="{E7229AA7-C3A1-459D-975E-ED86399C9E6D}" presName="node" presStyleLbl="vennNode1" presStyleIdx="6" presStyleCnt="10">
        <dgm:presLayoutVars>
          <dgm:bulletEnabled val="1"/>
        </dgm:presLayoutVars>
      </dgm:prSet>
      <dgm:spPr/>
      <dgm:t>
        <a:bodyPr/>
        <a:lstStyle/>
        <a:p>
          <a:endParaRPr lang="en-US"/>
        </a:p>
      </dgm:t>
    </dgm:pt>
    <dgm:pt modelId="{D9AEEC9B-6E17-4345-ACF4-FF82CA1C4E13}" type="pres">
      <dgm:prSet presAssocID="{57933BB9-2CC6-478C-B7CB-813EADB6EF46}" presName="node" presStyleLbl="vennNode1" presStyleIdx="7" presStyleCnt="10">
        <dgm:presLayoutVars>
          <dgm:bulletEnabled val="1"/>
        </dgm:presLayoutVars>
      </dgm:prSet>
      <dgm:spPr/>
      <dgm:t>
        <a:bodyPr/>
        <a:lstStyle/>
        <a:p>
          <a:endParaRPr lang="en-US"/>
        </a:p>
      </dgm:t>
    </dgm:pt>
    <dgm:pt modelId="{1FF8AF6C-BC96-4968-B055-FF41ED1DC92F}" type="pres">
      <dgm:prSet presAssocID="{56A89BC4-F023-49C0-B007-86F1A3E9F3DE}" presName="node" presStyleLbl="vennNode1" presStyleIdx="8" presStyleCnt="10">
        <dgm:presLayoutVars>
          <dgm:bulletEnabled val="1"/>
        </dgm:presLayoutVars>
      </dgm:prSet>
      <dgm:spPr/>
      <dgm:t>
        <a:bodyPr/>
        <a:lstStyle/>
        <a:p>
          <a:endParaRPr lang="en-US"/>
        </a:p>
      </dgm:t>
    </dgm:pt>
    <dgm:pt modelId="{2B3F57C3-0E0D-4659-B60B-34F8028F986F}" type="pres">
      <dgm:prSet presAssocID="{FA1CCC66-BEE9-45EA-8497-6BB955F81653}" presName="node" presStyleLbl="vennNode1" presStyleIdx="9" presStyleCnt="10" custScaleX="114105">
        <dgm:presLayoutVars>
          <dgm:bulletEnabled val="1"/>
        </dgm:presLayoutVars>
      </dgm:prSet>
      <dgm:spPr/>
      <dgm:t>
        <a:bodyPr/>
        <a:lstStyle/>
        <a:p>
          <a:endParaRPr lang="en-US"/>
        </a:p>
      </dgm:t>
    </dgm:pt>
  </dgm:ptLst>
  <dgm:cxnLst>
    <dgm:cxn modelId="{8816428F-1585-4F7D-9ED6-3139EE7CE676}" srcId="{7E0606E0-C82F-4955-A038-9DCFB1AAED19}" destId="{57933BB9-2CC6-478C-B7CB-813EADB6EF46}" srcOrd="6" destOrd="0" parTransId="{160A947D-1D18-433F-A06F-03CCFE57D02A}" sibTransId="{51F46B67-72CB-4468-BDFC-A58AAC3DF4F1}"/>
    <dgm:cxn modelId="{5DD1A9CC-5A42-4177-80EC-918C6D970C15}" type="presOf" srcId="{D96852C4-A7C4-4CE9-AC50-7E47D3F7CF51}" destId="{A4B456B2-1504-48AA-9633-891F98369451}" srcOrd="0" destOrd="0" presId="urn:microsoft.com/office/officeart/2005/8/layout/radial3"/>
    <dgm:cxn modelId="{5B1D2580-FC29-497B-B6F6-5F1BFB1DB19F}" type="presOf" srcId="{57933BB9-2CC6-478C-B7CB-813EADB6EF46}" destId="{D9AEEC9B-6E17-4345-ACF4-FF82CA1C4E13}" srcOrd="0" destOrd="0" presId="urn:microsoft.com/office/officeart/2005/8/layout/radial3"/>
    <dgm:cxn modelId="{FCA4BA0D-302A-4E73-AD97-F41F2A4930AF}" srcId="{7E0606E0-C82F-4955-A038-9DCFB1AAED19}" destId="{56A89BC4-F023-49C0-B007-86F1A3E9F3DE}" srcOrd="7" destOrd="0" parTransId="{5B38807F-A380-42A6-935D-4572526768B8}" sibTransId="{E80B7D16-318C-45A6-9F56-7BED1B450C02}"/>
    <dgm:cxn modelId="{02FDA749-295C-40D1-9E68-4C1B6DF26315}" type="presOf" srcId="{FA1CCC66-BEE9-45EA-8497-6BB955F81653}" destId="{2B3F57C3-0E0D-4659-B60B-34F8028F986F}" srcOrd="0" destOrd="0" presId="urn:microsoft.com/office/officeart/2005/8/layout/radial3"/>
    <dgm:cxn modelId="{820DB2BE-0802-4F31-9FDE-E9F540985CD2}" type="presOf" srcId="{97674682-38BD-44A5-AD35-F9D69AD0053F}" destId="{A6A48D90-63C8-4A05-B6BD-E0350C349488}" srcOrd="0" destOrd="0" presId="urn:microsoft.com/office/officeart/2005/8/layout/radial3"/>
    <dgm:cxn modelId="{79E36914-47BA-4AA6-A3D2-ECD8B9276FEF}" srcId="{7E0606E0-C82F-4955-A038-9DCFB1AAED19}" destId="{FA1CCC66-BEE9-45EA-8497-6BB955F81653}" srcOrd="8" destOrd="0" parTransId="{01F2332E-30E2-4768-B3DC-C1448A2AA3AE}" sibTransId="{91749E80-C9D0-4867-9607-86E0F001E865}"/>
    <dgm:cxn modelId="{1BE5C0FD-53D9-48DA-A158-75FF1DD2C09C}" srcId="{7E0606E0-C82F-4955-A038-9DCFB1AAED19}" destId="{97674682-38BD-44A5-AD35-F9D69AD0053F}" srcOrd="3" destOrd="0" parTransId="{3DAC5C31-C262-4FAE-8A66-F62146B0408C}" sibTransId="{8036EC42-569D-492C-A720-E0C297B346FB}"/>
    <dgm:cxn modelId="{7F5CCA4C-E0C9-40CF-81AB-26ED03BB1939}" type="presOf" srcId="{9C2FEB2C-B659-48B6-A071-1999A0DD1BE6}" destId="{7E307359-3CCA-47ED-9CDD-02D3F31F5826}" srcOrd="0" destOrd="0" presId="urn:microsoft.com/office/officeart/2005/8/layout/radial3"/>
    <dgm:cxn modelId="{8E104C21-BBDA-4649-921C-55DCB12F663C}" type="presOf" srcId="{56A89BC4-F023-49C0-B007-86F1A3E9F3DE}" destId="{1FF8AF6C-BC96-4968-B055-FF41ED1DC92F}" srcOrd="0" destOrd="0" presId="urn:microsoft.com/office/officeart/2005/8/layout/radial3"/>
    <dgm:cxn modelId="{15493A08-31C6-47ED-951C-9E2114CEF823}" srcId="{7E0606E0-C82F-4955-A038-9DCFB1AAED19}" destId="{E7229AA7-C3A1-459D-975E-ED86399C9E6D}" srcOrd="5" destOrd="0" parTransId="{97C52AC6-EC34-4425-B2AA-7D81AAA1735E}" sibTransId="{AF5E62BA-6F00-4D03-94A2-2C97E7C87B6D}"/>
    <dgm:cxn modelId="{AEB3BF30-296C-48AB-99AC-5D2B93ABFF78}" type="presOf" srcId="{8D1E43DB-F4C9-4D20-A9E3-5D33E720B124}" destId="{9D1007A1-2DC0-42C1-9537-59E12A359A69}" srcOrd="0" destOrd="0" presId="urn:microsoft.com/office/officeart/2005/8/layout/radial3"/>
    <dgm:cxn modelId="{861CDAAD-48AE-490B-9842-D497C1769471}" srcId="{D96852C4-A7C4-4CE9-AC50-7E47D3F7CF51}" destId="{7E0606E0-C82F-4955-A038-9DCFB1AAED19}" srcOrd="0" destOrd="0" parTransId="{DC9FA831-DE58-4524-AFB5-E1F8A44A832D}" sibTransId="{BD155609-EF81-4B42-841C-DF04566F67DE}"/>
    <dgm:cxn modelId="{77A61FFA-4F7A-4E8F-A313-AEEC075E05DA}" type="presOf" srcId="{E7229AA7-C3A1-459D-975E-ED86399C9E6D}" destId="{9F72C316-5B29-4933-81B9-3B0CCE4223F8}" srcOrd="0" destOrd="0" presId="urn:microsoft.com/office/officeart/2005/8/layout/radial3"/>
    <dgm:cxn modelId="{B2F9E002-5FE9-4255-A83E-2D23C2636DD5}" type="presOf" srcId="{7E0606E0-C82F-4955-A038-9DCFB1AAED19}" destId="{B6B3695E-0E20-4052-A97A-92439013F811}" srcOrd="0" destOrd="0" presId="urn:microsoft.com/office/officeart/2005/8/layout/radial3"/>
    <dgm:cxn modelId="{E2E661D0-9F70-4981-8095-3428B71EC64D}" srcId="{7E0606E0-C82F-4955-A038-9DCFB1AAED19}" destId="{8D1E43DB-F4C9-4D20-A9E3-5D33E720B124}" srcOrd="2" destOrd="0" parTransId="{CC93322E-82BC-422B-8AA8-8862950E89A0}" sibTransId="{891C3FF2-7EFA-4111-8D3C-D9C1988FDF1F}"/>
    <dgm:cxn modelId="{017A546B-2753-4C66-826C-12C7BA707DF2}" srcId="{7E0606E0-C82F-4955-A038-9DCFB1AAED19}" destId="{D0E8934C-05C3-4375-B306-D2B8FE8A9519}" srcOrd="0" destOrd="0" parTransId="{053EE588-D3A2-40E6-91FC-6ACC80B0082B}" sibTransId="{94B88393-061D-4CFB-A871-6ED925641D63}"/>
    <dgm:cxn modelId="{A356FA1F-CCB5-4716-940E-CB52D19C6F54}" srcId="{7E0606E0-C82F-4955-A038-9DCFB1AAED19}" destId="{65AF973D-8D43-48F0-987A-6870186DA1C6}" srcOrd="1" destOrd="0" parTransId="{8B15DACD-7F95-43CE-ABED-63BF58FB3796}" sibTransId="{92C4E9DD-9F7E-4EBD-8625-16123EB5F0D3}"/>
    <dgm:cxn modelId="{A06E1289-E55F-4E8B-BB71-5ABF0B744EA9}" srcId="{7E0606E0-C82F-4955-A038-9DCFB1AAED19}" destId="{9C2FEB2C-B659-48B6-A071-1999A0DD1BE6}" srcOrd="4" destOrd="0" parTransId="{D64454EF-7B03-4AA0-AB65-7A22A2ED8C65}" sibTransId="{A006B45A-5897-4132-BB4D-A67C68B82587}"/>
    <dgm:cxn modelId="{FAD38A08-BDE7-46D0-8400-10776DA8400E}" type="presOf" srcId="{65AF973D-8D43-48F0-987A-6870186DA1C6}" destId="{C1953A9B-47C7-4FF8-86FB-4077421661BD}" srcOrd="0" destOrd="0" presId="urn:microsoft.com/office/officeart/2005/8/layout/radial3"/>
    <dgm:cxn modelId="{57FD0478-DCB5-435C-A1FC-56226F075CEB}" type="presOf" srcId="{D0E8934C-05C3-4375-B306-D2B8FE8A9519}" destId="{D9FBD529-B93D-4718-8C08-EFA183EA3713}" srcOrd="0" destOrd="0" presId="urn:microsoft.com/office/officeart/2005/8/layout/radial3"/>
    <dgm:cxn modelId="{AD90D3BE-FA4E-42B6-AACC-5DFCA237DCAE}" type="presParOf" srcId="{A4B456B2-1504-48AA-9633-891F98369451}" destId="{02A1EBDF-A7AC-4464-8984-54B3928F80BC}" srcOrd="0" destOrd="0" presId="urn:microsoft.com/office/officeart/2005/8/layout/radial3"/>
    <dgm:cxn modelId="{CA777C69-361D-4DCD-84DE-849D03877F73}" type="presParOf" srcId="{02A1EBDF-A7AC-4464-8984-54B3928F80BC}" destId="{B6B3695E-0E20-4052-A97A-92439013F811}" srcOrd="0" destOrd="0" presId="urn:microsoft.com/office/officeart/2005/8/layout/radial3"/>
    <dgm:cxn modelId="{7C4D7250-384B-4968-8940-9B74A1EA5527}" type="presParOf" srcId="{02A1EBDF-A7AC-4464-8984-54B3928F80BC}" destId="{D9FBD529-B93D-4718-8C08-EFA183EA3713}" srcOrd="1" destOrd="0" presId="urn:microsoft.com/office/officeart/2005/8/layout/radial3"/>
    <dgm:cxn modelId="{B5A116FD-EDC8-453D-B87F-378AEC1108AF}" type="presParOf" srcId="{02A1EBDF-A7AC-4464-8984-54B3928F80BC}" destId="{C1953A9B-47C7-4FF8-86FB-4077421661BD}" srcOrd="2" destOrd="0" presId="urn:microsoft.com/office/officeart/2005/8/layout/radial3"/>
    <dgm:cxn modelId="{91889197-6ACA-40C6-BACE-0564FC9E20AA}" type="presParOf" srcId="{02A1EBDF-A7AC-4464-8984-54B3928F80BC}" destId="{9D1007A1-2DC0-42C1-9537-59E12A359A69}" srcOrd="3" destOrd="0" presId="urn:microsoft.com/office/officeart/2005/8/layout/radial3"/>
    <dgm:cxn modelId="{D19B9021-FCA9-4961-8A61-23E64AC13B0B}" type="presParOf" srcId="{02A1EBDF-A7AC-4464-8984-54B3928F80BC}" destId="{A6A48D90-63C8-4A05-B6BD-E0350C349488}" srcOrd="4" destOrd="0" presId="urn:microsoft.com/office/officeart/2005/8/layout/radial3"/>
    <dgm:cxn modelId="{4A10B401-9FD2-4FBF-8A88-49B9892BB33D}" type="presParOf" srcId="{02A1EBDF-A7AC-4464-8984-54B3928F80BC}" destId="{7E307359-3CCA-47ED-9CDD-02D3F31F5826}" srcOrd="5" destOrd="0" presId="urn:microsoft.com/office/officeart/2005/8/layout/radial3"/>
    <dgm:cxn modelId="{1553CB47-0D5D-4109-9125-2ED667A98DD4}" type="presParOf" srcId="{02A1EBDF-A7AC-4464-8984-54B3928F80BC}" destId="{9F72C316-5B29-4933-81B9-3B0CCE4223F8}" srcOrd="6" destOrd="0" presId="urn:microsoft.com/office/officeart/2005/8/layout/radial3"/>
    <dgm:cxn modelId="{E2169AF7-9AAB-41E8-8587-84C4020867FD}" type="presParOf" srcId="{02A1EBDF-A7AC-4464-8984-54B3928F80BC}" destId="{D9AEEC9B-6E17-4345-ACF4-FF82CA1C4E13}" srcOrd="7" destOrd="0" presId="urn:microsoft.com/office/officeart/2005/8/layout/radial3"/>
    <dgm:cxn modelId="{87212E50-CFFA-4EDB-AAB4-539C44AAAF26}" type="presParOf" srcId="{02A1EBDF-A7AC-4464-8984-54B3928F80BC}" destId="{1FF8AF6C-BC96-4968-B055-FF41ED1DC92F}" srcOrd="8" destOrd="0" presId="urn:microsoft.com/office/officeart/2005/8/layout/radial3"/>
    <dgm:cxn modelId="{EF401539-51E3-4BB3-B194-FD098CCE6664}" type="presParOf" srcId="{02A1EBDF-A7AC-4464-8984-54B3928F80BC}" destId="{2B3F57C3-0E0D-4659-B60B-34F8028F986F}" srcOrd="9"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9A0D97-E3B0-4F25-B358-90E7C1B7CF9B}" type="doc">
      <dgm:prSet loTypeId="urn:microsoft.com/office/officeart/2005/8/layout/radial1" loCatId="cycle" qsTypeId="urn:microsoft.com/office/officeart/2005/8/quickstyle/simple5" qsCatId="simple" csTypeId="urn:microsoft.com/office/officeart/2005/8/colors/accent0_1" csCatId="mainScheme" phldr="1"/>
      <dgm:spPr/>
      <dgm:t>
        <a:bodyPr/>
        <a:lstStyle/>
        <a:p>
          <a:endParaRPr lang="en-US"/>
        </a:p>
      </dgm:t>
    </dgm:pt>
    <dgm:pt modelId="{B8E520E2-2B06-4021-B45E-2DEBB7DC470A}">
      <dgm:prSet phldrT="[Text]" custT="1"/>
      <dgm:spPr>
        <a:solidFill>
          <a:srgbClr val="00B050"/>
        </a:solidFill>
      </dgm:spPr>
      <dgm:t>
        <a:bodyPr/>
        <a:lstStyle/>
        <a:p>
          <a:r>
            <a:rPr lang="en-IN" sz="1600" b="1" dirty="0" smtClean="0">
              <a:solidFill>
                <a:schemeClr val="bg1"/>
              </a:solidFill>
              <a:latin typeface="Arial Narrow" panose="020B0606020202030204" pitchFamily="34" charset="0"/>
            </a:rPr>
            <a:t>Health &amp; Well being Process </a:t>
          </a:r>
          <a:endParaRPr lang="en-US" sz="1600" b="1" dirty="0">
            <a:solidFill>
              <a:schemeClr val="bg1"/>
            </a:solidFill>
            <a:latin typeface="Arial Narrow" panose="020B0606020202030204" pitchFamily="34" charset="0"/>
          </a:endParaRPr>
        </a:p>
      </dgm:t>
    </dgm:pt>
    <dgm:pt modelId="{8CB708F7-0B3E-4181-B82E-A8440E15C097}" type="parTrans" cxnId="{70BBD9EC-D77B-4C62-A1BA-7F57A9D552A9}">
      <dgm:prSet/>
      <dgm:spPr/>
      <dgm:t>
        <a:bodyPr/>
        <a:lstStyle/>
        <a:p>
          <a:endParaRPr lang="en-US" sz="1600" b="1">
            <a:solidFill>
              <a:schemeClr val="bg1"/>
            </a:solidFill>
            <a:latin typeface="Arial Narrow" panose="020B0606020202030204" pitchFamily="34" charset="0"/>
          </a:endParaRPr>
        </a:p>
      </dgm:t>
    </dgm:pt>
    <dgm:pt modelId="{5D4BB35E-D6A9-4485-9259-1209D852A5BB}" type="sibTrans" cxnId="{70BBD9EC-D77B-4C62-A1BA-7F57A9D552A9}">
      <dgm:prSet/>
      <dgm:spPr/>
      <dgm:t>
        <a:bodyPr/>
        <a:lstStyle/>
        <a:p>
          <a:endParaRPr lang="en-US" sz="1600" b="1">
            <a:solidFill>
              <a:schemeClr val="bg1"/>
            </a:solidFill>
            <a:latin typeface="Arial Narrow" panose="020B0606020202030204" pitchFamily="34" charset="0"/>
          </a:endParaRPr>
        </a:p>
      </dgm:t>
    </dgm:pt>
    <dgm:pt modelId="{9430CCB4-4FCC-40CA-A37F-646962DBD8F3}">
      <dgm:prSet phldrT="[Text]" custT="1"/>
      <dgm:spPr>
        <a:solidFill>
          <a:srgbClr val="FC8E96"/>
        </a:solidFill>
      </dgm:spPr>
      <dgm:t>
        <a:bodyPr/>
        <a:lstStyle/>
        <a:p>
          <a:r>
            <a:rPr lang="en-IN" sz="1600" b="1" dirty="0" smtClean="0">
              <a:solidFill>
                <a:schemeClr val="bg1"/>
              </a:solidFill>
              <a:latin typeface="Arial Narrow" panose="020B0606020202030204" pitchFamily="34" charset="0"/>
            </a:rPr>
            <a:t>Primary medical treatment</a:t>
          </a:r>
          <a:endParaRPr lang="en-US" sz="1600" b="1" dirty="0">
            <a:solidFill>
              <a:schemeClr val="bg1"/>
            </a:solidFill>
            <a:latin typeface="Arial Narrow" panose="020B0606020202030204" pitchFamily="34" charset="0"/>
          </a:endParaRPr>
        </a:p>
      </dgm:t>
    </dgm:pt>
    <dgm:pt modelId="{1B4D64F8-AB89-4B66-8CFC-C6299AC5DECB}" type="parTrans" cxnId="{E84B09DF-EB2B-4B2A-BA88-1A5E95F4FF8E}">
      <dgm:prSet custT="1"/>
      <dgm:spPr/>
      <dgm:t>
        <a:bodyPr/>
        <a:lstStyle/>
        <a:p>
          <a:endParaRPr lang="en-US" sz="1600" b="1">
            <a:solidFill>
              <a:schemeClr val="bg1"/>
            </a:solidFill>
            <a:latin typeface="Arial Narrow" panose="020B0606020202030204" pitchFamily="34" charset="0"/>
          </a:endParaRPr>
        </a:p>
      </dgm:t>
    </dgm:pt>
    <dgm:pt modelId="{4829B1AB-F6F7-4E58-BFD4-A858718F8948}" type="sibTrans" cxnId="{E84B09DF-EB2B-4B2A-BA88-1A5E95F4FF8E}">
      <dgm:prSet/>
      <dgm:spPr/>
      <dgm:t>
        <a:bodyPr/>
        <a:lstStyle/>
        <a:p>
          <a:endParaRPr lang="en-US" sz="1600" b="1">
            <a:solidFill>
              <a:schemeClr val="bg1"/>
            </a:solidFill>
            <a:latin typeface="Arial Narrow" panose="020B0606020202030204" pitchFamily="34" charset="0"/>
          </a:endParaRPr>
        </a:p>
      </dgm:t>
    </dgm:pt>
    <dgm:pt modelId="{6282E2B0-0DF0-4B4B-9023-2DDF706B2B2E}">
      <dgm:prSet custT="1"/>
      <dgm:spPr>
        <a:solidFill>
          <a:srgbClr val="0000FF"/>
        </a:solidFill>
      </dgm:spPr>
      <dgm:t>
        <a:bodyPr/>
        <a:lstStyle/>
        <a:p>
          <a:r>
            <a:rPr lang="en-IN" sz="1600" b="1" dirty="0" smtClean="0">
              <a:solidFill>
                <a:schemeClr val="bg1"/>
              </a:solidFill>
              <a:latin typeface="Arial Narrow" panose="020B0606020202030204" pitchFamily="34" charset="0"/>
            </a:rPr>
            <a:t>Periodic medical examination</a:t>
          </a:r>
          <a:endParaRPr lang="en-IN" sz="1600" b="1" dirty="0">
            <a:solidFill>
              <a:schemeClr val="bg1"/>
            </a:solidFill>
            <a:latin typeface="Arial Narrow" panose="020B0606020202030204" pitchFamily="34" charset="0"/>
          </a:endParaRPr>
        </a:p>
      </dgm:t>
    </dgm:pt>
    <dgm:pt modelId="{DB55C4C8-069D-45D2-BF90-F5BCAD858239}" type="parTrans" cxnId="{F9AA41D2-7BE2-49FB-A1F2-FAF37CC9BD47}">
      <dgm:prSet custT="1"/>
      <dgm:spPr/>
      <dgm:t>
        <a:bodyPr/>
        <a:lstStyle/>
        <a:p>
          <a:endParaRPr lang="en-US" sz="1600" b="1">
            <a:solidFill>
              <a:schemeClr val="bg1"/>
            </a:solidFill>
            <a:latin typeface="Arial Narrow" panose="020B0606020202030204" pitchFamily="34" charset="0"/>
          </a:endParaRPr>
        </a:p>
      </dgm:t>
    </dgm:pt>
    <dgm:pt modelId="{51DFFFB7-FC95-4BA5-9A95-49B5832FB916}" type="sibTrans" cxnId="{F9AA41D2-7BE2-49FB-A1F2-FAF37CC9BD47}">
      <dgm:prSet/>
      <dgm:spPr/>
      <dgm:t>
        <a:bodyPr/>
        <a:lstStyle/>
        <a:p>
          <a:endParaRPr lang="en-US" sz="1600" b="1">
            <a:solidFill>
              <a:schemeClr val="bg1"/>
            </a:solidFill>
            <a:latin typeface="Arial Narrow" panose="020B0606020202030204" pitchFamily="34" charset="0"/>
          </a:endParaRPr>
        </a:p>
      </dgm:t>
    </dgm:pt>
    <dgm:pt modelId="{5C8747FE-BC78-4D83-9F57-1D674C5E4B97}">
      <dgm:prSet custT="1"/>
      <dgm:spPr>
        <a:solidFill>
          <a:schemeClr val="tx1">
            <a:lumMod val="50000"/>
            <a:lumOff val="50000"/>
          </a:schemeClr>
        </a:solidFill>
      </dgm:spPr>
      <dgm:t>
        <a:bodyPr/>
        <a:lstStyle/>
        <a:p>
          <a:r>
            <a:rPr lang="en-IN" sz="1600" b="1" dirty="0" smtClean="0">
              <a:solidFill>
                <a:schemeClr val="bg1"/>
              </a:solidFill>
              <a:latin typeface="Arial Narrow" panose="020B0606020202030204" pitchFamily="34" charset="0"/>
            </a:rPr>
            <a:t>Pre employment medical </a:t>
          </a:r>
          <a:endParaRPr lang="en-IN" sz="1600" b="1" dirty="0">
            <a:solidFill>
              <a:schemeClr val="bg1"/>
            </a:solidFill>
            <a:latin typeface="Arial Narrow" panose="020B0606020202030204" pitchFamily="34" charset="0"/>
          </a:endParaRPr>
        </a:p>
      </dgm:t>
    </dgm:pt>
    <dgm:pt modelId="{056D4DF7-EBAE-43A7-9736-F9199CF504B5}" type="parTrans" cxnId="{0ACB0FF6-B2A7-448D-AF3F-7E91D0656667}">
      <dgm:prSet custT="1"/>
      <dgm:spPr/>
      <dgm:t>
        <a:bodyPr/>
        <a:lstStyle/>
        <a:p>
          <a:endParaRPr lang="en-US" sz="1600" b="1">
            <a:solidFill>
              <a:schemeClr val="bg1"/>
            </a:solidFill>
            <a:latin typeface="Arial Narrow" panose="020B0606020202030204" pitchFamily="34" charset="0"/>
          </a:endParaRPr>
        </a:p>
      </dgm:t>
    </dgm:pt>
    <dgm:pt modelId="{0E7B3B32-C397-44F7-8FEC-9DD4DCB376A7}" type="sibTrans" cxnId="{0ACB0FF6-B2A7-448D-AF3F-7E91D0656667}">
      <dgm:prSet/>
      <dgm:spPr/>
      <dgm:t>
        <a:bodyPr/>
        <a:lstStyle/>
        <a:p>
          <a:endParaRPr lang="en-US" sz="1600" b="1">
            <a:solidFill>
              <a:schemeClr val="bg1"/>
            </a:solidFill>
            <a:latin typeface="Arial Narrow" panose="020B0606020202030204" pitchFamily="34" charset="0"/>
          </a:endParaRPr>
        </a:p>
      </dgm:t>
    </dgm:pt>
    <dgm:pt modelId="{33973110-D4C7-4E11-8D03-EBF86AC78FF5}">
      <dgm:prSet custT="1"/>
      <dgm:spPr>
        <a:solidFill>
          <a:schemeClr val="accent4"/>
        </a:solidFill>
      </dgm:spPr>
      <dgm:t>
        <a:bodyPr/>
        <a:lstStyle/>
        <a:p>
          <a:r>
            <a:rPr lang="en-IN" sz="1600" b="1" dirty="0" smtClean="0">
              <a:solidFill>
                <a:schemeClr val="bg1"/>
              </a:solidFill>
              <a:latin typeface="Arial Narrow" panose="020B0606020202030204" pitchFamily="34" charset="0"/>
            </a:rPr>
            <a:t>Wellbeing</a:t>
          </a:r>
        </a:p>
      </dgm:t>
    </dgm:pt>
    <dgm:pt modelId="{E9203D16-CE01-4CF5-B695-490EB1EDE6C8}" type="parTrans" cxnId="{B3C25710-4D4F-474D-82B5-861E581B38FB}">
      <dgm:prSet custT="1"/>
      <dgm:spPr/>
      <dgm:t>
        <a:bodyPr/>
        <a:lstStyle/>
        <a:p>
          <a:endParaRPr lang="en-US" sz="1600" b="1">
            <a:solidFill>
              <a:schemeClr val="bg1"/>
            </a:solidFill>
            <a:latin typeface="Arial Narrow" panose="020B0606020202030204" pitchFamily="34" charset="0"/>
          </a:endParaRPr>
        </a:p>
      </dgm:t>
    </dgm:pt>
    <dgm:pt modelId="{F73CF826-7251-4262-A3DE-B6BB1011133B}" type="sibTrans" cxnId="{B3C25710-4D4F-474D-82B5-861E581B38FB}">
      <dgm:prSet/>
      <dgm:spPr/>
      <dgm:t>
        <a:bodyPr/>
        <a:lstStyle/>
        <a:p>
          <a:endParaRPr lang="en-US" sz="1600" b="1">
            <a:solidFill>
              <a:schemeClr val="bg1"/>
            </a:solidFill>
            <a:latin typeface="Arial Narrow" panose="020B0606020202030204" pitchFamily="34" charset="0"/>
          </a:endParaRPr>
        </a:p>
      </dgm:t>
    </dgm:pt>
    <dgm:pt modelId="{D5F1001E-37D6-4E38-944C-1ADDB24DDD0A}">
      <dgm:prSet custT="1"/>
      <dgm:spPr>
        <a:solidFill>
          <a:srgbClr val="7030A0"/>
        </a:solidFill>
      </dgm:spPr>
      <dgm:t>
        <a:bodyPr/>
        <a:lstStyle/>
        <a:p>
          <a:r>
            <a:rPr lang="en-IN" sz="1600" b="1" dirty="0" smtClean="0">
              <a:solidFill>
                <a:schemeClr val="bg1"/>
              </a:solidFill>
              <a:latin typeface="Arial Narrow" panose="020B0606020202030204" pitchFamily="34" charset="0"/>
            </a:rPr>
            <a:t>Ill health monitoring </a:t>
          </a:r>
          <a:endParaRPr lang="en-IN" sz="1600" b="1" dirty="0">
            <a:solidFill>
              <a:schemeClr val="bg1"/>
            </a:solidFill>
            <a:latin typeface="Arial Narrow" panose="020B0606020202030204" pitchFamily="34" charset="0"/>
          </a:endParaRPr>
        </a:p>
      </dgm:t>
    </dgm:pt>
    <dgm:pt modelId="{FD2B131E-E36F-4D6D-B846-4A7247120436}" type="parTrans" cxnId="{8A5F662E-C3B5-4D22-8BEB-41EE09811881}">
      <dgm:prSet custT="1"/>
      <dgm:spPr/>
      <dgm:t>
        <a:bodyPr/>
        <a:lstStyle/>
        <a:p>
          <a:endParaRPr lang="en-US" sz="1600" b="1">
            <a:solidFill>
              <a:schemeClr val="bg1"/>
            </a:solidFill>
            <a:latin typeface="Arial Narrow" panose="020B0606020202030204" pitchFamily="34" charset="0"/>
          </a:endParaRPr>
        </a:p>
      </dgm:t>
    </dgm:pt>
    <dgm:pt modelId="{3C8D595D-DA5B-494F-ACF7-6462710A7251}" type="sibTrans" cxnId="{8A5F662E-C3B5-4D22-8BEB-41EE09811881}">
      <dgm:prSet/>
      <dgm:spPr/>
      <dgm:t>
        <a:bodyPr/>
        <a:lstStyle/>
        <a:p>
          <a:endParaRPr lang="en-US" sz="1600" b="1">
            <a:solidFill>
              <a:schemeClr val="bg1"/>
            </a:solidFill>
            <a:latin typeface="Arial Narrow" panose="020B0606020202030204" pitchFamily="34" charset="0"/>
          </a:endParaRPr>
        </a:p>
      </dgm:t>
    </dgm:pt>
    <dgm:pt modelId="{5C1454CA-5921-4A75-AEC2-E23C8C922B6C}" type="pres">
      <dgm:prSet presAssocID="{8D9A0D97-E3B0-4F25-B358-90E7C1B7CF9B}" presName="cycle" presStyleCnt="0">
        <dgm:presLayoutVars>
          <dgm:chMax val="1"/>
          <dgm:dir/>
          <dgm:animLvl val="ctr"/>
          <dgm:resizeHandles val="exact"/>
        </dgm:presLayoutVars>
      </dgm:prSet>
      <dgm:spPr/>
      <dgm:t>
        <a:bodyPr/>
        <a:lstStyle/>
        <a:p>
          <a:endParaRPr lang="en-US"/>
        </a:p>
      </dgm:t>
    </dgm:pt>
    <dgm:pt modelId="{6E8CC844-EF82-4EB6-8781-8111CFB05BA4}" type="pres">
      <dgm:prSet presAssocID="{B8E520E2-2B06-4021-B45E-2DEBB7DC470A}" presName="centerShape" presStyleLbl="node0" presStyleIdx="0" presStyleCnt="1" custScaleX="114110" custScaleY="114786"/>
      <dgm:spPr/>
      <dgm:t>
        <a:bodyPr/>
        <a:lstStyle/>
        <a:p>
          <a:endParaRPr lang="en-US"/>
        </a:p>
      </dgm:t>
    </dgm:pt>
    <dgm:pt modelId="{B4499417-192C-4DA5-BCCC-133938739440}" type="pres">
      <dgm:prSet presAssocID="{1B4D64F8-AB89-4B66-8CFC-C6299AC5DECB}" presName="Name9" presStyleLbl="parChTrans1D2" presStyleIdx="0" presStyleCnt="5"/>
      <dgm:spPr/>
      <dgm:t>
        <a:bodyPr/>
        <a:lstStyle/>
        <a:p>
          <a:endParaRPr lang="en-US"/>
        </a:p>
      </dgm:t>
    </dgm:pt>
    <dgm:pt modelId="{285BA8C9-BD25-4C9F-85EE-A98C8F9C7249}" type="pres">
      <dgm:prSet presAssocID="{1B4D64F8-AB89-4B66-8CFC-C6299AC5DECB}" presName="connTx" presStyleLbl="parChTrans1D2" presStyleIdx="0" presStyleCnt="5"/>
      <dgm:spPr/>
      <dgm:t>
        <a:bodyPr/>
        <a:lstStyle/>
        <a:p>
          <a:endParaRPr lang="en-US"/>
        </a:p>
      </dgm:t>
    </dgm:pt>
    <dgm:pt modelId="{65B412AD-C83D-4469-9B6D-7FCDA8A8BB4B}" type="pres">
      <dgm:prSet presAssocID="{9430CCB4-4FCC-40CA-A37F-646962DBD8F3}" presName="node" presStyleLbl="node1" presStyleIdx="0" presStyleCnt="5">
        <dgm:presLayoutVars>
          <dgm:bulletEnabled val="1"/>
        </dgm:presLayoutVars>
      </dgm:prSet>
      <dgm:spPr/>
      <dgm:t>
        <a:bodyPr/>
        <a:lstStyle/>
        <a:p>
          <a:endParaRPr lang="en-US"/>
        </a:p>
      </dgm:t>
    </dgm:pt>
    <dgm:pt modelId="{D309E38C-F270-48C3-B733-58244689BE74}" type="pres">
      <dgm:prSet presAssocID="{E9203D16-CE01-4CF5-B695-490EB1EDE6C8}" presName="Name9" presStyleLbl="parChTrans1D2" presStyleIdx="1" presStyleCnt="5"/>
      <dgm:spPr/>
      <dgm:t>
        <a:bodyPr/>
        <a:lstStyle/>
        <a:p>
          <a:endParaRPr lang="en-US"/>
        </a:p>
      </dgm:t>
    </dgm:pt>
    <dgm:pt modelId="{0BA83FC3-B724-42AC-8C8C-4C8893D07AD0}" type="pres">
      <dgm:prSet presAssocID="{E9203D16-CE01-4CF5-B695-490EB1EDE6C8}" presName="connTx" presStyleLbl="parChTrans1D2" presStyleIdx="1" presStyleCnt="5"/>
      <dgm:spPr/>
      <dgm:t>
        <a:bodyPr/>
        <a:lstStyle/>
        <a:p>
          <a:endParaRPr lang="en-US"/>
        </a:p>
      </dgm:t>
    </dgm:pt>
    <dgm:pt modelId="{E77FB7B6-F5EB-481B-B046-8FA80BA42ABA}" type="pres">
      <dgm:prSet presAssocID="{33973110-D4C7-4E11-8D03-EBF86AC78FF5}" presName="node" presStyleLbl="node1" presStyleIdx="1" presStyleCnt="5">
        <dgm:presLayoutVars>
          <dgm:bulletEnabled val="1"/>
        </dgm:presLayoutVars>
      </dgm:prSet>
      <dgm:spPr/>
      <dgm:t>
        <a:bodyPr/>
        <a:lstStyle/>
        <a:p>
          <a:endParaRPr lang="en-US"/>
        </a:p>
      </dgm:t>
    </dgm:pt>
    <dgm:pt modelId="{9EDCD963-3582-483E-935D-389AA022BADC}" type="pres">
      <dgm:prSet presAssocID="{DB55C4C8-069D-45D2-BF90-F5BCAD858239}" presName="Name9" presStyleLbl="parChTrans1D2" presStyleIdx="2" presStyleCnt="5"/>
      <dgm:spPr/>
      <dgm:t>
        <a:bodyPr/>
        <a:lstStyle/>
        <a:p>
          <a:endParaRPr lang="en-US"/>
        </a:p>
      </dgm:t>
    </dgm:pt>
    <dgm:pt modelId="{87CF9B22-963D-4578-88B2-62FB24FBCBF1}" type="pres">
      <dgm:prSet presAssocID="{DB55C4C8-069D-45D2-BF90-F5BCAD858239}" presName="connTx" presStyleLbl="parChTrans1D2" presStyleIdx="2" presStyleCnt="5"/>
      <dgm:spPr/>
      <dgm:t>
        <a:bodyPr/>
        <a:lstStyle/>
        <a:p>
          <a:endParaRPr lang="en-US"/>
        </a:p>
      </dgm:t>
    </dgm:pt>
    <dgm:pt modelId="{1DEF3B0B-F226-43D0-9B42-4E5A5EE494EE}" type="pres">
      <dgm:prSet presAssocID="{6282E2B0-0DF0-4B4B-9023-2DDF706B2B2E}" presName="node" presStyleLbl="node1" presStyleIdx="2" presStyleCnt="5">
        <dgm:presLayoutVars>
          <dgm:bulletEnabled val="1"/>
        </dgm:presLayoutVars>
      </dgm:prSet>
      <dgm:spPr/>
      <dgm:t>
        <a:bodyPr/>
        <a:lstStyle/>
        <a:p>
          <a:endParaRPr lang="en-US"/>
        </a:p>
      </dgm:t>
    </dgm:pt>
    <dgm:pt modelId="{C1FEC460-AC49-4398-AF31-2C162C5056C0}" type="pres">
      <dgm:prSet presAssocID="{056D4DF7-EBAE-43A7-9736-F9199CF504B5}" presName="Name9" presStyleLbl="parChTrans1D2" presStyleIdx="3" presStyleCnt="5"/>
      <dgm:spPr/>
      <dgm:t>
        <a:bodyPr/>
        <a:lstStyle/>
        <a:p>
          <a:endParaRPr lang="en-US"/>
        </a:p>
      </dgm:t>
    </dgm:pt>
    <dgm:pt modelId="{B712289D-8291-4D07-B2AA-D912BE775930}" type="pres">
      <dgm:prSet presAssocID="{056D4DF7-EBAE-43A7-9736-F9199CF504B5}" presName="connTx" presStyleLbl="parChTrans1D2" presStyleIdx="3" presStyleCnt="5"/>
      <dgm:spPr/>
      <dgm:t>
        <a:bodyPr/>
        <a:lstStyle/>
        <a:p>
          <a:endParaRPr lang="en-US"/>
        </a:p>
      </dgm:t>
    </dgm:pt>
    <dgm:pt modelId="{C8F8BAC7-E115-42C1-A648-A126C57B77BF}" type="pres">
      <dgm:prSet presAssocID="{5C8747FE-BC78-4D83-9F57-1D674C5E4B97}" presName="node" presStyleLbl="node1" presStyleIdx="3" presStyleCnt="5">
        <dgm:presLayoutVars>
          <dgm:bulletEnabled val="1"/>
        </dgm:presLayoutVars>
      </dgm:prSet>
      <dgm:spPr/>
      <dgm:t>
        <a:bodyPr/>
        <a:lstStyle/>
        <a:p>
          <a:endParaRPr lang="en-US"/>
        </a:p>
      </dgm:t>
    </dgm:pt>
    <dgm:pt modelId="{7062A660-F935-455B-A489-EDA019C2C70B}" type="pres">
      <dgm:prSet presAssocID="{FD2B131E-E36F-4D6D-B846-4A7247120436}" presName="Name9" presStyleLbl="parChTrans1D2" presStyleIdx="4" presStyleCnt="5"/>
      <dgm:spPr/>
      <dgm:t>
        <a:bodyPr/>
        <a:lstStyle/>
        <a:p>
          <a:endParaRPr lang="en-US"/>
        </a:p>
      </dgm:t>
    </dgm:pt>
    <dgm:pt modelId="{CE3609F9-BDCC-4DD7-AF9E-FBBE71904D8D}" type="pres">
      <dgm:prSet presAssocID="{FD2B131E-E36F-4D6D-B846-4A7247120436}" presName="connTx" presStyleLbl="parChTrans1D2" presStyleIdx="4" presStyleCnt="5"/>
      <dgm:spPr/>
      <dgm:t>
        <a:bodyPr/>
        <a:lstStyle/>
        <a:p>
          <a:endParaRPr lang="en-US"/>
        </a:p>
      </dgm:t>
    </dgm:pt>
    <dgm:pt modelId="{0567834E-2A58-4EDF-B360-2180FCC03E0B}" type="pres">
      <dgm:prSet presAssocID="{D5F1001E-37D6-4E38-944C-1ADDB24DDD0A}" presName="node" presStyleLbl="node1" presStyleIdx="4" presStyleCnt="5">
        <dgm:presLayoutVars>
          <dgm:bulletEnabled val="1"/>
        </dgm:presLayoutVars>
      </dgm:prSet>
      <dgm:spPr/>
      <dgm:t>
        <a:bodyPr/>
        <a:lstStyle/>
        <a:p>
          <a:endParaRPr lang="en-US"/>
        </a:p>
      </dgm:t>
    </dgm:pt>
  </dgm:ptLst>
  <dgm:cxnLst>
    <dgm:cxn modelId="{0ACB0FF6-B2A7-448D-AF3F-7E91D0656667}" srcId="{B8E520E2-2B06-4021-B45E-2DEBB7DC470A}" destId="{5C8747FE-BC78-4D83-9F57-1D674C5E4B97}" srcOrd="3" destOrd="0" parTransId="{056D4DF7-EBAE-43A7-9736-F9199CF504B5}" sibTransId="{0E7B3B32-C397-44F7-8FEC-9DD4DCB376A7}"/>
    <dgm:cxn modelId="{B3C25710-4D4F-474D-82B5-861E581B38FB}" srcId="{B8E520E2-2B06-4021-B45E-2DEBB7DC470A}" destId="{33973110-D4C7-4E11-8D03-EBF86AC78FF5}" srcOrd="1" destOrd="0" parTransId="{E9203D16-CE01-4CF5-B695-490EB1EDE6C8}" sibTransId="{F73CF826-7251-4262-A3DE-B6BB1011133B}"/>
    <dgm:cxn modelId="{6E5C5EE6-04C7-4514-B0C0-EE10909163A3}" type="presOf" srcId="{B8E520E2-2B06-4021-B45E-2DEBB7DC470A}" destId="{6E8CC844-EF82-4EB6-8781-8111CFB05BA4}" srcOrd="0" destOrd="0" presId="urn:microsoft.com/office/officeart/2005/8/layout/radial1"/>
    <dgm:cxn modelId="{74DB3CDD-B695-454A-BD57-E644DA83DE4F}" type="presOf" srcId="{33973110-D4C7-4E11-8D03-EBF86AC78FF5}" destId="{E77FB7B6-F5EB-481B-B046-8FA80BA42ABA}" srcOrd="0" destOrd="0" presId="urn:microsoft.com/office/officeart/2005/8/layout/radial1"/>
    <dgm:cxn modelId="{D2A54432-010F-4437-B9AA-88C82090B279}" type="presOf" srcId="{D5F1001E-37D6-4E38-944C-1ADDB24DDD0A}" destId="{0567834E-2A58-4EDF-B360-2180FCC03E0B}" srcOrd="0" destOrd="0" presId="urn:microsoft.com/office/officeart/2005/8/layout/radial1"/>
    <dgm:cxn modelId="{9028A6AF-03A0-42D1-9980-DAC15E24534E}" type="presOf" srcId="{E9203D16-CE01-4CF5-B695-490EB1EDE6C8}" destId="{D309E38C-F270-48C3-B733-58244689BE74}" srcOrd="0" destOrd="0" presId="urn:microsoft.com/office/officeart/2005/8/layout/radial1"/>
    <dgm:cxn modelId="{E1B6ECB5-9B80-4A91-BEF6-9FC260AD4EE9}" type="presOf" srcId="{DB55C4C8-069D-45D2-BF90-F5BCAD858239}" destId="{9EDCD963-3582-483E-935D-389AA022BADC}" srcOrd="0" destOrd="0" presId="urn:microsoft.com/office/officeart/2005/8/layout/radial1"/>
    <dgm:cxn modelId="{180766FC-6A38-42BA-9FFE-EE7C36988004}" type="presOf" srcId="{056D4DF7-EBAE-43A7-9736-F9199CF504B5}" destId="{B712289D-8291-4D07-B2AA-D912BE775930}" srcOrd="1" destOrd="0" presId="urn:microsoft.com/office/officeart/2005/8/layout/radial1"/>
    <dgm:cxn modelId="{D17E212C-3515-479A-8E26-C3FEEA2131FD}" type="presOf" srcId="{1B4D64F8-AB89-4B66-8CFC-C6299AC5DECB}" destId="{285BA8C9-BD25-4C9F-85EE-A98C8F9C7249}" srcOrd="1" destOrd="0" presId="urn:microsoft.com/office/officeart/2005/8/layout/radial1"/>
    <dgm:cxn modelId="{BED6AFD3-94C2-4929-B873-01D76EDE2099}" type="presOf" srcId="{9430CCB4-4FCC-40CA-A37F-646962DBD8F3}" destId="{65B412AD-C83D-4469-9B6D-7FCDA8A8BB4B}" srcOrd="0" destOrd="0" presId="urn:microsoft.com/office/officeart/2005/8/layout/radial1"/>
    <dgm:cxn modelId="{F9AA41D2-7BE2-49FB-A1F2-FAF37CC9BD47}" srcId="{B8E520E2-2B06-4021-B45E-2DEBB7DC470A}" destId="{6282E2B0-0DF0-4B4B-9023-2DDF706B2B2E}" srcOrd="2" destOrd="0" parTransId="{DB55C4C8-069D-45D2-BF90-F5BCAD858239}" sibTransId="{51DFFFB7-FC95-4BA5-9A95-49B5832FB916}"/>
    <dgm:cxn modelId="{E994514A-9E21-4AE3-B72C-6920ED126CAC}" type="presOf" srcId="{FD2B131E-E36F-4D6D-B846-4A7247120436}" destId="{CE3609F9-BDCC-4DD7-AF9E-FBBE71904D8D}" srcOrd="1" destOrd="0" presId="urn:microsoft.com/office/officeart/2005/8/layout/radial1"/>
    <dgm:cxn modelId="{265E3C99-F498-4659-8D0C-510C41159FD9}" type="presOf" srcId="{8D9A0D97-E3B0-4F25-B358-90E7C1B7CF9B}" destId="{5C1454CA-5921-4A75-AEC2-E23C8C922B6C}" srcOrd="0" destOrd="0" presId="urn:microsoft.com/office/officeart/2005/8/layout/radial1"/>
    <dgm:cxn modelId="{69131182-DBC0-49A4-AABD-C6AAA07719EC}" type="presOf" srcId="{6282E2B0-0DF0-4B4B-9023-2DDF706B2B2E}" destId="{1DEF3B0B-F226-43D0-9B42-4E5A5EE494EE}" srcOrd="0" destOrd="0" presId="urn:microsoft.com/office/officeart/2005/8/layout/radial1"/>
    <dgm:cxn modelId="{8A5F662E-C3B5-4D22-8BEB-41EE09811881}" srcId="{B8E520E2-2B06-4021-B45E-2DEBB7DC470A}" destId="{D5F1001E-37D6-4E38-944C-1ADDB24DDD0A}" srcOrd="4" destOrd="0" parTransId="{FD2B131E-E36F-4D6D-B846-4A7247120436}" sibTransId="{3C8D595D-DA5B-494F-ACF7-6462710A7251}"/>
    <dgm:cxn modelId="{E84B09DF-EB2B-4B2A-BA88-1A5E95F4FF8E}" srcId="{B8E520E2-2B06-4021-B45E-2DEBB7DC470A}" destId="{9430CCB4-4FCC-40CA-A37F-646962DBD8F3}" srcOrd="0" destOrd="0" parTransId="{1B4D64F8-AB89-4B66-8CFC-C6299AC5DECB}" sibTransId="{4829B1AB-F6F7-4E58-BFD4-A858718F8948}"/>
    <dgm:cxn modelId="{783F117B-90FD-49CD-842B-82DDCA888384}" type="presOf" srcId="{5C8747FE-BC78-4D83-9F57-1D674C5E4B97}" destId="{C8F8BAC7-E115-42C1-A648-A126C57B77BF}" srcOrd="0" destOrd="0" presId="urn:microsoft.com/office/officeart/2005/8/layout/radial1"/>
    <dgm:cxn modelId="{DA681DD1-7A65-415D-8BB8-8E00CAD91AA6}" type="presOf" srcId="{DB55C4C8-069D-45D2-BF90-F5BCAD858239}" destId="{87CF9B22-963D-4578-88B2-62FB24FBCBF1}" srcOrd="1" destOrd="0" presId="urn:microsoft.com/office/officeart/2005/8/layout/radial1"/>
    <dgm:cxn modelId="{30E821EE-C55A-4E76-9752-FE12425357D0}" type="presOf" srcId="{E9203D16-CE01-4CF5-B695-490EB1EDE6C8}" destId="{0BA83FC3-B724-42AC-8C8C-4C8893D07AD0}" srcOrd="1" destOrd="0" presId="urn:microsoft.com/office/officeart/2005/8/layout/radial1"/>
    <dgm:cxn modelId="{A2E108E7-935A-4D0D-B3C8-45113A080D8C}" type="presOf" srcId="{FD2B131E-E36F-4D6D-B846-4A7247120436}" destId="{7062A660-F935-455B-A489-EDA019C2C70B}" srcOrd="0" destOrd="0" presId="urn:microsoft.com/office/officeart/2005/8/layout/radial1"/>
    <dgm:cxn modelId="{CA388795-4424-4DFA-970A-738AF1ECA034}" type="presOf" srcId="{1B4D64F8-AB89-4B66-8CFC-C6299AC5DECB}" destId="{B4499417-192C-4DA5-BCCC-133938739440}" srcOrd="0" destOrd="0" presId="urn:microsoft.com/office/officeart/2005/8/layout/radial1"/>
    <dgm:cxn modelId="{F7CA0E9C-1CD3-4F36-AACC-32883562FAB4}" type="presOf" srcId="{056D4DF7-EBAE-43A7-9736-F9199CF504B5}" destId="{C1FEC460-AC49-4398-AF31-2C162C5056C0}" srcOrd="0" destOrd="0" presId="urn:microsoft.com/office/officeart/2005/8/layout/radial1"/>
    <dgm:cxn modelId="{70BBD9EC-D77B-4C62-A1BA-7F57A9D552A9}" srcId="{8D9A0D97-E3B0-4F25-B358-90E7C1B7CF9B}" destId="{B8E520E2-2B06-4021-B45E-2DEBB7DC470A}" srcOrd="0" destOrd="0" parTransId="{8CB708F7-0B3E-4181-B82E-A8440E15C097}" sibTransId="{5D4BB35E-D6A9-4485-9259-1209D852A5BB}"/>
    <dgm:cxn modelId="{FAFDECE4-E155-4BD0-9335-3CBA42976B15}" type="presParOf" srcId="{5C1454CA-5921-4A75-AEC2-E23C8C922B6C}" destId="{6E8CC844-EF82-4EB6-8781-8111CFB05BA4}" srcOrd="0" destOrd="0" presId="urn:microsoft.com/office/officeart/2005/8/layout/radial1"/>
    <dgm:cxn modelId="{8A881D42-1CE7-4C4A-A136-64A7B4FC41F0}" type="presParOf" srcId="{5C1454CA-5921-4A75-AEC2-E23C8C922B6C}" destId="{B4499417-192C-4DA5-BCCC-133938739440}" srcOrd="1" destOrd="0" presId="urn:microsoft.com/office/officeart/2005/8/layout/radial1"/>
    <dgm:cxn modelId="{C59B6E1B-AA09-4816-87FB-EC5F994F1A41}" type="presParOf" srcId="{B4499417-192C-4DA5-BCCC-133938739440}" destId="{285BA8C9-BD25-4C9F-85EE-A98C8F9C7249}" srcOrd="0" destOrd="0" presId="urn:microsoft.com/office/officeart/2005/8/layout/radial1"/>
    <dgm:cxn modelId="{0961243F-3BC7-4BB9-A3F5-B68F4B371D76}" type="presParOf" srcId="{5C1454CA-5921-4A75-AEC2-E23C8C922B6C}" destId="{65B412AD-C83D-4469-9B6D-7FCDA8A8BB4B}" srcOrd="2" destOrd="0" presId="urn:microsoft.com/office/officeart/2005/8/layout/radial1"/>
    <dgm:cxn modelId="{E1D88E16-A834-41FB-BCCF-69E30CE300A3}" type="presParOf" srcId="{5C1454CA-5921-4A75-AEC2-E23C8C922B6C}" destId="{D309E38C-F270-48C3-B733-58244689BE74}" srcOrd="3" destOrd="0" presId="urn:microsoft.com/office/officeart/2005/8/layout/radial1"/>
    <dgm:cxn modelId="{BF96506D-5F43-4340-A894-93E3EEBF48EF}" type="presParOf" srcId="{D309E38C-F270-48C3-B733-58244689BE74}" destId="{0BA83FC3-B724-42AC-8C8C-4C8893D07AD0}" srcOrd="0" destOrd="0" presId="urn:microsoft.com/office/officeart/2005/8/layout/radial1"/>
    <dgm:cxn modelId="{57DF75C4-DACE-4868-9AFA-00C946F9B625}" type="presParOf" srcId="{5C1454CA-5921-4A75-AEC2-E23C8C922B6C}" destId="{E77FB7B6-F5EB-481B-B046-8FA80BA42ABA}" srcOrd="4" destOrd="0" presId="urn:microsoft.com/office/officeart/2005/8/layout/radial1"/>
    <dgm:cxn modelId="{8381C398-D9A3-4A35-8F78-A078D1F3431D}" type="presParOf" srcId="{5C1454CA-5921-4A75-AEC2-E23C8C922B6C}" destId="{9EDCD963-3582-483E-935D-389AA022BADC}" srcOrd="5" destOrd="0" presId="urn:microsoft.com/office/officeart/2005/8/layout/radial1"/>
    <dgm:cxn modelId="{E03212FF-62BC-4989-AEAD-56AC0D73CE93}" type="presParOf" srcId="{9EDCD963-3582-483E-935D-389AA022BADC}" destId="{87CF9B22-963D-4578-88B2-62FB24FBCBF1}" srcOrd="0" destOrd="0" presId="urn:microsoft.com/office/officeart/2005/8/layout/radial1"/>
    <dgm:cxn modelId="{55B4ED59-7DF7-46D6-8B00-97DD0406B5DA}" type="presParOf" srcId="{5C1454CA-5921-4A75-AEC2-E23C8C922B6C}" destId="{1DEF3B0B-F226-43D0-9B42-4E5A5EE494EE}" srcOrd="6" destOrd="0" presId="urn:microsoft.com/office/officeart/2005/8/layout/radial1"/>
    <dgm:cxn modelId="{69429A10-7675-4992-A68A-7C083CCC9969}" type="presParOf" srcId="{5C1454CA-5921-4A75-AEC2-E23C8C922B6C}" destId="{C1FEC460-AC49-4398-AF31-2C162C5056C0}" srcOrd="7" destOrd="0" presId="urn:microsoft.com/office/officeart/2005/8/layout/radial1"/>
    <dgm:cxn modelId="{2FE898CC-1B47-4FDE-A74F-15FAC1173DEB}" type="presParOf" srcId="{C1FEC460-AC49-4398-AF31-2C162C5056C0}" destId="{B712289D-8291-4D07-B2AA-D912BE775930}" srcOrd="0" destOrd="0" presId="urn:microsoft.com/office/officeart/2005/8/layout/radial1"/>
    <dgm:cxn modelId="{B247C894-73EB-4342-8A00-7C65B7641DD8}" type="presParOf" srcId="{5C1454CA-5921-4A75-AEC2-E23C8C922B6C}" destId="{C8F8BAC7-E115-42C1-A648-A126C57B77BF}" srcOrd="8" destOrd="0" presId="urn:microsoft.com/office/officeart/2005/8/layout/radial1"/>
    <dgm:cxn modelId="{4E2C4437-60AB-4555-9CC7-D5779DA69F82}" type="presParOf" srcId="{5C1454CA-5921-4A75-AEC2-E23C8C922B6C}" destId="{7062A660-F935-455B-A489-EDA019C2C70B}" srcOrd="9" destOrd="0" presId="urn:microsoft.com/office/officeart/2005/8/layout/radial1"/>
    <dgm:cxn modelId="{EE04B9DD-0623-4833-BC78-56B00BAD5A83}" type="presParOf" srcId="{7062A660-F935-455B-A489-EDA019C2C70B}" destId="{CE3609F9-BDCC-4DD7-AF9E-FBBE71904D8D}" srcOrd="0" destOrd="0" presId="urn:microsoft.com/office/officeart/2005/8/layout/radial1"/>
    <dgm:cxn modelId="{7877F723-F6B7-4F0B-9161-E0A169974DC7}" type="presParOf" srcId="{5C1454CA-5921-4A75-AEC2-E23C8C922B6C}" destId="{0567834E-2A58-4EDF-B360-2180FCC03E0B}" srcOrd="10" destOrd="0" presId="urn:microsoft.com/office/officeart/2005/8/layout/radial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8F4CB5-E583-4108-A81E-FC0A89E453C2}"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4F7FEF6F-EA5A-441B-BC82-83838E081ED0}">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3500000" scaled="1"/>
          <a:tileRect/>
        </a:gradFill>
      </dgm:spPr>
      <dgm:t>
        <a:bodyPr/>
        <a:lstStyle/>
        <a:p>
          <a:r>
            <a:rPr lang="en-US" sz="1800" b="1" dirty="0" smtClean="0">
              <a:solidFill>
                <a:schemeClr val="tx1"/>
              </a:solidFill>
              <a:latin typeface="Arial Narrow" panose="020B0606020202030204" pitchFamily="34" charset="0"/>
            </a:rPr>
            <a:t>Environment Management System </a:t>
          </a:r>
          <a:endParaRPr lang="en-US" sz="1800" b="1" dirty="0">
            <a:solidFill>
              <a:schemeClr val="tx1"/>
            </a:solidFill>
            <a:latin typeface="Arial Narrow" panose="020B0606020202030204" pitchFamily="34" charset="0"/>
          </a:endParaRPr>
        </a:p>
      </dgm:t>
    </dgm:pt>
    <dgm:pt modelId="{46231C03-8530-4615-8C4B-B2F9C1F3CAC1}" type="parTrans" cxnId="{F185622A-290F-4DC6-8968-10BEC9E917B0}">
      <dgm:prSet/>
      <dgm:spPr/>
      <dgm:t>
        <a:bodyPr/>
        <a:lstStyle/>
        <a:p>
          <a:endParaRPr lang="en-US" sz="1800" b="1">
            <a:latin typeface="Arial Narrow" panose="020B0606020202030204" pitchFamily="34" charset="0"/>
          </a:endParaRPr>
        </a:p>
      </dgm:t>
    </dgm:pt>
    <dgm:pt modelId="{F01296E9-F2D7-4246-9DB1-C60B3E53565D}" type="sibTrans" cxnId="{F185622A-290F-4DC6-8968-10BEC9E917B0}">
      <dgm:prSet/>
      <dgm:spPr/>
      <dgm:t>
        <a:bodyPr/>
        <a:lstStyle/>
        <a:p>
          <a:endParaRPr lang="en-US" sz="1800" b="1">
            <a:latin typeface="Arial Narrow" panose="020B0606020202030204" pitchFamily="34" charset="0"/>
          </a:endParaRPr>
        </a:p>
      </dgm:t>
    </dgm:pt>
    <dgm:pt modelId="{E89803AC-0509-482B-A142-D44EB30F9B59}">
      <dgm:prSet phldrT="[Text]" custT="1"/>
      <dgm:spPr>
        <a:solidFill>
          <a:srgbClr val="FF0066"/>
        </a:solidFill>
      </dgm:spPr>
      <dgm:t>
        <a:bodyPr/>
        <a:lstStyle/>
        <a:p>
          <a:r>
            <a:rPr lang="en-US" sz="1800" b="1" dirty="0" smtClean="0">
              <a:latin typeface="Arial Narrow" panose="020B0606020202030204" pitchFamily="34" charset="0"/>
            </a:rPr>
            <a:t>Environment Policy</a:t>
          </a:r>
          <a:endParaRPr lang="en-US" sz="1800" b="1" dirty="0">
            <a:latin typeface="Arial Narrow" panose="020B0606020202030204" pitchFamily="34" charset="0"/>
          </a:endParaRPr>
        </a:p>
      </dgm:t>
    </dgm:pt>
    <dgm:pt modelId="{27CAE357-FAF1-44B1-8B96-1B4D41BEC710}" type="parTrans" cxnId="{388406E0-7798-47AB-8B3A-12F8BABA7D39}">
      <dgm:prSet/>
      <dgm:spPr/>
      <dgm:t>
        <a:bodyPr/>
        <a:lstStyle/>
        <a:p>
          <a:endParaRPr lang="en-US" sz="1800" b="1">
            <a:latin typeface="Arial Narrow" panose="020B0606020202030204" pitchFamily="34" charset="0"/>
          </a:endParaRPr>
        </a:p>
      </dgm:t>
    </dgm:pt>
    <dgm:pt modelId="{782F99AA-1F5A-4EAA-8696-88D95B7EE021}" type="sibTrans" cxnId="{388406E0-7798-47AB-8B3A-12F8BABA7D39}">
      <dgm:prSet/>
      <dgm:spPr/>
      <dgm:t>
        <a:bodyPr/>
        <a:lstStyle/>
        <a:p>
          <a:endParaRPr lang="en-US" sz="1800" b="1">
            <a:latin typeface="Arial Narrow" panose="020B0606020202030204" pitchFamily="34" charset="0"/>
          </a:endParaRPr>
        </a:p>
      </dgm:t>
    </dgm:pt>
    <dgm:pt modelId="{B6946605-940F-497C-87E4-F7AF6E2116AB}">
      <dgm:prSet phldrT="[Text]" custT="1"/>
      <dgm:spPr/>
      <dgm:t>
        <a:bodyPr/>
        <a:lstStyle/>
        <a:p>
          <a:r>
            <a:rPr lang="en-US" sz="1800" b="1" dirty="0" smtClean="0">
              <a:latin typeface="Arial Narrow" panose="020B0606020202030204" pitchFamily="34" charset="0"/>
            </a:rPr>
            <a:t>ISO 14001 &amp; ISO 50001 standard</a:t>
          </a:r>
          <a:endParaRPr lang="en-US" sz="1800" b="1" dirty="0">
            <a:latin typeface="Arial Narrow" panose="020B0606020202030204" pitchFamily="34" charset="0"/>
          </a:endParaRPr>
        </a:p>
      </dgm:t>
    </dgm:pt>
    <dgm:pt modelId="{DCA29094-8FFC-4FE1-8015-0975930B997F}" type="parTrans" cxnId="{3B0D9A05-4EFC-40B6-8472-36E8CBE2512E}">
      <dgm:prSet/>
      <dgm:spPr/>
      <dgm:t>
        <a:bodyPr/>
        <a:lstStyle/>
        <a:p>
          <a:endParaRPr lang="en-US" sz="1800" b="1">
            <a:latin typeface="Arial Narrow" panose="020B0606020202030204" pitchFamily="34" charset="0"/>
          </a:endParaRPr>
        </a:p>
      </dgm:t>
    </dgm:pt>
    <dgm:pt modelId="{92A50778-1E8D-42E8-9056-D661AAD5E926}" type="sibTrans" cxnId="{3B0D9A05-4EFC-40B6-8472-36E8CBE2512E}">
      <dgm:prSet/>
      <dgm:spPr/>
      <dgm:t>
        <a:bodyPr/>
        <a:lstStyle/>
        <a:p>
          <a:endParaRPr lang="en-US" sz="1800" b="1">
            <a:latin typeface="Arial Narrow" panose="020B0606020202030204" pitchFamily="34" charset="0"/>
          </a:endParaRPr>
        </a:p>
      </dgm:t>
    </dgm:pt>
    <dgm:pt modelId="{994CFD85-5948-4277-A252-0248A0E4CCD5}">
      <dgm:prSet phldrT="[Text]" custT="1"/>
      <dgm:spPr/>
      <dgm:t>
        <a:bodyPr/>
        <a:lstStyle/>
        <a:p>
          <a:r>
            <a:rPr lang="en-US" sz="1800" b="1" dirty="0" smtClean="0">
              <a:latin typeface="Arial Narrow" panose="020B0606020202030204" pitchFamily="34" charset="0"/>
            </a:rPr>
            <a:t>Aspect , Impact &amp; EIA(Environment Impact assessment)</a:t>
          </a:r>
          <a:endParaRPr lang="en-US" sz="1800" b="1" dirty="0">
            <a:latin typeface="Arial Narrow" panose="020B0606020202030204" pitchFamily="34" charset="0"/>
          </a:endParaRPr>
        </a:p>
      </dgm:t>
    </dgm:pt>
    <dgm:pt modelId="{DE4D0AC3-D724-4BF4-AC93-02E9AD2A5D23}" type="parTrans" cxnId="{8A96D450-446E-449D-B852-2FCDB2F8348F}">
      <dgm:prSet/>
      <dgm:spPr/>
      <dgm:t>
        <a:bodyPr/>
        <a:lstStyle/>
        <a:p>
          <a:endParaRPr lang="en-US" sz="1800" b="1">
            <a:latin typeface="Arial Narrow" panose="020B0606020202030204" pitchFamily="34" charset="0"/>
          </a:endParaRPr>
        </a:p>
      </dgm:t>
    </dgm:pt>
    <dgm:pt modelId="{F0B5C7DE-93F0-4107-86FD-6AA2203363C1}" type="sibTrans" cxnId="{8A96D450-446E-449D-B852-2FCDB2F8348F}">
      <dgm:prSet/>
      <dgm:spPr/>
      <dgm:t>
        <a:bodyPr/>
        <a:lstStyle/>
        <a:p>
          <a:endParaRPr lang="en-US" sz="1800" b="1">
            <a:latin typeface="Arial Narrow" panose="020B0606020202030204" pitchFamily="34" charset="0"/>
          </a:endParaRPr>
        </a:p>
      </dgm:t>
    </dgm:pt>
    <dgm:pt modelId="{BB8FABA9-7558-4178-8A41-0B9F7D320129}">
      <dgm:prSet phldrT="[Text]" custT="1"/>
      <dgm:spPr/>
      <dgm:t>
        <a:bodyPr/>
        <a:lstStyle/>
        <a:p>
          <a:r>
            <a:rPr lang="en-US" sz="1800" b="1" dirty="0" smtClean="0">
              <a:latin typeface="Arial Narrow" panose="020B0606020202030204" pitchFamily="34" charset="0"/>
            </a:rPr>
            <a:t>Legal Management through Legatrix</a:t>
          </a:r>
          <a:endParaRPr lang="en-US" sz="1800" b="1" dirty="0">
            <a:latin typeface="Arial Narrow" panose="020B0606020202030204" pitchFamily="34" charset="0"/>
          </a:endParaRPr>
        </a:p>
      </dgm:t>
    </dgm:pt>
    <dgm:pt modelId="{39DC0F69-AC36-46B1-8A5F-26B145C0AE6C}" type="parTrans" cxnId="{93FCB77B-D47B-4B40-8F6D-81F325231C84}">
      <dgm:prSet/>
      <dgm:spPr/>
      <dgm:t>
        <a:bodyPr/>
        <a:lstStyle/>
        <a:p>
          <a:endParaRPr lang="en-US" sz="1800" b="1">
            <a:latin typeface="Arial Narrow" panose="020B0606020202030204" pitchFamily="34" charset="0"/>
          </a:endParaRPr>
        </a:p>
      </dgm:t>
    </dgm:pt>
    <dgm:pt modelId="{842B561B-FF71-464A-B569-224D155BD4FC}" type="sibTrans" cxnId="{93FCB77B-D47B-4B40-8F6D-81F325231C84}">
      <dgm:prSet/>
      <dgm:spPr/>
      <dgm:t>
        <a:bodyPr/>
        <a:lstStyle/>
        <a:p>
          <a:endParaRPr lang="en-US" sz="1800" b="1">
            <a:latin typeface="Arial Narrow" panose="020B0606020202030204" pitchFamily="34" charset="0"/>
          </a:endParaRPr>
        </a:p>
      </dgm:t>
    </dgm:pt>
    <dgm:pt modelId="{3324470B-CC43-495C-9168-BC7080288C88}">
      <dgm:prSet phldrT="[Text]" custT="1"/>
      <dgm:spPr>
        <a:solidFill>
          <a:srgbClr val="FF0000"/>
        </a:solidFill>
      </dgm:spPr>
      <dgm:t>
        <a:bodyPr/>
        <a:lstStyle/>
        <a:p>
          <a:r>
            <a:rPr lang="en-US" sz="1800" b="1" dirty="0" smtClean="0">
              <a:latin typeface="Arial Narrow" panose="020B0606020202030204" pitchFamily="34" charset="0"/>
            </a:rPr>
            <a:t>Emergency response plan</a:t>
          </a:r>
          <a:endParaRPr lang="en-US" sz="1800" b="1" dirty="0">
            <a:latin typeface="Arial Narrow" panose="020B0606020202030204" pitchFamily="34" charset="0"/>
          </a:endParaRPr>
        </a:p>
      </dgm:t>
    </dgm:pt>
    <dgm:pt modelId="{2EE94A49-8CF2-423B-93EE-0C0FDE375E1A}" type="parTrans" cxnId="{9D064156-431C-4F56-ADF6-782DF7A2504F}">
      <dgm:prSet/>
      <dgm:spPr/>
      <dgm:t>
        <a:bodyPr/>
        <a:lstStyle/>
        <a:p>
          <a:endParaRPr lang="en-US" sz="1800" b="1">
            <a:latin typeface="Arial Narrow" panose="020B0606020202030204" pitchFamily="34" charset="0"/>
          </a:endParaRPr>
        </a:p>
      </dgm:t>
    </dgm:pt>
    <dgm:pt modelId="{A5057A06-FA9D-447A-AEF4-3F136874C95C}" type="sibTrans" cxnId="{9D064156-431C-4F56-ADF6-782DF7A2504F}">
      <dgm:prSet/>
      <dgm:spPr/>
      <dgm:t>
        <a:bodyPr/>
        <a:lstStyle/>
        <a:p>
          <a:endParaRPr lang="en-US" sz="1800" b="1">
            <a:latin typeface="Arial Narrow" panose="020B0606020202030204" pitchFamily="34" charset="0"/>
          </a:endParaRPr>
        </a:p>
      </dgm:t>
    </dgm:pt>
    <dgm:pt modelId="{59E1D23D-94C7-4D63-83B8-82B61E6D309E}">
      <dgm:prSet phldrT="[Text]" custT="1"/>
      <dgm:spPr/>
      <dgm:t>
        <a:bodyPr/>
        <a:lstStyle/>
        <a:p>
          <a:r>
            <a:rPr lang="en-US" sz="1800" b="1" dirty="0" smtClean="0">
              <a:latin typeface="Arial Narrow" panose="020B0606020202030204" pitchFamily="34" charset="0"/>
            </a:rPr>
            <a:t>Training &amp; Awareness programmes</a:t>
          </a:r>
          <a:endParaRPr lang="en-US" sz="1800" b="1" dirty="0">
            <a:latin typeface="Arial Narrow" panose="020B0606020202030204" pitchFamily="34" charset="0"/>
          </a:endParaRPr>
        </a:p>
      </dgm:t>
    </dgm:pt>
    <dgm:pt modelId="{291F6A9E-34FA-40C1-821F-1A6D1C774C68}" type="parTrans" cxnId="{5DFE7AA8-8249-4A00-AAF1-0F9012794D8D}">
      <dgm:prSet/>
      <dgm:spPr/>
      <dgm:t>
        <a:bodyPr/>
        <a:lstStyle/>
        <a:p>
          <a:endParaRPr lang="en-US" sz="1800" b="1">
            <a:latin typeface="Arial Narrow" panose="020B0606020202030204" pitchFamily="34" charset="0"/>
          </a:endParaRPr>
        </a:p>
      </dgm:t>
    </dgm:pt>
    <dgm:pt modelId="{32E29C8E-B549-4707-8556-C0874AABDB53}" type="sibTrans" cxnId="{5DFE7AA8-8249-4A00-AAF1-0F9012794D8D}">
      <dgm:prSet/>
      <dgm:spPr/>
      <dgm:t>
        <a:bodyPr/>
        <a:lstStyle/>
        <a:p>
          <a:endParaRPr lang="en-US" sz="1800" b="1">
            <a:latin typeface="Arial Narrow" panose="020B0606020202030204" pitchFamily="34" charset="0"/>
          </a:endParaRPr>
        </a:p>
      </dgm:t>
    </dgm:pt>
    <dgm:pt modelId="{A5DBE2F6-C055-4DA7-9C2D-FCFFE80BD23B}">
      <dgm:prSet custT="1"/>
      <dgm:spPr>
        <a:solidFill>
          <a:schemeClr val="accent1">
            <a:lumMod val="60000"/>
            <a:lumOff val="40000"/>
          </a:schemeClr>
        </a:solidFill>
      </dgm:spPr>
      <dgm:t>
        <a:bodyPr/>
        <a:lstStyle/>
        <a:p>
          <a:r>
            <a:rPr lang="en-US" sz="1800" b="1" dirty="0" smtClean="0">
              <a:latin typeface="Arial Narrow" panose="020B0606020202030204" pitchFamily="34" charset="0"/>
            </a:rPr>
            <a:t>PRISOM software for incident reporting</a:t>
          </a:r>
          <a:endParaRPr lang="en-US" sz="1800" b="1" dirty="0">
            <a:latin typeface="Arial Narrow" panose="020B0606020202030204" pitchFamily="34" charset="0"/>
          </a:endParaRPr>
        </a:p>
      </dgm:t>
    </dgm:pt>
    <dgm:pt modelId="{CFADFF5B-CCA0-49E6-842E-DA5573AFD184}" type="parTrans" cxnId="{6EADFF5F-F4BD-47E5-B391-00C9619B1CF8}">
      <dgm:prSet/>
      <dgm:spPr/>
      <dgm:t>
        <a:bodyPr/>
        <a:lstStyle/>
        <a:p>
          <a:endParaRPr lang="en-US" sz="1800" b="1">
            <a:latin typeface="Arial Narrow" panose="020B0606020202030204" pitchFamily="34" charset="0"/>
          </a:endParaRPr>
        </a:p>
      </dgm:t>
    </dgm:pt>
    <dgm:pt modelId="{FC3E7061-A0D2-401A-8F4E-77564AE3F498}" type="sibTrans" cxnId="{6EADFF5F-F4BD-47E5-B391-00C9619B1CF8}">
      <dgm:prSet/>
      <dgm:spPr/>
      <dgm:t>
        <a:bodyPr/>
        <a:lstStyle/>
        <a:p>
          <a:endParaRPr lang="en-US" sz="1800" b="1">
            <a:latin typeface="Arial Narrow" panose="020B0606020202030204" pitchFamily="34" charset="0"/>
          </a:endParaRPr>
        </a:p>
      </dgm:t>
    </dgm:pt>
    <dgm:pt modelId="{6C75206F-523F-456A-8244-AE57A0CF39D4}">
      <dgm:prSet custT="1"/>
      <dgm:spPr>
        <a:solidFill>
          <a:schemeClr val="tx1">
            <a:lumMod val="50000"/>
            <a:lumOff val="50000"/>
          </a:schemeClr>
        </a:solidFill>
      </dgm:spPr>
      <dgm:t>
        <a:bodyPr/>
        <a:lstStyle/>
        <a:p>
          <a:r>
            <a:rPr lang="en-US" sz="1800" b="1" dirty="0" smtClean="0">
              <a:latin typeface="Arial Narrow" panose="020B0606020202030204" pitchFamily="34" charset="0"/>
            </a:rPr>
            <a:t>Environmental Capex projects for improvement</a:t>
          </a:r>
          <a:endParaRPr lang="en-US" sz="1800" b="1" dirty="0">
            <a:latin typeface="Arial Narrow" panose="020B0606020202030204" pitchFamily="34" charset="0"/>
          </a:endParaRPr>
        </a:p>
      </dgm:t>
    </dgm:pt>
    <dgm:pt modelId="{7B9F9492-D457-4DE2-A6E7-5443E3E1E82D}" type="parTrans" cxnId="{C34C3552-494D-423F-9F5A-FE2FC5B7F60F}">
      <dgm:prSet/>
      <dgm:spPr/>
      <dgm:t>
        <a:bodyPr/>
        <a:lstStyle/>
        <a:p>
          <a:endParaRPr lang="en-US" sz="1800" b="1">
            <a:latin typeface="Arial Narrow" panose="020B0606020202030204" pitchFamily="34" charset="0"/>
          </a:endParaRPr>
        </a:p>
      </dgm:t>
    </dgm:pt>
    <dgm:pt modelId="{16BD89B7-6A0C-4571-AD4A-C17AF134B3C0}" type="sibTrans" cxnId="{C34C3552-494D-423F-9F5A-FE2FC5B7F60F}">
      <dgm:prSet/>
      <dgm:spPr/>
      <dgm:t>
        <a:bodyPr/>
        <a:lstStyle/>
        <a:p>
          <a:endParaRPr lang="en-US" sz="1800" b="1">
            <a:latin typeface="Arial Narrow" panose="020B0606020202030204" pitchFamily="34" charset="0"/>
          </a:endParaRPr>
        </a:p>
      </dgm:t>
    </dgm:pt>
    <dgm:pt modelId="{5BA79664-2197-4ED8-BF45-AC863C79BE2F}" type="pres">
      <dgm:prSet presAssocID="{3D8F4CB5-E583-4108-A81E-FC0A89E453C2}" presName="Name0" presStyleCnt="0">
        <dgm:presLayoutVars>
          <dgm:chMax val="1"/>
          <dgm:dir/>
          <dgm:animLvl val="ctr"/>
          <dgm:resizeHandles val="exact"/>
        </dgm:presLayoutVars>
      </dgm:prSet>
      <dgm:spPr/>
      <dgm:t>
        <a:bodyPr/>
        <a:lstStyle/>
        <a:p>
          <a:endParaRPr lang="en-US"/>
        </a:p>
      </dgm:t>
    </dgm:pt>
    <dgm:pt modelId="{09A3C89F-9235-4266-B635-AEFB44FB0AAD}" type="pres">
      <dgm:prSet presAssocID="{4F7FEF6F-EA5A-441B-BC82-83838E081ED0}" presName="centerShape" presStyleLbl="node0" presStyleIdx="0" presStyleCnt="1" custScaleX="143173" custScaleY="96831" custLinFactNeighborX="3053"/>
      <dgm:spPr/>
      <dgm:t>
        <a:bodyPr/>
        <a:lstStyle/>
        <a:p>
          <a:endParaRPr lang="en-US"/>
        </a:p>
      </dgm:t>
    </dgm:pt>
    <dgm:pt modelId="{0E1FC97F-A98A-4630-BE93-E20F45832BE7}" type="pres">
      <dgm:prSet presAssocID="{E89803AC-0509-482B-A142-D44EB30F9B59}" presName="node" presStyleLbl="node1" presStyleIdx="0" presStyleCnt="8" custScaleX="184520" custScaleY="98101" custRadScaleRad="98001" custRadScaleInc="4684">
        <dgm:presLayoutVars>
          <dgm:bulletEnabled val="1"/>
        </dgm:presLayoutVars>
      </dgm:prSet>
      <dgm:spPr/>
      <dgm:t>
        <a:bodyPr/>
        <a:lstStyle/>
        <a:p>
          <a:endParaRPr lang="en-US"/>
        </a:p>
      </dgm:t>
    </dgm:pt>
    <dgm:pt modelId="{C2408444-2C7E-4165-B168-A52ED7B24619}" type="pres">
      <dgm:prSet presAssocID="{E89803AC-0509-482B-A142-D44EB30F9B59}" presName="dummy" presStyleCnt="0"/>
      <dgm:spPr/>
    </dgm:pt>
    <dgm:pt modelId="{B254E2CD-CC3D-49FB-8E52-2FCE1A626CFF}" type="pres">
      <dgm:prSet presAssocID="{782F99AA-1F5A-4EAA-8696-88D95B7EE021}" presName="sibTrans" presStyleLbl="sibTrans2D1" presStyleIdx="0" presStyleCnt="8"/>
      <dgm:spPr/>
      <dgm:t>
        <a:bodyPr/>
        <a:lstStyle/>
        <a:p>
          <a:endParaRPr lang="en-US"/>
        </a:p>
      </dgm:t>
    </dgm:pt>
    <dgm:pt modelId="{970E5E53-AA6D-465C-9EAB-B9883989AD48}" type="pres">
      <dgm:prSet presAssocID="{B6946605-940F-497C-87E4-F7AF6E2116AB}" presName="node" presStyleLbl="node1" presStyleIdx="1" presStyleCnt="8" custScaleX="210144" custScaleY="83425" custRadScaleRad="95257" custRadScaleInc="39100">
        <dgm:presLayoutVars>
          <dgm:bulletEnabled val="1"/>
        </dgm:presLayoutVars>
      </dgm:prSet>
      <dgm:spPr/>
      <dgm:t>
        <a:bodyPr/>
        <a:lstStyle/>
        <a:p>
          <a:endParaRPr lang="en-US"/>
        </a:p>
      </dgm:t>
    </dgm:pt>
    <dgm:pt modelId="{922DF40D-9FF5-4DF4-BCE4-486335F7E033}" type="pres">
      <dgm:prSet presAssocID="{B6946605-940F-497C-87E4-F7AF6E2116AB}" presName="dummy" presStyleCnt="0"/>
      <dgm:spPr/>
    </dgm:pt>
    <dgm:pt modelId="{7BEC50B1-5B65-4EF4-BEF8-B2E70674A158}" type="pres">
      <dgm:prSet presAssocID="{92A50778-1E8D-42E8-9056-D661AAD5E926}" presName="sibTrans" presStyleLbl="sibTrans2D1" presStyleIdx="1" presStyleCnt="8"/>
      <dgm:spPr/>
      <dgm:t>
        <a:bodyPr/>
        <a:lstStyle/>
        <a:p>
          <a:endParaRPr lang="en-US"/>
        </a:p>
      </dgm:t>
    </dgm:pt>
    <dgm:pt modelId="{FF7EF53A-4F8E-468B-9DB6-DB21714B4002}" type="pres">
      <dgm:prSet presAssocID="{994CFD85-5948-4277-A252-0248A0E4CCD5}" presName="node" presStyleLbl="node1" presStyleIdx="2" presStyleCnt="8" custScaleX="206828" custScaleY="138330" custRadScaleRad="109673">
        <dgm:presLayoutVars>
          <dgm:bulletEnabled val="1"/>
        </dgm:presLayoutVars>
      </dgm:prSet>
      <dgm:spPr/>
      <dgm:t>
        <a:bodyPr/>
        <a:lstStyle/>
        <a:p>
          <a:endParaRPr lang="en-US"/>
        </a:p>
      </dgm:t>
    </dgm:pt>
    <dgm:pt modelId="{8FD1E886-9E10-4CB8-8EAD-7788C6DCB856}" type="pres">
      <dgm:prSet presAssocID="{994CFD85-5948-4277-A252-0248A0E4CCD5}" presName="dummy" presStyleCnt="0"/>
      <dgm:spPr/>
    </dgm:pt>
    <dgm:pt modelId="{9B20472C-8B2F-48C7-918C-211F48F5D9F9}" type="pres">
      <dgm:prSet presAssocID="{F0B5C7DE-93F0-4107-86FD-6AA2203363C1}" presName="sibTrans" presStyleLbl="sibTrans2D1" presStyleIdx="2" presStyleCnt="8"/>
      <dgm:spPr/>
      <dgm:t>
        <a:bodyPr/>
        <a:lstStyle/>
        <a:p>
          <a:endParaRPr lang="en-US"/>
        </a:p>
      </dgm:t>
    </dgm:pt>
    <dgm:pt modelId="{635ED5CE-0F94-4E6C-84FE-4F755EA33099}" type="pres">
      <dgm:prSet presAssocID="{A5DBE2F6-C055-4DA7-9C2D-FCFFE80BD23B}" presName="node" presStyleLbl="node1" presStyleIdx="3" presStyleCnt="8" custScaleX="189869" custScaleY="123552" custRadScaleRad="100500" custRadScaleInc="-48695">
        <dgm:presLayoutVars>
          <dgm:bulletEnabled val="1"/>
        </dgm:presLayoutVars>
      </dgm:prSet>
      <dgm:spPr/>
      <dgm:t>
        <a:bodyPr/>
        <a:lstStyle/>
        <a:p>
          <a:endParaRPr lang="en-US"/>
        </a:p>
      </dgm:t>
    </dgm:pt>
    <dgm:pt modelId="{24F2ACAA-8AD9-4E78-BE0A-5E1AEDD52CED}" type="pres">
      <dgm:prSet presAssocID="{A5DBE2F6-C055-4DA7-9C2D-FCFFE80BD23B}" presName="dummy" presStyleCnt="0"/>
      <dgm:spPr/>
    </dgm:pt>
    <dgm:pt modelId="{E8A1B72D-B332-4194-8F42-7A9A2913F3EA}" type="pres">
      <dgm:prSet presAssocID="{FC3E7061-A0D2-401A-8F4E-77564AE3F498}" presName="sibTrans" presStyleLbl="sibTrans2D1" presStyleIdx="3" presStyleCnt="8"/>
      <dgm:spPr/>
      <dgm:t>
        <a:bodyPr/>
        <a:lstStyle/>
        <a:p>
          <a:endParaRPr lang="en-US"/>
        </a:p>
      </dgm:t>
    </dgm:pt>
    <dgm:pt modelId="{3109AF36-0F5F-4518-A306-9DF2EFA3E8B5}" type="pres">
      <dgm:prSet presAssocID="{BB8FABA9-7558-4178-8A41-0B9F7D320129}" presName="node" presStyleLbl="node1" presStyleIdx="4" presStyleCnt="8" custScaleX="181314" custScaleY="114734">
        <dgm:presLayoutVars>
          <dgm:bulletEnabled val="1"/>
        </dgm:presLayoutVars>
      </dgm:prSet>
      <dgm:spPr/>
      <dgm:t>
        <a:bodyPr/>
        <a:lstStyle/>
        <a:p>
          <a:endParaRPr lang="en-US"/>
        </a:p>
      </dgm:t>
    </dgm:pt>
    <dgm:pt modelId="{5852C03A-006F-4BEE-821F-D309D701117F}" type="pres">
      <dgm:prSet presAssocID="{BB8FABA9-7558-4178-8A41-0B9F7D320129}" presName="dummy" presStyleCnt="0"/>
      <dgm:spPr/>
    </dgm:pt>
    <dgm:pt modelId="{443330AF-A3ED-4A21-B57C-06AC6C2A3274}" type="pres">
      <dgm:prSet presAssocID="{842B561B-FF71-464A-B569-224D155BD4FC}" presName="sibTrans" presStyleLbl="sibTrans2D1" presStyleIdx="4" presStyleCnt="8"/>
      <dgm:spPr/>
      <dgm:t>
        <a:bodyPr/>
        <a:lstStyle/>
        <a:p>
          <a:endParaRPr lang="en-US"/>
        </a:p>
      </dgm:t>
    </dgm:pt>
    <dgm:pt modelId="{71A642E8-A910-45B4-99CA-0A2E6C0FD699}" type="pres">
      <dgm:prSet presAssocID="{3324470B-CC43-495C-9168-BC7080288C88}" presName="node" presStyleLbl="node1" presStyleIdx="5" presStyleCnt="8" custScaleX="174504" custScaleY="124546" custRadScaleRad="96679" custRadScaleInc="31371">
        <dgm:presLayoutVars>
          <dgm:bulletEnabled val="1"/>
        </dgm:presLayoutVars>
      </dgm:prSet>
      <dgm:spPr/>
      <dgm:t>
        <a:bodyPr/>
        <a:lstStyle/>
        <a:p>
          <a:endParaRPr lang="en-US"/>
        </a:p>
      </dgm:t>
    </dgm:pt>
    <dgm:pt modelId="{5BECB988-84BC-4907-B9BB-A326BA81E9B8}" type="pres">
      <dgm:prSet presAssocID="{3324470B-CC43-495C-9168-BC7080288C88}" presName="dummy" presStyleCnt="0"/>
      <dgm:spPr/>
    </dgm:pt>
    <dgm:pt modelId="{2883B1CA-2DE5-4F52-8BBB-CB1CA3BC8014}" type="pres">
      <dgm:prSet presAssocID="{A5057A06-FA9D-447A-AEF4-3F136874C95C}" presName="sibTrans" presStyleLbl="sibTrans2D1" presStyleIdx="5" presStyleCnt="8"/>
      <dgm:spPr/>
      <dgm:t>
        <a:bodyPr/>
        <a:lstStyle/>
        <a:p>
          <a:endParaRPr lang="en-US"/>
        </a:p>
      </dgm:t>
    </dgm:pt>
    <dgm:pt modelId="{40E7E933-5332-4483-8569-BED73DBEA4B0}" type="pres">
      <dgm:prSet presAssocID="{59E1D23D-94C7-4D63-83B8-82B61E6D309E}" presName="node" presStyleLbl="node1" presStyleIdx="6" presStyleCnt="8" custScaleX="214289" custScaleY="125986">
        <dgm:presLayoutVars>
          <dgm:bulletEnabled val="1"/>
        </dgm:presLayoutVars>
      </dgm:prSet>
      <dgm:spPr/>
      <dgm:t>
        <a:bodyPr/>
        <a:lstStyle/>
        <a:p>
          <a:endParaRPr lang="en-US"/>
        </a:p>
      </dgm:t>
    </dgm:pt>
    <dgm:pt modelId="{11D901CA-A56F-46C5-BE0E-31F3D994C593}" type="pres">
      <dgm:prSet presAssocID="{59E1D23D-94C7-4D63-83B8-82B61E6D309E}" presName="dummy" presStyleCnt="0"/>
      <dgm:spPr/>
    </dgm:pt>
    <dgm:pt modelId="{02534F7B-7271-49B6-B266-027F83249865}" type="pres">
      <dgm:prSet presAssocID="{32E29C8E-B549-4707-8556-C0874AABDB53}" presName="sibTrans" presStyleLbl="sibTrans2D1" presStyleIdx="6" presStyleCnt="8"/>
      <dgm:spPr/>
      <dgm:t>
        <a:bodyPr/>
        <a:lstStyle/>
        <a:p>
          <a:endParaRPr lang="en-US"/>
        </a:p>
      </dgm:t>
    </dgm:pt>
    <dgm:pt modelId="{EEC64D16-0895-4304-A817-8F3667791978}" type="pres">
      <dgm:prSet presAssocID="{6C75206F-523F-456A-8244-AE57A0CF39D4}" presName="node" presStyleLbl="node1" presStyleIdx="7" presStyleCnt="8" custScaleX="220173" custScaleY="104917" custRadScaleRad="95058" custRadScaleInc="-26440">
        <dgm:presLayoutVars>
          <dgm:bulletEnabled val="1"/>
        </dgm:presLayoutVars>
      </dgm:prSet>
      <dgm:spPr/>
      <dgm:t>
        <a:bodyPr/>
        <a:lstStyle/>
        <a:p>
          <a:endParaRPr lang="en-US"/>
        </a:p>
      </dgm:t>
    </dgm:pt>
    <dgm:pt modelId="{9C89889D-FEFD-415A-ACC4-222AD8CDDDC3}" type="pres">
      <dgm:prSet presAssocID="{6C75206F-523F-456A-8244-AE57A0CF39D4}" presName="dummy" presStyleCnt="0"/>
      <dgm:spPr/>
    </dgm:pt>
    <dgm:pt modelId="{6E2883D4-8855-4384-8181-C3EB2F60C793}" type="pres">
      <dgm:prSet presAssocID="{16BD89B7-6A0C-4571-AD4A-C17AF134B3C0}" presName="sibTrans" presStyleLbl="sibTrans2D1" presStyleIdx="7" presStyleCnt="8"/>
      <dgm:spPr/>
      <dgm:t>
        <a:bodyPr/>
        <a:lstStyle/>
        <a:p>
          <a:endParaRPr lang="en-US"/>
        </a:p>
      </dgm:t>
    </dgm:pt>
  </dgm:ptLst>
  <dgm:cxnLst>
    <dgm:cxn modelId="{2AB4BF64-80A2-44AF-B767-C01919E4949A}" type="presOf" srcId="{3324470B-CC43-495C-9168-BC7080288C88}" destId="{71A642E8-A910-45B4-99CA-0A2E6C0FD699}" srcOrd="0" destOrd="0" presId="urn:microsoft.com/office/officeart/2005/8/layout/radial6"/>
    <dgm:cxn modelId="{3B0D9A05-4EFC-40B6-8472-36E8CBE2512E}" srcId="{4F7FEF6F-EA5A-441B-BC82-83838E081ED0}" destId="{B6946605-940F-497C-87E4-F7AF6E2116AB}" srcOrd="1" destOrd="0" parTransId="{DCA29094-8FFC-4FE1-8015-0975930B997F}" sibTransId="{92A50778-1E8D-42E8-9056-D661AAD5E926}"/>
    <dgm:cxn modelId="{9D064156-431C-4F56-ADF6-782DF7A2504F}" srcId="{4F7FEF6F-EA5A-441B-BC82-83838E081ED0}" destId="{3324470B-CC43-495C-9168-BC7080288C88}" srcOrd="5" destOrd="0" parTransId="{2EE94A49-8CF2-423B-93EE-0C0FDE375E1A}" sibTransId="{A5057A06-FA9D-447A-AEF4-3F136874C95C}"/>
    <dgm:cxn modelId="{4E2B5A4C-276D-4404-8C92-101D582E07DC}" type="presOf" srcId="{842B561B-FF71-464A-B569-224D155BD4FC}" destId="{443330AF-A3ED-4A21-B57C-06AC6C2A3274}" srcOrd="0" destOrd="0" presId="urn:microsoft.com/office/officeart/2005/8/layout/radial6"/>
    <dgm:cxn modelId="{388406E0-7798-47AB-8B3A-12F8BABA7D39}" srcId="{4F7FEF6F-EA5A-441B-BC82-83838E081ED0}" destId="{E89803AC-0509-482B-A142-D44EB30F9B59}" srcOrd="0" destOrd="0" parTransId="{27CAE357-FAF1-44B1-8B96-1B4D41BEC710}" sibTransId="{782F99AA-1F5A-4EAA-8696-88D95B7EE021}"/>
    <dgm:cxn modelId="{42D03252-8A75-434D-AA70-CC845DF9DF00}" type="presOf" srcId="{32E29C8E-B549-4707-8556-C0874AABDB53}" destId="{02534F7B-7271-49B6-B266-027F83249865}" srcOrd="0" destOrd="0" presId="urn:microsoft.com/office/officeart/2005/8/layout/radial6"/>
    <dgm:cxn modelId="{B5180CD5-523E-4D11-B1EC-9BAAFC4C648A}" type="presOf" srcId="{A5DBE2F6-C055-4DA7-9C2D-FCFFE80BD23B}" destId="{635ED5CE-0F94-4E6C-84FE-4F755EA33099}" srcOrd="0" destOrd="0" presId="urn:microsoft.com/office/officeart/2005/8/layout/radial6"/>
    <dgm:cxn modelId="{B9BEBB3D-C685-4A0A-BCFD-E10978B09A94}" type="presOf" srcId="{BB8FABA9-7558-4178-8A41-0B9F7D320129}" destId="{3109AF36-0F5F-4518-A306-9DF2EFA3E8B5}" srcOrd="0" destOrd="0" presId="urn:microsoft.com/office/officeart/2005/8/layout/radial6"/>
    <dgm:cxn modelId="{93FCB77B-D47B-4B40-8F6D-81F325231C84}" srcId="{4F7FEF6F-EA5A-441B-BC82-83838E081ED0}" destId="{BB8FABA9-7558-4178-8A41-0B9F7D320129}" srcOrd="4" destOrd="0" parTransId="{39DC0F69-AC36-46B1-8A5F-26B145C0AE6C}" sibTransId="{842B561B-FF71-464A-B569-224D155BD4FC}"/>
    <dgm:cxn modelId="{E04597DA-9410-4362-A321-A201ED119FB1}" type="presOf" srcId="{92A50778-1E8D-42E8-9056-D661AAD5E926}" destId="{7BEC50B1-5B65-4EF4-BEF8-B2E70674A158}" srcOrd="0" destOrd="0" presId="urn:microsoft.com/office/officeart/2005/8/layout/radial6"/>
    <dgm:cxn modelId="{477ADE3B-91B6-4E58-888B-B61A22E2B279}" type="presOf" srcId="{6C75206F-523F-456A-8244-AE57A0CF39D4}" destId="{EEC64D16-0895-4304-A817-8F3667791978}" srcOrd="0" destOrd="0" presId="urn:microsoft.com/office/officeart/2005/8/layout/radial6"/>
    <dgm:cxn modelId="{F185622A-290F-4DC6-8968-10BEC9E917B0}" srcId="{3D8F4CB5-E583-4108-A81E-FC0A89E453C2}" destId="{4F7FEF6F-EA5A-441B-BC82-83838E081ED0}" srcOrd="0" destOrd="0" parTransId="{46231C03-8530-4615-8C4B-B2F9C1F3CAC1}" sibTransId="{F01296E9-F2D7-4246-9DB1-C60B3E53565D}"/>
    <dgm:cxn modelId="{2874454C-76A3-4A6B-9F4D-E258B14A0D7E}" type="presOf" srcId="{782F99AA-1F5A-4EAA-8696-88D95B7EE021}" destId="{B254E2CD-CC3D-49FB-8E52-2FCE1A626CFF}" srcOrd="0" destOrd="0" presId="urn:microsoft.com/office/officeart/2005/8/layout/radial6"/>
    <dgm:cxn modelId="{74539BA5-07BB-4F53-8D39-A55F3854F665}" type="presOf" srcId="{3D8F4CB5-E583-4108-A81E-FC0A89E453C2}" destId="{5BA79664-2197-4ED8-BF45-AC863C79BE2F}" srcOrd="0" destOrd="0" presId="urn:microsoft.com/office/officeart/2005/8/layout/radial6"/>
    <dgm:cxn modelId="{C6892D37-9BCC-4BED-A5F5-D85E124C2E90}" type="presOf" srcId="{16BD89B7-6A0C-4571-AD4A-C17AF134B3C0}" destId="{6E2883D4-8855-4384-8181-C3EB2F60C793}" srcOrd="0" destOrd="0" presId="urn:microsoft.com/office/officeart/2005/8/layout/radial6"/>
    <dgm:cxn modelId="{2BF84CD0-C6C4-4F0C-BA60-B2D9C356470A}" type="presOf" srcId="{59E1D23D-94C7-4D63-83B8-82B61E6D309E}" destId="{40E7E933-5332-4483-8569-BED73DBEA4B0}" srcOrd="0" destOrd="0" presId="urn:microsoft.com/office/officeart/2005/8/layout/radial6"/>
    <dgm:cxn modelId="{8A96D450-446E-449D-B852-2FCDB2F8348F}" srcId="{4F7FEF6F-EA5A-441B-BC82-83838E081ED0}" destId="{994CFD85-5948-4277-A252-0248A0E4CCD5}" srcOrd="2" destOrd="0" parTransId="{DE4D0AC3-D724-4BF4-AC93-02E9AD2A5D23}" sibTransId="{F0B5C7DE-93F0-4107-86FD-6AA2203363C1}"/>
    <dgm:cxn modelId="{1E1FEE7B-DCC9-4A2F-8FB2-03FDA5DFFDD0}" type="presOf" srcId="{FC3E7061-A0D2-401A-8F4E-77564AE3F498}" destId="{E8A1B72D-B332-4194-8F42-7A9A2913F3EA}" srcOrd="0" destOrd="0" presId="urn:microsoft.com/office/officeart/2005/8/layout/radial6"/>
    <dgm:cxn modelId="{66147721-5D27-4B49-82FF-39B6B7281E7C}" type="presOf" srcId="{B6946605-940F-497C-87E4-F7AF6E2116AB}" destId="{970E5E53-AA6D-465C-9EAB-B9883989AD48}" srcOrd="0" destOrd="0" presId="urn:microsoft.com/office/officeart/2005/8/layout/radial6"/>
    <dgm:cxn modelId="{C34C3552-494D-423F-9F5A-FE2FC5B7F60F}" srcId="{4F7FEF6F-EA5A-441B-BC82-83838E081ED0}" destId="{6C75206F-523F-456A-8244-AE57A0CF39D4}" srcOrd="7" destOrd="0" parTransId="{7B9F9492-D457-4DE2-A6E7-5443E3E1E82D}" sibTransId="{16BD89B7-6A0C-4571-AD4A-C17AF134B3C0}"/>
    <dgm:cxn modelId="{680F5D40-306A-49F7-AD99-8B5DF2270BA7}" type="presOf" srcId="{994CFD85-5948-4277-A252-0248A0E4CCD5}" destId="{FF7EF53A-4F8E-468B-9DB6-DB21714B4002}" srcOrd="0" destOrd="0" presId="urn:microsoft.com/office/officeart/2005/8/layout/radial6"/>
    <dgm:cxn modelId="{DE4630F5-ECB3-465D-BCD2-E98D56557DD3}" type="presOf" srcId="{F0B5C7DE-93F0-4107-86FD-6AA2203363C1}" destId="{9B20472C-8B2F-48C7-918C-211F48F5D9F9}" srcOrd="0" destOrd="0" presId="urn:microsoft.com/office/officeart/2005/8/layout/radial6"/>
    <dgm:cxn modelId="{274BBA5A-453A-4FB2-AACA-F2067787CD75}" type="presOf" srcId="{E89803AC-0509-482B-A142-D44EB30F9B59}" destId="{0E1FC97F-A98A-4630-BE93-E20F45832BE7}" srcOrd="0" destOrd="0" presId="urn:microsoft.com/office/officeart/2005/8/layout/radial6"/>
    <dgm:cxn modelId="{6EADFF5F-F4BD-47E5-B391-00C9619B1CF8}" srcId="{4F7FEF6F-EA5A-441B-BC82-83838E081ED0}" destId="{A5DBE2F6-C055-4DA7-9C2D-FCFFE80BD23B}" srcOrd="3" destOrd="0" parTransId="{CFADFF5B-CCA0-49E6-842E-DA5573AFD184}" sibTransId="{FC3E7061-A0D2-401A-8F4E-77564AE3F498}"/>
    <dgm:cxn modelId="{5DFE7AA8-8249-4A00-AAF1-0F9012794D8D}" srcId="{4F7FEF6F-EA5A-441B-BC82-83838E081ED0}" destId="{59E1D23D-94C7-4D63-83B8-82B61E6D309E}" srcOrd="6" destOrd="0" parTransId="{291F6A9E-34FA-40C1-821F-1A6D1C774C68}" sibTransId="{32E29C8E-B549-4707-8556-C0874AABDB53}"/>
    <dgm:cxn modelId="{866D6D87-843E-4978-A741-A6EADB30BE2E}" type="presOf" srcId="{4F7FEF6F-EA5A-441B-BC82-83838E081ED0}" destId="{09A3C89F-9235-4266-B635-AEFB44FB0AAD}" srcOrd="0" destOrd="0" presId="urn:microsoft.com/office/officeart/2005/8/layout/radial6"/>
    <dgm:cxn modelId="{A1B1BA18-D268-480E-9FF7-01E3CD5DC0BD}" type="presOf" srcId="{A5057A06-FA9D-447A-AEF4-3F136874C95C}" destId="{2883B1CA-2DE5-4F52-8BBB-CB1CA3BC8014}" srcOrd="0" destOrd="0" presId="urn:microsoft.com/office/officeart/2005/8/layout/radial6"/>
    <dgm:cxn modelId="{A1685234-549E-4E45-9D41-B9727B116CE4}" type="presParOf" srcId="{5BA79664-2197-4ED8-BF45-AC863C79BE2F}" destId="{09A3C89F-9235-4266-B635-AEFB44FB0AAD}" srcOrd="0" destOrd="0" presId="urn:microsoft.com/office/officeart/2005/8/layout/radial6"/>
    <dgm:cxn modelId="{A02D5041-44B2-46D5-92EF-56874C4DA6FE}" type="presParOf" srcId="{5BA79664-2197-4ED8-BF45-AC863C79BE2F}" destId="{0E1FC97F-A98A-4630-BE93-E20F45832BE7}" srcOrd="1" destOrd="0" presId="urn:microsoft.com/office/officeart/2005/8/layout/radial6"/>
    <dgm:cxn modelId="{FF3C3CF0-59D5-42CA-8AA9-AB39A284CE37}" type="presParOf" srcId="{5BA79664-2197-4ED8-BF45-AC863C79BE2F}" destId="{C2408444-2C7E-4165-B168-A52ED7B24619}" srcOrd="2" destOrd="0" presId="urn:microsoft.com/office/officeart/2005/8/layout/radial6"/>
    <dgm:cxn modelId="{D6A8B83D-E83D-42B1-A772-AC5BA35BEACC}" type="presParOf" srcId="{5BA79664-2197-4ED8-BF45-AC863C79BE2F}" destId="{B254E2CD-CC3D-49FB-8E52-2FCE1A626CFF}" srcOrd="3" destOrd="0" presId="urn:microsoft.com/office/officeart/2005/8/layout/radial6"/>
    <dgm:cxn modelId="{9D6AD8ED-C4AE-4487-8510-81009CA6F272}" type="presParOf" srcId="{5BA79664-2197-4ED8-BF45-AC863C79BE2F}" destId="{970E5E53-AA6D-465C-9EAB-B9883989AD48}" srcOrd="4" destOrd="0" presId="urn:microsoft.com/office/officeart/2005/8/layout/radial6"/>
    <dgm:cxn modelId="{AC91D683-03F4-44B3-98BE-3E667454C8D4}" type="presParOf" srcId="{5BA79664-2197-4ED8-BF45-AC863C79BE2F}" destId="{922DF40D-9FF5-4DF4-BCE4-486335F7E033}" srcOrd="5" destOrd="0" presId="urn:microsoft.com/office/officeart/2005/8/layout/radial6"/>
    <dgm:cxn modelId="{5F48032F-ADD5-4B3A-8286-8BB4CBB245DF}" type="presParOf" srcId="{5BA79664-2197-4ED8-BF45-AC863C79BE2F}" destId="{7BEC50B1-5B65-4EF4-BEF8-B2E70674A158}" srcOrd="6" destOrd="0" presId="urn:microsoft.com/office/officeart/2005/8/layout/radial6"/>
    <dgm:cxn modelId="{10780326-244C-45D1-85F1-411919276045}" type="presParOf" srcId="{5BA79664-2197-4ED8-BF45-AC863C79BE2F}" destId="{FF7EF53A-4F8E-468B-9DB6-DB21714B4002}" srcOrd="7" destOrd="0" presId="urn:microsoft.com/office/officeart/2005/8/layout/radial6"/>
    <dgm:cxn modelId="{283BD41C-9ABE-4BE3-85FF-DE75B3E7C2CE}" type="presParOf" srcId="{5BA79664-2197-4ED8-BF45-AC863C79BE2F}" destId="{8FD1E886-9E10-4CB8-8EAD-7788C6DCB856}" srcOrd="8" destOrd="0" presId="urn:microsoft.com/office/officeart/2005/8/layout/radial6"/>
    <dgm:cxn modelId="{F27DC4A5-705C-40B3-890B-52994C6FDC6A}" type="presParOf" srcId="{5BA79664-2197-4ED8-BF45-AC863C79BE2F}" destId="{9B20472C-8B2F-48C7-918C-211F48F5D9F9}" srcOrd="9" destOrd="0" presId="urn:microsoft.com/office/officeart/2005/8/layout/radial6"/>
    <dgm:cxn modelId="{C4CA4A7A-C58F-407F-B544-6C5FB1C59F60}" type="presParOf" srcId="{5BA79664-2197-4ED8-BF45-AC863C79BE2F}" destId="{635ED5CE-0F94-4E6C-84FE-4F755EA33099}" srcOrd="10" destOrd="0" presId="urn:microsoft.com/office/officeart/2005/8/layout/radial6"/>
    <dgm:cxn modelId="{D5D7D4F8-3EEE-438D-8EC6-A0DADA59F754}" type="presParOf" srcId="{5BA79664-2197-4ED8-BF45-AC863C79BE2F}" destId="{24F2ACAA-8AD9-4E78-BE0A-5E1AEDD52CED}" srcOrd="11" destOrd="0" presId="urn:microsoft.com/office/officeart/2005/8/layout/radial6"/>
    <dgm:cxn modelId="{F664EDCC-EA7F-4DE7-BCBD-76462F0C8AC6}" type="presParOf" srcId="{5BA79664-2197-4ED8-BF45-AC863C79BE2F}" destId="{E8A1B72D-B332-4194-8F42-7A9A2913F3EA}" srcOrd="12" destOrd="0" presId="urn:microsoft.com/office/officeart/2005/8/layout/radial6"/>
    <dgm:cxn modelId="{BF098F83-29B2-48DB-A6D4-95DAE965F325}" type="presParOf" srcId="{5BA79664-2197-4ED8-BF45-AC863C79BE2F}" destId="{3109AF36-0F5F-4518-A306-9DF2EFA3E8B5}" srcOrd="13" destOrd="0" presId="urn:microsoft.com/office/officeart/2005/8/layout/radial6"/>
    <dgm:cxn modelId="{A42254DD-DD1D-4CAE-A006-55479FC4835A}" type="presParOf" srcId="{5BA79664-2197-4ED8-BF45-AC863C79BE2F}" destId="{5852C03A-006F-4BEE-821F-D309D701117F}" srcOrd="14" destOrd="0" presId="urn:microsoft.com/office/officeart/2005/8/layout/radial6"/>
    <dgm:cxn modelId="{65AD3E4E-5FD2-4408-9E99-CC3ABC43E265}" type="presParOf" srcId="{5BA79664-2197-4ED8-BF45-AC863C79BE2F}" destId="{443330AF-A3ED-4A21-B57C-06AC6C2A3274}" srcOrd="15" destOrd="0" presId="urn:microsoft.com/office/officeart/2005/8/layout/radial6"/>
    <dgm:cxn modelId="{CCE26187-5314-4E5D-8D37-2CA2CAB5B1B4}" type="presParOf" srcId="{5BA79664-2197-4ED8-BF45-AC863C79BE2F}" destId="{71A642E8-A910-45B4-99CA-0A2E6C0FD699}" srcOrd="16" destOrd="0" presId="urn:microsoft.com/office/officeart/2005/8/layout/radial6"/>
    <dgm:cxn modelId="{6B559EA2-0D0E-4100-933F-1E262EEA3645}" type="presParOf" srcId="{5BA79664-2197-4ED8-BF45-AC863C79BE2F}" destId="{5BECB988-84BC-4907-B9BB-A326BA81E9B8}" srcOrd="17" destOrd="0" presId="urn:microsoft.com/office/officeart/2005/8/layout/radial6"/>
    <dgm:cxn modelId="{42DCCDC7-5F8E-4027-ADD4-4B554406DD4D}" type="presParOf" srcId="{5BA79664-2197-4ED8-BF45-AC863C79BE2F}" destId="{2883B1CA-2DE5-4F52-8BBB-CB1CA3BC8014}" srcOrd="18" destOrd="0" presId="urn:microsoft.com/office/officeart/2005/8/layout/radial6"/>
    <dgm:cxn modelId="{BCB2FAA6-F452-45C8-84BB-04731851F1F1}" type="presParOf" srcId="{5BA79664-2197-4ED8-BF45-AC863C79BE2F}" destId="{40E7E933-5332-4483-8569-BED73DBEA4B0}" srcOrd="19" destOrd="0" presId="urn:microsoft.com/office/officeart/2005/8/layout/radial6"/>
    <dgm:cxn modelId="{6B089D09-2312-4EFE-B079-49D1B1B1955D}" type="presParOf" srcId="{5BA79664-2197-4ED8-BF45-AC863C79BE2F}" destId="{11D901CA-A56F-46C5-BE0E-31F3D994C593}" srcOrd="20" destOrd="0" presId="urn:microsoft.com/office/officeart/2005/8/layout/radial6"/>
    <dgm:cxn modelId="{2C0AB1C1-E9B2-4AD1-A8BD-18F88679DFD2}" type="presParOf" srcId="{5BA79664-2197-4ED8-BF45-AC863C79BE2F}" destId="{02534F7B-7271-49B6-B266-027F83249865}" srcOrd="21" destOrd="0" presId="urn:microsoft.com/office/officeart/2005/8/layout/radial6"/>
    <dgm:cxn modelId="{B2EB5E18-5C33-445E-82EA-DCCB259754E7}" type="presParOf" srcId="{5BA79664-2197-4ED8-BF45-AC863C79BE2F}" destId="{EEC64D16-0895-4304-A817-8F3667791978}" srcOrd="22" destOrd="0" presId="urn:microsoft.com/office/officeart/2005/8/layout/radial6"/>
    <dgm:cxn modelId="{9146E954-DEBB-409A-A240-64447EDD5609}" type="presParOf" srcId="{5BA79664-2197-4ED8-BF45-AC863C79BE2F}" destId="{9C89889D-FEFD-415A-ACC4-222AD8CDDDC3}" srcOrd="23" destOrd="0" presId="urn:microsoft.com/office/officeart/2005/8/layout/radial6"/>
    <dgm:cxn modelId="{F3A6CF88-8D10-4CFD-A206-6EC40EE8F9E6}" type="presParOf" srcId="{5BA79664-2197-4ED8-BF45-AC863C79BE2F}" destId="{6E2883D4-8855-4384-8181-C3EB2F60C793}" srcOrd="24" destOrd="0" presId="urn:microsoft.com/office/officeart/2005/8/layout/radial6"/>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3695E-0E20-4052-A97A-92439013F811}">
      <dsp:nvSpPr>
        <dsp:cNvPr id="0" name=""/>
        <dsp:cNvSpPr/>
      </dsp:nvSpPr>
      <dsp:spPr>
        <a:xfrm>
          <a:off x="2797243" y="1712776"/>
          <a:ext cx="2780988" cy="2493241"/>
        </a:xfrm>
        <a:prstGeom prst="ellipse">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kern="1200" dirty="0">
            <a:latin typeface="Arial Narrow" panose="020B0606020202030204" pitchFamily="34" charset="0"/>
            <a:cs typeface="Arial" panose="020B0604020202020204" pitchFamily="34" charset="0"/>
          </a:endParaRPr>
        </a:p>
      </dsp:txBody>
      <dsp:txXfrm>
        <a:off x="3204509" y="2077903"/>
        <a:ext cx="1966456" cy="1762987"/>
      </dsp:txXfrm>
    </dsp:sp>
    <dsp:sp modelId="{D9FBD529-B93D-4718-8C08-EFA183EA3713}">
      <dsp:nvSpPr>
        <dsp:cNvPr id="0" name=""/>
        <dsp:cNvSpPr/>
      </dsp:nvSpPr>
      <dsp:spPr>
        <a:xfrm>
          <a:off x="3376178" y="18028"/>
          <a:ext cx="1623119" cy="1623119"/>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Arial Narrow" panose="020B0606020202030204" pitchFamily="34" charset="0"/>
              <a:cs typeface="Arial" panose="020B0604020202020204" pitchFamily="34" charset="0"/>
            </a:rPr>
            <a:t>Work Permit System</a:t>
          </a:r>
          <a:endParaRPr lang="en-US" sz="1400" b="1" kern="1200" dirty="0">
            <a:latin typeface="Arial Narrow" panose="020B0606020202030204" pitchFamily="34" charset="0"/>
            <a:cs typeface="Arial" panose="020B0604020202020204" pitchFamily="34" charset="0"/>
          </a:endParaRPr>
        </a:p>
      </dsp:txBody>
      <dsp:txXfrm>
        <a:off x="3613878" y="255728"/>
        <a:ext cx="1147719" cy="1147719"/>
      </dsp:txXfrm>
    </dsp:sp>
    <dsp:sp modelId="{C1953A9B-47C7-4FF8-86FB-4077421661BD}">
      <dsp:nvSpPr>
        <dsp:cNvPr id="0" name=""/>
        <dsp:cNvSpPr/>
      </dsp:nvSpPr>
      <dsp:spPr>
        <a:xfrm>
          <a:off x="4580466" y="533384"/>
          <a:ext cx="1623119" cy="1623119"/>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Arial Narrow" panose="020B0606020202030204" pitchFamily="34" charset="0"/>
              <a:cs typeface="Arial" panose="020B0604020202020204" pitchFamily="34" charset="0"/>
            </a:rPr>
            <a:t>100% safety training through Safety Kiosk</a:t>
          </a:r>
          <a:endParaRPr lang="en-US" sz="1400" b="1" kern="1200" dirty="0">
            <a:latin typeface="Arial Narrow" panose="020B0606020202030204" pitchFamily="34" charset="0"/>
            <a:cs typeface="Arial" panose="020B0604020202020204" pitchFamily="34" charset="0"/>
          </a:endParaRPr>
        </a:p>
      </dsp:txBody>
      <dsp:txXfrm>
        <a:off x="4818166" y="771084"/>
        <a:ext cx="1147719" cy="1147719"/>
      </dsp:txXfrm>
    </dsp:sp>
    <dsp:sp modelId="{9D1007A1-2DC0-42C1-9537-59E12A359A69}">
      <dsp:nvSpPr>
        <dsp:cNvPr id="0" name=""/>
        <dsp:cNvSpPr/>
      </dsp:nvSpPr>
      <dsp:spPr>
        <a:xfrm>
          <a:off x="5459775" y="1780443"/>
          <a:ext cx="1623119" cy="1623119"/>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Arial Narrow" panose="020B0606020202030204" pitchFamily="34" charset="0"/>
              <a:cs typeface="Arial" panose="020B0604020202020204" pitchFamily="34" charset="0"/>
            </a:rPr>
            <a:t> Hazard  Identification &amp; Risk Assessment, HAZOP</a:t>
          </a:r>
          <a:endParaRPr lang="en-US" sz="1400" b="1" kern="1200" dirty="0">
            <a:latin typeface="Arial Narrow" panose="020B0606020202030204" pitchFamily="34" charset="0"/>
            <a:cs typeface="Arial" panose="020B0604020202020204" pitchFamily="34" charset="0"/>
          </a:endParaRPr>
        </a:p>
      </dsp:txBody>
      <dsp:txXfrm>
        <a:off x="5697475" y="2018143"/>
        <a:ext cx="1147719" cy="1147719"/>
      </dsp:txXfrm>
    </dsp:sp>
    <dsp:sp modelId="{A6A48D90-63C8-4A05-B6BD-E0350C349488}">
      <dsp:nvSpPr>
        <dsp:cNvPr id="0" name=""/>
        <dsp:cNvSpPr/>
      </dsp:nvSpPr>
      <dsp:spPr>
        <a:xfrm>
          <a:off x="5208462" y="3205707"/>
          <a:ext cx="1623119" cy="1623119"/>
        </a:xfrm>
        <a:prstGeom prst="ellipse">
          <a:avLst/>
        </a:prstGeom>
        <a:solidFill>
          <a:schemeClr val="accent6">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latin typeface="Arial Narrow" panose="020B0606020202030204" pitchFamily="34" charset="0"/>
              <a:cs typeface="Arial" panose="020B0604020202020204" pitchFamily="34" charset="0"/>
            </a:rPr>
            <a:t>Energy Isolation – LOTOTO (Lockout Tag out Tryout)</a:t>
          </a:r>
          <a:endParaRPr lang="en-US" sz="1400" b="1" kern="1200" dirty="0">
            <a:latin typeface="Arial Narrow" panose="020B0606020202030204" pitchFamily="34" charset="0"/>
            <a:cs typeface="Arial" panose="020B0604020202020204" pitchFamily="34" charset="0"/>
          </a:endParaRPr>
        </a:p>
      </dsp:txBody>
      <dsp:txXfrm>
        <a:off x="5446162" y="3443407"/>
        <a:ext cx="1147719" cy="1147719"/>
      </dsp:txXfrm>
    </dsp:sp>
    <dsp:sp modelId="{7E307359-3CCA-47ED-9CDD-02D3F31F5826}">
      <dsp:nvSpPr>
        <dsp:cNvPr id="0" name=""/>
        <dsp:cNvSpPr/>
      </dsp:nvSpPr>
      <dsp:spPr>
        <a:xfrm>
          <a:off x="4099803" y="4135982"/>
          <a:ext cx="1623119" cy="1623119"/>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Arial Narrow" panose="020B0606020202030204" pitchFamily="34" charset="0"/>
              <a:cs typeface="Arial" panose="020B0604020202020204" pitchFamily="34" charset="0"/>
            </a:rPr>
            <a:t>Safety Audit including Behavioral Safety Audit BSO</a:t>
          </a:r>
        </a:p>
      </dsp:txBody>
      <dsp:txXfrm>
        <a:off x="4337503" y="4373682"/>
        <a:ext cx="1147719" cy="1147719"/>
      </dsp:txXfrm>
    </dsp:sp>
    <dsp:sp modelId="{9F72C316-5B29-4933-81B9-3B0CCE4223F8}">
      <dsp:nvSpPr>
        <dsp:cNvPr id="0" name=""/>
        <dsp:cNvSpPr/>
      </dsp:nvSpPr>
      <dsp:spPr>
        <a:xfrm>
          <a:off x="2652552" y="4135982"/>
          <a:ext cx="1623119" cy="1623119"/>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Arial Narrow" panose="020B0606020202030204" pitchFamily="34" charset="0"/>
              <a:cs typeface="Arial" panose="020B0604020202020204" pitchFamily="34" charset="0"/>
            </a:rPr>
            <a:t>Near Miss reporting through PRISOM Portal</a:t>
          </a:r>
          <a:endParaRPr lang="en-US" sz="1400" b="1" kern="1200" dirty="0">
            <a:latin typeface="Arial Narrow" panose="020B0606020202030204" pitchFamily="34" charset="0"/>
            <a:cs typeface="Arial" panose="020B0604020202020204" pitchFamily="34" charset="0"/>
          </a:endParaRPr>
        </a:p>
      </dsp:txBody>
      <dsp:txXfrm>
        <a:off x="2890252" y="4373682"/>
        <a:ext cx="1147719" cy="1147719"/>
      </dsp:txXfrm>
    </dsp:sp>
    <dsp:sp modelId="{D9AEEC9B-6E17-4345-ACF4-FF82CA1C4E13}">
      <dsp:nvSpPr>
        <dsp:cNvPr id="0" name=""/>
        <dsp:cNvSpPr/>
      </dsp:nvSpPr>
      <dsp:spPr>
        <a:xfrm>
          <a:off x="1543893" y="3205707"/>
          <a:ext cx="1623119" cy="1623119"/>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latin typeface="Arial Narrow" panose="020B0606020202030204" pitchFamily="34" charset="0"/>
              <a:cs typeface="Arial" panose="020B0604020202020204" pitchFamily="34" charset="0"/>
            </a:rPr>
            <a:t>Incident Investigation</a:t>
          </a:r>
          <a:endParaRPr lang="en-US" sz="1400" b="1" kern="1200" dirty="0">
            <a:latin typeface="Arial Narrow" panose="020B0606020202030204" pitchFamily="34" charset="0"/>
            <a:cs typeface="Arial" panose="020B0604020202020204" pitchFamily="34" charset="0"/>
          </a:endParaRPr>
        </a:p>
      </dsp:txBody>
      <dsp:txXfrm>
        <a:off x="1781593" y="3443407"/>
        <a:ext cx="1147719" cy="1147719"/>
      </dsp:txXfrm>
    </dsp:sp>
    <dsp:sp modelId="{1FF8AF6C-BC96-4968-B055-FF41ED1DC92F}">
      <dsp:nvSpPr>
        <dsp:cNvPr id="0" name=""/>
        <dsp:cNvSpPr/>
      </dsp:nvSpPr>
      <dsp:spPr>
        <a:xfrm>
          <a:off x="1292581" y="1780443"/>
          <a:ext cx="1623119" cy="1623119"/>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Arial Narrow" panose="020B0606020202030204" pitchFamily="34" charset="0"/>
              <a:cs typeface="Arial" panose="020B0604020202020204" pitchFamily="34" charset="0"/>
            </a:rPr>
            <a:t>Reward and Recognition</a:t>
          </a:r>
          <a:endParaRPr lang="en-US" sz="1400" b="1" kern="1200" dirty="0">
            <a:latin typeface="Arial Narrow" panose="020B0606020202030204" pitchFamily="34" charset="0"/>
            <a:cs typeface="Arial" panose="020B0604020202020204" pitchFamily="34" charset="0"/>
          </a:endParaRPr>
        </a:p>
      </dsp:txBody>
      <dsp:txXfrm>
        <a:off x="1530281" y="2018143"/>
        <a:ext cx="1147719" cy="1147719"/>
      </dsp:txXfrm>
    </dsp:sp>
    <dsp:sp modelId="{2B3F57C3-0E0D-4659-B60B-34F8028F986F}">
      <dsp:nvSpPr>
        <dsp:cNvPr id="0" name=""/>
        <dsp:cNvSpPr/>
      </dsp:nvSpPr>
      <dsp:spPr>
        <a:xfrm>
          <a:off x="1901736" y="527086"/>
          <a:ext cx="1852060" cy="1623119"/>
        </a:xfrm>
        <a:prstGeom prst="ellipse">
          <a:avLst/>
        </a:prstGeom>
        <a:solidFill>
          <a:schemeClr val="accent6">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Arial Narrow" panose="020B0606020202030204" pitchFamily="34" charset="0"/>
              <a:cs typeface="Arial" panose="020B0604020202020204" pitchFamily="34" charset="0"/>
            </a:rPr>
            <a:t>Cardinal rules of Safety&amp; Consequence Management , Safety Policy</a:t>
          </a:r>
          <a:endParaRPr lang="en-IN" sz="1400" b="1" kern="1200" dirty="0">
            <a:latin typeface="Arial Narrow" panose="020B0606020202030204" pitchFamily="34" charset="0"/>
            <a:cs typeface="Arial" panose="020B0604020202020204" pitchFamily="34" charset="0"/>
          </a:endParaRPr>
        </a:p>
      </dsp:txBody>
      <dsp:txXfrm>
        <a:off x="2172964" y="764786"/>
        <a:ext cx="1309604" cy="11477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CC844-EF82-4EB6-8781-8111CFB05BA4}">
      <dsp:nvSpPr>
        <dsp:cNvPr id="0" name=""/>
        <dsp:cNvSpPr/>
      </dsp:nvSpPr>
      <dsp:spPr>
        <a:xfrm>
          <a:off x="2236223" y="1748273"/>
          <a:ext cx="1623553" cy="1633171"/>
        </a:xfrm>
        <a:prstGeom prst="ellipse">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b="1" kern="1200" dirty="0" smtClean="0">
              <a:solidFill>
                <a:schemeClr val="bg1"/>
              </a:solidFill>
              <a:latin typeface="Arial Narrow" panose="020B0606020202030204" pitchFamily="34" charset="0"/>
            </a:rPr>
            <a:t>Health &amp; Well being Process </a:t>
          </a:r>
          <a:endParaRPr lang="en-US" sz="1600" b="1" kern="1200" dirty="0">
            <a:solidFill>
              <a:schemeClr val="bg1"/>
            </a:solidFill>
            <a:latin typeface="Arial Narrow" panose="020B0606020202030204" pitchFamily="34" charset="0"/>
          </a:endParaRPr>
        </a:p>
      </dsp:txBody>
      <dsp:txXfrm>
        <a:off x="2473987" y="1987445"/>
        <a:ext cx="1148025" cy="1154827"/>
      </dsp:txXfrm>
    </dsp:sp>
    <dsp:sp modelId="{B4499417-192C-4DA5-BCCC-133938739440}">
      <dsp:nvSpPr>
        <dsp:cNvPr id="0" name=""/>
        <dsp:cNvSpPr/>
      </dsp:nvSpPr>
      <dsp:spPr>
        <a:xfrm rot="16200000">
          <a:off x="2886793" y="1566060"/>
          <a:ext cx="322413" cy="42011"/>
        </a:xfrm>
        <a:custGeom>
          <a:avLst/>
          <a:gdLst/>
          <a:ahLst/>
          <a:cxnLst/>
          <a:rect l="0" t="0" r="0" b="0"/>
          <a:pathLst>
            <a:path>
              <a:moveTo>
                <a:pt x="0" y="21005"/>
              </a:moveTo>
              <a:lnTo>
                <a:pt x="322413" y="2100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b="1" kern="1200">
            <a:solidFill>
              <a:schemeClr val="bg1"/>
            </a:solidFill>
            <a:latin typeface="Arial Narrow" panose="020B0606020202030204" pitchFamily="34" charset="0"/>
          </a:endParaRPr>
        </a:p>
      </dsp:txBody>
      <dsp:txXfrm>
        <a:off x="3039939" y="1579006"/>
        <a:ext cx="16120" cy="16120"/>
      </dsp:txXfrm>
    </dsp:sp>
    <dsp:sp modelId="{65B412AD-C83D-4469-9B6D-7FCDA8A8BB4B}">
      <dsp:nvSpPr>
        <dsp:cNvPr id="0" name=""/>
        <dsp:cNvSpPr/>
      </dsp:nvSpPr>
      <dsp:spPr>
        <a:xfrm>
          <a:off x="2336601" y="3062"/>
          <a:ext cx="1422796" cy="1422796"/>
        </a:xfrm>
        <a:prstGeom prst="ellipse">
          <a:avLst/>
        </a:prstGeom>
        <a:solidFill>
          <a:srgbClr val="FC8E9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b="1" kern="1200" dirty="0" smtClean="0">
              <a:solidFill>
                <a:schemeClr val="bg1"/>
              </a:solidFill>
              <a:latin typeface="Arial Narrow" panose="020B0606020202030204" pitchFamily="34" charset="0"/>
            </a:rPr>
            <a:t>Primary medical treatment</a:t>
          </a:r>
          <a:endParaRPr lang="en-US" sz="1600" b="1" kern="1200" dirty="0">
            <a:solidFill>
              <a:schemeClr val="bg1"/>
            </a:solidFill>
            <a:latin typeface="Arial Narrow" panose="020B0606020202030204" pitchFamily="34" charset="0"/>
          </a:endParaRPr>
        </a:p>
      </dsp:txBody>
      <dsp:txXfrm>
        <a:off x="2544965" y="211426"/>
        <a:ext cx="1006068" cy="1006068"/>
      </dsp:txXfrm>
    </dsp:sp>
    <dsp:sp modelId="{D309E38C-F270-48C3-B733-58244689BE74}">
      <dsp:nvSpPr>
        <dsp:cNvPr id="0" name=""/>
        <dsp:cNvSpPr/>
      </dsp:nvSpPr>
      <dsp:spPr>
        <a:xfrm rot="20520000">
          <a:off x="3812482" y="2242371"/>
          <a:ext cx="326767" cy="42011"/>
        </a:xfrm>
        <a:custGeom>
          <a:avLst/>
          <a:gdLst/>
          <a:ahLst/>
          <a:cxnLst/>
          <a:rect l="0" t="0" r="0" b="0"/>
          <a:pathLst>
            <a:path>
              <a:moveTo>
                <a:pt x="0" y="21005"/>
              </a:moveTo>
              <a:lnTo>
                <a:pt x="326767" y="2100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b="1" kern="1200">
            <a:solidFill>
              <a:schemeClr val="bg1"/>
            </a:solidFill>
            <a:latin typeface="Arial Narrow" panose="020B0606020202030204" pitchFamily="34" charset="0"/>
          </a:endParaRPr>
        </a:p>
      </dsp:txBody>
      <dsp:txXfrm>
        <a:off x="3967696" y="2255208"/>
        <a:ext cx="16338" cy="16338"/>
      </dsp:txXfrm>
    </dsp:sp>
    <dsp:sp modelId="{E77FB7B6-F5EB-481B-B046-8FA80BA42ABA}">
      <dsp:nvSpPr>
        <dsp:cNvPr id="0" name=""/>
        <dsp:cNvSpPr/>
      </dsp:nvSpPr>
      <dsp:spPr>
        <a:xfrm>
          <a:off x="4096434" y="1281656"/>
          <a:ext cx="1422796" cy="1422796"/>
        </a:xfrm>
        <a:prstGeom prst="ellipse">
          <a:avLst/>
        </a:prstGeom>
        <a:solidFill>
          <a:schemeClr val="accent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b="1" kern="1200" dirty="0" smtClean="0">
              <a:solidFill>
                <a:schemeClr val="bg1"/>
              </a:solidFill>
              <a:latin typeface="Arial Narrow" panose="020B0606020202030204" pitchFamily="34" charset="0"/>
            </a:rPr>
            <a:t>Wellbeing</a:t>
          </a:r>
        </a:p>
      </dsp:txBody>
      <dsp:txXfrm>
        <a:off x="4304798" y="1490020"/>
        <a:ext cx="1006068" cy="1006068"/>
      </dsp:txXfrm>
    </dsp:sp>
    <dsp:sp modelId="{9EDCD963-3582-483E-935D-389AA022BADC}">
      <dsp:nvSpPr>
        <dsp:cNvPr id="0" name=""/>
        <dsp:cNvSpPr/>
      </dsp:nvSpPr>
      <dsp:spPr>
        <a:xfrm rot="3240000">
          <a:off x="3460198" y="3334228"/>
          <a:ext cx="324084" cy="42011"/>
        </a:xfrm>
        <a:custGeom>
          <a:avLst/>
          <a:gdLst/>
          <a:ahLst/>
          <a:cxnLst/>
          <a:rect l="0" t="0" r="0" b="0"/>
          <a:pathLst>
            <a:path>
              <a:moveTo>
                <a:pt x="0" y="21005"/>
              </a:moveTo>
              <a:lnTo>
                <a:pt x="324084" y="2100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b="1" kern="1200">
            <a:solidFill>
              <a:schemeClr val="bg1"/>
            </a:solidFill>
            <a:latin typeface="Arial Narrow" panose="020B0606020202030204" pitchFamily="34" charset="0"/>
          </a:endParaRPr>
        </a:p>
      </dsp:txBody>
      <dsp:txXfrm>
        <a:off x="3614138" y="3347132"/>
        <a:ext cx="16204" cy="16204"/>
      </dsp:txXfrm>
    </dsp:sp>
    <dsp:sp modelId="{1DEF3B0B-F226-43D0-9B42-4E5A5EE494EE}">
      <dsp:nvSpPr>
        <dsp:cNvPr id="0" name=""/>
        <dsp:cNvSpPr/>
      </dsp:nvSpPr>
      <dsp:spPr>
        <a:xfrm>
          <a:off x="3424238" y="3350464"/>
          <a:ext cx="1422796" cy="1422796"/>
        </a:xfrm>
        <a:prstGeom prst="ellipse">
          <a:avLst/>
        </a:prstGeom>
        <a:solidFill>
          <a:srgbClr val="0000F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b="1" kern="1200" dirty="0" smtClean="0">
              <a:solidFill>
                <a:schemeClr val="bg1"/>
              </a:solidFill>
              <a:latin typeface="Arial Narrow" panose="020B0606020202030204" pitchFamily="34" charset="0"/>
            </a:rPr>
            <a:t>Periodic medical examination</a:t>
          </a:r>
          <a:endParaRPr lang="en-IN" sz="1600" b="1" kern="1200" dirty="0">
            <a:solidFill>
              <a:schemeClr val="bg1"/>
            </a:solidFill>
            <a:latin typeface="Arial Narrow" panose="020B0606020202030204" pitchFamily="34" charset="0"/>
          </a:endParaRPr>
        </a:p>
      </dsp:txBody>
      <dsp:txXfrm>
        <a:off x="3632602" y="3558828"/>
        <a:ext cx="1006068" cy="1006068"/>
      </dsp:txXfrm>
    </dsp:sp>
    <dsp:sp modelId="{C1FEC460-AC49-4398-AF31-2C162C5056C0}">
      <dsp:nvSpPr>
        <dsp:cNvPr id="0" name=""/>
        <dsp:cNvSpPr/>
      </dsp:nvSpPr>
      <dsp:spPr>
        <a:xfrm rot="7560000">
          <a:off x="2311716" y="3334228"/>
          <a:ext cx="324084" cy="42011"/>
        </a:xfrm>
        <a:custGeom>
          <a:avLst/>
          <a:gdLst/>
          <a:ahLst/>
          <a:cxnLst/>
          <a:rect l="0" t="0" r="0" b="0"/>
          <a:pathLst>
            <a:path>
              <a:moveTo>
                <a:pt x="0" y="21005"/>
              </a:moveTo>
              <a:lnTo>
                <a:pt x="324084" y="2100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b="1" kern="1200">
            <a:solidFill>
              <a:schemeClr val="bg1"/>
            </a:solidFill>
            <a:latin typeface="Arial Narrow" panose="020B0606020202030204" pitchFamily="34" charset="0"/>
          </a:endParaRPr>
        </a:p>
      </dsp:txBody>
      <dsp:txXfrm rot="10800000">
        <a:off x="2465656" y="3347132"/>
        <a:ext cx="16204" cy="16204"/>
      </dsp:txXfrm>
    </dsp:sp>
    <dsp:sp modelId="{C8F8BAC7-E115-42C1-A648-A126C57B77BF}">
      <dsp:nvSpPr>
        <dsp:cNvPr id="0" name=""/>
        <dsp:cNvSpPr/>
      </dsp:nvSpPr>
      <dsp:spPr>
        <a:xfrm>
          <a:off x="1248964" y="3350464"/>
          <a:ext cx="1422796" cy="1422796"/>
        </a:xfrm>
        <a:prstGeom prst="ellipse">
          <a:avLst/>
        </a:prstGeom>
        <a:solidFill>
          <a:schemeClr val="tx1">
            <a:lumMod val="50000"/>
            <a:lumOff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b="1" kern="1200" dirty="0" smtClean="0">
              <a:solidFill>
                <a:schemeClr val="bg1"/>
              </a:solidFill>
              <a:latin typeface="Arial Narrow" panose="020B0606020202030204" pitchFamily="34" charset="0"/>
            </a:rPr>
            <a:t>Pre employment medical </a:t>
          </a:r>
          <a:endParaRPr lang="en-IN" sz="1600" b="1" kern="1200" dirty="0">
            <a:solidFill>
              <a:schemeClr val="bg1"/>
            </a:solidFill>
            <a:latin typeface="Arial Narrow" panose="020B0606020202030204" pitchFamily="34" charset="0"/>
          </a:endParaRPr>
        </a:p>
      </dsp:txBody>
      <dsp:txXfrm>
        <a:off x="1457328" y="3558828"/>
        <a:ext cx="1006068" cy="1006068"/>
      </dsp:txXfrm>
    </dsp:sp>
    <dsp:sp modelId="{7062A660-F935-455B-A489-EDA019C2C70B}">
      <dsp:nvSpPr>
        <dsp:cNvPr id="0" name=""/>
        <dsp:cNvSpPr/>
      </dsp:nvSpPr>
      <dsp:spPr>
        <a:xfrm rot="11880000">
          <a:off x="1956750" y="2242371"/>
          <a:ext cx="326767" cy="42011"/>
        </a:xfrm>
        <a:custGeom>
          <a:avLst/>
          <a:gdLst/>
          <a:ahLst/>
          <a:cxnLst/>
          <a:rect l="0" t="0" r="0" b="0"/>
          <a:pathLst>
            <a:path>
              <a:moveTo>
                <a:pt x="0" y="21005"/>
              </a:moveTo>
              <a:lnTo>
                <a:pt x="326767" y="2100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b="1" kern="1200">
            <a:solidFill>
              <a:schemeClr val="bg1"/>
            </a:solidFill>
            <a:latin typeface="Arial Narrow" panose="020B0606020202030204" pitchFamily="34" charset="0"/>
          </a:endParaRPr>
        </a:p>
      </dsp:txBody>
      <dsp:txXfrm rot="10800000">
        <a:off x="2111964" y="2255208"/>
        <a:ext cx="16338" cy="16338"/>
      </dsp:txXfrm>
    </dsp:sp>
    <dsp:sp modelId="{0567834E-2A58-4EDF-B360-2180FCC03E0B}">
      <dsp:nvSpPr>
        <dsp:cNvPr id="0" name=""/>
        <dsp:cNvSpPr/>
      </dsp:nvSpPr>
      <dsp:spPr>
        <a:xfrm>
          <a:off x="576768" y="1281656"/>
          <a:ext cx="1422796" cy="1422796"/>
        </a:xfrm>
        <a:prstGeom prst="ellipse">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b="1" kern="1200" dirty="0" smtClean="0">
              <a:solidFill>
                <a:schemeClr val="bg1"/>
              </a:solidFill>
              <a:latin typeface="Arial Narrow" panose="020B0606020202030204" pitchFamily="34" charset="0"/>
            </a:rPr>
            <a:t>Ill health monitoring </a:t>
          </a:r>
          <a:endParaRPr lang="en-IN" sz="1600" b="1" kern="1200" dirty="0">
            <a:solidFill>
              <a:schemeClr val="bg1"/>
            </a:solidFill>
            <a:latin typeface="Arial Narrow" panose="020B0606020202030204" pitchFamily="34" charset="0"/>
          </a:endParaRPr>
        </a:p>
      </dsp:txBody>
      <dsp:txXfrm>
        <a:off x="785132" y="1490020"/>
        <a:ext cx="1006068" cy="10060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883D4-8855-4384-8181-C3EB2F60C793}">
      <dsp:nvSpPr>
        <dsp:cNvPr id="0" name=""/>
        <dsp:cNvSpPr/>
      </dsp:nvSpPr>
      <dsp:spPr>
        <a:xfrm>
          <a:off x="2054352" y="513004"/>
          <a:ext cx="4643317" cy="4643317"/>
        </a:xfrm>
        <a:prstGeom prst="blockArc">
          <a:avLst>
            <a:gd name="adj1" fmla="val 13203030"/>
            <a:gd name="adj2" fmla="val 16074774"/>
            <a:gd name="adj3" fmla="val 342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534F7B-7271-49B6-B266-027F83249865}">
      <dsp:nvSpPr>
        <dsp:cNvPr id="0" name=""/>
        <dsp:cNvSpPr/>
      </dsp:nvSpPr>
      <dsp:spPr>
        <a:xfrm>
          <a:off x="1937241" y="641986"/>
          <a:ext cx="4643317" cy="4643317"/>
        </a:xfrm>
        <a:prstGeom prst="blockArc">
          <a:avLst>
            <a:gd name="adj1" fmla="val 11061263"/>
            <a:gd name="adj2" fmla="val 13465560"/>
            <a:gd name="adj3" fmla="val 342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83B1CA-2DE5-4F52-8BBB-CB1CA3BC8014}">
      <dsp:nvSpPr>
        <dsp:cNvPr id="0" name=""/>
        <dsp:cNvSpPr/>
      </dsp:nvSpPr>
      <dsp:spPr>
        <a:xfrm>
          <a:off x="1940780" y="350825"/>
          <a:ext cx="4643317" cy="4643317"/>
        </a:xfrm>
        <a:prstGeom prst="blockArc">
          <a:avLst>
            <a:gd name="adj1" fmla="val 8243841"/>
            <a:gd name="adj2" fmla="val 10622283"/>
            <a:gd name="adj3" fmla="val 342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3330AF-A3ED-4A21-B57C-06AC6C2A3274}">
      <dsp:nvSpPr>
        <dsp:cNvPr id="0" name=""/>
        <dsp:cNvSpPr/>
      </dsp:nvSpPr>
      <dsp:spPr>
        <a:xfrm>
          <a:off x="2043776" y="470925"/>
          <a:ext cx="4643317" cy="4643317"/>
        </a:xfrm>
        <a:prstGeom prst="blockArc">
          <a:avLst>
            <a:gd name="adj1" fmla="val 5550625"/>
            <a:gd name="adj2" fmla="val 8482250"/>
            <a:gd name="adj3" fmla="val 3429"/>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A1B72D-B332-4194-8F42-7A9A2913F3EA}">
      <dsp:nvSpPr>
        <dsp:cNvPr id="0" name=""/>
        <dsp:cNvSpPr/>
      </dsp:nvSpPr>
      <dsp:spPr>
        <a:xfrm>
          <a:off x="1958233" y="468781"/>
          <a:ext cx="4643317" cy="4643317"/>
        </a:xfrm>
        <a:prstGeom prst="blockArc">
          <a:avLst>
            <a:gd name="adj1" fmla="val 2274961"/>
            <a:gd name="adj2" fmla="val 5421702"/>
            <a:gd name="adj3" fmla="val 342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20472C-8B2F-48C7-918C-211F48F5D9F9}">
      <dsp:nvSpPr>
        <dsp:cNvPr id="0" name=""/>
        <dsp:cNvSpPr/>
      </dsp:nvSpPr>
      <dsp:spPr>
        <a:xfrm>
          <a:off x="2177556" y="225472"/>
          <a:ext cx="4643317" cy="4643317"/>
        </a:xfrm>
        <a:prstGeom prst="blockArc">
          <a:avLst>
            <a:gd name="adj1" fmla="val 367187"/>
            <a:gd name="adj2" fmla="val 2768887"/>
            <a:gd name="adj3" fmla="val 342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EC50B1-5B65-4EF4-BEF8-B2E70674A158}">
      <dsp:nvSpPr>
        <dsp:cNvPr id="0" name=""/>
        <dsp:cNvSpPr/>
      </dsp:nvSpPr>
      <dsp:spPr>
        <a:xfrm>
          <a:off x="2201220" y="876163"/>
          <a:ext cx="4643317" cy="4643317"/>
        </a:xfrm>
        <a:prstGeom prst="blockArc">
          <a:avLst>
            <a:gd name="adj1" fmla="val 18525655"/>
            <a:gd name="adj2" fmla="val 20982878"/>
            <a:gd name="adj3" fmla="val 342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54E2CD-CC3D-49FB-8E52-2FCE1A626CFF}">
      <dsp:nvSpPr>
        <dsp:cNvPr id="0" name=""/>
        <dsp:cNvSpPr/>
      </dsp:nvSpPr>
      <dsp:spPr>
        <a:xfrm>
          <a:off x="1838740" y="510667"/>
          <a:ext cx="4643317" cy="4643317"/>
        </a:xfrm>
        <a:prstGeom prst="blockArc">
          <a:avLst>
            <a:gd name="adj1" fmla="val 16399746"/>
            <a:gd name="adj2" fmla="val 19302826"/>
            <a:gd name="adj3" fmla="val 342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A3C89F-9235-4266-B635-AEFB44FB0AAD}">
      <dsp:nvSpPr>
        <dsp:cNvPr id="0" name=""/>
        <dsp:cNvSpPr/>
      </dsp:nvSpPr>
      <dsp:spPr>
        <a:xfrm>
          <a:off x="3274188" y="2025725"/>
          <a:ext cx="2261257" cy="1529337"/>
        </a:xfrm>
        <a:prstGeom prst="ellipse">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35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Narrow" panose="020B0606020202030204" pitchFamily="34" charset="0"/>
            </a:rPr>
            <a:t>Environment Management System </a:t>
          </a:r>
          <a:endParaRPr lang="en-US" sz="1800" b="1" kern="1200" dirty="0">
            <a:solidFill>
              <a:schemeClr val="tx1"/>
            </a:solidFill>
            <a:latin typeface="Arial Narrow" panose="020B0606020202030204" pitchFamily="34" charset="0"/>
          </a:endParaRPr>
        </a:p>
      </dsp:txBody>
      <dsp:txXfrm>
        <a:off x="3605341" y="2249691"/>
        <a:ext cx="1598951" cy="1081405"/>
      </dsp:txXfrm>
    </dsp:sp>
    <dsp:sp modelId="{0E1FC97F-A98A-4630-BE93-E20F45832BE7}">
      <dsp:nvSpPr>
        <dsp:cNvPr id="0" name=""/>
        <dsp:cNvSpPr/>
      </dsp:nvSpPr>
      <dsp:spPr>
        <a:xfrm>
          <a:off x="3272908" y="12030"/>
          <a:ext cx="2040001" cy="1084577"/>
        </a:xfrm>
        <a:prstGeom prst="ellipse">
          <a:avLst/>
        </a:prstGeom>
        <a:solidFill>
          <a:srgbClr val="FF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Arial Narrow" panose="020B0606020202030204" pitchFamily="34" charset="0"/>
            </a:rPr>
            <a:t>Environment Policy</a:t>
          </a:r>
          <a:endParaRPr lang="en-US" sz="1800" b="1" kern="1200" dirty="0">
            <a:latin typeface="Arial Narrow" panose="020B0606020202030204" pitchFamily="34" charset="0"/>
          </a:endParaRPr>
        </a:p>
      </dsp:txBody>
      <dsp:txXfrm>
        <a:off x="3571659" y="170863"/>
        <a:ext cx="1442499" cy="766911"/>
      </dsp:txXfrm>
    </dsp:sp>
    <dsp:sp modelId="{970E5E53-AA6D-465C-9EAB-B9883989AD48}">
      <dsp:nvSpPr>
        <dsp:cNvPr id="0" name=""/>
        <dsp:cNvSpPr/>
      </dsp:nvSpPr>
      <dsp:spPr>
        <a:xfrm>
          <a:off x="4789840" y="957347"/>
          <a:ext cx="2323293" cy="92232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Arial Narrow" panose="020B0606020202030204" pitchFamily="34" charset="0"/>
            </a:rPr>
            <a:t>ISO 14001 &amp; ISO 50001 standard</a:t>
          </a:r>
          <a:endParaRPr lang="en-US" sz="1800" b="1" kern="1200" dirty="0">
            <a:latin typeface="Arial Narrow" panose="020B0606020202030204" pitchFamily="34" charset="0"/>
          </a:endParaRPr>
        </a:p>
      </dsp:txBody>
      <dsp:txXfrm>
        <a:off x="5130078" y="1092418"/>
        <a:ext cx="1642817" cy="652181"/>
      </dsp:txXfrm>
    </dsp:sp>
    <dsp:sp modelId="{FF7EF53A-4F8E-468B-9DB6-DB21714B4002}">
      <dsp:nvSpPr>
        <dsp:cNvPr id="0" name=""/>
        <dsp:cNvSpPr/>
      </dsp:nvSpPr>
      <dsp:spPr>
        <a:xfrm>
          <a:off x="5624753" y="2025725"/>
          <a:ext cx="2286632" cy="152933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Arial Narrow" panose="020B0606020202030204" pitchFamily="34" charset="0"/>
            </a:rPr>
            <a:t>Aspect , Impact &amp; EIA(Environment Impact assessment)</a:t>
          </a:r>
          <a:endParaRPr lang="en-US" sz="1800" b="1" kern="1200" dirty="0">
            <a:latin typeface="Arial Narrow" panose="020B0606020202030204" pitchFamily="34" charset="0"/>
          </a:endParaRPr>
        </a:p>
      </dsp:txBody>
      <dsp:txXfrm>
        <a:off x="5959623" y="2249691"/>
        <a:ext cx="1616892" cy="1081405"/>
      </dsp:txXfrm>
    </dsp:sp>
    <dsp:sp modelId="{635ED5CE-0F94-4E6C-84FE-4F755EA33099}">
      <dsp:nvSpPr>
        <dsp:cNvPr id="0" name=""/>
        <dsp:cNvSpPr/>
      </dsp:nvSpPr>
      <dsp:spPr>
        <a:xfrm>
          <a:off x="5030509" y="3509676"/>
          <a:ext cx="2099138" cy="1365956"/>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Arial Narrow" panose="020B0606020202030204" pitchFamily="34" charset="0"/>
            </a:rPr>
            <a:t>PRISOM software for incident reporting</a:t>
          </a:r>
          <a:endParaRPr lang="en-US" sz="1800" b="1" kern="1200" dirty="0">
            <a:latin typeface="Arial Narrow" panose="020B0606020202030204" pitchFamily="34" charset="0"/>
          </a:endParaRPr>
        </a:p>
      </dsp:txBody>
      <dsp:txXfrm>
        <a:off x="5337921" y="3709716"/>
        <a:ext cx="1484314" cy="965876"/>
      </dsp:txXfrm>
    </dsp:sp>
    <dsp:sp modelId="{3109AF36-0F5F-4518-A306-9DF2EFA3E8B5}">
      <dsp:nvSpPr>
        <dsp:cNvPr id="0" name=""/>
        <dsp:cNvSpPr/>
      </dsp:nvSpPr>
      <dsp:spPr>
        <a:xfrm>
          <a:off x="3263208" y="4438019"/>
          <a:ext cx="2004556" cy="126846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Arial Narrow" panose="020B0606020202030204" pitchFamily="34" charset="0"/>
            </a:rPr>
            <a:t>Legal Management through Legatrix</a:t>
          </a:r>
          <a:endParaRPr lang="en-US" sz="1800" b="1" kern="1200" dirty="0">
            <a:latin typeface="Arial Narrow" panose="020B0606020202030204" pitchFamily="34" charset="0"/>
          </a:endParaRPr>
        </a:p>
      </dsp:txBody>
      <dsp:txXfrm>
        <a:off x="3556768" y="4623782"/>
        <a:ext cx="1417436" cy="896940"/>
      </dsp:txXfrm>
    </dsp:sp>
    <dsp:sp modelId="{71A642E8-A910-45B4-99CA-0A2E6C0FD699}">
      <dsp:nvSpPr>
        <dsp:cNvPr id="0" name=""/>
        <dsp:cNvSpPr/>
      </dsp:nvSpPr>
      <dsp:spPr>
        <a:xfrm>
          <a:off x="1618207" y="3528624"/>
          <a:ext cx="1929267" cy="1376945"/>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Arial Narrow" panose="020B0606020202030204" pitchFamily="34" charset="0"/>
            </a:rPr>
            <a:t>Emergency response plan</a:t>
          </a:r>
          <a:endParaRPr lang="en-US" sz="1800" b="1" kern="1200" dirty="0">
            <a:latin typeface="Arial Narrow" panose="020B0606020202030204" pitchFamily="34" charset="0"/>
          </a:endParaRPr>
        </a:p>
      </dsp:txBody>
      <dsp:txXfrm>
        <a:off x="1900742" y="3730273"/>
        <a:ext cx="1364197" cy="973647"/>
      </dsp:txXfrm>
    </dsp:sp>
    <dsp:sp modelId="{40E7E933-5332-4483-8569-BED73DBEA4B0}">
      <dsp:nvSpPr>
        <dsp:cNvPr id="0" name=""/>
        <dsp:cNvSpPr/>
      </dsp:nvSpPr>
      <dsp:spPr>
        <a:xfrm>
          <a:off x="799069" y="2093961"/>
          <a:ext cx="2369118" cy="139286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Arial Narrow" panose="020B0606020202030204" pitchFamily="34" charset="0"/>
            </a:rPr>
            <a:t>Training &amp; Awareness programmes</a:t>
          </a:r>
          <a:endParaRPr lang="en-US" sz="1800" b="1" kern="1200" dirty="0">
            <a:latin typeface="Arial Narrow" panose="020B0606020202030204" pitchFamily="34" charset="0"/>
          </a:endParaRPr>
        </a:p>
      </dsp:txBody>
      <dsp:txXfrm>
        <a:off x="1146018" y="2297941"/>
        <a:ext cx="1675220" cy="984905"/>
      </dsp:txXfrm>
    </dsp:sp>
    <dsp:sp modelId="{EEC64D16-0895-4304-A817-8F3667791978}">
      <dsp:nvSpPr>
        <dsp:cNvPr id="0" name=""/>
        <dsp:cNvSpPr/>
      </dsp:nvSpPr>
      <dsp:spPr>
        <a:xfrm>
          <a:off x="1412214" y="786406"/>
          <a:ext cx="2434170" cy="1159932"/>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Arial Narrow" panose="020B0606020202030204" pitchFamily="34" charset="0"/>
            </a:rPr>
            <a:t>Environmental Capex projects for improvement</a:t>
          </a:r>
          <a:endParaRPr lang="en-US" sz="1800" b="1" kern="1200" dirty="0">
            <a:latin typeface="Arial Narrow" panose="020B0606020202030204" pitchFamily="34" charset="0"/>
          </a:endParaRPr>
        </a:p>
      </dsp:txBody>
      <dsp:txXfrm>
        <a:off x="1768690" y="956274"/>
        <a:ext cx="1721218" cy="82019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emf"/></Relationships>
</file>

<file path=ppt/drawings/drawing1.xml><?xml version="1.0" encoding="utf-8"?>
<c:userShapes xmlns:c="http://schemas.openxmlformats.org/drawingml/2006/chart">
  <cdr:relSizeAnchor xmlns:cdr="http://schemas.openxmlformats.org/drawingml/2006/chartDrawing">
    <cdr:from>
      <cdr:x>0.04377</cdr:x>
      <cdr:y>0</cdr:y>
    </cdr:from>
    <cdr:to>
      <cdr:x>0.47549</cdr:x>
      <cdr:y>0.10376</cdr:y>
    </cdr:to>
    <cdr:sp macro="" textlink="">
      <cdr:nvSpPr>
        <cdr:cNvPr id="2" name="TextBox 1">
          <a:extLst xmlns:a="http://schemas.openxmlformats.org/drawingml/2006/main">
            <a:ext uri="{FF2B5EF4-FFF2-40B4-BE49-F238E27FC236}">
              <a16:creationId xmlns:a16="http://schemas.microsoft.com/office/drawing/2014/main" id="{D475077C-ED24-84ED-2A52-47130B4F7C47}"/>
            </a:ext>
          </a:extLst>
        </cdr:cNvPr>
        <cdr:cNvSpPr txBox="1"/>
      </cdr:nvSpPr>
      <cdr:spPr>
        <a:xfrm xmlns:a="http://schemas.openxmlformats.org/drawingml/2006/main">
          <a:off x="228600" y="-1231715"/>
          <a:ext cx="2254905" cy="2767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1800" b="1" dirty="0">
              <a:latin typeface="Arial Narrow" panose="020B0606020202030204" pitchFamily="34" charset="0"/>
            </a:rPr>
            <a:t>SSP Production ( MT)</a:t>
          </a:r>
        </a:p>
      </cdr:txBody>
    </cdr:sp>
  </cdr:relSizeAnchor>
</c:userShapes>
</file>

<file path=ppt/drawings/drawing2.xml><?xml version="1.0" encoding="utf-8"?>
<c:userShapes xmlns:c="http://schemas.openxmlformats.org/drawingml/2006/chart">
  <cdr:relSizeAnchor xmlns:cdr="http://schemas.openxmlformats.org/drawingml/2006/chartDrawing">
    <cdr:from>
      <cdr:x>0.20074</cdr:x>
      <cdr:y>0</cdr:y>
    </cdr:from>
    <cdr:to>
      <cdr:x>0.68586</cdr:x>
      <cdr:y>0.14586</cdr:y>
    </cdr:to>
    <cdr:sp macro="" textlink="">
      <cdr:nvSpPr>
        <cdr:cNvPr id="2" name="TextBox 4">
          <a:extLst xmlns:a="http://schemas.openxmlformats.org/drawingml/2006/main">
            <a:ext uri="{FF2B5EF4-FFF2-40B4-BE49-F238E27FC236}">
              <a16:creationId xmlns:a16="http://schemas.microsoft.com/office/drawing/2014/main" id="{270BEBBD-D589-8E99-8D08-A5DDC622B89E}"/>
            </a:ext>
          </a:extLst>
        </cdr:cNvPr>
        <cdr:cNvSpPr txBox="1"/>
      </cdr:nvSpPr>
      <cdr:spPr>
        <a:xfrm xmlns:a="http://schemas.openxmlformats.org/drawingml/2006/main">
          <a:off x="1132114" y="-937684"/>
          <a:ext cx="2735943"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IN" sz="2000" b="1" dirty="0">
              <a:latin typeface="Arial Narrow" panose="020B0606020202030204" pitchFamily="34" charset="0"/>
            </a:rPr>
            <a:t>Sulphuric Acid (MT)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E71D26-482D-4BC7-B20A-D82C2C0EFB1A}" type="datetimeFigureOut">
              <a:rPr lang="en-IN" smtClean="0"/>
              <a:t>29-11-2023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596D3A-BA71-43F2-BE1C-4621FA16F88E}" type="slidenum">
              <a:rPr lang="en-IN" smtClean="0"/>
              <a:t>‹#›</a:t>
            </a:fld>
            <a:endParaRPr lang="en-IN"/>
          </a:p>
        </p:txBody>
      </p:sp>
    </p:spTree>
    <p:extLst>
      <p:ext uri="{BB962C8B-B14F-4D97-AF65-F5344CB8AC3E}">
        <p14:creationId xmlns:p14="http://schemas.microsoft.com/office/powerpoint/2010/main" val="4073699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6B0CC19-4084-4ECC-9A56-EB47BFA5F8AD}" type="slidenum">
              <a:rPr lang="en-IN" smtClean="0"/>
              <a:t>9</a:t>
            </a:fld>
            <a:endParaRPr lang="en-IN"/>
          </a:p>
        </p:txBody>
      </p:sp>
    </p:spTree>
    <p:extLst>
      <p:ext uri="{BB962C8B-B14F-4D97-AF65-F5344CB8AC3E}">
        <p14:creationId xmlns:p14="http://schemas.microsoft.com/office/powerpoint/2010/main" val="942657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1596D3A-BA71-43F2-BE1C-4621FA16F88E}" type="slidenum">
              <a:rPr lang="en-IN" smtClean="0"/>
              <a:t>11</a:t>
            </a:fld>
            <a:endParaRPr lang="en-IN"/>
          </a:p>
        </p:txBody>
      </p:sp>
    </p:spTree>
    <p:extLst>
      <p:ext uri="{BB962C8B-B14F-4D97-AF65-F5344CB8AC3E}">
        <p14:creationId xmlns:p14="http://schemas.microsoft.com/office/powerpoint/2010/main" val="1117146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F5C8DD9-0C66-4F46-AB13-280020E6AD49}" type="slidenum">
              <a:rPr lang="en-IN" smtClean="0"/>
              <a:t>20</a:t>
            </a:fld>
            <a:endParaRPr lang="en-IN"/>
          </a:p>
        </p:txBody>
      </p:sp>
    </p:spTree>
    <p:extLst>
      <p:ext uri="{BB962C8B-B14F-4D97-AF65-F5344CB8AC3E}">
        <p14:creationId xmlns:p14="http://schemas.microsoft.com/office/powerpoint/2010/main" val="759911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1596D3A-BA71-43F2-BE1C-4621FA16F88E}" type="slidenum">
              <a:rPr lang="en-IN" smtClean="0"/>
              <a:t>21</a:t>
            </a:fld>
            <a:endParaRPr lang="en-IN"/>
          </a:p>
        </p:txBody>
      </p:sp>
    </p:spTree>
    <p:extLst>
      <p:ext uri="{BB962C8B-B14F-4D97-AF65-F5344CB8AC3E}">
        <p14:creationId xmlns:p14="http://schemas.microsoft.com/office/powerpoint/2010/main" val="955675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C8131B1-BBD5-D345-AE84-9DE5F8AB65EF}"/>
              </a:ext>
            </a:extLst>
          </p:cNvPr>
          <p:cNvCxnSpPr>
            <a:cxnSpLocks/>
          </p:cNvCxnSpPr>
          <p:nvPr userDrawn="1"/>
        </p:nvCxnSpPr>
        <p:spPr>
          <a:xfrm>
            <a:off x="857059" y="967408"/>
            <a:ext cx="10709031" cy="0"/>
          </a:xfrm>
          <a:prstGeom prst="line">
            <a:avLst/>
          </a:prstGeom>
          <a:ln w="15875">
            <a:solidFill>
              <a:srgbClr val="EB251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D571F7F-7EF9-E241-BE71-FF33BB73157B}"/>
              </a:ext>
            </a:extLst>
          </p:cNvPr>
          <p:cNvSpPr/>
          <p:nvPr userDrawn="1"/>
        </p:nvSpPr>
        <p:spPr>
          <a:xfrm>
            <a:off x="0" y="1200508"/>
            <a:ext cx="12192000" cy="5657486"/>
          </a:xfrm>
          <a:prstGeom prst="rect">
            <a:avLst/>
          </a:pr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917431B5-0827-2D4C-9DEB-4D521B6663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2734" b="17180"/>
          <a:stretch/>
        </p:blipFill>
        <p:spPr>
          <a:xfrm>
            <a:off x="5079583" y="1155904"/>
            <a:ext cx="7112417" cy="5679794"/>
          </a:xfrm>
          <a:prstGeom prst="rect">
            <a:avLst/>
          </a:prstGeom>
        </p:spPr>
      </p:pic>
      <p:sp>
        <p:nvSpPr>
          <p:cNvPr id="10" name="Rectangle 9">
            <a:extLst>
              <a:ext uri="{FF2B5EF4-FFF2-40B4-BE49-F238E27FC236}">
                <a16:creationId xmlns:a16="http://schemas.microsoft.com/office/drawing/2014/main" id="{259A0F7E-0825-EA42-B207-B0300B3D5A75}"/>
              </a:ext>
            </a:extLst>
          </p:cNvPr>
          <p:cNvSpPr/>
          <p:nvPr userDrawn="1"/>
        </p:nvSpPr>
        <p:spPr>
          <a:xfrm flipV="1">
            <a:off x="0" y="-11151"/>
            <a:ext cx="12192000" cy="1214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0FBC1DB-D9DA-F14E-94F7-63EC49870F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35025" y="343601"/>
            <a:ext cx="2372613" cy="504933"/>
          </a:xfrm>
          <a:prstGeom prst="rect">
            <a:avLst/>
          </a:prstGeom>
        </p:spPr>
      </p:pic>
      <p:sp>
        <p:nvSpPr>
          <p:cNvPr id="12" name="Text Placeholder 8">
            <a:extLst>
              <a:ext uri="{FF2B5EF4-FFF2-40B4-BE49-F238E27FC236}">
                <a16:creationId xmlns:a16="http://schemas.microsoft.com/office/drawing/2014/main" id="{E6CC16DB-630C-B542-9ED1-DB6B67C8E620}"/>
              </a:ext>
            </a:extLst>
          </p:cNvPr>
          <p:cNvSpPr>
            <a:spLocks noGrp="1"/>
          </p:cNvSpPr>
          <p:nvPr>
            <p:ph type="body" sz="quarter" idx="13" hasCustomPrompt="1"/>
          </p:nvPr>
        </p:nvSpPr>
        <p:spPr>
          <a:xfrm>
            <a:off x="671550" y="2713983"/>
            <a:ext cx="8429587" cy="1214437"/>
          </a:xfrm>
          <a:prstGeom prst="rect">
            <a:avLst/>
          </a:prstGeom>
        </p:spPr>
        <p:txBody>
          <a:bodyPr vert="horz" anchor="ctr"/>
          <a:lstStyle>
            <a:lvl1pPr>
              <a:lnSpc>
                <a:spcPts val="4000"/>
              </a:lnSpc>
              <a:spcBef>
                <a:spcPts val="0"/>
              </a:spcBef>
              <a:defRPr sz="3600" b="1"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Presentation Title </a:t>
            </a:r>
          </a:p>
          <a:p>
            <a:pPr lvl="0"/>
            <a:r>
              <a:rPr lang="en-GB" dirty="0"/>
              <a:t>in Arial Narrow Bold 36 points</a:t>
            </a:r>
            <a:endParaRPr lang="en-US" dirty="0"/>
          </a:p>
        </p:txBody>
      </p:sp>
      <p:sp>
        <p:nvSpPr>
          <p:cNvPr id="19" name="Slide Number Placeholder 5">
            <a:extLst>
              <a:ext uri="{FF2B5EF4-FFF2-40B4-BE49-F238E27FC236}">
                <a16:creationId xmlns:a16="http://schemas.microsoft.com/office/drawing/2014/main" id="{F181AE8B-1FD5-1542-A9FA-E3E0DDB6C639}"/>
              </a:ext>
            </a:extLst>
          </p:cNvPr>
          <p:cNvSpPr>
            <a:spLocks noGrp="1"/>
          </p:cNvSpPr>
          <p:nvPr>
            <p:ph type="sldNum" sz="quarter" idx="4"/>
          </p:nvPr>
        </p:nvSpPr>
        <p:spPr>
          <a:xfrm>
            <a:off x="671550" y="5680066"/>
            <a:ext cx="2743200" cy="365125"/>
          </a:xfrm>
          <a:prstGeom prst="rect">
            <a:avLst/>
          </a:prstGeom>
        </p:spPr>
        <p:txBody>
          <a:bodyPr vert="horz" lIns="91440" tIns="45720" rIns="91440" bIns="45720" rtlCol="0" anchor="ctr"/>
          <a:lstStyle>
            <a:lvl1pPr algn="l">
              <a:defRPr sz="1400" b="1" i="0">
                <a:solidFill>
                  <a:schemeClr val="bg1"/>
                </a:solidFill>
                <a:latin typeface="Arial Narrow" panose="020B0604020202020204" pitchFamily="34" charset="0"/>
                <a:cs typeface="Arial Narrow" panose="020B0604020202020204" pitchFamily="34" charset="0"/>
              </a:defRPr>
            </a:lvl1pPr>
          </a:lstStyle>
          <a:p>
            <a:r>
              <a:rPr lang="en-US" dirty="0"/>
              <a:t>2/1/2022</a:t>
            </a:r>
          </a:p>
        </p:txBody>
      </p:sp>
      <p:sp>
        <p:nvSpPr>
          <p:cNvPr id="20" name="Text Placeholder 8">
            <a:extLst>
              <a:ext uri="{FF2B5EF4-FFF2-40B4-BE49-F238E27FC236}">
                <a16:creationId xmlns:a16="http://schemas.microsoft.com/office/drawing/2014/main" id="{6E5E082F-2874-8D4D-922A-F78623C76EE2}"/>
              </a:ext>
            </a:extLst>
          </p:cNvPr>
          <p:cNvSpPr>
            <a:spLocks noGrp="1"/>
          </p:cNvSpPr>
          <p:nvPr>
            <p:ph type="body" sz="quarter" idx="14" hasCustomPrompt="1"/>
          </p:nvPr>
        </p:nvSpPr>
        <p:spPr>
          <a:xfrm>
            <a:off x="671551" y="4056689"/>
            <a:ext cx="8429587" cy="956257"/>
          </a:xfrm>
          <a:prstGeom prst="rect">
            <a:avLst/>
          </a:prstGeom>
        </p:spPr>
        <p:txBody>
          <a:bodyPr anchor="ctr"/>
          <a:lstStyle>
            <a:lvl1pPr>
              <a:lnSpc>
                <a:spcPts val="1900"/>
              </a:lnSpc>
              <a:defRPr sz="2600" b="1"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Presentation  Sub -Title </a:t>
            </a:r>
          </a:p>
          <a:p>
            <a:pPr lvl="0"/>
            <a:r>
              <a:rPr lang="en-GB" dirty="0"/>
              <a:t>in Arial Narrow Bold 26 points</a:t>
            </a:r>
            <a:endParaRPr lang="en-US" dirty="0"/>
          </a:p>
        </p:txBody>
      </p:sp>
      <p:pic>
        <p:nvPicPr>
          <p:cNvPr id="16" name="Picture 15" descr="A close up of a sign&#10;&#10;Description automatically generated">
            <a:extLst>
              <a:ext uri="{FF2B5EF4-FFF2-40B4-BE49-F238E27FC236}">
                <a16:creationId xmlns:a16="http://schemas.microsoft.com/office/drawing/2014/main" id="{712CCD90-3E64-0148-983E-0EB29B16170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3643" y="238570"/>
            <a:ext cx="976186" cy="735529"/>
          </a:xfrm>
          <a:prstGeom prst="rect">
            <a:avLst/>
          </a:prstGeom>
        </p:spPr>
      </p:pic>
      <p:pic>
        <p:nvPicPr>
          <p:cNvPr id="17" name="Picture 16">
            <a:extLst>
              <a:ext uri="{FF2B5EF4-FFF2-40B4-BE49-F238E27FC236}">
                <a16:creationId xmlns:a16="http://schemas.microsoft.com/office/drawing/2014/main" id="{264AD4EA-79C0-0182-990E-622F136F37C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7146" y="183898"/>
            <a:ext cx="1120806" cy="878892"/>
          </a:xfrm>
          <a:prstGeom prst="rect">
            <a:avLst/>
          </a:prstGeom>
        </p:spPr>
      </p:pic>
    </p:spTree>
    <p:extLst>
      <p:ext uri="{BB962C8B-B14F-4D97-AF65-F5344CB8AC3E}">
        <p14:creationId xmlns:p14="http://schemas.microsoft.com/office/powerpoint/2010/main" val="3220098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Heading + Body Copy">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0DEC69E-4869-BA46-8E5F-4E78A2963F62}"/>
              </a:ext>
            </a:extLst>
          </p:cNvPr>
          <p:cNvSpPr>
            <a:spLocks noGrp="1"/>
          </p:cNvSpPr>
          <p:nvPr>
            <p:ph type="body" sz="quarter" idx="13" hasCustomPrompt="1"/>
          </p:nvPr>
        </p:nvSpPr>
        <p:spPr>
          <a:xfrm>
            <a:off x="454296" y="377097"/>
            <a:ext cx="11237740" cy="546100"/>
          </a:xfrm>
          <a:prstGeom prst="rect">
            <a:avLst/>
          </a:prstGeom>
        </p:spPr>
        <p:txBody>
          <a:bodyPr anchor="ctr"/>
          <a:lstStyle>
            <a:lvl1pPr>
              <a:defRPr sz="30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Slide Heading in Arial Narrow Bold 30 points</a:t>
            </a:r>
            <a:endParaRPr lang="en-US" dirty="0"/>
          </a:p>
        </p:txBody>
      </p:sp>
      <p:sp>
        <p:nvSpPr>
          <p:cNvPr id="13" name="Text Placeholder 8">
            <a:extLst>
              <a:ext uri="{FF2B5EF4-FFF2-40B4-BE49-F238E27FC236}">
                <a16:creationId xmlns:a16="http://schemas.microsoft.com/office/drawing/2014/main" id="{6A397625-7B7E-D24C-BF6E-54D236C12979}"/>
              </a:ext>
            </a:extLst>
          </p:cNvPr>
          <p:cNvSpPr>
            <a:spLocks noGrp="1"/>
          </p:cNvSpPr>
          <p:nvPr>
            <p:ph type="body" sz="quarter" idx="14" hasCustomPrompt="1"/>
          </p:nvPr>
        </p:nvSpPr>
        <p:spPr>
          <a:xfrm>
            <a:off x="454296" y="1123773"/>
            <a:ext cx="11243333" cy="546100"/>
          </a:xfrm>
          <a:prstGeom prst="rect">
            <a:avLst/>
          </a:prstGeom>
          <a:ln>
            <a:noFill/>
          </a:ln>
        </p:spPr>
        <p:txBody>
          <a:bodyPr anchor="t"/>
          <a:lstStyle>
            <a:lvl1pPr marL="0" indent="0" algn="l">
              <a:buFont typeface="Arial" panose="020B0604020202020204" pitchFamily="34" charset="0"/>
              <a:buNone/>
              <a:defRPr sz="2400" b="0" i="0">
                <a:solidFill>
                  <a:schemeClr val="tx1"/>
                </a:solidFill>
                <a:latin typeface="Arial Narrow" panose="020B0604020202020204" pitchFamily="34" charset="0"/>
                <a:cs typeface="Arial Narrow" panose="020B0604020202020204" pitchFamily="34" charset="0"/>
              </a:defRPr>
            </a:lvl1pPr>
            <a:lvl2pPr marL="800100" indent="-342900" algn="l">
              <a:buFont typeface="Arial" panose="020B0604020202020204" pitchFamily="34" charset="0"/>
              <a:buChar char="•"/>
              <a:defRPr sz="2200" b="0" i="0">
                <a:latin typeface="Arial Narrow" panose="020B0604020202020204" pitchFamily="34" charset="0"/>
                <a:cs typeface="Arial Narrow" panose="020B0604020202020204" pitchFamily="34" charset="0"/>
              </a:defRPr>
            </a:lvl2pPr>
            <a:lvl3pPr algn="l">
              <a:defRPr sz="2000" b="0" i="0">
                <a:latin typeface="Arial Narrow" panose="020B0604020202020204" pitchFamily="34" charset="0"/>
                <a:cs typeface="Arial Narrow"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Body Copy Heading Arial Narrow 24 points</a:t>
            </a:r>
          </a:p>
        </p:txBody>
      </p:sp>
      <p:pic>
        <p:nvPicPr>
          <p:cNvPr id="6" name="Picture 5" descr="A close up of a sign&#10;&#10;Description automatically generated">
            <a:extLst>
              <a:ext uri="{FF2B5EF4-FFF2-40B4-BE49-F238E27FC236}">
                <a16:creationId xmlns:a16="http://schemas.microsoft.com/office/drawing/2014/main" id="{489FA81E-864D-DFCC-1D1D-CE6D18512F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781" y="6272377"/>
            <a:ext cx="553506" cy="417051"/>
          </a:xfrm>
          <a:prstGeom prst="rect">
            <a:avLst/>
          </a:prstGeom>
        </p:spPr>
      </p:pic>
      <p:pic>
        <p:nvPicPr>
          <p:cNvPr id="7" name="Picture 6">
            <a:extLst>
              <a:ext uri="{FF2B5EF4-FFF2-40B4-BE49-F238E27FC236}">
                <a16:creationId xmlns:a16="http://schemas.microsoft.com/office/drawing/2014/main" id="{DE20BEDF-1818-0432-0B7C-B9CB9B3455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3780" y="6231733"/>
            <a:ext cx="635506" cy="498339"/>
          </a:xfrm>
          <a:prstGeom prst="rect">
            <a:avLst/>
          </a:prstGeom>
        </p:spPr>
      </p:pic>
    </p:spTree>
    <p:extLst>
      <p:ext uri="{BB962C8B-B14F-4D97-AF65-F5344CB8AC3E}">
        <p14:creationId xmlns:p14="http://schemas.microsoft.com/office/powerpoint/2010/main" val="741370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Heading + Body Copy">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D03FD883-7215-2147-8459-36F727B2EC7C}"/>
              </a:ext>
            </a:extLst>
          </p:cNvPr>
          <p:cNvSpPr>
            <a:spLocks noGrp="1"/>
          </p:cNvSpPr>
          <p:nvPr>
            <p:ph type="body" sz="quarter" idx="13" hasCustomPrompt="1"/>
          </p:nvPr>
        </p:nvSpPr>
        <p:spPr>
          <a:xfrm>
            <a:off x="454296" y="377097"/>
            <a:ext cx="11243333" cy="546100"/>
          </a:xfrm>
          <a:prstGeom prst="rect">
            <a:avLst/>
          </a:prstGeom>
        </p:spPr>
        <p:txBody>
          <a:bodyPr anchor="ctr"/>
          <a:lstStyle>
            <a:lvl1pPr>
              <a:defRPr sz="30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Slide Heading in Arial Narrow Bold 30 points</a:t>
            </a:r>
            <a:endParaRPr lang="en-US" dirty="0"/>
          </a:p>
        </p:txBody>
      </p:sp>
      <p:sp>
        <p:nvSpPr>
          <p:cNvPr id="3" name="Oval 2">
            <a:extLst>
              <a:ext uri="{FF2B5EF4-FFF2-40B4-BE49-F238E27FC236}">
                <a16:creationId xmlns:a16="http://schemas.microsoft.com/office/drawing/2014/main" id="{BA65BE46-4C9A-BC46-A3FD-2FF25436F532}"/>
              </a:ext>
            </a:extLst>
          </p:cNvPr>
          <p:cNvSpPr/>
          <p:nvPr userDrawn="1"/>
        </p:nvSpPr>
        <p:spPr>
          <a:xfrm>
            <a:off x="687181" y="2678310"/>
            <a:ext cx="2906973" cy="2906973"/>
          </a:xfrm>
          <a:prstGeom prst="ellipse">
            <a:avLst/>
          </a:prstGeom>
          <a:solidFill>
            <a:srgbClr val="00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4">
            <a:extLst>
              <a:ext uri="{FF2B5EF4-FFF2-40B4-BE49-F238E27FC236}">
                <a16:creationId xmlns:a16="http://schemas.microsoft.com/office/drawing/2014/main" id="{18EABE1E-3AA4-464F-BA97-4F4B54AA7761}"/>
              </a:ext>
            </a:extLst>
          </p:cNvPr>
          <p:cNvSpPr>
            <a:spLocks noGrp="1"/>
          </p:cNvSpPr>
          <p:nvPr>
            <p:ph type="body" sz="quarter" idx="18" hasCustomPrompt="1"/>
          </p:nvPr>
        </p:nvSpPr>
        <p:spPr>
          <a:xfrm>
            <a:off x="1172904" y="3205552"/>
            <a:ext cx="1862132" cy="774443"/>
          </a:xfrm>
          <a:prstGeom prst="rect">
            <a:avLst/>
          </a:prstGeom>
        </p:spPr>
        <p:txBody>
          <a:bodyPr anchor="ctr"/>
          <a:lstStyle>
            <a:lvl1pPr algn="ctr">
              <a:buClr>
                <a:srgbClr val="E1251B"/>
              </a:buClr>
              <a:defRPr sz="2000" b="0" i="0">
                <a:solidFill>
                  <a:schemeClr val="bg1"/>
                </a:solidFill>
                <a:latin typeface="Arial Narrow" panose="020B0604020202020204" pitchFamily="34" charset="0"/>
                <a:cs typeface="Arial Narrow" panose="020B0604020202020204" pitchFamily="34" charset="0"/>
              </a:defRPr>
            </a:lvl1pPr>
            <a:lvl2pPr marL="742950" indent="-285750">
              <a:buClr>
                <a:srgbClr val="E1251B"/>
              </a:buClr>
              <a:buFont typeface="Arial" panose="020B0604020202020204" pitchFamily="34" charset="0"/>
              <a:buChar char="•"/>
              <a:defRPr sz="1600" b="0" i="0">
                <a:solidFill>
                  <a:schemeClr val="tx1"/>
                </a:solidFill>
                <a:latin typeface="Arial Narrow" panose="020B0604020202020204" pitchFamily="34" charset="0"/>
                <a:cs typeface="Arial Narrow" panose="020B0604020202020204" pitchFamily="34" charset="0"/>
              </a:defRPr>
            </a:lvl2pPr>
            <a:lvl3pPr>
              <a:buClr>
                <a:srgbClr val="E1251B"/>
              </a:buClr>
              <a:defRPr sz="1400" b="0" i="0">
                <a:solidFill>
                  <a:schemeClr val="tx1"/>
                </a:solidFill>
                <a:latin typeface="Arial Narrow" panose="020B0604020202020204" pitchFamily="34" charset="0"/>
                <a:cs typeface="Arial Narrow" panose="020B0604020202020204" pitchFamily="34" charset="0"/>
              </a:defRPr>
            </a:lvl3pPr>
            <a:lvl4pPr>
              <a:defRPr sz="1200">
                <a:solidFill>
                  <a:schemeClr val="tx1"/>
                </a:solidFill>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GB" dirty="0"/>
              <a:t>Click to edit Heading in Arial Narrow 20 points</a:t>
            </a:r>
          </a:p>
        </p:txBody>
      </p:sp>
      <p:sp>
        <p:nvSpPr>
          <p:cNvPr id="14" name="Text Placeholder 14">
            <a:extLst>
              <a:ext uri="{FF2B5EF4-FFF2-40B4-BE49-F238E27FC236}">
                <a16:creationId xmlns:a16="http://schemas.microsoft.com/office/drawing/2014/main" id="{6C1EB778-F855-FB48-B34D-855261A8365C}"/>
              </a:ext>
            </a:extLst>
          </p:cNvPr>
          <p:cNvSpPr>
            <a:spLocks noGrp="1"/>
          </p:cNvSpPr>
          <p:nvPr>
            <p:ph type="body" sz="quarter" idx="19" hasCustomPrompt="1"/>
          </p:nvPr>
        </p:nvSpPr>
        <p:spPr>
          <a:xfrm>
            <a:off x="1172904" y="4226020"/>
            <a:ext cx="1818506" cy="774443"/>
          </a:xfrm>
          <a:prstGeom prst="rect">
            <a:avLst/>
          </a:prstGeom>
        </p:spPr>
        <p:txBody>
          <a:bodyPr anchor="ctr"/>
          <a:lstStyle>
            <a:lvl1pPr algn="ctr">
              <a:buClr>
                <a:srgbClr val="E1251B"/>
              </a:buClr>
              <a:defRPr sz="1800" b="0" i="0">
                <a:solidFill>
                  <a:schemeClr val="bg1"/>
                </a:solidFill>
                <a:latin typeface="Arial Narrow" panose="020B0604020202020204" pitchFamily="34" charset="0"/>
                <a:cs typeface="Arial Narrow" panose="020B0604020202020204" pitchFamily="34" charset="0"/>
              </a:defRPr>
            </a:lvl1pPr>
            <a:lvl2pPr marL="742950" indent="-285750">
              <a:buClr>
                <a:srgbClr val="E1251B"/>
              </a:buClr>
              <a:buFont typeface="Arial" panose="020B0604020202020204" pitchFamily="34" charset="0"/>
              <a:buChar char="•"/>
              <a:defRPr sz="1600" b="0" i="0">
                <a:solidFill>
                  <a:schemeClr val="tx1"/>
                </a:solidFill>
                <a:latin typeface="Arial Narrow" panose="020B0604020202020204" pitchFamily="34" charset="0"/>
                <a:cs typeface="Arial Narrow" panose="020B0604020202020204" pitchFamily="34" charset="0"/>
              </a:defRPr>
            </a:lvl2pPr>
            <a:lvl3pPr>
              <a:buClr>
                <a:srgbClr val="E1251B"/>
              </a:buClr>
              <a:defRPr sz="1400" b="0" i="0">
                <a:solidFill>
                  <a:schemeClr val="tx1"/>
                </a:solidFill>
                <a:latin typeface="Arial Narrow" panose="020B0604020202020204" pitchFamily="34" charset="0"/>
                <a:cs typeface="Arial Narrow" panose="020B0604020202020204" pitchFamily="34" charset="0"/>
              </a:defRPr>
            </a:lvl3pPr>
            <a:lvl4pPr>
              <a:defRPr sz="1200">
                <a:solidFill>
                  <a:schemeClr val="tx1"/>
                </a:solidFill>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GB" dirty="0"/>
              <a:t>Click to edit Body Copy in Arial Narrow 18 points</a:t>
            </a:r>
          </a:p>
        </p:txBody>
      </p:sp>
      <p:sp>
        <p:nvSpPr>
          <p:cNvPr id="15" name="Oval 14">
            <a:extLst>
              <a:ext uri="{FF2B5EF4-FFF2-40B4-BE49-F238E27FC236}">
                <a16:creationId xmlns:a16="http://schemas.microsoft.com/office/drawing/2014/main" id="{A7E10654-6593-BA41-BB6F-AB992851FDDC}"/>
              </a:ext>
            </a:extLst>
          </p:cNvPr>
          <p:cNvSpPr/>
          <p:nvPr userDrawn="1"/>
        </p:nvSpPr>
        <p:spPr>
          <a:xfrm>
            <a:off x="4628865" y="2668864"/>
            <a:ext cx="2906973" cy="2906973"/>
          </a:xfrm>
          <a:prstGeom prst="ellipse">
            <a:avLst/>
          </a:prstGeom>
          <a:solidFill>
            <a:srgbClr val="EB2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4">
            <a:extLst>
              <a:ext uri="{FF2B5EF4-FFF2-40B4-BE49-F238E27FC236}">
                <a16:creationId xmlns:a16="http://schemas.microsoft.com/office/drawing/2014/main" id="{187A0F8F-0308-F149-9987-BEE53840914E}"/>
              </a:ext>
            </a:extLst>
          </p:cNvPr>
          <p:cNvSpPr>
            <a:spLocks noGrp="1"/>
          </p:cNvSpPr>
          <p:nvPr>
            <p:ph type="body" sz="quarter" idx="20" hasCustomPrompt="1"/>
          </p:nvPr>
        </p:nvSpPr>
        <p:spPr>
          <a:xfrm>
            <a:off x="5114588" y="3196106"/>
            <a:ext cx="1862132" cy="774443"/>
          </a:xfrm>
          <a:prstGeom prst="rect">
            <a:avLst/>
          </a:prstGeom>
        </p:spPr>
        <p:txBody>
          <a:bodyPr anchor="ctr"/>
          <a:lstStyle>
            <a:lvl1pPr algn="ctr">
              <a:buClr>
                <a:srgbClr val="E1251B"/>
              </a:buClr>
              <a:defRPr sz="2000" b="0" i="0">
                <a:solidFill>
                  <a:schemeClr val="bg1"/>
                </a:solidFill>
                <a:latin typeface="Arial Narrow" panose="020B0604020202020204" pitchFamily="34" charset="0"/>
                <a:cs typeface="Arial Narrow" panose="020B0604020202020204" pitchFamily="34" charset="0"/>
              </a:defRPr>
            </a:lvl1pPr>
            <a:lvl2pPr marL="742950" indent="-285750">
              <a:buClr>
                <a:srgbClr val="E1251B"/>
              </a:buClr>
              <a:buFont typeface="Arial" panose="020B0604020202020204" pitchFamily="34" charset="0"/>
              <a:buChar char="•"/>
              <a:defRPr sz="1600" b="0" i="0">
                <a:solidFill>
                  <a:schemeClr val="tx1"/>
                </a:solidFill>
                <a:latin typeface="Arial Narrow" panose="020B0604020202020204" pitchFamily="34" charset="0"/>
                <a:cs typeface="Arial Narrow" panose="020B0604020202020204" pitchFamily="34" charset="0"/>
              </a:defRPr>
            </a:lvl2pPr>
            <a:lvl3pPr>
              <a:buClr>
                <a:srgbClr val="E1251B"/>
              </a:buClr>
              <a:defRPr sz="1400" b="0" i="0">
                <a:solidFill>
                  <a:schemeClr val="tx1"/>
                </a:solidFill>
                <a:latin typeface="Arial Narrow" panose="020B0604020202020204" pitchFamily="34" charset="0"/>
                <a:cs typeface="Arial Narrow" panose="020B0604020202020204" pitchFamily="34" charset="0"/>
              </a:defRPr>
            </a:lvl3pPr>
            <a:lvl4pPr>
              <a:defRPr sz="1200">
                <a:solidFill>
                  <a:schemeClr val="tx1"/>
                </a:solidFill>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GB" dirty="0"/>
              <a:t>Click to edit Heading in Arial Narrow 20 points</a:t>
            </a:r>
          </a:p>
        </p:txBody>
      </p:sp>
      <p:sp>
        <p:nvSpPr>
          <p:cNvPr id="17" name="Text Placeholder 14">
            <a:extLst>
              <a:ext uri="{FF2B5EF4-FFF2-40B4-BE49-F238E27FC236}">
                <a16:creationId xmlns:a16="http://schemas.microsoft.com/office/drawing/2014/main" id="{6AFFC8D9-525F-8F4E-B52B-C89AB89B7469}"/>
              </a:ext>
            </a:extLst>
          </p:cNvPr>
          <p:cNvSpPr>
            <a:spLocks noGrp="1"/>
          </p:cNvSpPr>
          <p:nvPr>
            <p:ph type="body" sz="quarter" idx="21" hasCustomPrompt="1"/>
          </p:nvPr>
        </p:nvSpPr>
        <p:spPr>
          <a:xfrm>
            <a:off x="5114588" y="4216574"/>
            <a:ext cx="1818506" cy="774443"/>
          </a:xfrm>
          <a:prstGeom prst="rect">
            <a:avLst/>
          </a:prstGeom>
        </p:spPr>
        <p:txBody>
          <a:bodyPr anchor="ctr"/>
          <a:lstStyle>
            <a:lvl1pPr algn="ctr">
              <a:buClr>
                <a:srgbClr val="E1251B"/>
              </a:buClr>
              <a:defRPr sz="1800" b="0" i="0">
                <a:solidFill>
                  <a:schemeClr val="bg1"/>
                </a:solidFill>
                <a:latin typeface="Arial Narrow" panose="020B0604020202020204" pitchFamily="34" charset="0"/>
                <a:cs typeface="Arial Narrow" panose="020B0604020202020204" pitchFamily="34" charset="0"/>
              </a:defRPr>
            </a:lvl1pPr>
            <a:lvl2pPr marL="742950" indent="-285750">
              <a:buClr>
                <a:srgbClr val="E1251B"/>
              </a:buClr>
              <a:buFont typeface="Arial" panose="020B0604020202020204" pitchFamily="34" charset="0"/>
              <a:buChar char="•"/>
              <a:defRPr sz="1600" b="0" i="0">
                <a:solidFill>
                  <a:schemeClr val="tx1"/>
                </a:solidFill>
                <a:latin typeface="Arial Narrow" panose="020B0604020202020204" pitchFamily="34" charset="0"/>
                <a:cs typeface="Arial Narrow" panose="020B0604020202020204" pitchFamily="34" charset="0"/>
              </a:defRPr>
            </a:lvl2pPr>
            <a:lvl3pPr>
              <a:buClr>
                <a:srgbClr val="E1251B"/>
              </a:buClr>
              <a:defRPr sz="1400" b="0" i="0">
                <a:solidFill>
                  <a:schemeClr val="tx1"/>
                </a:solidFill>
                <a:latin typeface="Arial Narrow" panose="020B0604020202020204" pitchFamily="34" charset="0"/>
                <a:cs typeface="Arial Narrow" panose="020B0604020202020204" pitchFamily="34" charset="0"/>
              </a:defRPr>
            </a:lvl3pPr>
            <a:lvl4pPr>
              <a:defRPr sz="1200">
                <a:solidFill>
                  <a:schemeClr val="tx1"/>
                </a:solidFill>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GB" dirty="0"/>
              <a:t>Click to edit Body Copy in Arial Narrow 18 points</a:t>
            </a:r>
          </a:p>
        </p:txBody>
      </p:sp>
      <p:sp>
        <p:nvSpPr>
          <p:cNvPr id="18" name="Oval 17">
            <a:extLst>
              <a:ext uri="{FF2B5EF4-FFF2-40B4-BE49-F238E27FC236}">
                <a16:creationId xmlns:a16="http://schemas.microsoft.com/office/drawing/2014/main" id="{0C9D334C-8789-3949-90CE-F5234BCA4E20}"/>
              </a:ext>
            </a:extLst>
          </p:cNvPr>
          <p:cNvSpPr/>
          <p:nvPr userDrawn="1"/>
        </p:nvSpPr>
        <p:spPr>
          <a:xfrm>
            <a:off x="8570550" y="2668864"/>
            <a:ext cx="2906973" cy="290697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90000"/>
                </a:schemeClr>
              </a:solidFill>
            </a:endParaRPr>
          </a:p>
        </p:txBody>
      </p:sp>
      <p:sp>
        <p:nvSpPr>
          <p:cNvPr id="19" name="Text Placeholder 14">
            <a:extLst>
              <a:ext uri="{FF2B5EF4-FFF2-40B4-BE49-F238E27FC236}">
                <a16:creationId xmlns:a16="http://schemas.microsoft.com/office/drawing/2014/main" id="{3C566CF6-76F0-CE43-BFEB-9F7A09C1C8FA}"/>
              </a:ext>
            </a:extLst>
          </p:cNvPr>
          <p:cNvSpPr>
            <a:spLocks noGrp="1"/>
          </p:cNvSpPr>
          <p:nvPr>
            <p:ph type="body" sz="quarter" idx="22" hasCustomPrompt="1"/>
          </p:nvPr>
        </p:nvSpPr>
        <p:spPr>
          <a:xfrm>
            <a:off x="9056273" y="3196106"/>
            <a:ext cx="1862132" cy="774443"/>
          </a:xfrm>
          <a:prstGeom prst="rect">
            <a:avLst/>
          </a:prstGeom>
        </p:spPr>
        <p:txBody>
          <a:bodyPr anchor="ctr"/>
          <a:lstStyle>
            <a:lvl1pPr algn="ctr">
              <a:buClr>
                <a:srgbClr val="E1251B"/>
              </a:buClr>
              <a:defRPr sz="2000" b="0" i="0">
                <a:solidFill>
                  <a:schemeClr val="bg1"/>
                </a:solidFill>
                <a:latin typeface="Arial Narrow" panose="020B0604020202020204" pitchFamily="34" charset="0"/>
                <a:cs typeface="Arial Narrow" panose="020B0604020202020204" pitchFamily="34" charset="0"/>
              </a:defRPr>
            </a:lvl1pPr>
            <a:lvl2pPr marL="742950" indent="-285750">
              <a:buClr>
                <a:srgbClr val="E1251B"/>
              </a:buClr>
              <a:buFont typeface="Arial" panose="020B0604020202020204" pitchFamily="34" charset="0"/>
              <a:buChar char="•"/>
              <a:defRPr sz="1600" b="0" i="0">
                <a:solidFill>
                  <a:schemeClr val="tx1"/>
                </a:solidFill>
                <a:latin typeface="Arial Narrow" panose="020B0604020202020204" pitchFamily="34" charset="0"/>
                <a:cs typeface="Arial Narrow" panose="020B0604020202020204" pitchFamily="34" charset="0"/>
              </a:defRPr>
            </a:lvl2pPr>
            <a:lvl3pPr>
              <a:buClr>
                <a:srgbClr val="E1251B"/>
              </a:buClr>
              <a:defRPr sz="1400" b="0" i="0">
                <a:solidFill>
                  <a:schemeClr val="tx1"/>
                </a:solidFill>
                <a:latin typeface="Arial Narrow" panose="020B0604020202020204" pitchFamily="34" charset="0"/>
                <a:cs typeface="Arial Narrow" panose="020B0604020202020204" pitchFamily="34" charset="0"/>
              </a:defRPr>
            </a:lvl3pPr>
            <a:lvl4pPr>
              <a:defRPr sz="1200">
                <a:solidFill>
                  <a:schemeClr val="tx1"/>
                </a:solidFill>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GB" dirty="0"/>
              <a:t>Click to edit Heading in Arial Narrow 20 points</a:t>
            </a:r>
          </a:p>
        </p:txBody>
      </p:sp>
      <p:sp>
        <p:nvSpPr>
          <p:cNvPr id="20" name="Text Placeholder 14">
            <a:extLst>
              <a:ext uri="{FF2B5EF4-FFF2-40B4-BE49-F238E27FC236}">
                <a16:creationId xmlns:a16="http://schemas.microsoft.com/office/drawing/2014/main" id="{C458BF4D-78F2-EC4A-9D81-ED07405E81A3}"/>
              </a:ext>
            </a:extLst>
          </p:cNvPr>
          <p:cNvSpPr>
            <a:spLocks noGrp="1"/>
          </p:cNvSpPr>
          <p:nvPr>
            <p:ph type="body" sz="quarter" idx="23" hasCustomPrompt="1"/>
          </p:nvPr>
        </p:nvSpPr>
        <p:spPr>
          <a:xfrm>
            <a:off x="9056273" y="4216574"/>
            <a:ext cx="1818506" cy="774443"/>
          </a:xfrm>
          <a:prstGeom prst="rect">
            <a:avLst/>
          </a:prstGeom>
        </p:spPr>
        <p:txBody>
          <a:bodyPr anchor="ctr"/>
          <a:lstStyle>
            <a:lvl1pPr algn="ctr">
              <a:buClr>
                <a:srgbClr val="E1251B"/>
              </a:buClr>
              <a:defRPr sz="1800" b="0" i="0">
                <a:solidFill>
                  <a:schemeClr val="bg1"/>
                </a:solidFill>
                <a:latin typeface="Arial Narrow" panose="020B0604020202020204" pitchFamily="34" charset="0"/>
                <a:cs typeface="Arial Narrow" panose="020B0604020202020204" pitchFamily="34" charset="0"/>
              </a:defRPr>
            </a:lvl1pPr>
            <a:lvl2pPr marL="742950" indent="-285750">
              <a:buClr>
                <a:srgbClr val="E1251B"/>
              </a:buClr>
              <a:buFont typeface="Arial" panose="020B0604020202020204" pitchFamily="34" charset="0"/>
              <a:buChar char="•"/>
              <a:defRPr sz="1600" b="0" i="0">
                <a:solidFill>
                  <a:schemeClr val="tx1"/>
                </a:solidFill>
                <a:latin typeface="Arial Narrow" panose="020B0604020202020204" pitchFamily="34" charset="0"/>
                <a:cs typeface="Arial Narrow" panose="020B0604020202020204" pitchFamily="34" charset="0"/>
              </a:defRPr>
            </a:lvl2pPr>
            <a:lvl3pPr>
              <a:buClr>
                <a:srgbClr val="E1251B"/>
              </a:buClr>
              <a:defRPr sz="1400" b="0" i="0">
                <a:solidFill>
                  <a:schemeClr val="tx1"/>
                </a:solidFill>
                <a:latin typeface="Arial Narrow" panose="020B0604020202020204" pitchFamily="34" charset="0"/>
                <a:cs typeface="Arial Narrow" panose="020B0604020202020204" pitchFamily="34" charset="0"/>
              </a:defRPr>
            </a:lvl3pPr>
            <a:lvl4pPr>
              <a:defRPr sz="1200">
                <a:solidFill>
                  <a:schemeClr val="tx1"/>
                </a:solidFill>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GB" dirty="0"/>
              <a:t>Click to edit Body Copy in Arial Narrow 18 points</a:t>
            </a:r>
          </a:p>
        </p:txBody>
      </p:sp>
      <p:sp>
        <p:nvSpPr>
          <p:cNvPr id="5" name="Right Arrow 4">
            <a:extLst>
              <a:ext uri="{FF2B5EF4-FFF2-40B4-BE49-F238E27FC236}">
                <a16:creationId xmlns:a16="http://schemas.microsoft.com/office/drawing/2014/main" id="{6E814200-D537-2A45-9C6D-A5A4365E3314}"/>
              </a:ext>
            </a:extLst>
          </p:cNvPr>
          <p:cNvSpPr/>
          <p:nvPr userDrawn="1"/>
        </p:nvSpPr>
        <p:spPr>
          <a:xfrm>
            <a:off x="3848983" y="3919714"/>
            <a:ext cx="574357" cy="37323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285F4D40-7E8B-5C4D-AA49-11037D9519E5}"/>
              </a:ext>
            </a:extLst>
          </p:cNvPr>
          <p:cNvSpPr/>
          <p:nvPr userDrawn="1"/>
        </p:nvSpPr>
        <p:spPr>
          <a:xfrm>
            <a:off x="7766015" y="3935733"/>
            <a:ext cx="574357" cy="37323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8">
            <a:extLst>
              <a:ext uri="{FF2B5EF4-FFF2-40B4-BE49-F238E27FC236}">
                <a16:creationId xmlns:a16="http://schemas.microsoft.com/office/drawing/2014/main" id="{F42959DF-5F61-4F43-B12F-5E67B45D5A0E}"/>
              </a:ext>
            </a:extLst>
          </p:cNvPr>
          <p:cNvSpPr>
            <a:spLocks noGrp="1"/>
          </p:cNvSpPr>
          <p:nvPr>
            <p:ph type="body" sz="quarter" idx="14" hasCustomPrompt="1"/>
          </p:nvPr>
        </p:nvSpPr>
        <p:spPr>
          <a:xfrm>
            <a:off x="454296" y="1123773"/>
            <a:ext cx="11243333" cy="546100"/>
          </a:xfrm>
          <a:prstGeom prst="rect">
            <a:avLst/>
          </a:prstGeom>
          <a:ln>
            <a:noFill/>
          </a:ln>
        </p:spPr>
        <p:txBody>
          <a:bodyPr anchor="t"/>
          <a:lstStyle>
            <a:lvl1pPr marL="0" indent="0" algn="l">
              <a:buFont typeface="Arial" panose="020B0604020202020204" pitchFamily="34" charset="0"/>
              <a:buNone/>
              <a:defRPr sz="2400" b="0" i="0">
                <a:solidFill>
                  <a:schemeClr val="tx1"/>
                </a:solidFill>
                <a:latin typeface="Arial Narrow" panose="020B0604020202020204" pitchFamily="34" charset="0"/>
                <a:cs typeface="Arial Narrow" panose="020B0604020202020204" pitchFamily="34" charset="0"/>
              </a:defRPr>
            </a:lvl1pPr>
            <a:lvl2pPr marL="800100" indent="-342900" algn="l">
              <a:buFont typeface="Arial" panose="020B0604020202020204" pitchFamily="34" charset="0"/>
              <a:buChar char="•"/>
              <a:defRPr sz="2200" b="0" i="0">
                <a:latin typeface="Arial Narrow" panose="020B0604020202020204" pitchFamily="34" charset="0"/>
                <a:cs typeface="Arial Narrow" panose="020B0604020202020204" pitchFamily="34" charset="0"/>
              </a:defRPr>
            </a:lvl2pPr>
            <a:lvl3pPr algn="l">
              <a:defRPr sz="2000" b="0" i="0">
                <a:latin typeface="Arial Narrow" panose="020B0604020202020204" pitchFamily="34" charset="0"/>
                <a:cs typeface="Arial Narrow"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Body Copy Heading Arial Narrow 24 points</a:t>
            </a:r>
          </a:p>
        </p:txBody>
      </p:sp>
      <p:pic>
        <p:nvPicPr>
          <p:cNvPr id="24" name="Picture 23" descr="A close up of a sign&#10;&#10;Description automatically generated">
            <a:extLst>
              <a:ext uri="{FF2B5EF4-FFF2-40B4-BE49-F238E27FC236}">
                <a16:creationId xmlns:a16="http://schemas.microsoft.com/office/drawing/2014/main" id="{BB09A02E-B2F2-180B-BD5B-2D4284CFF5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781" y="6272377"/>
            <a:ext cx="553506" cy="417051"/>
          </a:xfrm>
          <a:prstGeom prst="rect">
            <a:avLst/>
          </a:prstGeom>
        </p:spPr>
      </p:pic>
      <p:pic>
        <p:nvPicPr>
          <p:cNvPr id="25" name="Picture 24">
            <a:extLst>
              <a:ext uri="{FF2B5EF4-FFF2-40B4-BE49-F238E27FC236}">
                <a16:creationId xmlns:a16="http://schemas.microsoft.com/office/drawing/2014/main" id="{15BB1285-9122-74A3-2D6D-5E941CE9C2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3780" y="6231733"/>
            <a:ext cx="635506" cy="498339"/>
          </a:xfrm>
          <a:prstGeom prst="rect">
            <a:avLst/>
          </a:prstGeom>
        </p:spPr>
      </p:pic>
    </p:spTree>
    <p:extLst>
      <p:ext uri="{BB962C8B-B14F-4D97-AF65-F5344CB8AC3E}">
        <p14:creationId xmlns:p14="http://schemas.microsoft.com/office/powerpoint/2010/main" val="3032405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Heading + Body Cop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0B49A4-96C2-204F-8B63-E8DCFBCC807B}"/>
              </a:ext>
            </a:extLst>
          </p:cNvPr>
          <p:cNvSpPr/>
          <p:nvPr userDrawn="1"/>
        </p:nvSpPr>
        <p:spPr>
          <a:xfrm>
            <a:off x="0" y="0"/>
            <a:ext cx="12192000" cy="6858000"/>
          </a:xfrm>
          <a:prstGeom prst="rect">
            <a:avLst/>
          </a:pr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4D79A32-4E35-994F-977F-95254955A6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1544"/>
          <a:stretch/>
        </p:blipFill>
        <p:spPr>
          <a:xfrm>
            <a:off x="4955597" y="0"/>
            <a:ext cx="7221955" cy="6858000"/>
          </a:xfrm>
          <a:prstGeom prst="rect">
            <a:avLst/>
          </a:prstGeom>
        </p:spPr>
      </p:pic>
      <p:sp>
        <p:nvSpPr>
          <p:cNvPr id="4" name="Text Placeholder 8">
            <a:extLst>
              <a:ext uri="{FF2B5EF4-FFF2-40B4-BE49-F238E27FC236}">
                <a16:creationId xmlns:a16="http://schemas.microsoft.com/office/drawing/2014/main" id="{071A5DEF-F452-304E-8918-1D1FB675C3B1}"/>
              </a:ext>
            </a:extLst>
          </p:cNvPr>
          <p:cNvSpPr>
            <a:spLocks noGrp="1"/>
          </p:cNvSpPr>
          <p:nvPr>
            <p:ph type="body" sz="quarter" idx="13" hasCustomPrompt="1"/>
          </p:nvPr>
        </p:nvSpPr>
        <p:spPr>
          <a:xfrm>
            <a:off x="744226" y="3208364"/>
            <a:ext cx="9776087" cy="546100"/>
          </a:xfrm>
          <a:prstGeom prst="rect">
            <a:avLst/>
          </a:prstGeom>
        </p:spPr>
        <p:txBody>
          <a:bodyPr anchor="ctr"/>
          <a:lstStyle>
            <a:lvl1pPr>
              <a:defRPr sz="3000" b="1"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Thank You in Arial Narrow Bold 30 points</a:t>
            </a:r>
            <a:endParaRPr lang="en-US" dirty="0"/>
          </a:p>
        </p:txBody>
      </p:sp>
    </p:spTree>
    <p:extLst>
      <p:ext uri="{BB962C8B-B14F-4D97-AF65-F5344CB8AC3E}">
        <p14:creationId xmlns:p14="http://schemas.microsoft.com/office/powerpoint/2010/main" val="3718943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60B8D2-0FF6-B174-C249-F4835E8F9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336002C4-54F7-A68C-35CB-E61733BF871B}"/>
              </a:ext>
            </a:extLst>
          </p:cNvPr>
          <p:cNvGrpSpPr/>
          <p:nvPr userDrawn="1"/>
        </p:nvGrpSpPr>
        <p:grpSpPr>
          <a:xfrm>
            <a:off x="-10503" y="4500276"/>
            <a:ext cx="9070425" cy="2359580"/>
            <a:chOff x="0" y="4498420"/>
            <a:chExt cx="9070425" cy="2359580"/>
          </a:xfrm>
        </p:grpSpPr>
        <p:sp>
          <p:nvSpPr>
            <p:cNvPr id="8" name="Rectangle 7">
              <a:extLst>
                <a:ext uri="{FF2B5EF4-FFF2-40B4-BE49-F238E27FC236}">
                  <a16:creationId xmlns:a16="http://schemas.microsoft.com/office/drawing/2014/main" id="{53B1E5ED-3A99-64D5-3220-1806DD4D2AFE}"/>
                </a:ext>
              </a:extLst>
            </p:cNvPr>
            <p:cNvSpPr/>
            <p:nvPr userDrawn="1"/>
          </p:nvSpPr>
          <p:spPr>
            <a:xfrm>
              <a:off x="0" y="4498428"/>
              <a:ext cx="8439807" cy="2359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A6371E70-C461-942B-B7F1-1CD334A27582}"/>
                </a:ext>
              </a:extLst>
            </p:cNvPr>
            <p:cNvSpPr/>
            <p:nvPr userDrawn="1"/>
          </p:nvSpPr>
          <p:spPr>
            <a:xfrm rot="10800000">
              <a:off x="7712987" y="4498420"/>
              <a:ext cx="1357438" cy="235957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 Placeholder 8">
            <a:extLst>
              <a:ext uri="{FF2B5EF4-FFF2-40B4-BE49-F238E27FC236}">
                <a16:creationId xmlns:a16="http://schemas.microsoft.com/office/drawing/2014/main" id="{071A5DEF-F452-304E-8918-1D1FB675C3B1}"/>
              </a:ext>
            </a:extLst>
          </p:cNvPr>
          <p:cNvSpPr>
            <a:spLocks noGrp="1"/>
          </p:cNvSpPr>
          <p:nvPr>
            <p:ph type="body" sz="quarter" idx="13" hasCustomPrompt="1"/>
          </p:nvPr>
        </p:nvSpPr>
        <p:spPr>
          <a:xfrm>
            <a:off x="551163" y="5499619"/>
            <a:ext cx="4620768" cy="546100"/>
          </a:xfrm>
          <a:prstGeom prst="rect">
            <a:avLst/>
          </a:prstGeom>
        </p:spPr>
        <p:txBody>
          <a:bodyPr anchor="ctr"/>
          <a:lstStyle>
            <a:lvl1pPr>
              <a:defRPr sz="30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Thank You in Arial Narrow Bold 30 points</a:t>
            </a:r>
            <a:endParaRPr lang="en-US" dirty="0"/>
          </a:p>
        </p:txBody>
      </p:sp>
      <p:pic>
        <p:nvPicPr>
          <p:cNvPr id="10" name="Picture 9">
            <a:extLst>
              <a:ext uri="{FF2B5EF4-FFF2-40B4-BE49-F238E27FC236}">
                <a16:creationId xmlns:a16="http://schemas.microsoft.com/office/drawing/2014/main" id="{6079A74E-DA03-EBD3-3344-1311F2D31F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35025" y="343601"/>
            <a:ext cx="2372613" cy="504933"/>
          </a:xfrm>
          <a:prstGeom prst="rect">
            <a:avLst/>
          </a:prstGeom>
        </p:spPr>
      </p:pic>
      <p:pic>
        <p:nvPicPr>
          <p:cNvPr id="11" name="Picture 10" descr="A close up of a sign&#10;&#10;Description automatically generated">
            <a:extLst>
              <a:ext uri="{FF2B5EF4-FFF2-40B4-BE49-F238E27FC236}">
                <a16:creationId xmlns:a16="http://schemas.microsoft.com/office/drawing/2014/main" id="{6F8BF6E7-5B1C-52BD-EDC3-7D0AD38B0DE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3643" y="238570"/>
            <a:ext cx="976186" cy="735529"/>
          </a:xfrm>
          <a:prstGeom prst="rect">
            <a:avLst/>
          </a:prstGeom>
        </p:spPr>
      </p:pic>
      <p:pic>
        <p:nvPicPr>
          <p:cNvPr id="12" name="Picture 11">
            <a:extLst>
              <a:ext uri="{FF2B5EF4-FFF2-40B4-BE49-F238E27FC236}">
                <a16:creationId xmlns:a16="http://schemas.microsoft.com/office/drawing/2014/main" id="{776A45EE-9EC3-633B-F372-D3C0039E073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7146" y="183898"/>
            <a:ext cx="1120806" cy="878892"/>
          </a:xfrm>
          <a:prstGeom prst="rect">
            <a:avLst/>
          </a:prstGeom>
        </p:spPr>
      </p:pic>
    </p:spTree>
    <p:extLst>
      <p:ext uri="{BB962C8B-B14F-4D97-AF65-F5344CB8AC3E}">
        <p14:creationId xmlns:p14="http://schemas.microsoft.com/office/powerpoint/2010/main" val="3494673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1">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5588000" y="158750"/>
            <a:ext cx="6604000" cy="106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08000" y="1981201"/>
            <a:ext cx="10363200" cy="1470025"/>
          </a:xfrm>
        </p:spPr>
        <p:txBody>
          <a:bodyPr>
            <a:noAutofit/>
          </a:bodyPr>
          <a:lstStyle>
            <a:lvl1pPr algn="l">
              <a:defRPr sz="4000" b="1" i="0" baseline="0">
                <a:solidFill>
                  <a:srgbClr val="333399"/>
                </a:solidFill>
              </a:defRPr>
            </a:lvl1pPr>
          </a:lstStyle>
          <a:p>
            <a:r>
              <a:rPr lang="en-US" dirty="0"/>
              <a:t>Click to edit Master title style</a:t>
            </a:r>
          </a:p>
        </p:txBody>
      </p:sp>
      <p:sp>
        <p:nvSpPr>
          <p:cNvPr id="3" name="Subtitle 2"/>
          <p:cNvSpPr>
            <a:spLocks noGrp="1"/>
          </p:cNvSpPr>
          <p:nvPr>
            <p:ph type="subTitle" idx="1"/>
          </p:nvPr>
        </p:nvSpPr>
        <p:spPr>
          <a:xfrm>
            <a:off x="508000" y="3657600"/>
            <a:ext cx="8534400" cy="1371600"/>
          </a:xfrm>
        </p:spPr>
        <p:txBody>
          <a:bodyPr/>
          <a:lstStyle>
            <a:lvl1pPr marL="0" indent="0" algn="l">
              <a:buNone/>
              <a:defRPr i="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1" name="Picture 4">
            <a:extLst>
              <a:ext uri="{FF2B5EF4-FFF2-40B4-BE49-F238E27FC236}">
                <a16:creationId xmlns:a16="http://schemas.microsoft.com/office/drawing/2014/main" id="{41FCE97D-0E3F-B44F-891E-9F47E667CF12}"/>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705600" y="5143885"/>
            <a:ext cx="5285317" cy="1706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 close up of a sign&#10;&#10;Description automatically generated">
            <a:extLst>
              <a:ext uri="{FF2B5EF4-FFF2-40B4-BE49-F238E27FC236}">
                <a16:creationId xmlns:a16="http://schemas.microsoft.com/office/drawing/2014/main" id="{93B30254-7B41-764E-B541-D9423C7192C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35200" y="5707313"/>
            <a:ext cx="1930400" cy="1090877"/>
          </a:xfrm>
          <a:prstGeom prst="rect">
            <a:avLst/>
          </a:prstGeom>
        </p:spPr>
      </p:pic>
      <p:pic>
        <p:nvPicPr>
          <p:cNvPr id="10" name="Picture 9">
            <a:extLst>
              <a:ext uri="{FF2B5EF4-FFF2-40B4-BE49-F238E27FC236}">
                <a16:creationId xmlns:a16="http://schemas.microsoft.com/office/drawing/2014/main" id="{A8259731-4DED-F940-8B02-98B49B968F2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5554500"/>
            <a:ext cx="2216384" cy="1303501"/>
          </a:xfrm>
          <a:prstGeom prst="rect">
            <a:avLst/>
          </a:prstGeom>
        </p:spPr>
      </p:pic>
    </p:spTree>
    <p:extLst>
      <p:ext uri="{BB962C8B-B14F-4D97-AF65-F5344CB8AC3E}">
        <p14:creationId xmlns:p14="http://schemas.microsoft.com/office/powerpoint/2010/main" val="2791374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Horizontal">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66D90651-5E27-7842-A074-B4F98C45632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550400" y="6406698"/>
            <a:ext cx="2641600" cy="4513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lide Number Placeholder 4">
            <a:extLst>
              <a:ext uri="{FF2B5EF4-FFF2-40B4-BE49-F238E27FC236}">
                <a16:creationId xmlns:a16="http://schemas.microsoft.com/office/drawing/2014/main" id="{2FF8734E-512F-5549-966B-B6AA320DD4C5}"/>
              </a:ext>
            </a:extLst>
          </p:cNvPr>
          <p:cNvSpPr txBox="1">
            <a:spLocks/>
          </p:cNvSpPr>
          <p:nvPr userDrawn="1"/>
        </p:nvSpPr>
        <p:spPr>
          <a:xfrm>
            <a:off x="3251200" y="6400801"/>
            <a:ext cx="28448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200" kern="1200">
                <a:solidFill>
                  <a:srgbClr val="898989"/>
                </a:solidFill>
                <a:latin typeface="Avenir Next Condensed Medium"/>
                <a:ea typeface="ヒラギノ角ゴ ProN W3" charset="0"/>
                <a:cs typeface="Avenir Next Condensed Medium"/>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E4B1B767-A3E2-4A4D-B86F-67FEFF9F1C45}" type="slidenum">
              <a:rPr lang="en-US" sz="1200" smtClean="0"/>
              <a:pPr>
                <a:defRPr/>
              </a:pPr>
              <a:t>‹#›</a:t>
            </a:fld>
            <a:endParaRPr lang="en-US" sz="1200" dirty="0"/>
          </a:p>
        </p:txBody>
      </p:sp>
      <p:cxnSp>
        <p:nvCxnSpPr>
          <p:cNvPr id="8" name="Straight Connector 7">
            <a:extLst>
              <a:ext uri="{FF2B5EF4-FFF2-40B4-BE49-F238E27FC236}">
                <a16:creationId xmlns:a16="http://schemas.microsoft.com/office/drawing/2014/main" id="{D2793CE1-506A-8540-AB22-3818D19791DE}"/>
              </a:ext>
            </a:extLst>
          </p:cNvPr>
          <p:cNvCxnSpPr/>
          <p:nvPr userDrawn="1"/>
        </p:nvCxnSpPr>
        <p:spPr>
          <a:xfrm>
            <a:off x="406400" y="990600"/>
            <a:ext cx="11176000" cy="0"/>
          </a:xfrm>
          <a:prstGeom prst="line">
            <a:avLst/>
          </a:prstGeom>
          <a:ln w="38100">
            <a:solidFill>
              <a:srgbClr val="3838AA"/>
            </a:solidFill>
          </a:ln>
          <a:effectLst/>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494A2CA3-572A-1A45-AD11-E616D8223BF9}"/>
              </a:ext>
            </a:extLst>
          </p:cNvPr>
          <p:cNvSpPr>
            <a:spLocks noGrp="1"/>
          </p:cNvSpPr>
          <p:nvPr>
            <p:ph type="title"/>
          </p:nvPr>
        </p:nvSpPr>
        <p:spPr>
          <a:xfrm>
            <a:off x="508000" y="76200"/>
            <a:ext cx="11074400" cy="1143000"/>
          </a:xfrm>
        </p:spPr>
        <p:txBody>
          <a:bodyPr>
            <a:normAutofit/>
          </a:bodyPr>
          <a:lstStyle>
            <a:lvl1pPr algn="l">
              <a:defRPr sz="3200" b="0" i="0" baseline="0">
                <a:solidFill>
                  <a:srgbClr val="3838AA"/>
                </a:solidFill>
              </a:defRPr>
            </a:lvl1pPr>
          </a:lstStyle>
          <a:p>
            <a:r>
              <a:rPr lang="en-US" dirty="0"/>
              <a:t>Click to edit Master title style</a:t>
            </a:r>
          </a:p>
        </p:txBody>
      </p:sp>
      <p:pic>
        <p:nvPicPr>
          <p:cNvPr id="11" name="Picture 10" descr="A close up of a sign&#10;&#10;Description automatically generated">
            <a:extLst>
              <a:ext uri="{FF2B5EF4-FFF2-40B4-BE49-F238E27FC236}">
                <a16:creationId xmlns:a16="http://schemas.microsoft.com/office/drawing/2014/main" id="{7B0E734E-B6F0-ED44-B4C6-41C908A5E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93626" y="371155"/>
            <a:ext cx="656071" cy="491311"/>
          </a:xfrm>
          <a:prstGeom prst="rect">
            <a:avLst/>
          </a:prstGeom>
        </p:spPr>
      </p:pic>
      <p:pic>
        <p:nvPicPr>
          <p:cNvPr id="14" name="Picture 13">
            <a:extLst>
              <a:ext uri="{FF2B5EF4-FFF2-40B4-BE49-F238E27FC236}">
                <a16:creationId xmlns:a16="http://schemas.microsoft.com/office/drawing/2014/main" id="{4598AB05-A6F8-C649-8DB3-ADF949684E8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81952" y="371154"/>
            <a:ext cx="655081" cy="491311"/>
          </a:xfrm>
          <a:prstGeom prst="rect">
            <a:avLst/>
          </a:prstGeom>
        </p:spPr>
      </p:pic>
    </p:spTree>
    <p:extLst>
      <p:ext uri="{BB962C8B-B14F-4D97-AF65-F5344CB8AC3E}">
        <p14:creationId xmlns:p14="http://schemas.microsoft.com/office/powerpoint/2010/main" val="189042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sp>
        <p:nvSpPr>
          <p:cNvPr id="8" name="Title 6"/>
          <p:cNvSpPr>
            <a:spLocks noGrp="1"/>
          </p:cNvSpPr>
          <p:nvPr>
            <p:ph type="title"/>
          </p:nvPr>
        </p:nvSpPr>
        <p:spPr>
          <a:xfrm>
            <a:off x="609600" y="2438400"/>
            <a:ext cx="10972800" cy="990600"/>
          </a:xfrm>
          <a:ln>
            <a:solidFill>
              <a:schemeClr val="bg1"/>
            </a:solidFill>
          </a:ln>
        </p:spPr>
        <p:txBody>
          <a:bodyPr>
            <a:normAutofit/>
          </a:bodyPr>
          <a:lstStyle>
            <a:lvl1pPr>
              <a:defRPr b="1" i="0">
                <a:solidFill>
                  <a:srgbClr val="333399"/>
                </a:solidFill>
              </a:defRPr>
            </a:lvl1pPr>
          </a:lstStyle>
          <a:p>
            <a:r>
              <a:rPr lang="en-US" dirty="0"/>
              <a:t>Click to edit Master title style</a:t>
            </a:r>
          </a:p>
        </p:txBody>
      </p:sp>
      <p:pic>
        <p:nvPicPr>
          <p:cNvPr id="10" name="Picture 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856133" y="192087"/>
            <a:ext cx="3335867"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Slide Number Placeholder 4"/>
          <p:cNvSpPr>
            <a:spLocks noGrp="1"/>
          </p:cNvSpPr>
          <p:nvPr>
            <p:ph type="sldNum" sz="quarter" idx="12"/>
          </p:nvPr>
        </p:nvSpPr>
        <p:spPr>
          <a:xfrm>
            <a:off x="3149600" y="6400801"/>
            <a:ext cx="2844800" cy="365125"/>
          </a:xfrm>
        </p:spPr>
        <p:txBody>
          <a:bodyPr/>
          <a:lstStyle>
            <a:lvl1pPr>
              <a:defRPr/>
            </a:lvl1pPr>
          </a:lstStyle>
          <a:p>
            <a:pPr>
              <a:defRPr/>
            </a:pPr>
            <a:fld id="{E4B1B767-A3E2-4A4D-B86F-67FEFF9F1C45}" type="slidenum">
              <a:rPr lang="en-US"/>
              <a:pPr>
                <a:defRPr/>
              </a:pPr>
              <a:t>‹#›</a:t>
            </a:fld>
            <a:endParaRPr lang="en-US" dirty="0"/>
          </a:p>
        </p:txBody>
      </p:sp>
    </p:spTree>
    <p:extLst>
      <p:ext uri="{BB962C8B-B14F-4D97-AF65-F5344CB8AC3E}">
        <p14:creationId xmlns:p14="http://schemas.microsoft.com/office/powerpoint/2010/main" val="762540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06400" y="990600"/>
            <a:ext cx="11176000" cy="0"/>
          </a:xfrm>
          <a:prstGeom prst="line">
            <a:avLst/>
          </a:prstGeom>
          <a:ln w="38100">
            <a:solidFill>
              <a:srgbClr val="3838AA"/>
            </a:solidFill>
          </a:ln>
          <a:effectLst/>
        </p:spPr>
        <p:style>
          <a:lnRef idx="2">
            <a:schemeClr val="accent1"/>
          </a:lnRef>
          <a:fillRef idx="0">
            <a:schemeClr val="accent1"/>
          </a:fillRef>
          <a:effectRef idx="1">
            <a:schemeClr val="accent1"/>
          </a:effectRef>
          <a:fontRef idx="minor">
            <a:schemeClr val="tx1"/>
          </a:fontRef>
        </p:style>
      </p:cxnSp>
      <p:pic>
        <p:nvPicPr>
          <p:cNvPr id="6"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550400" y="6407150"/>
            <a:ext cx="26416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A close up of a sign&#10;&#10;Description automatically generated"/>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979151" y="381000"/>
            <a:ext cx="65616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508000" y="76200"/>
            <a:ext cx="10972800" cy="1143000"/>
          </a:xfrm>
        </p:spPr>
        <p:txBody>
          <a:bodyPr>
            <a:normAutofit/>
          </a:bodyPr>
          <a:lstStyle>
            <a:lvl1pPr algn="l">
              <a:defRPr sz="3200" b="0" i="0" baseline="0">
                <a:solidFill>
                  <a:srgbClr val="3838AA"/>
                </a:solidFill>
              </a:defRPr>
            </a:lvl1pPr>
          </a:lstStyle>
          <a:p>
            <a:r>
              <a:rPr lang="en-US" dirty="0"/>
              <a:t>Click to edit Master title style</a:t>
            </a:r>
          </a:p>
        </p:txBody>
      </p:sp>
      <p:sp>
        <p:nvSpPr>
          <p:cNvPr id="8" name="Slide Number Placeholder 4">
            <a:extLst>
              <a:ext uri="{FF2B5EF4-FFF2-40B4-BE49-F238E27FC236}">
                <a16:creationId xmlns:a16="http://schemas.microsoft.com/office/drawing/2014/main" id="{92C84105-C2FC-0341-9853-EF31A5F68A83}"/>
              </a:ext>
            </a:extLst>
          </p:cNvPr>
          <p:cNvSpPr>
            <a:spLocks noGrp="1"/>
          </p:cNvSpPr>
          <p:nvPr>
            <p:ph type="sldNum" sz="quarter" idx="10"/>
          </p:nvPr>
        </p:nvSpPr>
        <p:spPr>
          <a:xfrm>
            <a:off x="3251200" y="6400801"/>
            <a:ext cx="2844800" cy="365125"/>
          </a:xfrm>
        </p:spPr>
        <p:txBody>
          <a:bodyPr/>
          <a:lstStyle>
            <a:lvl1pPr>
              <a:defRPr/>
            </a:lvl1pPr>
          </a:lstStyle>
          <a:p>
            <a:pPr>
              <a:defRPr/>
            </a:pPr>
            <a:fld id="{4AA820DC-3E47-4E1E-BBE5-E150C9BDB620}" type="slidenum">
              <a:rPr lang="en-US"/>
              <a:pPr>
                <a:defRPr/>
              </a:pPr>
              <a:t>‹#›</a:t>
            </a:fld>
            <a:endParaRPr lang="en-US" dirty="0"/>
          </a:p>
        </p:txBody>
      </p:sp>
    </p:spTree>
    <p:extLst>
      <p:ext uri="{BB962C8B-B14F-4D97-AF65-F5344CB8AC3E}">
        <p14:creationId xmlns:p14="http://schemas.microsoft.com/office/powerpoint/2010/main" val="102466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13" name="Picture Placeholder 6">
            <a:extLst>
              <a:ext uri="{FF2B5EF4-FFF2-40B4-BE49-F238E27FC236}">
                <a16:creationId xmlns:a16="http://schemas.microsoft.com/office/drawing/2014/main" id="{C8388552-DC06-E8FB-02DA-A3FD9731F43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3" y="1203324"/>
            <a:ext cx="12230103" cy="5654676"/>
          </a:xfrm>
          <a:prstGeom prst="rect">
            <a:avLst/>
          </a:prstGeom>
        </p:spPr>
      </p:pic>
      <p:cxnSp>
        <p:nvCxnSpPr>
          <p:cNvPr id="5" name="Straight Connector 4">
            <a:extLst>
              <a:ext uri="{FF2B5EF4-FFF2-40B4-BE49-F238E27FC236}">
                <a16:creationId xmlns:a16="http://schemas.microsoft.com/office/drawing/2014/main" id="{CC8131B1-BBD5-D345-AE84-9DE5F8AB65EF}"/>
              </a:ext>
            </a:extLst>
          </p:cNvPr>
          <p:cNvCxnSpPr>
            <a:cxnSpLocks/>
          </p:cNvCxnSpPr>
          <p:nvPr userDrawn="1"/>
        </p:nvCxnSpPr>
        <p:spPr>
          <a:xfrm>
            <a:off x="857059" y="967408"/>
            <a:ext cx="10709031" cy="0"/>
          </a:xfrm>
          <a:prstGeom prst="line">
            <a:avLst/>
          </a:prstGeom>
          <a:ln w="15875">
            <a:solidFill>
              <a:srgbClr val="EB251B"/>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59A0F7E-0825-EA42-B207-B0300B3D5A75}"/>
              </a:ext>
            </a:extLst>
          </p:cNvPr>
          <p:cNvSpPr/>
          <p:nvPr userDrawn="1"/>
        </p:nvSpPr>
        <p:spPr>
          <a:xfrm flipV="1">
            <a:off x="0" y="-11151"/>
            <a:ext cx="12192000" cy="1214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8">
            <a:extLst>
              <a:ext uri="{FF2B5EF4-FFF2-40B4-BE49-F238E27FC236}">
                <a16:creationId xmlns:a16="http://schemas.microsoft.com/office/drawing/2014/main" id="{E6CC16DB-630C-B542-9ED1-DB6B67C8E620}"/>
              </a:ext>
            </a:extLst>
          </p:cNvPr>
          <p:cNvSpPr>
            <a:spLocks noGrp="1"/>
          </p:cNvSpPr>
          <p:nvPr>
            <p:ph type="body" sz="quarter" idx="13" hasCustomPrompt="1"/>
          </p:nvPr>
        </p:nvSpPr>
        <p:spPr>
          <a:xfrm>
            <a:off x="671551" y="2713983"/>
            <a:ext cx="8429586" cy="1214437"/>
          </a:xfrm>
          <a:prstGeom prst="rect">
            <a:avLst/>
          </a:prstGeom>
        </p:spPr>
        <p:txBody>
          <a:bodyPr anchor="ctr"/>
          <a:lstStyle>
            <a:lvl1pPr>
              <a:lnSpc>
                <a:spcPts val="4000"/>
              </a:lnSpc>
              <a:spcBef>
                <a:spcPts val="0"/>
              </a:spcBef>
              <a:defRPr sz="3600" b="1"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Presentation Title </a:t>
            </a:r>
          </a:p>
          <a:p>
            <a:pPr lvl="0"/>
            <a:r>
              <a:rPr lang="en-GB" dirty="0"/>
              <a:t>in Arial Narrow Bold 36 points</a:t>
            </a:r>
            <a:endParaRPr lang="en-US" dirty="0"/>
          </a:p>
        </p:txBody>
      </p:sp>
      <p:sp>
        <p:nvSpPr>
          <p:cNvPr id="14" name="Text Placeholder 8">
            <a:extLst>
              <a:ext uri="{FF2B5EF4-FFF2-40B4-BE49-F238E27FC236}">
                <a16:creationId xmlns:a16="http://schemas.microsoft.com/office/drawing/2014/main" id="{165EBFE2-B092-5A40-8B99-8D1478109D12}"/>
              </a:ext>
            </a:extLst>
          </p:cNvPr>
          <p:cNvSpPr>
            <a:spLocks noGrp="1"/>
          </p:cNvSpPr>
          <p:nvPr>
            <p:ph type="body" sz="quarter" idx="14" hasCustomPrompt="1"/>
          </p:nvPr>
        </p:nvSpPr>
        <p:spPr>
          <a:xfrm>
            <a:off x="671551" y="4056689"/>
            <a:ext cx="8429587" cy="956257"/>
          </a:xfrm>
          <a:prstGeom prst="rect">
            <a:avLst/>
          </a:prstGeom>
        </p:spPr>
        <p:txBody>
          <a:bodyPr anchor="ctr"/>
          <a:lstStyle>
            <a:lvl1pPr>
              <a:lnSpc>
                <a:spcPts val="1900"/>
              </a:lnSpc>
              <a:defRPr sz="2600" b="1"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Presentation  Sub -Title </a:t>
            </a:r>
          </a:p>
          <a:p>
            <a:pPr lvl="0"/>
            <a:r>
              <a:rPr lang="en-GB" dirty="0"/>
              <a:t>in Arial Narrow Bold 26 points</a:t>
            </a:r>
            <a:endParaRPr lang="en-US" dirty="0"/>
          </a:p>
        </p:txBody>
      </p:sp>
      <p:sp>
        <p:nvSpPr>
          <p:cNvPr id="15" name="Slide Number Placeholder 5">
            <a:extLst>
              <a:ext uri="{FF2B5EF4-FFF2-40B4-BE49-F238E27FC236}">
                <a16:creationId xmlns:a16="http://schemas.microsoft.com/office/drawing/2014/main" id="{C31664F3-151F-6046-BEC3-F8E62227E132}"/>
              </a:ext>
            </a:extLst>
          </p:cNvPr>
          <p:cNvSpPr>
            <a:spLocks noGrp="1"/>
          </p:cNvSpPr>
          <p:nvPr>
            <p:ph type="sldNum" sz="quarter" idx="4"/>
          </p:nvPr>
        </p:nvSpPr>
        <p:spPr>
          <a:xfrm>
            <a:off x="671550" y="5680066"/>
            <a:ext cx="2743200" cy="365125"/>
          </a:xfrm>
          <a:prstGeom prst="rect">
            <a:avLst/>
          </a:prstGeom>
        </p:spPr>
        <p:txBody>
          <a:bodyPr vert="horz" lIns="91440" tIns="45720" rIns="91440" bIns="45720" rtlCol="0" anchor="ctr"/>
          <a:lstStyle>
            <a:lvl1pPr algn="l">
              <a:defRPr sz="1400" b="1" i="0">
                <a:solidFill>
                  <a:schemeClr val="bg1"/>
                </a:solidFill>
                <a:latin typeface="Arial Narrow" panose="020B0604020202020204" pitchFamily="34" charset="0"/>
                <a:cs typeface="Arial Narrow" panose="020B0604020202020204" pitchFamily="34" charset="0"/>
              </a:defRPr>
            </a:lvl1pPr>
          </a:lstStyle>
          <a:p>
            <a:r>
              <a:rPr lang="en-US" dirty="0"/>
              <a:t>2/1/2022</a:t>
            </a:r>
          </a:p>
        </p:txBody>
      </p:sp>
      <p:pic>
        <p:nvPicPr>
          <p:cNvPr id="9" name="Picture 8">
            <a:extLst>
              <a:ext uri="{FF2B5EF4-FFF2-40B4-BE49-F238E27FC236}">
                <a16:creationId xmlns:a16="http://schemas.microsoft.com/office/drawing/2014/main" id="{A1FDEB15-F946-E444-BD75-8C8004AACA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35025" y="343601"/>
            <a:ext cx="2372613" cy="504933"/>
          </a:xfrm>
          <a:prstGeom prst="rect">
            <a:avLst/>
          </a:prstGeom>
        </p:spPr>
      </p:pic>
      <p:pic>
        <p:nvPicPr>
          <p:cNvPr id="17" name="Picture 16" descr="A close up of a sign&#10;&#10;Description automatically generated">
            <a:extLst>
              <a:ext uri="{FF2B5EF4-FFF2-40B4-BE49-F238E27FC236}">
                <a16:creationId xmlns:a16="http://schemas.microsoft.com/office/drawing/2014/main" id="{E5611270-A1ED-D741-15E2-E14A14EB597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3643" y="238570"/>
            <a:ext cx="976186" cy="735529"/>
          </a:xfrm>
          <a:prstGeom prst="rect">
            <a:avLst/>
          </a:prstGeom>
        </p:spPr>
      </p:pic>
      <p:pic>
        <p:nvPicPr>
          <p:cNvPr id="18" name="Picture 17">
            <a:extLst>
              <a:ext uri="{FF2B5EF4-FFF2-40B4-BE49-F238E27FC236}">
                <a16:creationId xmlns:a16="http://schemas.microsoft.com/office/drawing/2014/main" id="{007C8D4B-4223-F6D6-BB7C-748FCC35169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7146" y="183898"/>
            <a:ext cx="1120806" cy="878892"/>
          </a:xfrm>
          <a:prstGeom prst="rect">
            <a:avLst/>
          </a:prstGeom>
        </p:spPr>
      </p:pic>
    </p:spTree>
    <p:extLst>
      <p:ext uri="{BB962C8B-B14F-4D97-AF65-F5344CB8AC3E}">
        <p14:creationId xmlns:p14="http://schemas.microsoft.com/office/powerpoint/2010/main" val="1826892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21B0FE-EF23-0E41-ED51-0E36FD75EC5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5" name="Straight Connector 4">
            <a:extLst>
              <a:ext uri="{FF2B5EF4-FFF2-40B4-BE49-F238E27FC236}">
                <a16:creationId xmlns:a16="http://schemas.microsoft.com/office/drawing/2014/main" id="{CC8131B1-BBD5-D345-AE84-9DE5F8AB65EF}"/>
              </a:ext>
            </a:extLst>
          </p:cNvPr>
          <p:cNvCxnSpPr>
            <a:cxnSpLocks/>
          </p:cNvCxnSpPr>
          <p:nvPr userDrawn="1"/>
        </p:nvCxnSpPr>
        <p:spPr>
          <a:xfrm>
            <a:off x="857059" y="967408"/>
            <a:ext cx="10709031" cy="0"/>
          </a:xfrm>
          <a:prstGeom prst="line">
            <a:avLst/>
          </a:prstGeom>
          <a:ln w="15875">
            <a:solidFill>
              <a:srgbClr val="EB251B"/>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59A0F7E-0825-EA42-B207-B0300B3D5A75}"/>
              </a:ext>
            </a:extLst>
          </p:cNvPr>
          <p:cNvSpPr/>
          <p:nvPr userDrawn="1"/>
        </p:nvSpPr>
        <p:spPr>
          <a:xfrm flipV="1">
            <a:off x="0" y="-11151"/>
            <a:ext cx="12192000" cy="1214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C31664F3-151F-6046-BEC3-F8E62227E132}"/>
              </a:ext>
            </a:extLst>
          </p:cNvPr>
          <p:cNvSpPr>
            <a:spLocks noGrp="1"/>
          </p:cNvSpPr>
          <p:nvPr>
            <p:ph type="sldNum" sz="quarter" idx="4"/>
          </p:nvPr>
        </p:nvSpPr>
        <p:spPr>
          <a:xfrm>
            <a:off x="671550" y="5680066"/>
            <a:ext cx="2743200" cy="365125"/>
          </a:xfrm>
          <a:prstGeom prst="rect">
            <a:avLst/>
          </a:prstGeom>
        </p:spPr>
        <p:txBody>
          <a:bodyPr vert="horz" lIns="91440" tIns="45720" rIns="91440" bIns="45720" rtlCol="0" anchor="ctr"/>
          <a:lstStyle>
            <a:lvl1pPr algn="l">
              <a:defRPr sz="1400" b="1" i="0">
                <a:solidFill>
                  <a:schemeClr val="bg1"/>
                </a:solidFill>
                <a:latin typeface="Arial Narrow" panose="020B0604020202020204" pitchFamily="34" charset="0"/>
                <a:cs typeface="Arial Narrow" panose="020B0604020202020204" pitchFamily="34" charset="0"/>
              </a:defRPr>
            </a:lvl1pPr>
          </a:lstStyle>
          <a:p>
            <a:r>
              <a:rPr lang="en-US" dirty="0"/>
              <a:t>2/1/2022</a:t>
            </a:r>
          </a:p>
        </p:txBody>
      </p:sp>
      <p:pic>
        <p:nvPicPr>
          <p:cNvPr id="9" name="Picture 8">
            <a:extLst>
              <a:ext uri="{FF2B5EF4-FFF2-40B4-BE49-F238E27FC236}">
                <a16:creationId xmlns:a16="http://schemas.microsoft.com/office/drawing/2014/main" id="{A1FDEB15-F946-E444-BD75-8C8004AACA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35025" y="343601"/>
            <a:ext cx="2372613" cy="504933"/>
          </a:xfrm>
          <a:prstGeom prst="rect">
            <a:avLst/>
          </a:prstGeom>
        </p:spPr>
      </p:pic>
      <p:grpSp>
        <p:nvGrpSpPr>
          <p:cNvPr id="7" name="Group 6">
            <a:extLst>
              <a:ext uri="{FF2B5EF4-FFF2-40B4-BE49-F238E27FC236}">
                <a16:creationId xmlns:a16="http://schemas.microsoft.com/office/drawing/2014/main" id="{5CD14BF1-75BB-A0C3-B425-0BE0A6C6B221}"/>
              </a:ext>
            </a:extLst>
          </p:cNvPr>
          <p:cNvGrpSpPr/>
          <p:nvPr userDrawn="1"/>
        </p:nvGrpSpPr>
        <p:grpSpPr>
          <a:xfrm>
            <a:off x="-10503" y="4500276"/>
            <a:ext cx="9070425" cy="2359580"/>
            <a:chOff x="0" y="4498420"/>
            <a:chExt cx="9070425" cy="2359580"/>
          </a:xfrm>
        </p:grpSpPr>
        <p:sp>
          <p:nvSpPr>
            <p:cNvPr id="4" name="Rectangle 3">
              <a:extLst>
                <a:ext uri="{FF2B5EF4-FFF2-40B4-BE49-F238E27FC236}">
                  <a16:creationId xmlns:a16="http://schemas.microsoft.com/office/drawing/2014/main" id="{4122519A-DFDF-25BF-4F8A-BAB2BFE61C3B}"/>
                </a:ext>
              </a:extLst>
            </p:cNvPr>
            <p:cNvSpPr/>
            <p:nvPr userDrawn="1"/>
          </p:nvSpPr>
          <p:spPr>
            <a:xfrm>
              <a:off x="0" y="4498428"/>
              <a:ext cx="8439807" cy="2359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5">
              <a:extLst>
                <a:ext uri="{FF2B5EF4-FFF2-40B4-BE49-F238E27FC236}">
                  <a16:creationId xmlns:a16="http://schemas.microsoft.com/office/drawing/2014/main" id="{00F2F590-EB72-E63B-46FE-AFDBD8936F62}"/>
                </a:ext>
              </a:extLst>
            </p:cNvPr>
            <p:cNvSpPr/>
            <p:nvPr userDrawn="1"/>
          </p:nvSpPr>
          <p:spPr>
            <a:xfrm rot="10800000">
              <a:off x="7712987" y="4498420"/>
              <a:ext cx="1357438" cy="235957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 Placeholder 8">
            <a:extLst>
              <a:ext uri="{FF2B5EF4-FFF2-40B4-BE49-F238E27FC236}">
                <a16:creationId xmlns:a16="http://schemas.microsoft.com/office/drawing/2014/main" id="{E6CC16DB-630C-B542-9ED1-DB6B67C8E620}"/>
              </a:ext>
            </a:extLst>
          </p:cNvPr>
          <p:cNvSpPr>
            <a:spLocks noGrp="1"/>
          </p:cNvSpPr>
          <p:nvPr>
            <p:ph type="body" sz="quarter" idx="13" hasCustomPrompt="1"/>
          </p:nvPr>
        </p:nvSpPr>
        <p:spPr>
          <a:xfrm>
            <a:off x="671551" y="4599179"/>
            <a:ext cx="8146630" cy="1214437"/>
          </a:xfrm>
          <a:prstGeom prst="rect">
            <a:avLst/>
          </a:prstGeom>
        </p:spPr>
        <p:txBody>
          <a:bodyPr anchor="ctr"/>
          <a:lstStyle>
            <a:lvl1pPr>
              <a:lnSpc>
                <a:spcPts val="4000"/>
              </a:lnSpc>
              <a:spcBef>
                <a:spcPts val="0"/>
              </a:spcBef>
              <a:defRPr sz="36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Presentation Title </a:t>
            </a:r>
          </a:p>
          <a:p>
            <a:pPr lvl="0"/>
            <a:r>
              <a:rPr lang="en-GB" dirty="0"/>
              <a:t>in Arial Narrow Bold 36 points</a:t>
            </a:r>
            <a:endParaRPr lang="en-US" dirty="0"/>
          </a:p>
        </p:txBody>
      </p:sp>
      <p:sp>
        <p:nvSpPr>
          <p:cNvPr id="14" name="Text Placeholder 8">
            <a:extLst>
              <a:ext uri="{FF2B5EF4-FFF2-40B4-BE49-F238E27FC236}">
                <a16:creationId xmlns:a16="http://schemas.microsoft.com/office/drawing/2014/main" id="{165EBFE2-B092-5A40-8B99-8D1478109D12}"/>
              </a:ext>
            </a:extLst>
          </p:cNvPr>
          <p:cNvSpPr>
            <a:spLocks noGrp="1"/>
          </p:cNvSpPr>
          <p:nvPr>
            <p:ph type="body" sz="quarter" idx="14" hasCustomPrompt="1"/>
          </p:nvPr>
        </p:nvSpPr>
        <p:spPr>
          <a:xfrm>
            <a:off x="671552" y="5889335"/>
            <a:ext cx="7831318" cy="956257"/>
          </a:xfrm>
          <a:prstGeom prst="rect">
            <a:avLst/>
          </a:prstGeom>
        </p:spPr>
        <p:txBody>
          <a:bodyPr anchor="ctr"/>
          <a:lstStyle>
            <a:lvl1pPr>
              <a:lnSpc>
                <a:spcPts val="1900"/>
              </a:lnSpc>
              <a:defRPr sz="26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Presentation  Sub -Title </a:t>
            </a:r>
          </a:p>
          <a:p>
            <a:pPr lvl="0"/>
            <a:r>
              <a:rPr lang="en-GB" dirty="0"/>
              <a:t>in Arial Narrow Bold 26 points</a:t>
            </a:r>
            <a:endParaRPr lang="en-US" dirty="0"/>
          </a:p>
        </p:txBody>
      </p:sp>
      <p:pic>
        <p:nvPicPr>
          <p:cNvPr id="17" name="Picture 16" descr="A close up of a sign&#10;&#10;Description automatically generated">
            <a:extLst>
              <a:ext uri="{FF2B5EF4-FFF2-40B4-BE49-F238E27FC236}">
                <a16:creationId xmlns:a16="http://schemas.microsoft.com/office/drawing/2014/main" id="{FA654DF0-768C-BEEB-08E2-1E019DD1551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3643" y="238570"/>
            <a:ext cx="976186" cy="735529"/>
          </a:xfrm>
          <a:prstGeom prst="rect">
            <a:avLst/>
          </a:prstGeom>
        </p:spPr>
      </p:pic>
      <p:pic>
        <p:nvPicPr>
          <p:cNvPr id="18" name="Picture 17">
            <a:extLst>
              <a:ext uri="{FF2B5EF4-FFF2-40B4-BE49-F238E27FC236}">
                <a16:creationId xmlns:a16="http://schemas.microsoft.com/office/drawing/2014/main" id="{15C28236-3250-9261-608A-4D043B36E2C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7146" y="183898"/>
            <a:ext cx="1120806" cy="878892"/>
          </a:xfrm>
          <a:prstGeom prst="rect">
            <a:avLst/>
          </a:prstGeom>
        </p:spPr>
      </p:pic>
    </p:spTree>
    <p:extLst>
      <p:ext uri="{BB962C8B-B14F-4D97-AF65-F5344CB8AC3E}">
        <p14:creationId xmlns:p14="http://schemas.microsoft.com/office/powerpoint/2010/main" val="3427634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C8131B1-BBD5-D345-AE84-9DE5F8AB65EF}"/>
              </a:ext>
            </a:extLst>
          </p:cNvPr>
          <p:cNvCxnSpPr>
            <a:cxnSpLocks/>
          </p:cNvCxnSpPr>
          <p:nvPr userDrawn="1"/>
        </p:nvCxnSpPr>
        <p:spPr>
          <a:xfrm>
            <a:off x="857059" y="967408"/>
            <a:ext cx="10709031" cy="0"/>
          </a:xfrm>
          <a:prstGeom prst="line">
            <a:avLst/>
          </a:prstGeom>
          <a:ln w="15875">
            <a:solidFill>
              <a:srgbClr val="EB251B"/>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59A0F7E-0825-EA42-B207-B0300B3D5A75}"/>
              </a:ext>
            </a:extLst>
          </p:cNvPr>
          <p:cNvSpPr/>
          <p:nvPr userDrawn="1"/>
        </p:nvSpPr>
        <p:spPr>
          <a:xfrm flipV="1">
            <a:off x="0" y="-11152"/>
            <a:ext cx="12192000" cy="6869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A522F3E8-981F-A8F0-1D63-5056303ECC52}"/>
              </a:ext>
            </a:extLst>
          </p:cNvPr>
          <p:cNvGrpSpPr/>
          <p:nvPr userDrawn="1"/>
        </p:nvGrpSpPr>
        <p:grpSpPr>
          <a:xfrm>
            <a:off x="-23149" y="5504950"/>
            <a:ext cx="7947949" cy="753032"/>
            <a:chOff x="-23149" y="5504950"/>
            <a:chExt cx="7947949" cy="753032"/>
          </a:xfrm>
        </p:grpSpPr>
        <p:sp>
          <p:nvSpPr>
            <p:cNvPr id="13" name="Rounded Rectangle 12">
              <a:extLst>
                <a:ext uri="{FF2B5EF4-FFF2-40B4-BE49-F238E27FC236}">
                  <a16:creationId xmlns:a16="http://schemas.microsoft.com/office/drawing/2014/main" id="{B5AE1BBD-89E9-ADAD-C58F-7D47DAD4C456}"/>
                </a:ext>
              </a:extLst>
            </p:cNvPr>
            <p:cNvSpPr/>
            <p:nvPr userDrawn="1"/>
          </p:nvSpPr>
          <p:spPr>
            <a:xfrm>
              <a:off x="914400" y="5504950"/>
              <a:ext cx="7010400" cy="753032"/>
            </a:xfrm>
            <a:prstGeom prst="roundRect">
              <a:avLst>
                <a:gd name="adj" fmla="val 50000"/>
              </a:avLst>
            </a:prstGeom>
            <a:solidFill>
              <a:srgbClr val="E6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0538A2DC-81ED-0BA4-D095-03A8810B4204}"/>
                </a:ext>
              </a:extLst>
            </p:cNvPr>
            <p:cNvSpPr/>
            <p:nvPr userDrawn="1"/>
          </p:nvSpPr>
          <p:spPr>
            <a:xfrm>
              <a:off x="-23149" y="5504950"/>
              <a:ext cx="7010400" cy="753032"/>
            </a:xfrm>
            <a:prstGeom prst="roundRect">
              <a:avLst>
                <a:gd name="adj" fmla="val 0"/>
              </a:avLst>
            </a:prstGeom>
            <a:solidFill>
              <a:srgbClr val="E6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D4BC44DF-885E-6630-7236-7AFE39C40C8E}"/>
              </a:ext>
            </a:extLst>
          </p:cNvPr>
          <p:cNvGrpSpPr/>
          <p:nvPr userDrawn="1"/>
        </p:nvGrpSpPr>
        <p:grpSpPr>
          <a:xfrm>
            <a:off x="-19291" y="3744585"/>
            <a:ext cx="11601691" cy="1611640"/>
            <a:chOff x="-19291" y="3744585"/>
            <a:chExt cx="11601691" cy="1611640"/>
          </a:xfrm>
        </p:grpSpPr>
        <p:sp>
          <p:nvSpPr>
            <p:cNvPr id="18" name="Rounded Rectangle 17">
              <a:extLst>
                <a:ext uri="{FF2B5EF4-FFF2-40B4-BE49-F238E27FC236}">
                  <a16:creationId xmlns:a16="http://schemas.microsoft.com/office/drawing/2014/main" id="{C82C4A21-A49D-79E4-B6E5-BDC3CBFF4984}"/>
                </a:ext>
              </a:extLst>
            </p:cNvPr>
            <p:cNvSpPr/>
            <p:nvPr userDrawn="1"/>
          </p:nvSpPr>
          <p:spPr>
            <a:xfrm>
              <a:off x="2133600" y="3744585"/>
              <a:ext cx="9448800" cy="1611640"/>
            </a:xfrm>
            <a:prstGeom prst="roundRect">
              <a:avLst>
                <a:gd name="adj" fmla="val 50000"/>
              </a:avLst>
            </a:prstGeom>
            <a:solidFill>
              <a:srgbClr val="002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871E3204-903E-218D-CABD-64E51802145F}"/>
                </a:ext>
              </a:extLst>
            </p:cNvPr>
            <p:cNvSpPr/>
            <p:nvPr userDrawn="1"/>
          </p:nvSpPr>
          <p:spPr>
            <a:xfrm>
              <a:off x="-19291" y="3744585"/>
              <a:ext cx="3143491" cy="1611640"/>
            </a:xfrm>
            <a:prstGeom prst="roundRect">
              <a:avLst>
                <a:gd name="adj" fmla="val 0"/>
              </a:avLst>
            </a:prstGeom>
            <a:solidFill>
              <a:srgbClr val="002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 Placeholder 8">
            <a:extLst>
              <a:ext uri="{FF2B5EF4-FFF2-40B4-BE49-F238E27FC236}">
                <a16:creationId xmlns:a16="http://schemas.microsoft.com/office/drawing/2014/main" id="{E6CC16DB-630C-B542-9ED1-DB6B67C8E620}"/>
              </a:ext>
            </a:extLst>
          </p:cNvPr>
          <p:cNvSpPr>
            <a:spLocks noGrp="1"/>
          </p:cNvSpPr>
          <p:nvPr>
            <p:ph type="body" sz="quarter" idx="13" hasCustomPrompt="1"/>
          </p:nvPr>
        </p:nvSpPr>
        <p:spPr>
          <a:xfrm>
            <a:off x="671551" y="3959019"/>
            <a:ext cx="8429586" cy="1214437"/>
          </a:xfrm>
          <a:prstGeom prst="rect">
            <a:avLst/>
          </a:prstGeom>
        </p:spPr>
        <p:txBody>
          <a:bodyPr anchor="ctr"/>
          <a:lstStyle>
            <a:lvl1pPr>
              <a:lnSpc>
                <a:spcPts val="4000"/>
              </a:lnSpc>
              <a:spcBef>
                <a:spcPts val="0"/>
              </a:spcBef>
              <a:defRPr sz="3600" b="1"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Presentation Title </a:t>
            </a:r>
          </a:p>
          <a:p>
            <a:pPr lvl="0"/>
            <a:r>
              <a:rPr lang="en-GB" dirty="0"/>
              <a:t>in Arial Narrow Bold 36 points</a:t>
            </a:r>
            <a:endParaRPr lang="en-US" dirty="0"/>
          </a:p>
        </p:txBody>
      </p:sp>
      <p:sp>
        <p:nvSpPr>
          <p:cNvPr id="14" name="Text Placeholder 8">
            <a:extLst>
              <a:ext uri="{FF2B5EF4-FFF2-40B4-BE49-F238E27FC236}">
                <a16:creationId xmlns:a16="http://schemas.microsoft.com/office/drawing/2014/main" id="{165EBFE2-B092-5A40-8B99-8D1478109D12}"/>
              </a:ext>
            </a:extLst>
          </p:cNvPr>
          <p:cNvSpPr>
            <a:spLocks noGrp="1"/>
          </p:cNvSpPr>
          <p:nvPr>
            <p:ph type="body" sz="quarter" idx="14" hasCustomPrompt="1"/>
          </p:nvPr>
        </p:nvSpPr>
        <p:spPr>
          <a:xfrm>
            <a:off x="671551" y="5469891"/>
            <a:ext cx="8429587" cy="956257"/>
          </a:xfrm>
          <a:prstGeom prst="rect">
            <a:avLst/>
          </a:prstGeom>
        </p:spPr>
        <p:txBody>
          <a:bodyPr anchor="ctr"/>
          <a:lstStyle>
            <a:lvl1pPr>
              <a:lnSpc>
                <a:spcPts val="1900"/>
              </a:lnSpc>
              <a:defRPr sz="2600" b="1"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Presentation  Sub -Title </a:t>
            </a:r>
          </a:p>
          <a:p>
            <a:pPr lvl="0"/>
            <a:r>
              <a:rPr lang="en-GB" dirty="0"/>
              <a:t>in Arial Narrow Bold 26 points</a:t>
            </a:r>
            <a:endParaRPr lang="en-US" dirty="0"/>
          </a:p>
        </p:txBody>
      </p:sp>
      <p:pic>
        <p:nvPicPr>
          <p:cNvPr id="15" name="Picture 14">
            <a:extLst>
              <a:ext uri="{FF2B5EF4-FFF2-40B4-BE49-F238E27FC236}">
                <a16:creationId xmlns:a16="http://schemas.microsoft.com/office/drawing/2014/main" id="{E2522F44-AFB5-F83A-7492-D02FCDA93E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35025" y="343601"/>
            <a:ext cx="2372613" cy="504933"/>
          </a:xfrm>
          <a:prstGeom prst="rect">
            <a:avLst/>
          </a:prstGeom>
        </p:spPr>
      </p:pic>
      <p:pic>
        <p:nvPicPr>
          <p:cNvPr id="22" name="Picture 21" descr="A close up of a sign&#10;&#10;Description automatically generated">
            <a:extLst>
              <a:ext uri="{FF2B5EF4-FFF2-40B4-BE49-F238E27FC236}">
                <a16:creationId xmlns:a16="http://schemas.microsoft.com/office/drawing/2014/main" id="{DAEB1B28-49DC-20D8-996D-CD802CB4266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13643" y="238570"/>
            <a:ext cx="976186" cy="735529"/>
          </a:xfrm>
          <a:prstGeom prst="rect">
            <a:avLst/>
          </a:prstGeom>
        </p:spPr>
      </p:pic>
      <p:pic>
        <p:nvPicPr>
          <p:cNvPr id="23" name="Picture 22">
            <a:extLst>
              <a:ext uri="{FF2B5EF4-FFF2-40B4-BE49-F238E27FC236}">
                <a16:creationId xmlns:a16="http://schemas.microsoft.com/office/drawing/2014/main" id="{5A7D93AF-AC93-6F0D-69E5-EE01D270C48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7146" y="183898"/>
            <a:ext cx="1120806" cy="878892"/>
          </a:xfrm>
          <a:prstGeom prst="rect">
            <a:avLst/>
          </a:prstGeom>
        </p:spPr>
      </p:pic>
    </p:spTree>
    <p:extLst>
      <p:ext uri="{BB962C8B-B14F-4D97-AF65-F5344CB8AC3E}">
        <p14:creationId xmlns:p14="http://schemas.microsoft.com/office/powerpoint/2010/main" val="518793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 Body Copy">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409E07F2-33D7-1A41-8B7B-A72CFD26A6B4}"/>
              </a:ext>
            </a:extLst>
          </p:cNvPr>
          <p:cNvSpPr>
            <a:spLocks noGrp="1"/>
          </p:cNvSpPr>
          <p:nvPr>
            <p:ph type="body" sz="quarter" idx="14" hasCustomPrompt="1"/>
          </p:nvPr>
        </p:nvSpPr>
        <p:spPr>
          <a:xfrm>
            <a:off x="454296" y="1123773"/>
            <a:ext cx="11243333" cy="4976990"/>
          </a:xfrm>
          <a:prstGeom prst="rect">
            <a:avLst/>
          </a:prstGeom>
          <a:ln>
            <a:noFill/>
          </a:ln>
        </p:spPr>
        <p:txBody>
          <a:bodyPr anchor="t"/>
          <a:lstStyle>
            <a:lvl1pPr marL="0" indent="0" algn="l">
              <a:buFont typeface="Arial" panose="020B0604020202020204" pitchFamily="34" charset="0"/>
              <a:buNone/>
              <a:defRPr sz="2400" b="0" i="0">
                <a:solidFill>
                  <a:schemeClr val="tx1"/>
                </a:solidFill>
                <a:latin typeface="Arial Narrow" panose="020B0604020202020204" pitchFamily="34" charset="0"/>
                <a:cs typeface="Arial Narrow" panose="020B0604020202020204" pitchFamily="34" charset="0"/>
              </a:defRPr>
            </a:lvl1pPr>
            <a:lvl2pPr marL="800100" indent="-342900" algn="l">
              <a:buFont typeface="Arial" panose="020B0604020202020204" pitchFamily="34" charset="0"/>
              <a:buChar char="•"/>
              <a:defRPr sz="2200" b="0" i="0">
                <a:latin typeface="Arial Narrow" panose="020B0604020202020204" pitchFamily="34" charset="0"/>
                <a:cs typeface="Arial Narrow" panose="020B0604020202020204" pitchFamily="34" charset="0"/>
              </a:defRPr>
            </a:lvl2pPr>
            <a:lvl3pPr algn="l">
              <a:defRPr sz="2000" b="0" i="0">
                <a:latin typeface="Arial Narrow" panose="020B0604020202020204" pitchFamily="34" charset="0"/>
                <a:cs typeface="Arial Narrow"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Body Copy Heading Arial Narrow 24 points</a:t>
            </a:r>
          </a:p>
          <a:p>
            <a:pPr lvl="1"/>
            <a:r>
              <a:rPr lang="en-GB" dirty="0"/>
              <a:t>The next level of information will have bullet points in 22 points and in the brand red colour</a:t>
            </a:r>
          </a:p>
          <a:p>
            <a:pPr lvl="2"/>
            <a:r>
              <a:rPr lang="en-GB" dirty="0"/>
              <a:t>The next of information will have bullet points in 20 points and in the brand red colour</a:t>
            </a:r>
          </a:p>
          <a:p>
            <a:pPr lvl="0"/>
            <a:endParaRPr lang="en-GB" dirty="0"/>
          </a:p>
        </p:txBody>
      </p:sp>
      <p:sp>
        <p:nvSpPr>
          <p:cNvPr id="5" name="Rectangle 4">
            <a:extLst>
              <a:ext uri="{FF2B5EF4-FFF2-40B4-BE49-F238E27FC236}">
                <a16:creationId xmlns:a16="http://schemas.microsoft.com/office/drawing/2014/main" id="{3B439341-C0AC-E342-B7A1-09EC1D0FC30C}"/>
              </a:ext>
            </a:extLst>
          </p:cNvPr>
          <p:cNvSpPr/>
          <p:nvPr userDrawn="1"/>
        </p:nvSpPr>
        <p:spPr>
          <a:xfrm>
            <a:off x="0" y="304800"/>
            <a:ext cx="152400" cy="838200"/>
          </a:xfrm>
          <a:prstGeom prst="rect">
            <a:avLst/>
          </a:prstGeom>
          <a:solidFill>
            <a:srgbClr val="002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8">
            <a:extLst>
              <a:ext uri="{FF2B5EF4-FFF2-40B4-BE49-F238E27FC236}">
                <a16:creationId xmlns:a16="http://schemas.microsoft.com/office/drawing/2014/main" id="{939FB525-4E68-E346-90F4-5981760AEEF4}"/>
              </a:ext>
            </a:extLst>
          </p:cNvPr>
          <p:cNvSpPr>
            <a:spLocks noGrp="1"/>
          </p:cNvSpPr>
          <p:nvPr>
            <p:ph type="body" sz="quarter" idx="13" hasCustomPrompt="1"/>
          </p:nvPr>
        </p:nvSpPr>
        <p:spPr>
          <a:xfrm>
            <a:off x="454296" y="377097"/>
            <a:ext cx="11243333" cy="546100"/>
          </a:xfrm>
          <a:prstGeom prst="rect">
            <a:avLst/>
          </a:prstGeom>
        </p:spPr>
        <p:txBody>
          <a:bodyPr anchor="ctr"/>
          <a:lstStyle>
            <a:lvl1pPr>
              <a:defRPr sz="30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Slide Heading in Arial Narrow Bold 30 points</a:t>
            </a:r>
            <a:endParaRPr lang="en-US" dirty="0"/>
          </a:p>
        </p:txBody>
      </p:sp>
      <p:pic>
        <p:nvPicPr>
          <p:cNvPr id="9" name="Picture 8" descr="A close up of a sign&#10;&#10;Description automatically generated">
            <a:extLst>
              <a:ext uri="{FF2B5EF4-FFF2-40B4-BE49-F238E27FC236}">
                <a16:creationId xmlns:a16="http://schemas.microsoft.com/office/drawing/2014/main" id="{2FF50184-15B1-C6E2-6891-61BA2D0FB0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781" y="6272377"/>
            <a:ext cx="553506" cy="417051"/>
          </a:xfrm>
          <a:prstGeom prst="rect">
            <a:avLst/>
          </a:prstGeom>
        </p:spPr>
      </p:pic>
      <p:pic>
        <p:nvPicPr>
          <p:cNvPr id="10" name="Picture 9">
            <a:extLst>
              <a:ext uri="{FF2B5EF4-FFF2-40B4-BE49-F238E27FC236}">
                <a16:creationId xmlns:a16="http://schemas.microsoft.com/office/drawing/2014/main" id="{CA929E24-CDEC-77BE-E2A9-90E077D661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3780" y="6231733"/>
            <a:ext cx="635506" cy="498339"/>
          </a:xfrm>
          <a:prstGeom prst="rect">
            <a:avLst/>
          </a:prstGeom>
        </p:spPr>
      </p:pic>
    </p:spTree>
    <p:extLst>
      <p:ext uri="{BB962C8B-B14F-4D97-AF65-F5344CB8AC3E}">
        <p14:creationId xmlns:p14="http://schemas.microsoft.com/office/powerpoint/2010/main" val="60223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Heading + Body Cop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0B49A4-96C2-204F-8B63-E8DCFBCC807B}"/>
              </a:ext>
            </a:extLst>
          </p:cNvPr>
          <p:cNvSpPr/>
          <p:nvPr userDrawn="1"/>
        </p:nvSpPr>
        <p:spPr>
          <a:xfrm>
            <a:off x="0" y="0"/>
            <a:ext cx="12192000" cy="6858000"/>
          </a:xfrm>
          <a:prstGeom prst="rect">
            <a:avLst/>
          </a:pr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4D79A32-4E35-994F-977F-95254955A6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1544"/>
          <a:stretch/>
        </p:blipFill>
        <p:spPr>
          <a:xfrm>
            <a:off x="4955597" y="0"/>
            <a:ext cx="7221955" cy="6858000"/>
          </a:xfrm>
          <a:prstGeom prst="rect">
            <a:avLst/>
          </a:prstGeom>
        </p:spPr>
      </p:pic>
      <p:sp>
        <p:nvSpPr>
          <p:cNvPr id="4" name="Text Placeholder 8">
            <a:extLst>
              <a:ext uri="{FF2B5EF4-FFF2-40B4-BE49-F238E27FC236}">
                <a16:creationId xmlns:a16="http://schemas.microsoft.com/office/drawing/2014/main" id="{071A5DEF-F452-304E-8918-1D1FB675C3B1}"/>
              </a:ext>
            </a:extLst>
          </p:cNvPr>
          <p:cNvSpPr>
            <a:spLocks noGrp="1"/>
          </p:cNvSpPr>
          <p:nvPr>
            <p:ph type="body" sz="quarter" idx="13" hasCustomPrompt="1"/>
          </p:nvPr>
        </p:nvSpPr>
        <p:spPr>
          <a:xfrm>
            <a:off x="744226" y="3081020"/>
            <a:ext cx="9776087" cy="546100"/>
          </a:xfrm>
          <a:prstGeom prst="rect">
            <a:avLst/>
          </a:prstGeom>
        </p:spPr>
        <p:txBody>
          <a:bodyPr anchor="ctr"/>
          <a:lstStyle>
            <a:lvl1pPr>
              <a:defRPr sz="3000" b="1"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Separator Title in Arial Narrow Bold 30 points</a:t>
            </a:r>
            <a:endParaRPr lang="en-US" dirty="0"/>
          </a:p>
        </p:txBody>
      </p:sp>
      <p:sp>
        <p:nvSpPr>
          <p:cNvPr id="5" name="Text Placeholder 8">
            <a:extLst>
              <a:ext uri="{FF2B5EF4-FFF2-40B4-BE49-F238E27FC236}">
                <a16:creationId xmlns:a16="http://schemas.microsoft.com/office/drawing/2014/main" id="{B3BD00E5-9B6A-A24C-980E-94674124E661}"/>
              </a:ext>
            </a:extLst>
          </p:cNvPr>
          <p:cNvSpPr>
            <a:spLocks noGrp="1"/>
          </p:cNvSpPr>
          <p:nvPr>
            <p:ph type="body" sz="quarter" idx="14" hasCustomPrompt="1"/>
          </p:nvPr>
        </p:nvSpPr>
        <p:spPr>
          <a:xfrm>
            <a:off x="744225" y="3692752"/>
            <a:ext cx="9776087" cy="359969"/>
          </a:xfrm>
          <a:prstGeom prst="rect">
            <a:avLst/>
          </a:prstGeom>
        </p:spPr>
        <p:txBody>
          <a:bodyPr anchor="ctr"/>
          <a:lstStyle>
            <a:lvl1pPr marL="0" indent="0">
              <a:buFont typeface="Arial" panose="020B0604020202020204" pitchFamily="34" charset="0"/>
              <a:buNone/>
              <a:defRPr sz="2400" b="0"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Separator Sub-Title in Arial Narrow 24 points</a:t>
            </a:r>
          </a:p>
        </p:txBody>
      </p:sp>
    </p:spTree>
    <p:extLst>
      <p:ext uri="{BB962C8B-B14F-4D97-AF65-F5344CB8AC3E}">
        <p14:creationId xmlns:p14="http://schemas.microsoft.com/office/powerpoint/2010/main" val="1160212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parato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AC8E35-AB2F-C89C-8603-8C73FBB1BC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8">
            <a:extLst>
              <a:ext uri="{FF2B5EF4-FFF2-40B4-BE49-F238E27FC236}">
                <a16:creationId xmlns:a16="http://schemas.microsoft.com/office/drawing/2014/main" id="{071A5DEF-F452-304E-8918-1D1FB675C3B1}"/>
              </a:ext>
            </a:extLst>
          </p:cNvPr>
          <p:cNvSpPr>
            <a:spLocks noGrp="1"/>
          </p:cNvSpPr>
          <p:nvPr>
            <p:ph type="body" sz="quarter" idx="13" hasCustomPrompt="1"/>
          </p:nvPr>
        </p:nvSpPr>
        <p:spPr>
          <a:xfrm>
            <a:off x="1219714" y="3263900"/>
            <a:ext cx="9776087" cy="546100"/>
          </a:xfrm>
          <a:prstGeom prst="rect">
            <a:avLst/>
          </a:prstGeom>
        </p:spPr>
        <p:txBody>
          <a:bodyPr anchor="ctr"/>
          <a:lstStyle>
            <a:lvl1pPr>
              <a:defRPr sz="30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Separator Title in Arial Narrow Bold 30 points</a:t>
            </a:r>
            <a:endParaRPr lang="en-US" dirty="0"/>
          </a:p>
        </p:txBody>
      </p:sp>
      <p:sp>
        <p:nvSpPr>
          <p:cNvPr id="5" name="Text Placeholder 8">
            <a:extLst>
              <a:ext uri="{FF2B5EF4-FFF2-40B4-BE49-F238E27FC236}">
                <a16:creationId xmlns:a16="http://schemas.microsoft.com/office/drawing/2014/main" id="{B3BD00E5-9B6A-A24C-980E-94674124E661}"/>
              </a:ext>
            </a:extLst>
          </p:cNvPr>
          <p:cNvSpPr>
            <a:spLocks noGrp="1"/>
          </p:cNvSpPr>
          <p:nvPr>
            <p:ph type="body" sz="quarter" idx="14" hasCustomPrompt="1"/>
          </p:nvPr>
        </p:nvSpPr>
        <p:spPr>
          <a:xfrm>
            <a:off x="1219713" y="3875632"/>
            <a:ext cx="9776087" cy="359969"/>
          </a:xfrm>
          <a:prstGeom prst="rect">
            <a:avLst/>
          </a:prstGeom>
        </p:spPr>
        <p:txBody>
          <a:bodyPr anchor="ctr"/>
          <a:lstStyle>
            <a:lvl1pPr marL="0" indent="0">
              <a:buFont typeface="Arial" panose="020B0604020202020204" pitchFamily="34" charset="0"/>
              <a:buNone/>
              <a:defRPr sz="2400" b="0"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Separator Sub-Title in Arial Narrow 24 points</a:t>
            </a:r>
          </a:p>
        </p:txBody>
      </p:sp>
    </p:spTree>
    <p:extLst>
      <p:ext uri="{BB962C8B-B14F-4D97-AF65-F5344CB8AC3E}">
        <p14:creationId xmlns:p14="http://schemas.microsoft.com/office/powerpoint/2010/main" val="344806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Heading + Body Copy">
    <p:spTree>
      <p:nvGrpSpPr>
        <p:cNvPr id="1" name=""/>
        <p:cNvGrpSpPr/>
        <p:nvPr/>
      </p:nvGrpSpPr>
      <p:grpSpPr>
        <a:xfrm>
          <a:off x="0" y="0"/>
          <a:ext cx="0" cy="0"/>
          <a:chOff x="0" y="0"/>
          <a:chExt cx="0" cy="0"/>
        </a:xfrm>
      </p:grpSpPr>
      <p:sp>
        <p:nvSpPr>
          <p:cNvPr id="4" name="Chart Placeholder 10">
            <a:extLst>
              <a:ext uri="{FF2B5EF4-FFF2-40B4-BE49-F238E27FC236}">
                <a16:creationId xmlns:a16="http://schemas.microsoft.com/office/drawing/2014/main" id="{40C89F38-AF22-2644-9073-7537E9C2A3C2}"/>
              </a:ext>
            </a:extLst>
          </p:cNvPr>
          <p:cNvSpPr>
            <a:spLocks noGrp="1"/>
          </p:cNvSpPr>
          <p:nvPr>
            <p:ph type="chart" sz="quarter" idx="15" hasCustomPrompt="1"/>
          </p:nvPr>
        </p:nvSpPr>
        <p:spPr>
          <a:xfrm>
            <a:off x="448703" y="1958060"/>
            <a:ext cx="5301167" cy="4095750"/>
          </a:xfrm>
          <a:prstGeom prst="rect">
            <a:avLst/>
          </a:prstGeom>
          <a:solidFill>
            <a:schemeClr val="accent4">
              <a:lumMod val="40000"/>
              <a:lumOff val="60000"/>
              <a:alpha val="0"/>
            </a:schemeClr>
          </a:solidFill>
        </p:spPr>
        <p:txBody>
          <a:bodyPr/>
          <a:lstStyle>
            <a:lvl1pPr marL="0" indent="0">
              <a:buNone/>
              <a:defRPr sz="2200" b="0" i="0">
                <a:solidFill>
                  <a:schemeClr val="tx1"/>
                </a:solidFill>
                <a:latin typeface="Arial Narrow" panose="020B0604020202020204" pitchFamily="34" charset="0"/>
                <a:cs typeface="Arial Narrow" panose="020B0604020202020204" pitchFamily="34" charset="0"/>
              </a:defRPr>
            </a:lvl1pPr>
          </a:lstStyle>
          <a:p>
            <a:r>
              <a:rPr lang="en-US" dirty="0"/>
              <a:t>Chart/graph sub text Arial Narrow 22 points regular</a:t>
            </a:r>
          </a:p>
        </p:txBody>
      </p:sp>
      <p:sp>
        <p:nvSpPr>
          <p:cNvPr id="5" name="Chart Placeholder 10">
            <a:extLst>
              <a:ext uri="{FF2B5EF4-FFF2-40B4-BE49-F238E27FC236}">
                <a16:creationId xmlns:a16="http://schemas.microsoft.com/office/drawing/2014/main" id="{88BE1F98-0C40-7345-93E2-18174354272D}"/>
              </a:ext>
            </a:extLst>
          </p:cNvPr>
          <p:cNvSpPr>
            <a:spLocks noGrp="1"/>
          </p:cNvSpPr>
          <p:nvPr>
            <p:ph type="chart" sz="quarter" idx="16" hasCustomPrompt="1"/>
          </p:nvPr>
        </p:nvSpPr>
        <p:spPr>
          <a:xfrm>
            <a:off x="6727228" y="1939925"/>
            <a:ext cx="4932045" cy="4095750"/>
          </a:xfrm>
          <a:prstGeom prst="rect">
            <a:avLst/>
          </a:prstGeom>
        </p:spPr>
        <p:txBody>
          <a:bodyPr/>
          <a:lstStyle>
            <a:lvl1pPr marL="0" indent="0">
              <a:buNone/>
              <a:defRPr sz="2200" b="0" i="0">
                <a:solidFill>
                  <a:schemeClr val="tx1"/>
                </a:solidFill>
                <a:latin typeface="Arial Narrow" panose="020B0604020202020204" pitchFamily="34" charset="0"/>
                <a:cs typeface="Arial Narrow" panose="020B0604020202020204" pitchFamily="34" charset="0"/>
              </a:defRPr>
            </a:lvl1pPr>
          </a:lstStyle>
          <a:p>
            <a:r>
              <a:rPr lang="en-US" dirty="0"/>
              <a:t>Chart/graph sub text Arial Narrow 22 points regular</a:t>
            </a:r>
          </a:p>
        </p:txBody>
      </p:sp>
      <p:sp>
        <p:nvSpPr>
          <p:cNvPr id="9" name="Text Placeholder 8">
            <a:extLst>
              <a:ext uri="{FF2B5EF4-FFF2-40B4-BE49-F238E27FC236}">
                <a16:creationId xmlns:a16="http://schemas.microsoft.com/office/drawing/2014/main" id="{30DEC69E-4869-BA46-8E5F-4E78A2963F62}"/>
              </a:ext>
            </a:extLst>
          </p:cNvPr>
          <p:cNvSpPr>
            <a:spLocks noGrp="1"/>
          </p:cNvSpPr>
          <p:nvPr>
            <p:ph type="body" sz="quarter" idx="13" hasCustomPrompt="1"/>
          </p:nvPr>
        </p:nvSpPr>
        <p:spPr>
          <a:xfrm>
            <a:off x="454296" y="377097"/>
            <a:ext cx="11243333" cy="546100"/>
          </a:xfrm>
          <a:prstGeom prst="rect">
            <a:avLst/>
          </a:prstGeom>
        </p:spPr>
        <p:txBody>
          <a:bodyPr anchor="ctr"/>
          <a:lstStyle>
            <a:lvl1pPr>
              <a:defRPr sz="30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Slide Heading in Arial Narrow Bold 30 points</a:t>
            </a:r>
            <a:endParaRPr lang="en-US" dirty="0"/>
          </a:p>
        </p:txBody>
      </p:sp>
      <p:sp>
        <p:nvSpPr>
          <p:cNvPr id="13" name="Text Placeholder 8">
            <a:extLst>
              <a:ext uri="{FF2B5EF4-FFF2-40B4-BE49-F238E27FC236}">
                <a16:creationId xmlns:a16="http://schemas.microsoft.com/office/drawing/2014/main" id="{6A397625-7B7E-D24C-BF6E-54D236C12979}"/>
              </a:ext>
            </a:extLst>
          </p:cNvPr>
          <p:cNvSpPr>
            <a:spLocks noGrp="1"/>
          </p:cNvSpPr>
          <p:nvPr>
            <p:ph type="body" sz="quarter" idx="14" hasCustomPrompt="1"/>
          </p:nvPr>
        </p:nvSpPr>
        <p:spPr>
          <a:xfrm>
            <a:off x="454296" y="1123773"/>
            <a:ext cx="11243333" cy="546100"/>
          </a:xfrm>
          <a:prstGeom prst="rect">
            <a:avLst/>
          </a:prstGeom>
          <a:ln>
            <a:noFill/>
          </a:ln>
        </p:spPr>
        <p:txBody>
          <a:bodyPr anchor="t"/>
          <a:lstStyle>
            <a:lvl1pPr marL="0" indent="0" algn="l">
              <a:buFont typeface="Arial" panose="020B0604020202020204" pitchFamily="34" charset="0"/>
              <a:buNone/>
              <a:defRPr sz="2400" b="0" i="0">
                <a:solidFill>
                  <a:schemeClr val="tx1"/>
                </a:solidFill>
                <a:latin typeface="Arial Narrow" panose="020B0604020202020204" pitchFamily="34" charset="0"/>
                <a:cs typeface="Arial Narrow" panose="020B0604020202020204" pitchFamily="34" charset="0"/>
              </a:defRPr>
            </a:lvl1pPr>
            <a:lvl2pPr marL="800100" indent="-342900" algn="l">
              <a:buFont typeface="Arial" panose="020B0604020202020204" pitchFamily="34" charset="0"/>
              <a:buChar char="•"/>
              <a:defRPr sz="2200" b="0" i="0">
                <a:latin typeface="Arial Narrow" panose="020B0604020202020204" pitchFamily="34" charset="0"/>
                <a:cs typeface="Arial Narrow" panose="020B0604020202020204" pitchFamily="34" charset="0"/>
              </a:defRPr>
            </a:lvl2pPr>
            <a:lvl3pPr algn="l">
              <a:defRPr sz="2000" b="0" i="0">
                <a:latin typeface="Arial Narrow" panose="020B0604020202020204" pitchFamily="34" charset="0"/>
                <a:cs typeface="Arial Narrow"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Body Copy Heading Arial Narrow 24 points</a:t>
            </a:r>
          </a:p>
        </p:txBody>
      </p:sp>
      <p:pic>
        <p:nvPicPr>
          <p:cNvPr id="8" name="Picture 7" descr="A close up of a sign&#10;&#10;Description automatically generated">
            <a:extLst>
              <a:ext uri="{FF2B5EF4-FFF2-40B4-BE49-F238E27FC236}">
                <a16:creationId xmlns:a16="http://schemas.microsoft.com/office/drawing/2014/main" id="{F9B4C5F8-B5F5-E9DC-F8A7-0EB528197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781" y="6272377"/>
            <a:ext cx="553506" cy="417051"/>
          </a:xfrm>
          <a:prstGeom prst="rect">
            <a:avLst/>
          </a:prstGeom>
        </p:spPr>
      </p:pic>
      <p:pic>
        <p:nvPicPr>
          <p:cNvPr id="10" name="Picture 9">
            <a:extLst>
              <a:ext uri="{FF2B5EF4-FFF2-40B4-BE49-F238E27FC236}">
                <a16:creationId xmlns:a16="http://schemas.microsoft.com/office/drawing/2014/main" id="{32A96CF3-CD34-723C-0C2E-E794CD9436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3780" y="6231733"/>
            <a:ext cx="635506" cy="498339"/>
          </a:xfrm>
          <a:prstGeom prst="rect">
            <a:avLst/>
          </a:prstGeom>
        </p:spPr>
      </p:pic>
    </p:spTree>
    <p:extLst>
      <p:ext uri="{BB962C8B-B14F-4D97-AF65-F5344CB8AC3E}">
        <p14:creationId xmlns:p14="http://schemas.microsoft.com/office/powerpoint/2010/main" val="22722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Heading + Body Copy">
    <p:spTree>
      <p:nvGrpSpPr>
        <p:cNvPr id="1" name=""/>
        <p:cNvGrpSpPr/>
        <p:nvPr/>
      </p:nvGrpSpPr>
      <p:grpSpPr>
        <a:xfrm>
          <a:off x="0" y="0"/>
          <a:ext cx="0" cy="0"/>
          <a:chOff x="0" y="0"/>
          <a:chExt cx="0" cy="0"/>
        </a:xfrm>
      </p:grpSpPr>
      <p:sp>
        <p:nvSpPr>
          <p:cNvPr id="4" name="Chart Placeholder 10">
            <a:extLst>
              <a:ext uri="{FF2B5EF4-FFF2-40B4-BE49-F238E27FC236}">
                <a16:creationId xmlns:a16="http://schemas.microsoft.com/office/drawing/2014/main" id="{40C89F38-AF22-2644-9073-7537E9C2A3C2}"/>
              </a:ext>
            </a:extLst>
          </p:cNvPr>
          <p:cNvSpPr>
            <a:spLocks noGrp="1"/>
          </p:cNvSpPr>
          <p:nvPr>
            <p:ph type="chart" sz="quarter" idx="15" hasCustomPrompt="1"/>
          </p:nvPr>
        </p:nvSpPr>
        <p:spPr>
          <a:xfrm>
            <a:off x="448702" y="1958060"/>
            <a:ext cx="11243333" cy="4095750"/>
          </a:xfrm>
          <a:prstGeom prst="rect">
            <a:avLst/>
          </a:prstGeom>
          <a:solidFill>
            <a:schemeClr val="accent4">
              <a:lumMod val="40000"/>
              <a:lumOff val="60000"/>
              <a:alpha val="0"/>
            </a:schemeClr>
          </a:solidFill>
        </p:spPr>
        <p:txBody>
          <a:bodyPr/>
          <a:lstStyle>
            <a:lvl1pPr marL="0" indent="0">
              <a:buNone/>
              <a:defRPr sz="2200" b="0" i="0">
                <a:solidFill>
                  <a:schemeClr val="tx1"/>
                </a:solidFill>
                <a:latin typeface="Arial Narrow" panose="020B0604020202020204" pitchFamily="34" charset="0"/>
                <a:cs typeface="Arial Narrow" panose="020B0604020202020204" pitchFamily="34" charset="0"/>
              </a:defRPr>
            </a:lvl1pPr>
          </a:lstStyle>
          <a:p>
            <a:r>
              <a:rPr lang="en-US" dirty="0"/>
              <a:t>Chart/graph sub text Arial Narrow 22 points regular</a:t>
            </a:r>
          </a:p>
        </p:txBody>
      </p:sp>
      <p:sp>
        <p:nvSpPr>
          <p:cNvPr id="9" name="Text Placeholder 8">
            <a:extLst>
              <a:ext uri="{FF2B5EF4-FFF2-40B4-BE49-F238E27FC236}">
                <a16:creationId xmlns:a16="http://schemas.microsoft.com/office/drawing/2014/main" id="{30DEC69E-4869-BA46-8E5F-4E78A2963F62}"/>
              </a:ext>
            </a:extLst>
          </p:cNvPr>
          <p:cNvSpPr>
            <a:spLocks noGrp="1"/>
          </p:cNvSpPr>
          <p:nvPr>
            <p:ph type="body" sz="quarter" idx="13" hasCustomPrompt="1"/>
          </p:nvPr>
        </p:nvSpPr>
        <p:spPr>
          <a:xfrm>
            <a:off x="454296" y="377097"/>
            <a:ext cx="11237739" cy="546100"/>
          </a:xfrm>
          <a:prstGeom prst="rect">
            <a:avLst/>
          </a:prstGeom>
        </p:spPr>
        <p:txBody>
          <a:bodyPr anchor="ctr"/>
          <a:lstStyle>
            <a:lvl1pPr>
              <a:defRPr sz="30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Slide Heading in Arial Narrow Bold 30 points</a:t>
            </a:r>
            <a:endParaRPr lang="en-US" dirty="0"/>
          </a:p>
        </p:txBody>
      </p:sp>
      <p:sp>
        <p:nvSpPr>
          <p:cNvPr id="13" name="Text Placeholder 8">
            <a:extLst>
              <a:ext uri="{FF2B5EF4-FFF2-40B4-BE49-F238E27FC236}">
                <a16:creationId xmlns:a16="http://schemas.microsoft.com/office/drawing/2014/main" id="{6A397625-7B7E-D24C-BF6E-54D236C12979}"/>
              </a:ext>
            </a:extLst>
          </p:cNvPr>
          <p:cNvSpPr>
            <a:spLocks noGrp="1"/>
          </p:cNvSpPr>
          <p:nvPr>
            <p:ph type="body" sz="quarter" idx="14" hasCustomPrompt="1"/>
          </p:nvPr>
        </p:nvSpPr>
        <p:spPr>
          <a:xfrm>
            <a:off x="454296" y="1123773"/>
            <a:ext cx="11243333" cy="546100"/>
          </a:xfrm>
          <a:prstGeom prst="rect">
            <a:avLst/>
          </a:prstGeom>
          <a:ln>
            <a:noFill/>
          </a:ln>
        </p:spPr>
        <p:txBody>
          <a:bodyPr anchor="t"/>
          <a:lstStyle>
            <a:lvl1pPr marL="0" indent="0" algn="l">
              <a:buFont typeface="Arial" panose="020B0604020202020204" pitchFamily="34" charset="0"/>
              <a:buNone/>
              <a:defRPr sz="2400" b="0" i="0">
                <a:solidFill>
                  <a:schemeClr val="tx1"/>
                </a:solidFill>
                <a:latin typeface="Arial Narrow" panose="020B0604020202020204" pitchFamily="34" charset="0"/>
                <a:cs typeface="Arial Narrow" panose="020B0604020202020204" pitchFamily="34" charset="0"/>
              </a:defRPr>
            </a:lvl1pPr>
            <a:lvl2pPr marL="800100" indent="-342900" algn="l">
              <a:buFont typeface="Arial" panose="020B0604020202020204" pitchFamily="34" charset="0"/>
              <a:buChar char="•"/>
              <a:defRPr sz="2200" b="0" i="0">
                <a:latin typeface="Arial Narrow" panose="020B0604020202020204" pitchFamily="34" charset="0"/>
                <a:cs typeface="Arial Narrow" panose="020B0604020202020204" pitchFamily="34" charset="0"/>
              </a:defRPr>
            </a:lvl2pPr>
            <a:lvl3pPr algn="l">
              <a:defRPr sz="2000" b="0" i="0">
                <a:latin typeface="Arial Narrow" panose="020B0604020202020204" pitchFamily="34" charset="0"/>
                <a:cs typeface="Arial Narrow"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Body Copy Heading Arial Narrow 24 points</a:t>
            </a:r>
          </a:p>
        </p:txBody>
      </p:sp>
      <p:pic>
        <p:nvPicPr>
          <p:cNvPr id="7" name="Picture 6" descr="A close up of a sign&#10;&#10;Description automatically generated">
            <a:extLst>
              <a:ext uri="{FF2B5EF4-FFF2-40B4-BE49-F238E27FC236}">
                <a16:creationId xmlns:a16="http://schemas.microsoft.com/office/drawing/2014/main" id="{09AB1059-CE37-69EE-CC72-00E3291509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781" y="6272377"/>
            <a:ext cx="553506" cy="417051"/>
          </a:xfrm>
          <a:prstGeom prst="rect">
            <a:avLst/>
          </a:prstGeom>
        </p:spPr>
      </p:pic>
      <p:pic>
        <p:nvPicPr>
          <p:cNvPr id="8" name="Picture 7">
            <a:extLst>
              <a:ext uri="{FF2B5EF4-FFF2-40B4-BE49-F238E27FC236}">
                <a16:creationId xmlns:a16="http://schemas.microsoft.com/office/drawing/2014/main" id="{0DF11FAE-59A0-B172-0F41-D55A8E22EB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3780" y="6231733"/>
            <a:ext cx="635506" cy="498339"/>
          </a:xfrm>
          <a:prstGeom prst="rect">
            <a:avLst/>
          </a:prstGeom>
        </p:spPr>
      </p:pic>
    </p:spTree>
    <p:extLst>
      <p:ext uri="{BB962C8B-B14F-4D97-AF65-F5344CB8AC3E}">
        <p14:creationId xmlns:p14="http://schemas.microsoft.com/office/powerpoint/2010/main" val="226974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BBA633-18AE-0641-B5A8-9577509A16E0}"/>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0506098" y="6515088"/>
            <a:ext cx="1510307" cy="168737"/>
          </a:xfrm>
          <a:prstGeom prst="rect">
            <a:avLst/>
          </a:prstGeom>
        </p:spPr>
      </p:pic>
      <p:grpSp>
        <p:nvGrpSpPr>
          <p:cNvPr id="4" name="Group 3">
            <a:extLst>
              <a:ext uri="{FF2B5EF4-FFF2-40B4-BE49-F238E27FC236}">
                <a16:creationId xmlns:a16="http://schemas.microsoft.com/office/drawing/2014/main" id="{88FE4592-308C-E64F-A5AC-47AD9C0A44AF}"/>
              </a:ext>
            </a:extLst>
          </p:cNvPr>
          <p:cNvGrpSpPr/>
          <p:nvPr userDrawn="1"/>
        </p:nvGrpSpPr>
        <p:grpSpPr>
          <a:xfrm>
            <a:off x="11811000" y="350523"/>
            <a:ext cx="383634" cy="185021"/>
            <a:chOff x="11692233" y="6460441"/>
            <a:chExt cx="575967" cy="277780"/>
          </a:xfrm>
        </p:grpSpPr>
        <p:sp>
          <p:nvSpPr>
            <p:cNvPr id="6" name="Delay 5">
              <a:extLst>
                <a:ext uri="{FF2B5EF4-FFF2-40B4-BE49-F238E27FC236}">
                  <a16:creationId xmlns:a16="http://schemas.microsoft.com/office/drawing/2014/main" id="{A54FA726-4348-2B4E-BE3E-FB39DD23B290}"/>
                </a:ext>
              </a:extLst>
            </p:cNvPr>
            <p:cNvSpPr/>
            <p:nvPr userDrawn="1"/>
          </p:nvSpPr>
          <p:spPr>
            <a:xfrm rot="10800000">
              <a:off x="11692233" y="6460441"/>
              <a:ext cx="277780" cy="277780"/>
            </a:xfrm>
            <a:prstGeom prst="flowChartDelay">
              <a:avLst/>
            </a:prstGeom>
            <a:solidFill>
              <a:srgbClr val="002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CC3DE02-0681-9844-8ED4-92D8AF3B702F}"/>
                </a:ext>
              </a:extLst>
            </p:cNvPr>
            <p:cNvSpPr/>
            <p:nvPr userDrawn="1"/>
          </p:nvSpPr>
          <p:spPr>
            <a:xfrm>
              <a:off x="11970013" y="6460441"/>
              <a:ext cx="298187" cy="277780"/>
            </a:xfrm>
            <a:prstGeom prst="rect">
              <a:avLst/>
            </a:prstGeom>
            <a:solidFill>
              <a:srgbClr val="002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Slide Number Placeholder 4">
            <a:extLst>
              <a:ext uri="{FF2B5EF4-FFF2-40B4-BE49-F238E27FC236}">
                <a16:creationId xmlns:a16="http://schemas.microsoft.com/office/drawing/2014/main" id="{D64F6CD1-0F93-D841-97D6-E1E96AC0F40E}"/>
              </a:ext>
            </a:extLst>
          </p:cNvPr>
          <p:cNvSpPr txBox="1">
            <a:spLocks/>
          </p:cNvSpPr>
          <p:nvPr userDrawn="1"/>
        </p:nvSpPr>
        <p:spPr>
          <a:xfrm>
            <a:off x="11830182" y="270900"/>
            <a:ext cx="3810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050" b="0" kern="1200">
                <a:solidFill>
                  <a:schemeClr val="bg1"/>
                </a:solidFill>
                <a:latin typeface="Arial" panose="020B0604020202020204" pitchFamily="34" charset="0"/>
                <a:ea typeface="ヒラギノ角ゴ ProN W3" charset="0"/>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E4B1B767-A3E2-4A4D-B86F-67FEFF9F1C45}" type="slidenum">
              <a:rPr lang="en-US" smtClean="0"/>
              <a:pPr>
                <a:defRPr/>
              </a:pPr>
              <a:t>‹#›</a:t>
            </a:fld>
            <a:endParaRPr lang="en-US" dirty="0"/>
          </a:p>
        </p:txBody>
      </p:sp>
      <p:sp>
        <p:nvSpPr>
          <p:cNvPr id="10" name="Rectangle 9">
            <a:extLst>
              <a:ext uri="{FF2B5EF4-FFF2-40B4-BE49-F238E27FC236}">
                <a16:creationId xmlns:a16="http://schemas.microsoft.com/office/drawing/2014/main" id="{4AFC808C-7849-5E4B-940D-773458F2706F}"/>
              </a:ext>
            </a:extLst>
          </p:cNvPr>
          <p:cNvSpPr/>
          <p:nvPr userDrawn="1"/>
        </p:nvSpPr>
        <p:spPr>
          <a:xfrm>
            <a:off x="0" y="304800"/>
            <a:ext cx="152400" cy="838200"/>
          </a:xfrm>
          <a:prstGeom prst="rect">
            <a:avLst/>
          </a:prstGeom>
          <a:solidFill>
            <a:srgbClr val="002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138999"/>
      </p:ext>
    </p:extLst>
  </p:cSld>
  <p:clrMap bg1="lt1" tx1="dk1" bg2="lt2" tx2="dk2" accent1="accent1" accent2="accent2" accent3="accent3" accent4="accent4" accent5="accent5" accent6="accent6" hlink="hlink" folHlink="folHlink"/>
  <p:sldLayoutIdLst>
    <p:sldLayoutId id="2147483675" r:id="rId1"/>
    <p:sldLayoutId id="2147483688" r:id="rId2"/>
    <p:sldLayoutId id="2147483710" r:id="rId3"/>
    <p:sldLayoutId id="2147483704" r:id="rId4"/>
    <p:sldLayoutId id="2147483681" r:id="rId5"/>
    <p:sldLayoutId id="2147483690" r:id="rId6"/>
    <p:sldLayoutId id="2147483707" r:id="rId7"/>
    <p:sldLayoutId id="2147483693" r:id="rId8"/>
    <p:sldLayoutId id="2147483700" r:id="rId9"/>
    <p:sldLayoutId id="2147483702" r:id="rId10"/>
    <p:sldLayoutId id="2147483696" r:id="rId11"/>
    <p:sldLayoutId id="2147483691" r:id="rId12"/>
    <p:sldLayoutId id="2147483708" r:id="rId13"/>
    <p:sldLayoutId id="2147483711" r:id="rId14"/>
    <p:sldLayoutId id="2147483713" r:id="rId15"/>
    <p:sldLayoutId id="2147483714" r:id="rId16"/>
    <p:sldLayoutId id="214748371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69.png"/><Relationship Id="rId5" Type="http://schemas.openxmlformats.org/officeDocument/2006/relationships/image" Target="../media/image68.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0.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78.emf"/><Relationship Id="rId5" Type="http://schemas.openxmlformats.org/officeDocument/2006/relationships/oleObject" Target="../embeddings/oleObject2.bin"/><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4.tiff"/><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image" Target="../media/image18.emf"/><Relationship Id="rId16"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19" Type="http://schemas.openxmlformats.org/officeDocument/2006/relationships/image" Target="../media/image35.pn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chart" Target="../charts/chart3.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image" Target="../media/image37.jpeg"/><Relationship Id="rId1" Type="http://schemas.openxmlformats.org/officeDocument/2006/relationships/slideLayout" Target="../slideLayouts/slideLayout5.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jpeg"/></Relationships>
</file>

<file path=ppt/slides/_rels/slide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tiff"/><Relationship Id="rId2" Type="http://schemas.openxmlformats.org/officeDocument/2006/relationships/image" Target="../media/image49.jpeg"/><Relationship Id="rId1" Type="http://schemas.openxmlformats.org/officeDocument/2006/relationships/slideLayout" Target="../slideLayouts/slideLayout5.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jpeg"/></Relationships>
</file>

<file path=ppt/slides/_rels/slide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63.jpeg"/><Relationship Id="rId5" Type="http://schemas.openxmlformats.org/officeDocument/2006/relationships/image" Target="../media/image62.jpg"/><Relationship Id="rId4" Type="http://schemas.openxmlformats.org/officeDocument/2006/relationships/image" Target="../media/image6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75A01E-60A5-7B48-9ACB-3C6D45EC5537}"/>
              </a:ext>
            </a:extLst>
          </p:cNvPr>
          <p:cNvSpPr>
            <a:spLocks noGrp="1"/>
          </p:cNvSpPr>
          <p:nvPr>
            <p:ph type="body" sz="quarter" idx="13"/>
          </p:nvPr>
        </p:nvSpPr>
        <p:spPr>
          <a:xfrm>
            <a:off x="457200" y="2793495"/>
            <a:ext cx="11521439" cy="1214437"/>
          </a:xfrm>
        </p:spPr>
        <p:txBody>
          <a:bodyPr/>
          <a:lstStyle/>
          <a:p>
            <a:endParaRPr lang="en-US" dirty="0" smtClean="0"/>
          </a:p>
          <a:p>
            <a:endParaRPr lang="en-US" dirty="0"/>
          </a:p>
          <a:p>
            <a:endParaRPr lang="en-US" dirty="0" smtClean="0"/>
          </a:p>
          <a:p>
            <a:r>
              <a:rPr lang="en-US" dirty="0" smtClean="0"/>
              <a:t>Best Practices on Industrial production </a:t>
            </a:r>
            <a:r>
              <a:rPr lang="en-US" smtClean="0"/>
              <a:t>&amp; processes</a:t>
            </a:r>
            <a:endParaRPr lang="en-US" dirty="0"/>
          </a:p>
          <a:p>
            <a:r>
              <a:rPr lang="en-US" dirty="0" smtClean="0"/>
              <a:t> </a:t>
            </a:r>
            <a:r>
              <a:rPr lang="en-US" sz="2800" dirty="0" smtClean="0"/>
              <a:t>Indorama India </a:t>
            </a:r>
            <a:r>
              <a:rPr lang="en-US" sz="2800" dirty="0"/>
              <a:t> </a:t>
            </a:r>
            <a:r>
              <a:rPr lang="en-US" sz="2800" dirty="0" smtClean="0"/>
              <a:t>Pvt Ltd , </a:t>
            </a:r>
            <a:r>
              <a:rPr lang="en-US" sz="2800" dirty="0" err="1" smtClean="0"/>
              <a:t>Haldia</a:t>
            </a:r>
            <a:endParaRPr lang="en-IN" sz="2800" dirty="0" smtClean="0"/>
          </a:p>
          <a:p>
            <a:endParaRPr lang="en-US" sz="2400" dirty="0"/>
          </a:p>
          <a:p>
            <a:endParaRPr lang="en-IN" sz="2400" dirty="0" smtClean="0"/>
          </a:p>
          <a:p>
            <a:endParaRPr lang="en-US" sz="2000" dirty="0"/>
          </a:p>
        </p:txBody>
      </p:sp>
      <p:sp>
        <p:nvSpPr>
          <p:cNvPr id="5" name="Slide Number Placeholder 4">
            <a:extLst>
              <a:ext uri="{FF2B5EF4-FFF2-40B4-BE49-F238E27FC236}">
                <a16:creationId xmlns:a16="http://schemas.microsoft.com/office/drawing/2014/main" id="{8F4CFAA1-98BE-7147-83EA-CCDCCAA80199}"/>
              </a:ext>
            </a:extLst>
          </p:cNvPr>
          <p:cNvSpPr>
            <a:spLocks noGrp="1"/>
          </p:cNvSpPr>
          <p:nvPr>
            <p:ph type="sldNum" sz="quarter" idx="4"/>
          </p:nvPr>
        </p:nvSpPr>
        <p:spPr>
          <a:xfrm>
            <a:off x="986850" y="4936384"/>
            <a:ext cx="1940555" cy="572188"/>
          </a:xfrm>
        </p:spPr>
        <p:txBody>
          <a:bodyPr/>
          <a:lstStyle/>
          <a:p>
            <a:r>
              <a:rPr lang="en-US" sz="2400" dirty="0" smtClean="0"/>
              <a:t>30.11.2023</a:t>
            </a:r>
            <a:endParaRPr lang="en-US" sz="2400" dirty="0"/>
          </a:p>
        </p:txBody>
      </p:sp>
    </p:spTree>
    <p:extLst>
      <p:ext uri="{BB962C8B-B14F-4D97-AF65-F5344CB8AC3E}">
        <p14:creationId xmlns:p14="http://schemas.microsoft.com/office/powerpoint/2010/main" val="1104245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54296" y="359390"/>
            <a:ext cx="11243333" cy="546100"/>
          </a:xfrm>
        </p:spPr>
        <p:txBody>
          <a:bodyPr/>
          <a:lstStyle/>
          <a:p>
            <a:r>
              <a:rPr lang="en-US" dirty="0" smtClean="0"/>
              <a:t>ISO Certification (</a:t>
            </a:r>
            <a:r>
              <a:rPr lang="en-US" sz="3200" dirty="0">
                <a:latin typeface="Arial Narrow" panose="020B0606020202030204" pitchFamily="34" charset="0"/>
              </a:rPr>
              <a:t>9001, 14001,45001, 50001 </a:t>
            </a:r>
            <a:r>
              <a:rPr lang="en-US" sz="3200" dirty="0" smtClean="0">
                <a:latin typeface="Arial Narrow" panose="020B0606020202030204" pitchFamily="34" charset="0"/>
              </a:rPr>
              <a:t>)</a:t>
            </a:r>
            <a:endParaRPr lang="en-IN" dirty="0"/>
          </a:p>
        </p:txBody>
      </p:sp>
      <p:pic>
        <p:nvPicPr>
          <p:cNvPr id="4" name="Picture 3"/>
          <p:cNvPicPr>
            <a:picLocks noChangeAspect="1"/>
          </p:cNvPicPr>
          <p:nvPr/>
        </p:nvPicPr>
        <p:blipFill>
          <a:blip r:embed="rId2"/>
          <a:stretch>
            <a:fillRect/>
          </a:stretch>
        </p:blipFill>
        <p:spPr>
          <a:xfrm>
            <a:off x="1820138" y="1125818"/>
            <a:ext cx="3613253" cy="5118776"/>
          </a:xfrm>
          <a:prstGeom prst="rect">
            <a:avLst/>
          </a:prstGeom>
          <a:solidFill>
            <a:schemeClr val="bg2"/>
          </a:solidFill>
          <a:ln>
            <a:solidFill>
              <a:schemeClr val="tx1"/>
            </a:solidFill>
          </a:ln>
        </p:spPr>
        <p:style>
          <a:lnRef idx="2">
            <a:schemeClr val="accent1"/>
          </a:lnRef>
          <a:fillRef idx="1">
            <a:schemeClr val="lt1"/>
          </a:fillRef>
          <a:effectRef idx="0">
            <a:schemeClr val="accent1"/>
          </a:effectRef>
          <a:fontRef idx="minor">
            <a:schemeClr val="dk1"/>
          </a:fontRef>
        </p:style>
      </p:pic>
      <p:pic>
        <p:nvPicPr>
          <p:cNvPr id="5" name="Picture 4"/>
          <p:cNvPicPr>
            <a:picLocks noChangeAspect="1"/>
          </p:cNvPicPr>
          <p:nvPr/>
        </p:nvPicPr>
        <p:blipFill>
          <a:blip r:embed="rId3"/>
          <a:stretch>
            <a:fillRect/>
          </a:stretch>
        </p:blipFill>
        <p:spPr>
          <a:xfrm>
            <a:off x="6241774" y="1125818"/>
            <a:ext cx="3634671" cy="5118776"/>
          </a:xfrm>
          <a:prstGeom prst="rect">
            <a:avLst/>
          </a:prstGeom>
          <a:solidFill>
            <a:schemeClr val="bg2"/>
          </a:solidFill>
          <a:ln>
            <a:solidFill>
              <a:schemeClr val="tx1"/>
            </a:solidFill>
          </a:ln>
        </p:spPr>
      </p:pic>
    </p:spTree>
    <p:extLst>
      <p:ext uri="{BB962C8B-B14F-4D97-AF65-F5344CB8AC3E}">
        <p14:creationId xmlns:p14="http://schemas.microsoft.com/office/powerpoint/2010/main" val="19001161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pPr marL="342900" indent="-342900">
              <a:buFont typeface="Wingdings" panose="05000000000000000000" pitchFamily="2" charset="2"/>
              <a:buChar char="§"/>
            </a:pPr>
            <a:r>
              <a:rPr lang="en-US" dirty="0" smtClean="0"/>
              <a:t>Indorama Corporation published its first sustainability report for 2021. Sustainability report of 2022 published in Nov 2023.</a:t>
            </a:r>
          </a:p>
          <a:p>
            <a:pPr marL="342900" indent="-342900">
              <a:buFont typeface="Wingdings" panose="05000000000000000000" pitchFamily="2" charset="2"/>
              <a:buChar char="§"/>
            </a:pPr>
            <a:r>
              <a:rPr lang="en-US" dirty="0" smtClean="0"/>
              <a:t>Assurance audit was carried out by TUV India Pvt Ltd.</a:t>
            </a:r>
          </a:p>
          <a:p>
            <a:pPr marL="342900" indent="-342900">
              <a:buFont typeface="Wingdings" panose="05000000000000000000" pitchFamily="2" charset="2"/>
              <a:buChar char="§"/>
            </a:pPr>
            <a:endParaRPr lang="en-US" dirty="0"/>
          </a:p>
          <a:p>
            <a:r>
              <a:rPr lang="en-US" dirty="0" smtClean="0"/>
              <a:t> </a:t>
            </a:r>
            <a:endParaRPr lang="en-IN" dirty="0"/>
          </a:p>
        </p:txBody>
      </p:sp>
      <p:sp>
        <p:nvSpPr>
          <p:cNvPr id="3" name="Text Placeholder 2"/>
          <p:cNvSpPr>
            <a:spLocks noGrp="1"/>
          </p:cNvSpPr>
          <p:nvPr>
            <p:ph type="body" sz="quarter" idx="13"/>
          </p:nvPr>
        </p:nvSpPr>
        <p:spPr/>
        <p:txBody>
          <a:bodyPr/>
          <a:lstStyle/>
          <a:p>
            <a:r>
              <a:rPr lang="en-US" dirty="0" smtClean="0"/>
              <a:t>Sustainability /ESG reporting</a:t>
            </a:r>
            <a:endParaRPr lang="en-IN" dirty="0"/>
          </a:p>
        </p:txBody>
      </p:sp>
      <p:graphicFrame>
        <p:nvGraphicFramePr>
          <p:cNvPr id="4" name="Object 3"/>
          <p:cNvGraphicFramePr>
            <a:graphicFrameLocks noChangeAspect="1"/>
          </p:cNvGraphicFramePr>
          <p:nvPr>
            <p:extLst/>
          </p:nvPr>
        </p:nvGraphicFramePr>
        <p:xfrm>
          <a:off x="10728959" y="1600653"/>
          <a:ext cx="1463041" cy="1234441"/>
        </p:xfrm>
        <a:graphic>
          <a:graphicData uri="http://schemas.openxmlformats.org/presentationml/2006/ole">
            <mc:AlternateContent xmlns:mc="http://schemas.openxmlformats.org/markup-compatibility/2006">
              <mc:Choice xmlns:v="urn:schemas-microsoft-com:vml" Requires="v">
                <p:oleObj spid="_x0000_s15390" name="Acrobat Document" showAsIcon="1" r:id="rId4" imgW="914400" imgH="771480" progId="Acrobat.Document.DC">
                  <p:embed/>
                </p:oleObj>
              </mc:Choice>
              <mc:Fallback>
                <p:oleObj name="Acrobat Document" showAsIcon="1" r:id="rId4" imgW="914400" imgH="771480" progId="Acrobat.Document.DC">
                  <p:embed/>
                  <p:pic>
                    <p:nvPicPr>
                      <p:cNvPr id="4" name="Object 3"/>
                      <p:cNvPicPr/>
                      <p:nvPr/>
                    </p:nvPicPr>
                    <p:blipFill>
                      <a:blip r:embed="rId5"/>
                      <a:stretch>
                        <a:fillRect/>
                      </a:stretch>
                    </p:blipFill>
                    <p:spPr>
                      <a:xfrm>
                        <a:off x="10728959" y="1600653"/>
                        <a:ext cx="1463041" cy="1234441"/>
                      </a:xfrm>
                      <a:prstGeom prst="rect">
                        <a:avLst/>
                      </a:prstGeom>
                    </p:spPr>
                  </p:pic>
                </p:oleObj>
              </mc:Fallback>
            </mc:AlternateContent>
          </a:graphicData>
        </a:graphic>
      </p:graphicFrame>
      <p:pic>
        <p:nvPicPr>
          <p:cNvPr id="5" name="Picture 4"/>
          <p:cNvPicPr>
            <a:picLocks noChangeAspect="1"/>
          </p:cNvPicPr>
          <p:nvPr/>
        </p:nvPicPr>
        <p:blipFill>
          <a:blip r:embed="rId6"/>
          <a:stretch>
            <a:fillRect/>
          </a:stretch>
        </p:blipFill>
        <p:spPr>
          <a:xfrm>
            <a:off x="8747760" y="2610752"/>
            <a:ext cx="3215640" cy="3770369"/>
          </a:xfrm>
          <a:prstGeom prst="rect">
            <a:avLst/>
          </a:prstGeom>
        </p:spPr>
      </p:pic>
      <p:sp>
        <p:nvSpPr>
          <p:cNvPr id="6" name="TextBox 5"/>
          <p:cNvSpPr txBox="1"/>
          <p:nvPr/>
        </p:nvSpPr>
        <p:spPr>
          <a:xfrm>
            <a:off x="6446520" y="6690360"/>
            <a:ext cx="184731" cy="369332"/>
          </a:xfrm>
          <a:prstGeom prst="rect">
            <a:avLst/>
          </a:prstGeom>
          <a:noFill/>
        </p:spPr>
        <p:txBody>
          <a:bodyPr wrap="none" rtlCol="0">
            <a:spAutoFit/>
          </a:bodyPr>
          <a:lstStyle/>
          <a:p>
            <a:endParaRPr lang="en-IN" dirty="0"/>
          </a:p>
        </p:txBody>
      </p:sp>
      <p:sp>
        <p:nvSpPr>
          <p:cNvPr id="7" name="TextBox 6"/>
          <p:cNvSpPr txBox="1"/>
          <p:nvPr/>
        </p:nvSpPr>
        <p:spPr>
          <a:xfrm>
            <a:off x="553530" y="2996745"/>
            <a:ext cx="2880360" cy="3046988"/>
          </a:xfrm>
          <a:prstGeom prst="rect">
            <a:avLst/>
          </a:prstGeom>
          <a:solidFill>
            <a:schemeClr val="accent4">
              <a:lumMod val="60000"/>
              <a:lumOff val="40000"/>
            </a:schemeClr>
          </a:solidFill>
        </p:spPr>
        <p:txBody>
          <a:bodyPr wrap="square" rtlCol="0">
            <a:spAutoFit/>
          </a:bodyPr>
          <a:lstStyle/>
          <a:p>
            <a:r>
              <a:rPr lang="en-US" sz="2400" b="1" dirty="0">
                <a:latin typeface="Arial Narrow" panose="020B0604020202020204" pitchFamily="34" charset="0"/>
                <a:cs typeface="Arial Narrow" panose="020B0604020202020204" pitchFamily="34" charset="0"/>
              </a:rPr>
              <a:t>Chairman message : </a:t>
            </a:r>
          </a:p>
          <a:p>
            <a:endParaRPr lang="en-US" sz="2400" dirty="0">
              <a:latin typeface="Arial Narrow" panose="020B0604020202020204" pitchFamily="34" charset="0"/>
              <a:cs typeface="Arial Narrow" panose="020B0604020202020204" pitchFamily="34" charset="0"/>
            </a:endParaRPr>
          </a:p>
          <a:p>
            <a:r>
              <a:rPr lang="en-IN" sz="2400" dirty="0">
                <a:latin typeface="Arial Narrow" panose="020B0604020202020204" pitchFamily="34" charset="0"/>
                <a:cs typeface="Arial Narrow" panose="020B0604020202020204" pitchFamily="34" charset="0"/>
              </a:rPr>
              <a:t>“Our ESG initiatives               </a:t>
            </a:r>
          </a:p>
          <a:p>
            <a:r>
              <a:rPr lang="en-IN" sz="2400" dirty="0">
                <a:latin typeface="Arial Narrow" panose="020B0604020202020204" pitchFamily="34" charset="0"/>
                <a:cs typeface="Arial Narrow" panose="020B0604020202020204" pitchFamily="34" charset="0"/>
              </a:rPr>
              <a:t>are coherent with our</a:t>
            </a:r>
          </a:p>
          <a:p>
            <a:r>
              <a:rPr lang="en-IN" sz="2400" dirty="0">
                <a:latin typeface="Arial Narrow" panose="020B0604020202020204" pitchFamily="34" charset="0"/>
                <a:cs typeface="Arial Narrow" panose="020B0604020202020204" pitchFamily="34" charset="0"/>
              </a:rPr>
              <a:t>business performance</a:t>
            </a:r>
          </a:p>
          <a:p>
            <a:r>
              <a:rPr lang="en-IN" sz="2400" dirty="0">
                <a:latin typeface="Arial Narrow" panose="020B0604020202020204" pitchFamily="34" charset="0"/>
                <a:cs typeface="Arial Narrow" panose="020B0604020202020204" pitchFamily="34" charset="0"/>
              </a:rPr>
              <a:t>and stakeholder</a:t>
            </a:r>
          </a:p>
          <a:p>
            <a:r>
              <a:rPr lang="en-IN" sz="2400" dirty="0">
                <a:latin typeface="Arial Narrow" panose="020B0604020202020204" pitchFamily="34" charset="0"/>
                <a:cs typeface="Arial Narrow" panose="020B0604020202020204" pitchFamily="34" charset="0"/>
              </a:rPr>
              <a:t>priorities</a:t>
            </a:r>
            <a:r>
              <a:rPr lang="en-IN" sz="2400" dirty="0" smtClean="0">
                <a:latin typeface="Arial Narrow" panose="020B0604020202020204" pitchFamily="34" charset="0"/>
                <a:cs typeface="Arial Narrow" panose="020B0604020202020204" pitchFamily="34" charset="0"/>
              </a:rPr>
              <a:t>.”</a:t>
            </a:r>
          </a:p>
          <a:p>
            <a:endParaRPr lang="en-IN" sz="2400" dirty="0">
              <a:latin typeface="Arial Narrow" panose="020B0604020202020204" pitchFamily="34" charset="0"/>
              <a:cs typeface="Arial Narrow" panose="020B0604020202020204" pitchFamily="34" charset="0"/>
            </a:endParaRPr>
          </a:p>
        </p:txBody>
      </p:sp>
      <p:sp>
        <p:nvSpPr>
          <p:cNvPr id="8" name="TextBox 7"/>
          <p:cNvSpPr txBox="1"/>
          <p:nvPr/>
        </p:nvSpPr>
        <p:spPr>
          <a:xfrm>
            <a:off x="4156796" y="2996745"/>
            <a:ext cx="3676563" cy="3046988"/>
          </a:xfrm>
          <a:prstGeom prst="rect">
            <a:avLst/>
          </a:prstGeom>
          <a:solidFill>
            <a:schemeClr val="accent1">
              <a:lumMod val="60000"/>
              <a:lumOff val="40000"/>
            </a:schemeClr>
          </a:solidFill>
        </p:spPr>
        <p:txBody>
          <a:bodyPr wrap="square" rtlCol="0">
            <a:spAutoFit/>
          </a:bodyPr>
          <a:lstStyle/>
          <a:p>
            <a:r>
              <a:rPr lang="en-US" b="1" dirty="0" smtClean="0"/>
              <a:t> </a:t>
            </a:r>
            <a:r>
              <a:rPr lang="en-US" sz="2400" b="1" dirty="0">
                <a:latin typeface="Arial Narrow" panose="020B0604020202020204" pitchFamily="34" charset="0"/>
                <a:cs typeface="Arial Narrow" panose="020B0604020202020204" pitchFamily="34" charset="0"/>
              </a:rPr>
              <a:t>Vice Chairman message : </a:t>
            </a:r>
            <a:endParaRPr lang="en-US" sz="2400" b="1" dirty="0" smtClean="0">
              <a:latin typeface="Arial Narrow" panose="020B0604020202020204" pitchFamily="34" charset="0"/>
              <a:cs typeface="Arial Narrow" panose="020B0604020202020204" pitchFamily="34" charset="0"/>
            </a:endParaRPr>
          </a:p>
          <a:p>
            <a:endParaRPr lang="en-US" sz="2400" b="1" dirty="0">
              <a:latin typeface="Arial Narrow" panose="020B0604020202020204" pitchFamily="34" charset="0"/>
              <a:cs typeface="Arial Narrow" panose="020B0604020202020204" pitchFamily="34" charset="0"/>
            </a:endParaRPr>
          </a:p>
          <a:p>
            <a:r>
              <a:rPr lang="en-US" sz="2400" dirty="0">
                <a:latin typeface="Arial Narrow" panose="020B0604020202020204" pitchFamily="34" charset="0"/>
                <a:cs typeface="Arial Narrow" panose="020B0604020202020204" pitchFamily="34" charset="0"/>
              </a:rPr>
              <a:t>“Efforts are being made to conserve energy, assess viable </a:t>
            </a:r>
            <a:r>
              <a:rPr lang="en-US" sz="2400" dirty="0" smtClean="0">
                <a:latin typeface="Arial Narrow" panose="020B0604020202020204" pitchFamily="34" charset="0"/>
                <a:cs typeface="Arial Narrow" panose="020B0604020202020204" pitchFamily="34" charset="0"/>
              </a:rPr>
              <a:t>energy efficient </a:t>
            </a:r>
            <a:r>
              <a:rPr lang="en-US" sz="2400" dirty="0">
                <a:latin typeface="Arial Narrow" panose="020B0604020202020204" pitchFamily="34" charset="0"/>
                <a:cs typeface="Arial Narrow" panose="020B0604020202020204" pitchFamily="34" charset="0"/>
              </a:rPr>
              <a:t>projects, and implement initiatives to aid in environmental stability</a:t>
            </a:r>
            <a:r>
              <a:rPr lang="en-US" sz="2400" dirty="0" smtClean="0">
                <a:latin typeface="Arial Narrow" panose="020B0604020202020204" pitchFamily="34" charset="0"/>
                <a:cs typeface="Arial Narrow" panose="020B0604020202020204" pitchFamily="34" charset="0"/>
              </a:rPr>
              <a:t>.”</a:t>
            </a:r>
          </a:p>
          <a:p>
            <a:endParaRPr lang="en-US" sz="2400" dirty="0" smtClean="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934312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pPr marL="342900" indent="-342900">
              <a:buFont typeface="Wingdings" panose="05000000000000000000" pitchFamily="2" charset="2"/>
              <a:buChar char="§"/>
            </a:pPr>
            <a:r>
              <a:rPr lang="en-US" sz="2000" dirty="0" smtClean="0"/>
              <a:t> </a:t>
            </a:r>
            <a:r>
              <a:rPr lang="en-US" sz="1800" dirty="0">
                <a:latin typeface="Arial Narrow" panose="020B0606020202030204" pitchFamily="34" charset="0"/>
                <a:cs typeface="+mn-cs"/>
              </a:rPr>
              <a:t>E-enabled legal compliance management system is available to ensure timely and effective compliance of the statute .  </a:t>
            </a:r>
          </a:p>
          <a:p>
            <a:pPr marL="342900" indent="-342900">
              <a:buFont typeface="Wingdings" panose="05000000000000000000" pitchFamily="2" charset="2"/>
              <a:buChar char="§"/>
            </a:pPr>
            <a:r>
              <a:rPr lang="en-US" sz="1800" dirty="0">
                <a:latin typeface="Arial Narrow" panose="020B0606020202030204" pitchFamily="34" charset="0"/>
                <a:cs typeface="+mn-cs"/>
              </a:rPr>
              <a:t>All  applicable tasks related to </a:t>
            </a:r>
            <a:r>
              <a:rPr lang="en-US" sz="1800" dirty="0" smtClean="0">
                <a:latin typeface="Arial Narrow" panose="020B0606020202030204" pitchFamily="34" charset="0"/>
                <a:cs typeface="+mn-cs"/>
              </a:rPr>
              <a:t>all rules </a:t>
            </a:r>
            <a:r>
              <a:rPr lang="en-US" sz="1800" dirty="0">
                <a:latin typeface="Arial Narrow" panose="020B0606020202030204" pitchFamily="34" charset="0"/>
                <a:cs typeface="+mn-cs"/>
              </a:rPr>
              <a:t>&amp; regulations are updated in this compliance solution tool. Periodically it gives the alert, then the performer needs to comply that </a:t>
            </a:r>
            <a:r>
              <a:rPr lang="en-IN" sz="1800" dirty="0">
                <a:latin typeface="Arial Narrow" panose="020B0606020202030204" pitchFamily="34" charset="0"/>
                <a:cs typeface="+mn-cs"/>
              </a:rPr>
              <a:t>within the targeted d</a:t>
            </a:r>
            <a:r>
              <a:rPr lang="en-US" sz="1800" dirty="0">
                <a:latin typeface="Arial Narrow" panose="020B0606020202030204" pitchFamily="34" charset="0"/>
                <a:cs typeface="+mn-cs"/>
              </a:rPr>
              <a:t>ate &amp; time. In case the performer doesn't complete the task within time, alert triggers to next hierarchy.</a:t>
            </a:r>
          </a:p>
          <a:p>
            <a:pPr marL="342900" indent="-342900">
              <a:buFont typeface="Wingdings" panose="05000000000000000000" pitchFamily="2" charset="2"/>
              <a:buChar char="v"/>
            </a:pPr>
            <a:endParaRPr lang="en-US" sz="1800" dirty="0" smtClean="0"/>
          </a:p>
          <a:p>
            <a:pPr marL="342900" indent="-342900">
              <a:buFont typeface="Wingdings" panose="05000000000000000000" pitchFamily="2" charset="2"/>
              <a:buChar char="v"/>
            </a:pPr>
            <a:endParaRPr lang="en-US" dirty="0"/>
          </a:p>
          <a:p>
            <a:pPr marL="342900" indent="-342900">
              <a:buFont typeface="Wingdings" panose="05000000000000000000" pitchFamily="2" charset="2"/>
              <a:buChar char="v"/>
            </a:pPr>
            <a:endParaRPr lang="en-IN" dirty="0"/>
          </a:p>
        </p:txBody>
      </p:sp>
      <p:sp>
        <p:nvSpPr>
          <p:cNvPr id="3" name="Text Placeholder 2"/>
          <p:cNvSpPr>
            <a:spLocks noGrp="1"/>
          </p:cNvSpPr>
          <p:nvPr>
            <p:ph type="body" sz="quarter" idx="13"/>
          </p:nvPr>
        </p:nvSpPr>
        <p:spPr/>
        <p:txBody>
          <a:bodyPr/>
          <a:lstStyle/>
          <a:p>
            <a:r>
              <a:rPr lang="en-US" dirty="0" smtClean="0"/>
              <a:t>Statutory Compliances , E-portal</a:t>
            </a:r>
            <a:endParaRPr lang="en-IN" dirty="0"/>
          </a:p>
        </p:txBody>
      </p:sp>
      <p:pic>
        <p:nvPicPr>
          <p:cNvPr id="5" name="Picture 4"/>
          <p:cNvPicPr>
            <a:picLocks noChangeAspect="1"/>
          </p:cNvPicPr>
          <p:nvPr/>
        </p:nvPicPr>
        <p:blipFill>
          <a:blip r:embed="rId2"/>
          <a:stretch>
            <a:fillRect/>
          </a:stretch>
        </p:blipFill>
        <p:spPr>
          <a:xfrm>
            <a:off x="639827" y="2476683"/>
            <a:ext cx="9145276" cy="4286848"/>
          </a:xfrm>
          <a:prstGeom prst="rect">
            <a:avLst/>
          </a:prstGeom>
        </p:spPr>
      </p:pic>
    </p:spTree>
    <p:extLst>
      <p:ext uri="{BB962C8B-B14F-4D97-AF65-F5344CB8AC3E}">
        <p14:creationId xmlns:p14="http://schemas.microsoft.com/office/powerpoint/2010/main" val="33803852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sz="2800" dirty="0" smtClean="0"/>
              <a:t>Pillars of Safety Management System</a:t>
            </a:r>
            <a:endParaRPr lang="en-IN" sz="2800" dirty="0"/>
          </a:p>
        </p:txBody>
      </p:sp>
      <p:graphicFrame>
        <p:nvGraphicFramePr>
          <p:cNvPr id="10" name="Diagram 9"/>
          <p:cNvGraphicFramePr/>
          <p:nvPr>
            <p:extLst/>
          </p:nvPr>
        </p:nvGraphicFramePr>
        <p:xfrm>
          <a:off x="-106119" y="923197"/>
          <a:ext cx="8375476"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p:cNvSpPr/>
          <p:nvPr/>
        </p:nvSpPr>
        <p:spPr>
          <a:xfrm>
            <a:off x="7511283" y="1199322"/>
            <a:ext cx="3859082" cy="51816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sz="2000" b="1" dirty="0">
              <a:solidFill>
                <a:schemeClr val="tx1"/>
              </a:solidFill>
              <a:latin typeface="Arial Narrow" panose="020B0606020202030204" pitchFamily="34" charset="0"/>
              <a:ea typeface="ＭＳ Ｐゴシック" charset="0"/>
              <a:cs typeface="Arial" panose="020B0604020202020204" pitchFamily="34" charset="0"/>
            </a:endParaRPr>
          </a:p>
          <a:p>
            <a:endParaRPr lang="en-IN" sz="2000" dirty="0" smtClean="0">
              <a:solidFill>
                <a:schemeClr val="tx1"/>
              </a:solidFill>
              <a:latin typeface="Arial Narrow" panose="020B0606020202030204" pitchFamily="34" charset="0"/>
              <a:cs typeface="Arial" panose="020B0604020202020204" pitchFamily="34" charset="0"/>
            </a:endParaRPr>
          </a:p>
          <a:p>
            <a:endParaRPr lang="en-IN" sz="2000" b="1" dirty="0" smtClean="0">
              <a:solidFill>
                <a:schemeClr val="tx1"/>
              </a:solidFill>
              <a:latin typeface="Arial Narrow" panose="020B0606020202030204" pitchFamily="34" charset="0"/>
              <a:ea typeface="ＭＳ Ｐゴシック" charset="0"/>
              <a:cs typeface="Arial" panose="020B0604020202020204" pitchFamily="34" charset="0"/>
            </a:endParaRPr>
          </a:p>
          <a:p>
            <a:r>
              <a:rPr lang="en-IN" sz="2000" b="1" dirty="0" smtClean="0">
                <a:solidFill>
                  <a:schemeClr val="tx1"/>
                </a:solidFill>
                <a:latin typeface="Arial Narrow" panose="020B0606020202030204" pitchFamily="34" charset="0"/>
                <a:ea typeface="ＭＳ Ｐゴシック" charset="0"/>
                <a:cs typeface="Arial" panose="020B0604020202020204" pitchFamily="34" charset="0"/>
              </a:rPr>
              <a:t>Safety </a:t>
            </a:r>
            <a:r>
              <a:rPr lang="en-IN" sz="2000" b="1" dirty="0">
                <a:solidFill>
                  <a:schemeClr val="tx1"/>
                </a:solidFill>
                <a:latin typeface="Arial Narrow" panose="020B0606020202030204" pitchFamily="34" charset="0"/>
                <a:ea typeface="ＭＳ Ｐゴシック" charset="0"/>
                <a:cs typeface="Arial" panose="020B0604020202020204" pitchFamily="34" charset="0"/>
              </a:rPr>
              <a:t>Processes </a:t>
            </a:r>
            <a:r>
              <a:rPr lang="en-IN" sz="2000" b="1" dirty="0" smtClean="0">
                <a:solidFill>
                  <a:schemeClr val="tx1"/>
                </a:solidFill>
                <a:latin typeface="Arial Narrow" panose="020B0606020202030204" pitchFamily="34" charset="0"/>
                <a:ea typeface="ＭＳ Ｐゴシック" charset="0"/>
                <a:cs typeface="Arial" panose="020B0604020202020204" pitchFamily="34" charset="0"/>
              </a:rPr>
              <a:t>:</a:t>
            </a:r>
          </a:p>
          <a:p>
            <a:endParaRPr lang="en-US" sz="2000" b="1" dirty="0" smtClean="0">
              <a:solidFill>
                <a:srgbClr val="00B050"/>
              </a:solidFill>
              <a:latin typeface="Arial Narrow" panose="020B0606020202030204" pitchFamily="34" charset="0"/>
              <a:ea typeface="ＭＳ Ｐゴシック" charset="0"/>
              <a:cs typeface="Arial" panose="020B0604020202020204" pitchFamily="34" charset="0"/>
            </a:endParaRPr>
          </a:p>
          <a:p>
            <a:r>
              <a:rPr lang="en-US" sz="2000" dirty="0" smtClean="0">
                <a:solidFill>
                  <a:schemeClr val="tx1"/>
                </a:solidFill>
                <a:latin typeface="Arial Narrow" panose="020B0606020202030204" pitchFamily="34" charset="0"/>
                <a:cs typeface="Arial" panose="020B0604020202020204" pitchFamily="34" charset="0"/>
              </a:rPr>
              <a:t>ISO </a:t>
            </a:r>
            <a:r>
              <a:rPr lang="en-US" sz="2000" dirty="0">
                <a:solidFill>
                  <a:schemeClr val="tx1"/>
                </a:solidFill>
                <a:latin typeface="Arial Narrow" panose="020B0606020202030204" pitchFamily="34" charset="0"/>
                <a:cs typeface="Arial" panose="020B0604020202020204" pitchFamily="34" charset="0"/>
              </a:rPr>
              <a:t>45001 </a:t>
            </a:r>
            <a:r>
              <a:rPr lang="en-US" sz="2000" dirty="0" smtClean="0">
                <a:solidFill>
                  <a:schemeClr val="tx1"/>
                </a:solidFill>
                <a:latin typeface="Arial Narrow" panose="020B0606020202030204" pitchFamily="34" charset="0"/>
                <a:cs typeface="Arial" panose="020B0604020202020204" pitchFamily="34" charset="0"/>
              </a:rPr>
              <a:t>: 2018 </a:t>
            </a:r>
            <a:r>
              <a:rPr lang="en-US" sz="2000" dirty="0">
                <a:solidFill>
                  <a:schemeClr val="tx1"/>
                </a:solidFill>
                <a:latin typeface="Arial Narrow" panose="020B0606020202030204" pitchFamily="34" charset="0"/>
                <a:cs typeface="Arial" panose="020B0604020202020204" pitchFamily="34" charset="0"/>
              </a:rPr>
              <a:t>Occupational health and safety </a:t>
            </a:r>
            <a:r>
              <a:rPr lang="en-US" sz="2000" dirty="0" smtClean="0">
                <a:solidFill>
                  <a:schemeClr val="tx1"/>
                </a:solidFill>
                <a:latin typeface="Arial Narrow" panose="020B0606020202030204" pitchFamily="34" charset="0"/>
                <a:cs typeface="Arial" panose="020B0604020202020204" pitchFamily="34" charset="0"/>
              </a:rPr>
              <a:t>management system</a:t>
            </a:r>
            <a:endParaRPr lang="en-IN" sz="2000" dirty="0">
              <a:solidFill>
                <a:srgbClr val="00B050"/>
              </a:solidFill>
              <a:latin typeface="Arial Narrow" panose="020B0606020202030204" pitchFamily="34" charset="0"/>
              <a:ea typeface="ＭＳ Ｐゴシック" charset="0"/>
              <a:cs typeface="Arial" panose="020B0604020202020204" pitchFamily="34" charset="0"/>
            </a:endParaRPr>
          </a:p>
          <a:p>
            <a:pPr marL="285750" indent="-285750">
              <a:buFont typeface="Courier New" panose="02070309020205020404" pitchFamily="49" charset="0"/>
              <a:buChar char="o"/>
            </a:pPr>
            <a:endParaRPr lang="en-IN" sz="2000" dirty="0" smtClean="0">
              <a:solidFill>
                <a:schemeClr val="tx1"/>
              </a:solidFill>
              <a:latin typeface="Arial Narrow" panose="020B0606020202030204" pitchFamily="34" charset="0"/>
              <a:cs typeface="Arial" panose="020B0604020202020204" pitchFamily="34" charset="0"/>
            </a:endParaRPr>
          </a:p>
          <a:p>
            <a:pPr marL="285750" indent="-285750">
              <a:buFont typeface="Courier New" panose="02070309020205020404" pitchFamily="49" charset="0"/>
              <a:buChar char="o"/>
            </a:pPr>
            <a:r>
              <a:rPr lang="en-IN" sz="2000" dirty="0" smtClean="0">
                <a:solidFill>
                  <a:schemeClr val="tx1"/>
                </a:solidFill>
                <a:latin typeface="Arial Narrow" panose="020B0606020202030204" pitchFamily="34" charset="0"/>
                <a:cs typeface="Arial" panose="020B0604020202020204" pitchFamily="34" charset="0"/>
              </a:rPr>
              <a:t>Safety </a:t>
            </a:r>
            <a:r>
              <a:rPr lang="en-IN" sz="2000" dirty="0">
                <a:solidFill>
                  <a:schemeClr val="tx1"/>
                </a:solidFill>
                <a:latin typeface="Arial Narrow" panose="020B0606020202030204" pitchFamily="34" charset="0"/>
                <a:cs typeface="Arial" panose="020B0604020202020204" pitchFamily="34" charset="0"/>
              </a:rPr>
              <a:t>System and healthy working </a:t>
            </a:r>
            <a:r>
              <a:rPr lang="en-IN" sz="2000" dirty="0" smtClean="0">
                <a:solidFill>
                  <a:schemeClr val="tx1"/>
                </a:solidFill>
                <a:latin typeface="Arial Narrow" panose="020B0606020202030204" pitchFamily="34" charset="0"/>
                <a:cs typeface="Arial" panose="020B0604020202020204" pitchFamily="34" charset="0"/>
              </a:rPr>
              <a:t>environment</a:t>
            </a:r>
          </a:p>
          <a:p>
            <a:endParaRPr lang="en-IN" sz="2000" dirty="0">
              <a:solidFill>
                <a:schemeClr val="tx1"/>
              </a:solidFill>
              <a:latin typeface="Arial Narrow" panose="020B0606020202030204" pitchFamily="34" charset="0"/>
              <a:cs typeface="Arial" panose="020B0604020202020204" pitchFamily="34" charset="0"/>
            </a:endParaRPr>
          </a:p>
          <a:p>
            <a:pPr marL="285750" indent="-285750">
              <a:buFont typeface="Courier New" panose="02070309020205020404" pitchFamily="49" charset="0"/>
              <a:buChar char="o"/>
            </a:pPr>
            <a:r>
              <a:rPr lang="en-IN" sz="2000" dirty="0">
                <a:solidFill>
                  <a:schemeClr val="tx1"/>
                </a:solidFill>
                <a:latin typeface="Arial Narrow" panose="020B0606020202030204" pitchFamily="34" charset="0"/>
                <a:cs typeface="Arial" panose="020B0604020202020204" pitchFamily="34" charset="0"/>
              </a:rPr>
              <a:t>Safety training  and </a:t>
            </a:r>
            <a:r>
              <a:rPr lang="en-IN" sz="2000" dirty="0" smtClean="0">
                <a:solidFill>
                  <a:schemeClr val="tx1"/>
                </a:solidFill>
                <a:latin typeface="Arial Narrow" panose="020B0606020202030204" pitchFamily="34" charset="0"/>
                <a:cs typeface="Arial" panose="020B0604020202020204" pitchFamily="34" charset="0"/>
              </a:rPr>
              <a:t>Awareness</a:t>
            </a:r>
          </a:p>
          <a:p>
            <a:pPr marL="285750" indent="-285750">
              <a:buFont typeface="Courier New" panose="02070309020205020404" pitchFamily="49" charset="0"/>
              <a:buChar char="o"/>
            </a:pPr>
            <a:endParaRPr lang="en-IN" sz="2000" dirty="0" smtClean="0">
              <a:solidFill>
                <a:schemeClr val="tx1"/>
              </a:solidFill>
              <a:latin typeface="Arial Narrow" panose="020B0606020202030204" pitchFamily="34" charset="0"/>
              <a:cs typeface="Arial" panose="020B0604020202020204" pitchFamily="34" charset="0"/>
            </a:endParaRPr>
          </a:p>
          <a:p>
            <a:pPr marL="285750" indent="-285750">
              <a:buFont typeface="Courier New" panose="02070309020205020404" pitchFamily="49" charset="0"/>
              <a:buChar char="o"/>
            </a:pPr>
            <a:r>
              <a:rPr lang="en-IN" sz="2000" dirty="0">
                <a:solidFill>
                  <a:schemeClr val="tx1"/>
                </a:solidFill>
                <a:latin typeface="Arial Narrow" panose="020B0606020202030204" pitchFamily="34" charset="0"/>
                <a:cs typeface="Arial" panose="020B0604020202020204" pitchFamily="34" charset="0"/>
              </a:rPr>
              <a:t>Safety </a:t>
            </a:r>
            <a:r>
              <a:rPr lang="en-IN" sz="2000" dirty="0" smtClean="0">
                <a:solidFill>
                  <a:schemeClr val="tx1"/>
                </a:solidFill>
                <a:latin typeface="Arial Narrow" panose="020B0606020202030204" pitchFamily="34" charset="0"/>
                <a:cs typeface="Arial" panose="020B0604020202020204" pitchFamily="34" charset="0"/>
              </a:rPr>
              <a:t>audit</a:t>
            </a:r>
          </a:p>
          <a:p>
            <a:pPr marL="285750" indent="-285750">
              <a:buFont typeface="Courier New" panose="02070309020205020404" pitchFamily="49" charset="0"/>
              <a:buChar char="o"/>
            </a:pPr>
            <a:endParaRPr lang="en-IN" sz="2000" dirty="0">
              <a:solidFill>
                <a:schemeClr val="tx1"/>
              </a:solidFill>
              <a:latin typeface="Arial Narrow" panose="020B0606020202030204" pitchFamily="34" charset="0"/>
              <a:cs typeface="Arial" panose="020B0604020202020204" pitchFamily="34" charset="0"/>
            </a:endParaRPr>
          </a:p>
          <a:p>
            <a:pPr marL="285750" indent="-285750">
              <a:buFont typeface="Courier New" panose="02070309020205020404" pitchFamily="49" charset="0"/>
              <a:buChar char="o"/>
            </a:pPr>
            <a:r>
              <a:rPr lang="en-IN" sz="2000" dirty="0" smtClean="0">
                <a:solidFill>
                  <a:schemeClr val="tx1"/>
                </a:solidFill>
                <a:latin typeface="Arial Narrow" panose="020B0606020202030204" pitchFamily="34" charset="0"/>
                <a:cs typeface="Arial" panose="020B0604020202020204" pitchFamily="34" charset="0"/>
              </a:rPr>
              <a:t>Emergency preparedness </a:t>
            </a:r>
          </a:p>
          <a:p>
            <a:pPr marL="285750" indent="-285750">
              <a:buFont typeface="Courier New" panose="02070309020205020404" pitchFamily="49" charset="0"/>
              <a:buChar char="o"/>
            </a:pPr>
            <a:endParaRPr lang="en-IN" sz="2000" dirty="0">
              <a:solidFill>
                <a:schemeClr val="tx1"/>
              </a:solidFill>
              <a:latin typeface="Arial Narrow" panose="020B0606020202030204" pitchFamily="34" charset="0"/>
              <a:cs typeface="Arial" panose="020B0604020202020204" pitchFamily="34" charset="0"/>
            </a:endParaRPr>
          </a:p>
          <a:p>
            <a:pPr marL="285750" indent="-285750">
              <a:buFont typeface="Courier New" panose="02070309020205020404" pitchFamily="49" charset="0"/>
              <a:buChar char="o"/>
            </a:pPr>
            <a:r>
              <a:rPr lang="en-IN" sz="2000" dirty="0">
                <a:solidFill>
                  <a:schemeClr val="tx1"/>
                </a:solidFill>
                <a:latin typeface="Arial Narrow" panose="020B0606020202030204" pitchFamily="34" charset="0"/>
                <a:cs typeface="Arial" panose="020B0604020202020204" pitchFamily="34" charset="0"/>
              </a:rPr>
              <a:t>Personal protective </a:t>
            </a:r>
            <a:r>
              <a:rPr lang="en-IN" sz="2000" dirty="0" smtClean="0">
                <a:solidFill>
                  <a:schemeClr val="tx1"/>
                </a:solidFill>
                <a:latin typeface="Arial Narrow" panose="020B0606020202030204" pitchFamily="34" charset="0"/>
                <a:cs typeface="Arial" panose="020B0604020202020204" pitchFamily="34" charset="0"/>
              </a:rPr>
              <a:t>Equipment</a:t>
            </a:r>
          </a:p>
          <a:p>
            <a:pPr marL="285750" indent="-285750">
              <a:buFont typeface="Courier New" panose="02070309020205020404" pitchFamily="49" charset="0"/>
              <a:buChar char="o"/>
            </a:pPr>
            <a:endParaRPr lang="en-IN" sz="2000" dirty="0">
              <a:solidFill>
                <a:schemeClr val="tx1"/>
              </a:solidFill>
              <a:latin typeface="Arial Narrow" panose="020B0606020202030204" pitchFamily="34" charset="0"/>
              <a:cs typeface="Arial" panose="020B0604020202020204" pitchFamily="34" charset="0"/>
            </a:endParaRPr>
          </a:p>
          <a:p>
            <a:pPr marL="285750" indent="-285750">
              <a:buFont typeface="Courier New" panose="02070309020205020404" pitchFamily="49" charset="0"/>
              <a:buChar char="o"/>
            </a:pPr>
            <a:endParaRPr lang="en-IN" sz="2000" dirty="0" smtClean="0">
              <a:solidFill>
                <a:srgbClr val="0000FF"/>
              </a:solidFill>
              <a:latin typeface="Arial Narrow" panose="020B0606020202030204" pitchFamily="34" charset="0"/>
              <a:cs typeface="Arial" panose="020B0604020202020204" pitchFamily="34" charset="0"/>
            </a:endParaRPr>
          </a:p>
          <a:p>
            <a:pPr marL="285750" indent="-285750">
              <a:buFont typeface="Courier New" panose="02070309020205020404" pitchFamily="49" charset="0"/>
              <a:buChar char="o"/>
            </a:pPr>
            <a:endParaRPr lang="en-IN" sz="2000" b="1" dirty="0">
              <a:solidFill>
                <a:schemeClr val="tx1"/>
              </a:solidFill>
              <a:latin typeface="Arial Narrow" panose="020B060602020203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4921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454296" y="273480"/>
            <a:ext cx="11237740" cy="546100"/>
          </a:xfrm>
        </p:spPr>
        <p:txBody>
          <a:bodyPr/>
          <a:lstStyle/>
          <a:p>
            <a:r>
              <a:rPr lang="en-IN" dirty="0" smtClean="0"/>
              <a:t>Digitalization in PPE detection , best practices in Safety</a:t>
            </a:r>
            <a:endParaRPr lang="en-IN" dirty="0"/>
          </a:p>
        </p:txBody>
      </p:sp>
      <p:sp>
        <p:nvSpPr>
          <p:cNvPr id="3" name="Slide Number Placeholder 2"/>
          <p:cNvSpPr>
            <a:spLocks noGrp="1"/>
          </p:cNvSpPr>
          <p:nvPr>
            <p:ph type="sldNum" sz="quarter" idx="4294967295"/>
          </p:nvPr>
        </p:nvSpPr>
        <p:spPr>
          <a:xfrm>
            <a:off x="0" y="6400800"/>
            <a:ext cx="2844800" cy="365125"/>
          </a:xfrm>
        </p:spPr>
        <p:txBody>
          <a:bodyPr/>
          <a:lstStyle/>
          <a:p>
            <a:pPr algn="r" fontAlgn="base">
              <a:spcBef>
                <a:spcPct val="0"/>
              </a:spcBef>
              <a:spcAft>
                <a:spcPct val="0"/>
              </a:spcAft>
              <a:defRPr/>
            </a:pPr>
            <a:fld id="{E4B1B767-A3E2-4A4D-B86F-67FEFF9F1C45}" type="slidenum">
              <a:rPr lang="en-US" sz="1200">
                <a:solidFill>
                  <a:srgbClr val="898989"/>
                </a:solidFill>
                <a:latin typeface="Avenir Next Condensed Medium"/>
              </a:rPr>
              <a:pPr algn="r" fontAlgn="base">
                <a:spcBef>
                  <a:spcPct val="0"/>
                </a:spcBef>
                <a:spcAft>
                  <a:spcPct val="0"/>
                </a:spcAft>
                <a:defRPr/>
              </a:pPr>
              <a:t>14</a:t>
            </a:fld>
            <a:endParaRPr lang="en-US" sz="1200" dirty="0">
              <a:solidFill>
                <a:srgbClr val="898989"/>
              </a:solidFill>
              <a:latin typeface="Avenir Next Condensed Medium"/>
            </a:endParaRPr>
          </a:p>
        </p:txBody>
      </p:sp>
      <p:sp>
        <p:nvSpPr>
          <p:cNvPr id="4" name="TextBox 3"/>
          <p:cNvSpPr txBox="1"/>
          <p:nvPr/>
        </p:nvSpPr>
        <p:spPr>
          <a:xfrm>
            <a:off x="8759907" y="4067815"/>
            <a:ext cx="2988463" cy="2200602"/>
          </a:xfrm>
          <a:prstGeom prst="rect">
            <a:avLst/>
          </a:prstGeom>
          <a:noFill/>
          <a:ln w="28575">
            <a:solidFill>
              <a:schemeClr val="tx1"/>
            </a:solidFill>
          </a:ln>
        </p:spPr>
        <p:txBody>
          <a:bodyPr wrap="square" rtlCol="0">
            <a:spAutoFit/>
          </a:bodyPr>
          <a:lstStyle/>
          <a:p>
            <a:pPr marL="285750" indent="-285750">
              <a:buFont typeface="Wingdings" panose="05000000000000000000" pitchFamily="2" charset="2"/>
              <a:buChar char="v"/>
            </a:pPr>
            <a:r>
              <a:rPr lang="en-IN" dirty="0" smtClean="0"/>
              <a:t> </a:t>
            </a:r>
            <a:r>
              <a:rPr lang="en-IN" sz="1700" dirty="0">
                <a:latin typeface="Arial Narrow" panose="020B0606020202030204" pitchFamily="34" charset="0"/>
              </a:rPr>
              <a:t>I</a:t>
            </a:r>
            <a:r>
              <a:rPr lang="en-IN" sz="1700" dirty="0" smtClean="0">
                <a:latin typeface="Arial Narrow" panose="020B0606020202030204" pitchFamily="34" charset="0"/>
              </a:rPr>
              <a:t>nstalled PPE detection cameras in critical areas to stop the safety violation. </a:t>
            </a:r>
          </a:p>
          <a:p>
            <a:pPr marL="285750" indent="-285750">
              <a:buFont typeface="Wingdings" panose="05000000000000000000" pitchFamily="2" charset="2"/>
              <a:buChar char="v"/>
            </a:pPr>
            <a:r>
              <a:rPr lang="en-IN" sz="1700" dirty="0" smtClean="0">
                <a:latin typeface="Arial Narrow" panose="020B0606020202030204" pitchFamily="34" charset="0"/>
              </a:rPr>
              <a:t>The locations are traceable from mobile also.</a:t>
            </a:r>
          </a:p>
          <a:p>
            <a:pPr marL="285750" indent="-285750">
              <a:buFont typeface="Wingdings" panose="05000000000000000000" pitchFamily="2" charset="2"/>
              <a:buChar char="v"/>
            </a:pPr>
            <a:r>
              <a:rPr lang="en-IN" sz="1700" dirty="0" smtClean="0">
                <a:latin typeface="Arial Narrow" panose="020B0606020202030204" pitchFamily="34" charset="0"/>
              </a:rPr>
              <a:t>If any PPE violation occurred then immediately the alert message will be created.</a:t>
            </a:r>
            <a:endParaRPr lang="en-IN" sz="1700" dirty="0">
              <a:latin typeface="Arial Narrow" panose="020B0606020202030204" pitchFamily="34" charset="0"/>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28117" y="878620"/>
            <a:ext cx="4300105" cy="5389797"/>
          </a:xfrm>
          <a:prstGeom prst="rect">
            <a:avLst/>
          </a:prstGeom>
          <a:ln w="28575">
            <a:solidFill>
              <a:schemeClr val="tx1"/>
            </a:solidFill>
          </a:ln>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59907" y="878620"/>
            <a:ext cx="2988463" cy="3057946"/>
          </a:xfrm>
          <a:prstGeom prst="rect">
            <a:avLst/>
          </a:prstGeom>
          <a:ln w="28575">
            <a:solidFill>
              <a:schemeClr val="tx1"/>
            </a:solidFill>
          </a:ln>
        </p:spPr>
      </p:pic>
      <p:pic>
        <p:nvPicPr>
          <p:cNvPr id="7" name="Picture 6" descr="A high angle view of a city&#10;&#10;Description automatically generated with low confidence">
            <a:extLst>
              <a:ext uri="{FF2B5EF4-FFF2-40B4-BE49-F238E27FC236}">
                <a16:creationId xmlns:a16="http://schemas.microsoft.com/office/drawing/2014/main" id="{495D493C-4589-4F62-BBC2-0812F025DD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51"/>
          <a:stretch/>
        </p:blipFill>
        <p:spPr>
          <a:xfrm>
            <a:off x="73152" y="1786742"/>
            <a:ext cx="3864078" cy="2494878"/>
          </a:xfrm>
          <a:prstGeom prst="roundRect">
            <a:avLst/>
          </a:prstGeom>
          <a:solidFill>
            <a:schemeClr val="bg1"/>
          </a:solidFill>
          <a:ln>
            <a:solidFill>
              <a:schemeClr val="accent1">
                <a:lumMod val="60000"/>
                <a:lumOff val="40000"/>
              </a:schemeClr>
            </a:solidFill>
          </a:ln>
        </p:spPr>
      </p:pic>
      <p:sp>
        <p:nvSpPr>
          <p:cNvPr id="9" name="Rectangle: Rounded Corners 260">
            <a:extLst>
              <a:ext uri="{FF2B5EF4-FFF2-40B4-BE49-F238E27FC236}">
                <a16:creationId xmlns:a16="http://schemas.microsoft.com/office/drawing/2014/main" id="{58218EA2-216F-48CF-828A-1A0B03766C6F}"/>
              </a:ext>
            </a:extLst>
          </p:cNvPr>
          <p:cNvSpPr/>
          <p:nvPr/>
        </p:nvSpPr>
        <p:spPr>
          <a:xfrm>
            <a:off x="752513" y="4694248"/>
            <a:ext cx="2274662" cy="1055459"/>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anose="020B0606020202030204" pitchFamily="34" charset="0"/>
              </a:rPr>
              <a:t>Empowered shopfloor personnel get real-time information via mobile or wearable devices</a:t>
            </a:r>
          </a:p>
        </p:txBody>
      </p:sp>
      <p:pic>
        <p:nvPicPr>
          <p:cNvPr id="11" name="Picture 3">
            <a:extLst>
              <a:ext uri="{FF2B5EF4-FFF2-40B4-BE49-F238E27FC236}">
                <a16:creationId xmlns:a16="http://schemas.microsoft.com/office/drawing/2014/main" id="{F54CCC19-4484-490E-AA2A-F5EEB20FF7F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61244" y="4318708"/>
            <a:ext cx="457200" cy="457200"/>
          </a:xfrm>
          <a:prstGeom prst="ellipse">
            <a:avLst/>
          </a:prstGeom>
          <a:grpFill/>
          <a:ln w="19050">
            <a:gradFill flip="none" rotWithShape="1">
              <a:gsLst>
                <a:gs pos="0">
                  <a:schemeClr val="accent2"/>
                </a:gs>
                <a:gs pos="0">
                  <a:srgbClr val="0975F7"/>
                </a:gs>
              </a:gsLst>
              <a:lin ang="2700000" scaled="1"/>
              <a:tileRect/>
            </a:gradFill>
          </a:ln>
        </p:spPr>
      </p:pic>
      <p:pic>
        <p:nvPicPr>
          <p:cNvPr id="6" name="Picture 5"/>
          <p:cNvPicPr>
            <a:picLocks noChangeAspect="1"/>
          </p:cNvPicPr>
          <p:nvPr/>
        </p:nvPicPr>
        <p:blipFill>
          <a:blip r:embed="rId6"/>
          <a:stretch>
            <a:fillRect/>
          </a:stretch>
        </p:blipFill>
        <p:spPr>
          <a:xfrm>
            <a:off x="1016000" y="1049537"/>
            <a:ext cx="1828800" cy="619125"/>
          </a:xfrm>
          <a:prstGeom prst="rect">
            <a:avLst/>
          </a:prstGeom>
        </p:spPr>
      </p:pic>
    </p:spTree>
    <p:extLst>
      <p:ext uri="{BB962C8B-B14F-4D97-AF65-F5344CB8AC3E}">
        <p14:creationId xmlns:p14="http://schemas.microsoft.com/office/powerpoint/2010/main" val="2429424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Health Management System</a:t>
            </a:r>
            <a:endParaRPr lang="en-IN" dirty="0"/>
          </a:p>
        </p:txBody>
      </p:sp>
      <p:sp>
        <p:nvSpPr>
          <p:cNvPr id="4" name="Rectangle 3"/>
          <p:cNvSpPr/>
          <p:nvPr/>
        </p:nvSpPr>
        <p:spPr>
          <a:xfrm>
            <a:off x="7025783" y="784948"/>
            <a:ext cx="4671846" cy="5078313"/>
          </a:xfrm>
          <a:prstGeom prst="rect">
            <a:avLst/>
          </a:prstGeom>
          <a:solidFill>
            <a:schemeClr val="bg1"/>
          </a:solidFill>
          <a:ln>
            <a:solidFill>
              <a:schemeClr val="tx1"/>
            </a:solidFill>
          </a:ln>
        </p:spPr>
        <p:txBody>
          <a:bodyPr wrap="square">
            <a:spAutoFit/>
          </a:bodyPr>
          <a:lstStyle/>
          <a:p>
            <a:pPr>
              <a:defRPr/>
            </a:pPr>
            <a:r>
              <a:rPr lang="en-US" b="1" dirty="0" smtClean="0">
                <a:latin typeface="Arial Narrow" panose="020B0606020202030204" pitchFamily="34" charset="0"/>
              </a:rPr>
              <a:t>Health Objectives :</a:t>
            </a:r>
          </a:p>
          <a:p>
            <a:pPr>
              <a:defRPr/>
            </a:pPr>
            <a:endParaRPr lang="en-US" dirty="0" smtClean="0">
              <a:latin typeface="Arial Narrow" panose="020B0606020202030204" pitchFamily="34" charset="0"/>
            </a:endParaRPr>
          </a:p>
          <a:p>
            <a:pPr marL="285750" indent="-285750">
              <a:buFont typeface="Wingdings" panose="05000000000000000000" pitchFamily="2" charset="2"/>
              <a:buChar char="§"/>
              <a:defRPr/>
            </a:pPr>
            <a:r>
              <a:rPr lang="en-US" dirty="0">
                <a:latin typeface="Arial Narrow" panose="020B0606020202030204" pitchFamily="34" charset="0"/>
              </a:rPr>
              <a:t>To take up preventive measures against development of Occupational </a:t>
            </a:r>
            <a:r>
              <a:rPr lang="en-US" dirty="0" smtClean="0">
                <a:latin typeface="Arial Narrow" panose="020B0606020202030204" pitchFamily="34" charset="0"/>
              </a:rPr>
              <a:t>diseases</a:t>
            </a:r>
          </a:p>
          <a:p>
            <a:pPr marL="285750" indent="-285750">
              <a:buFont typeface="Wingdings" panose="05000000000000000000" pitchFamily="2" charset="2"/>
              <a:buChar char="§"/>
              <a:defRPr/>
            </a:pPr>
            <a:endParaRPr lang="en-US" dirty="0">
              <a:latin typeface="Arial Narrow" panose="020B0606020202030204" pitchFamily="34" charset="0"/>
            </a:endParaRPr>
          </a:p>
          <a:p>
            <a:pPr marL="285750" indent="-285750">
              <a:buFont typeface="Wingdings" panose="05000000000000000000" pitchFamily="2" charset="2"/>
              <a:buChar char="§"/>
              <a:defRPr/>
            </a:pPr>
            <a:r>
              <a:rPr lang="en-US" dirty="0">
                <a:latin typeface="Arial Narrow" panose="020B0606020202030204" pitchFamily="34" charset="0"/>
              </a:rPr>
              <a:t>Emergency medical care and first aid</a:t>
            </a:r>
          </a:p>
          <a:p>
            <a:pPr marL="342900" indent="-342900">
              <a:buFont typeface="Wingdings" pitchFamily="2" charset="2"/>
              <a:buAutoNum type="arabicPeriod"/>
              <a:defRPr/>
            </a:pPr>
            <a:endParaRPr lang="en-US" dirty="0">
              <a:latin typeface="Arial Narrow" panose="020B0606020202030204" pitchFamily="34" charset="0"/>
            </a:endParaRPr>
          </a:p>
          <a:p>
            <a:pPr marL="285750" indent="-285750">
              <a:buFont typeface="Wingdings" panose="05000000000000000000" pitchFamily="2" charset="2"/>
              <a:buChar char="§"/>
              <a:defRPr/>
            </a:pPr>
            <a:r>
              <a:rPr lang="en-US" dirty="0">
                <a:latin typeface="Arial Narrow" panose="020B0606020202030204" pitchFamily="34" charset="0"/>
              </a:rPr>
              <a:t> Awareness about Life style diseases </a:t>
            </a:r>
          </a:p>
          <a:p>
            <a:pPr marL="342900" indent="-342900">
              <a:buFont typeface="Wingdings" pitchFamily="2" charset="2"/>
              <a:buAutoNum type="arabicPeriod"/>
              <a:defRPr/>
            </a:pPr>
            <a:endParaRPr lang="en-US" dirty="0">
              <a:latin typeface="Arial Narrow" panose="020B0606020202030204" pitchFamily="34" charset="0"/>
            </a:endParaRPr>
          </a:p>
          <a:p>
            <a:pPr marL="285750" indent="-285750">
              <a:buFont typeface="Wingdings" panose="05000000000000000000" pitchFamily="2" charset="2"/>
              <a:buChar char="§"/>
              <a:defRPr/>
            </a:pPr>
            <a:r>
              <a:rPr lang="en-US" dirty="0">
                <a:latin typeface="Arial Narrow" panose="020B0606020202030204" pitchFamily="34" charset="0"/>
              </a:rPr>
              <a:t>Review of periodic medical test reports and consultation</a:t>
            </a:r>
          </a:p>
          <a:p>
            <a:pPr>
              <a:defRPr/>
            </a:pPr>
            <a:endParaRPr lang="en-US" dirty="0">
              <a:latin typeface="Arial Narrow" panose="020B0606020202030204" pitchFamily="34" charset="0"/>
            </a:endParaRPr>
          </a:p>
          <a:p>
            <a:pPr marL="285750" indent="-285750">
              <a:buFont typeface="Wingdings" panose="05000000000000000000" pitchFamily="2" charset="2"/>
              <a:buChar char="§"/>
              <a:defRPr/>
            </a:pPr>
            <a:r>
              <a:rPr lang="en-US" dirty="0">
                <a:latin typeface="Arial Narrow" panose="020B0606020202030204" pitchFamily="34" charset="0"/>
              </a:rPr>
              <a:t>Analysis and maintenance of health </a:t>
            </a:r>
            <a:r>
              <a:rPr lang="en-US" dirty="0" smtClean="0">
                <a:latin typeface="Arial Narrow" panose="020B0606020202030204" pitchFamily="34" charset="0"/>
              </a:rPr>
              <a:t>data </a:t>
            </a:r>
            <a:r>
              <a:rPr lang="en-US" dirty="0">
                <a:latin typeface="Arial Narrow" panose="020B0606020202030204" pitchFamily="34" charset="0"/>
              </a:rPr>
              <a:t>and </a:t>
            </a:r>
            <a:r>
              <a:rPr lang="en-US" dirty="0" smtClean="0">
                <a:latin typeface="Arial Narrow" panose="020B0606020202030204" pitchFamily="34" charset="0"/>
              </a:rPr>
              <a:t>measurement </a:t>
            </a:r>
            <a:r>
              <a:rPr lang="en-US" dirty="0">
                <a:latin typeface="Arial Narrow" panose="020B0606020202030204" pitchFamily="34" charset="0"/>
              </a:rPr>
              <a:t>of Occupational Health </a:t>
            </a:r>
            <a:r>
              <a:rPr lang="en-US" dirty="0" smtClean="0">
                <a:latin typeface="Arial Narrow" panose="020B0606020202030204" pitchFamily="34" charset="0"/>
              </a:rPr>
              <a:t>Index</a:t>
            </a:r>
            <a:endParaRPr lang="en-US" dirty="0">
              <a:latin typeface="Arial Narrow" panose="020B0606020202030204" pitchFamily="34" charset="0"/>
            </a:endParaRPr>
          </a:p>
          <a:p>
            <a:pPr marL="342900" indent="-342900">
              <a:buFont typeface="Wingdings" pitchFamily="2" charset="2"/>
              <a:buAutoNum type="arabicPeriod"/>
              <a:defRPr/>
            </a:pPr>
            <a:endParaRPr lang="en-US" dirty="0">
              <a:latin typeface="Arial Narrow" panose="020B0606020202030204" pitchFamily="34" charset="0"/>
            </a:endParaRPr>
          </a:p>
          <a:p>
            <a:pPr marL="285750" indent="-285750">
              <a:buFont typeface="Wingdings" panose="05000000000000000000" pitchFamily="2" charset="2"/>
              <a:buChar char="§"/>
              <a:defRPr/>
            </a:pPr>
            <a:r>
              <a:rPr lang="en-US" dirty="0">
                <a:latin typeface="Arial Narrow" panose="020B0606020202030204" pitchFamily="34" charset="0"/>
              </a:rPr>
              <a:t>Preparation and circulation of periodic health check up data for the statutory compliance as per the </a:t>
            </a:r>
            <a:r>
              <a:rPr lang="en-US" dirty="0" smtClean="0">
                <a:latin typeface="Arial Narrow" panose="020B0606020202030204" pitchFamily="34" charset="0"/>
              </a:rPr>
              <a:t>act </a:t>
            </a:r>
          </a:p>
        </p:txBody>
      </p:sp>
      <p:graphicFrame>
        <p:nvGraphicFramePr>
          <p:cNvPr id="5" name="Diagram 4"/>
          <p:cNvGraphicFramePr/>
          <p:nvPr>
            <p:extLst/>
          </p:nvPr>
        </p:nvGraphicFramePr>
        <p:xfrm>
          <a:off x="692040" y="1086937"/>
          <a:ext cx="6096000" cy="4776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36554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54296" y="359790"/>
            <a:ext cx="6900661" cy="546100"/>
          </a:xfrm>
        </p:spPr>
        <p:txBody>
          <a:bodyPr/>
          <a:lstStyle/>
          <a:p>
            <a:r>
              <a:rPr lang="en-US" dirty="0" smtClean="0"/>
              <a:t>Pillars of Environment Management System</a:t>
            </a:r>
            <a:endParaRPr lang="en-IN" dirty="0"/>
          </a:p>
        </p:txBody>
      </p:sp>
      <p:graphicFrame>
        <p:nvGraphicFramePr>
          <p:cNvPr id="4" name="Diagram 3"/>
          <p:cNvGraphicFramePr/>
          <p:nvPr>
            <p:extLst/>
          </p:nvPr>
        </p:nvGraphicFramePr>
        <p:xfrm>
          <a:off x="-212035" y="931994"/>
          <a:ext cx="8489731" cy="5672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7890278" y="673263"/>
            <a:ext cx="3688081" cy="5763116"/>
          </a:xfrm>
          <a:prstGeom prst="rect">
            <a:avLst/>
          </a:prstGeom>
          <a:solidFill>
            <a:schemeClr val="bg1"/>
          </a:solidFill>
          <a:ln>
            <a:solidFill>
              <a:schemeClr val="tx1"/>
            </a:solidFill>
          </a:ln>
        </p:spPr>
        <p:txBody>
          <a:bodyPr wrap="square">
            <a:spAutoFit/>
          </a:bodyPr>
          <a:lstStyle/>
          <a:p>
            <a:pPr>
              <a:defRPr/>
            </a:pPr>
            <a:r>
              <a:rPr lang="en-US" b="1" dirty="0" smtClean="0">
                <a:latin typeface="Arial Narrow" panose="020B0606020202030204" pitchFamily="34" charset="0"/>
              </a:rPr>
              <a:t>Objectives :</a:t>
            </a:r>
          </a:p>
          <a:p>
            <a:pPr>
              <a:defRPr/>
            </a:pPr>
            <a:endParaRPr lang="en-US" b="1" dirty="0" smtClean="0">
              <a:latin typeface="Arial Narrow" panose="020B0606020202030204" pitchFamily="34" charset="0"/>
            </a:endParaRPr>
          </a:p>
          <a:p>
            <a:pPr marL="285750" indent="-285750">
              <a:buFont typeface="Wingdings" panose="05000000000000000000" pitchFamily="2" charset="2"/>
              <a:buChar char="§"/>
              <a:defRPr/>
            </a:pPr>
            <a:r>
              <a:rPr lang="en-US" sz="1750" dirty="0" smtClean="0">
                <a:latin typeface="Arial Narrow" panose="020B0606020202030204" pitchFamily="34" charset="0"/>
              </a:rPr>
              <a:t>Regulatory compliance</a:t>
            </a:r>
          </a:p>
          <a:p>
            <a:pPr marL="285750" indent="-285750">
              <a:buFont typeface="Wingdings" panose="05000000000000000000" pitchFamily="2" charset="2"/>
              <a:buChar char="§"/>
              <a:defRPr/>
            </a:pPr>
            <a:endParaRPr lang="en-US" sz="1750" dirty="0">
              <a:latin typeface="Arial Narrow" panose="020B0606020202030204" pitchFamily="34" charset="0"/>
            </a:endParaRPr>
          </a:p>
          <a:p>
            <a:pPr marL="285750" indent="-285750">
              <a:buFont typeface="Wingdings" panose="05000000000000000000" pitchFamily="2" charset="2"/>
              <a:buChar char="§"/>
              <a:defRPr/>
            </a:pPr>
            <a:r>
              <a:rPr lang="en-US" sz="1750" dirty="0" smtClean="0">
                <a:latin typeface="Arial Narrow" panose="020B0606020202030204" pitchFamily="34" charset="0"/>
              </a:rPr>
              <a:t>Aspect, Impact analysis</a:t>
            </a:r>
          </a:p>
          <a:p>
            <a:pPr marL="285750" indent="-285750">
              <a:buFont typeface="Wingdings" panose="05000000000000000000" pitchFamily="2" charset="2"/>
              <a:buChar char="§"/>
              <a:defRPr/>
            </a:pPr>
            <a:endParaRPr lang="en-US" sz="1750" dirty="0" smtClean="0">
              <a:latin typeface="Arial Narrow" panose="020B0606020202030204" pitchFamily="34" charset="0"/>
            </a:endParaRPr>
          </a:p>
          <a:p>
            <a:pPr marL="285750" indent="-285750">
              <a:buFont typeface="Wingdings" panose="05000000000000000000" pitchFamily="2" charset="2"/>
              <a:buChar char="§"/>
              <a:defRPr/>
            </a:pPr>
            <a:r>
              <a:rPr lang="en-US" sz="1750" dirty="0" smtClean="0">
                <a:latin typeface="Arial Narrow" panose="020B0606020202030204" pitchFamily="34" charset="0"/>
              </a:rPr>
              <a:t>Environment monitoring (Ambient air, Emission, Effluent, Water )</a:t>
            </a:r>
          </a:p>
          <a:p>
            <a:pPr marL="285750" indent="-285750">
              <a:buFont typeface="Wingdings" panose="05000000000000000000" pitchFamily="2" charset="2"/>
              <a:buChar char="§"/>
              <a:defRPr/>
            </a:pPr>
            <a:endParaRPr lang="en-US" sz="1750" dirty="0">
              <a:latin typeface="Arial Narrow" panose="020B0606020202030204" pitchFamily="34" charset="0"/>
            </a:endParaRPr>
          </a:p>
          <a:p>
            <a:pPr marL="285750" indent="-285750">
              <a:buFont typeface="Wingdings" panose="05000000000000000000" pitchFamily="2" charset="2"/>
              <a:buChar char="§"/>
              <a:defRPr/>
            </a:pPr>
            <a:r>
              <a:rPr lang="en-US" sz="1750" dirty="0" smtClean="0">
                <a:latin typeface="Arial Narrow" panose="020B0606020202030204" pitchFamily="34" charset="0"/>
              </a:rPr>
              <a:t>Effluent treatment &amp; ZLD plant operation</a:t>
            </a:r>
          </a:p>
          <a:p>
            <a:pPr marL="285750" indent="-285750">
              <a:buFont typeface="Wingdings" panose="05000000000000000000" pitchFamily="2" charset="2"/>
              <a:buChar char="§"/>
              <a:defRPr/>
            </a:pPr>
            <a:endParaRPr lang="en-US" sz="1750" dirty="0">
              <a:latin typeface="Arial Narrow" panose="020B0606020202030204" pitchFamily="34" charset="0"/>
            </a:endParaRPr>
          </a:p>
          <a:p>
            <a:pPr marL="285750" indent="-285750">
              <a:buFont typeface="Wingdings" panose="05000000000000000000" pitchFamily="2" charset="2"/>
              <a:buChar char="§"/>
              <a:defRPr/>
            </a:pPr>
            <a:r>
              <a:rPr lang="en-US" sz="1750" dirty="0" smtClean="0">
                <a:latin typeface="Arial Narrow" panose="020B0606020202030204" pitchFamily="34" charset="0"/>
              </a:rPr>
              <a:t>Waste Management</a:t>
            </a:r>
          </a:p>
          <a:p>
            <a:pPr marL="285750" indent="-285750">
              <a:buFont typeface="Wingdings" panose="05000000000000000000" pitchFamily="2" charset="2"/>
              <a:buChar char="§"/>
              <a:defRPr/>
            </a:pPr>
            <a:endParaRPr lang="en-US" sz="1750" dirty="0">
              <a:latin typeface="Arial Narrow" panose="020B0606020202030204" pitchFamily="34" charset="0"/>
            </a:endParaRPr>
          </a:p>
          <a:p>
            <a:pPr marL="285750" indent="-285750">
              <a:buFont typeface="Wingdings" panose="05000000000000000000" pitchFamily="2" charset="2"/>
              <a:buChar char="§"/>
              <a:defRPr/>
            </a:pPr>
            <a:r>
              <a:rPr lang="en-US" sz="1750" dirty="0" smtClean="0">
                <a:latin typeface="Arial Narrow" panose="020B0606020202030204" pitchFamily="34" charset="0"/>
              </a:rPr>
              <a:t>Training and awareness programme to stakeholders, employees &amp; their families</a:t>
            </a:r>
          </a:p>
          <a:p>
            <a:pPr marL="285750" indent="-285750">
              <a:buFont typeface="Wingdings" panose="05000000000000000000" pitchFamily="2" charset="2"/>
              <a:buChar char="§"/>
              <a:defRPr/>
            </a:pPr>
            <a:endParaRPr lang="en-US" sz="1750" dirty="0">
              <a:latin typeface="Arial Narrow" panose="020B0606020202030204" pitchFamily="34" charset="0"/>
            </a:endParaRPr>
          </a:p>
          <a:p>
            <a:pPr marL="285750" indent="-285750">
              <a:buFont typeface="Wingdings" panose="05000000000000000000" pitchFamily="2" charset="2"/>
              <a:buChar char="§"/>
              <a:defRPr/>
            </a:pPr>
            <a:r>
              <a:rPr lang="en-US" sz="1750" dirty="0" smtClean="0">
                <a:latin typeface="Arial Narrow" panose="020B0606020202030204" pitchFamily="34" charset="0"/>
              </a:rPr>
              <a:t>Overall improvement in Environment management system through capex projects.</a:t>
            </a:r>
          </a:p>
        </p:txBody>
      </p:sp>
    </p:spTree>
    <p:extLst>
      <p:ext uri="{BB962C8B-B14F-4D97-AF65-F5344CB8AC3E}">
        <p14:creationId xmlns:p14="http://schemas.microsoft.com/office/powerpoint/2010/main" val="28699563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884" y="386364"/>
            <a:ext cx="10372730" cy="507831"/>
          </a:xfrm>
          <a:prstGeom prst="rect">
            <a:avLst/>
          </a:prstGeom>
          <a:noFill/>
        </p:spPr>
        <p:txBody>
          <a:bodyPr wrap="square" rtlCol="0">
            <a:spAutoFit/>
          </a:bodyPr>
          <a:lstStyle/>
          <a:p>
            <a:pPr fontAlgn="base">
              <a:lnSpc>
                <a:spcPct val="90000"/>
              </a:lnSpc>
              <a:spcBef>
                <a:spcPts val="1000"/>
              </a:spcBef>
              <a:spcAft>
                <a:spcPct val="0"/>
              </a:spcAft>
              <a:defRPr/>
            </a:pPr>
            <a:r>
              <a:rPr lang="en-US" sz="3000" b="1" dirty="0">
                <a:solidFill>
                  <a:srgbClr val="002F87"/>
                </a:solidFill>
                <a:latin typeface="Arial Narrow" panose="020B0604020202020204" pitchFamily="34" charset="0"/>
                <a:cs typeface="Arial Narrow" panose="020B0604020202020204" pitchFamily="34" charset="0"/>
              </a:rPr>
              <a:t>S</a:t>
            </a:r>
            <a:r>
              <a:rPr lang="en-US" sz="3000" b="1" dirty="0" smtClean="0">
                <a:solidFill>
                  <a:srgbClr val="002F87"/>
                </a:solidFill>
                <a:latin typeface="Arial Narrow" panose="020B0604020202020204" pitchFamily="34" charset="0"/>
                <a:cs typeface="Arial Narrow" panose="020B0604020202020204" pitchFamily="34" charset="0"/>
              </a:rPr>
              <a:t>tatutory </a:t>
            </a:r>
            <a:r>
              <a:rPr lang="en-US" sz="3000" b="1" dirty="0">
                <a:solidFill>
                  <a:srgbClr val="002F87"/>
                </a:solidFill>
                <a:latin typeface="Arial Narrow" panose="020B0604020202020204" pitchFamily="34" charset="0"/>
                <a:cs typeface="Arial Narrow" panose="020B0604020202020204" pitchFamily="34" charset="0"/>
              </a:rPr>
              <a:t>Compliance related to Environment </a:t>
            </a:r>
            <a:r>
              <a:rPr lang="en-US" sz="3000" b="1" dirty="0" smtClean="0">
                <a:solidFill>
                  <a:srgbClr val="002F87"/>
                </a:solidFill>
                <a:latin typeface="Arial Narrow" panose="020B0604020202020204" pitchFamily="34" charset="0"/>
                <a:cs typeface="Arial Narrow" panose="020B0604020202020204" pitchFamily="34" charset="0"/>
              </a:rPr>
              <a:t>rules</a:t>
            </a:r>
            <a:endParaRPr lang="en-IN" sz="3000" b="1" dirty="0">
              <a:solidFill>
                <a:srgbClr val="002F87"/>
              </a:solidFill>
              <a:latin typeface="Arial Narrow" panose="020B0604020202020204" pitchFamily="34" charset="0"/>
              <a:ea typeface="+mj-ea"/>
              <a:cs typeface="Arial Narrow" panose="020B0604020202020204" pitchFamily="34" charset="0"/>
            </a:endParaRPr>
          </a:p>
        </p:txBody>
      </p:sp>
      <p:sp>
        <p:nvSpPr>
          <p:cNvPr id="10" name="TextBox 9"/>
          <p:cNvSpPr txBox="1"/>
          <p:nvPr/>
        </p:nvSpPr>
        <p:spPr>
          <a:xfrm>
            <a:off x="448670" y="1101960"/>
            <a:ext cx="2275816" cy="369332"/>
          </a:xfrm>
          <a:prstGeom prst="rect">
            <a:avLst/>
          </a:prstGeom>
          <a:solidFill>
            <a:schemeClr val="accent5">
              <a:lumMod val="60000"/>
              <a:lumOff val="40000"/>
            </a:schemeClr>
          </a:solidFill>
        </p:spPr>
        <p:txBody>
          <a:bodyPr wrap="square" rtlCol="0">
            <a:spAutoFit/>
          </a:bodyPr>
          <a:lstStyle/>
          <a:p>
            <a:r>
              <a:rPr lang="en-US" dirty="0" smtClean="0">
                <a:latin typeface="Arial Narrow" panose="020B0606020202030204" pitchFamily="34" charset="0"/>
              </a:rPr>
              <a:t>Air Act</a:t>
            </a:r>
            <a:endParaRPr lang="en-IN" dirty="0">
              <a:latin typeface="Arial Narrow" panose="020B0606020202030204" pitchFamily="34" charset="0"/>
            </a:endParaRPr>
          </a:p>
        </p:txBody>
      </p:sp>
      <p:sp>
        <p:nvSpPr>
          <p:cNvPr id="11" name="TextBox 10"/>
          <p:cNvSpPr txBox="1"/>
          <p:nvPr/>
        </p:nvSpPr>
        <p:spPr>
          <a:xfrm>
            <a:off x="297884" y="1553035"/>
            <a:ext cx="2730130" cy="4524315"/>
          </a:xfrm>
          <a:prstGeom prst="rect">
            <a:avLst/>
          </a:prstGeom>
          <a:noFill/>
          <a:ln>
            <a:solidFill>
              <a:schemeClr val="tx1"/>
            </a:solidFill>
            <a:prstDash val="sysDash"/>
          </a:ln>
        </p:spPr>
        <p:txBody>
          <a:bodyPr wrap="square" rtlCol="0">
            <a:spAutoFit/>
          </a:bodyPr>
          <a:lstStyle/>
          <a:p>
            <a:pPr marL="285750" indent="-285750">
              <a:buFont typeface="Arial" panose="020B0604020202020204" pitchFamily="34" charset="0"/>
              <a:buChar char="•"/>
            </a:pPr>
            <a:r>
              <a:rPr lang="en-US" sz="1600" dirty="0" smtClean="0">
                <a:latin typeface="Arial Narrow" panose="020B0606020202030204" pitchFamily="34" charset="0"/>
              </a:rPr>
              <a:t>Valid Consent to Operate under Air  &amp; Water Act  from WBPCB , CTO number : CO 109250 , Validity upto 31</a:t>
            </a:r>
            <a:r>
              <a:rPr lang="en-US" sz="1600" baseline="30000" dirty="0" smtClean="0">
                <a:latin typeface="Arial Narrow" panose="020B0606020202030204" pitchFamily="34" charset="0"/>
              </a:rPr>
              <a:t>st</a:t>
            </a:r>
            <a:r>
              <a:rPr lang="en-US" sz="1600" dirty="0" smtClean="0">
                <a:latin typeface="Arial Narrow" panose="020B0606020202030204" pitchFamily="34" charset="0"/>
              </a:rPr>
              <a:t> Dec , 2023 . </a:t>
            </a:r>
            <a:r>
              <a:rPr lang="en-US" sz="1600" dirty="0">
                <a:latin typeface="Arial Narrow" panose="020B0606020202030204" pitchFamily="34" charset="0"/>
              </a:rPr>
              <a:t>. All Consent conditions are complied </a:t>
            </a:r>
            <a:r>
              <a:rPr lang="en-US" sz="1600" dirty="0" smtClean="0">
                <a:latin typeface="Arial Narrow" panose="020B0606020202030204" pitchFamily="34" charset="0"/>
              </a:rPr>
              <a:t>.</a:t>
            </a:r>
          </a:p>
          <a:p>
            <a:r>
              <a:rPr lang="en-US" sz="1600" dirty="0" smtClean="0">
                <a:latin typeface="Arial Narrow" panose="020B0606020202030204" pitchFamily="34" charset="0"/>
              </a:rPr>
              <a:t>      Renewal application submitted  </a:t>
            </a:r>
          </a:p>
          <a:p>
            <a:r>
              <a:rPr lang="en-US" sz="1600" dirty="0">
                <a:latin typeface="Arial Narrow" panose="020B0606020202030204" pitchFamily="34" charset="0"/>
              </a:rPr>
              <a:t> </a:t>
            </a:r>
            <a:r>
              <a:rPr lang="en-US" sz="1600" dirty="0" smtClean="0">
                <a:latin typeface="Arial Narrow" panose="020B0606020202030204" pitchFamily="34" charset="0"/>
              </a:rPr>
              <a:t>    to WBPCB in Sept 2023.</a:t>
            </a:r>
          </a:p>
          <a:p>
            <a:pPr marL="285750" indent="-285750">
              <a:buFont typeface="Arial" panose="020B0604020202020204" pitchFamily="34" charset="0"/>
              <a:buChar char="•"/>
            </a:pPr>
            <a:endParaRPr lang="en-US" sz="1600" dirty="0">
              <a:latin typeface="Arial Narrow" panose="020B0606020202030204" pitchFamily="34" charset="0"/>
            </a:endParaRPr>
          </a:p>
          <a:p>
            <a:pPr marL="285750" indent="-285750">
              <a:buFont typeface="Arial" panose="020B0604020202020204" pitchFamily="34" charset="0"/>
              <a:buChar char="•"/>
            </a:pPr>
            <a:r>
              <a:rPr lang="en-US" sz="1600" dirty="0" smtClean="0">
                <a:latin typeface="Arial Narrow" panose="020B0606020202030204" pitchFamily="34" charset="0"/>
              </a:rPr>
              <a:t>All Plants have adequate air pollution control equipment to control the air pollution from stack.</a:t>
            </a:r>
          </a:p>
          <a:p>
            <a:pPr marL="285750" indent="-285750">
              <a:buFont typeface="Arial" panose="020B0604020202020204" pitchFamily="34" charset="0"/>
              <a:buChar char="•"/>
            </a:pPr>
            <a:endParaRPr lang="en-US" sz="1600" dirty="0" smtClean="0">
              <a:latin typeface="Arial Narrow" panose="020B0606020202030204" pitchFamily="34" charset="0"/>
            </a:endParaRPr>
          </a:p>
          <a:p>
            <a:pPr marL="285750" indent="-285750">
              <a:buFont typeface="Arial" panose="020B0604020202020204" pitchFamily="34" charset="0"/>
              <a:buChar char="•"/>
            </a:pPr>
            <a:r>
              <a:rPr lang="en-US" sz="1600" dirty="0" smtClean="0">
                <a:latin typeface="Arial Narrow" panose="020B0606020202030204" pitchFamily="34" charset="0"/>
              </a:rPr>
              <a:t>Online analysers (PM, SO2, NH3 ,HF) are installed in stack and connected to CPCB server .</a:t>
            </a:r>
          </a:p>
        </p:txBody>
      </p:sp>
      <p:sp>
        <p:nvSpPr>
          <p:cNvPr id="12" name="TextBox 11"/>
          <p:cNvSpPr txBox="1"/>
          <p:nvPr/>
        </p:nvSpPr>
        <p:spPr>
          <a:xfrm>
            <a:off x="3252484" y="1127106"/>
            <a:ext cx="2500370" cy="369332"/>
          </a:xfrm>
          <a:prstGeom prst="rect">
            <a:avLst/>
          </a:prstGeom>
          <a:solidFill>
            <a:srgbClr val="FFC000"/>
          </a:solidFill>
        </p:spPr>
        <p:txBody>
          <a:bodyPr wrap="square" rtlCol="0">
            <a:spAutoFit/>
          </a:bodyPr>
          <a:lstStyle/>
          <a:p>
            <a:r>
              <a:rPr lang="en-US" dirty="0" smtClean="0">
                <a:latin typeface="Arial Narrow" panose="020B0606020202030204" pitchFamily="34" charset="0"/>
              </a:rPr>
              <a:t>Water Act</a:t>
            </a:r>
            <a:endParaRPr lang="en-IN" dirty="0">
              <a:latin typeface="Arial Narrow" panose="020B0606020202030204" pitchFamily="34" charset="0"/>
            </a:endParaRPr>
          </a:p>
        </p:txBody>
      </p:sp>
      <p:sp>
        <p:nvSpPr>
          <p:cNvPr id="14" name="TextBox 13"/>
          <p:cNvSpPr txBox="1"/>
          <p:nvPr/>
        </p:nvSpPr>
        <p:spPr>
          <a:xfrm>
            <a:off x="6280852" y="1118113"/>
            <a:ext cx="2518591" cy="369332"/>
          </a:xfrm>
          <a:prstGeom prst="rect">
            <a:avLst/>
          </a:prstGeom>
          <a:solidFill>
            <a:schemeClr val="accent6">
              <a:lumMod val="40000"/>
              <a:lumOff val="60000"/>
            </a:schemeClr>
          </a:solidFill>
        </p:spPr>
        <p:txBody>
          <a:bodyPr wrap="square" rtlCol="0">
            <a:spAutoFit/>
          </a:bodyPr>
          <a:lstStyle/>
          <a:p>
            <a:pPr algn="ctr"/>
            <a:r>
              <a:rPr lang="en-US" dirty="0" smtClean="0">
                <a:latin typeface="Arial Narrow" panose="020B0606020202030204" pitchFamily="34" charset="0"/>
              </a:rPr>
              <a:t>Plastic Waste Rule</a:t>
            </a:r>
            <a:endParaRPr lang="en-IN" dirty="0">
              <a:latin typeface="Arial Narrow" panose="020B0606020202030204" pitchFamily="34" charset="0"/>
            </a:endParaRPr>
          </a:p>
        </p:txBody>
      </p:sp>
      <p:sp>
        <p:nvSpPr>
          <p:cNvPr id="15" name="TextBox 14"/>
          <p:cNvSpPr txBox="1"/>
          <p:nvPr/>
        </p:nvSpPr>
        <p:spPr>
          <a:xfrm>
            <a:off x="3252484" y="1566314"/>
            <a:ext cx="2856768" cy="4524315"/>
          </a:xfrm>
          <a:prstGeom prst="rect">
            <a:avLst/>
          </a:prstGeom>
          <a:noFill/>
          <a:ln>
            <a:solidFill>
              <a:schemeClr val="tx1"/>
            </a:solidFill>
            <a:prstDash val="sysDash"/>
          </a:ln>
        </p:spPr>
        <p:txBody>
          <a:bodyPr wrap="square" rtlCol="0">
            <a:spAutoFit/>
          </a:bodyPr>
          <a:lstStyle/>
          <a:p>
            <a:pPr marL="285750" indent="-285750">
              <a:buFont typeface="Wingdings" panose="05000000000000000000" pitchFamily="2" charset="2"/>
              <a:buChar char="§"/>
            </a:pPr>
            <a:r>
              <a:rPr lang="en-US" sz="1600" dirty="0" smtClean="0">
                <a:latin typeface="Arial Narrow" panose="020B0606020202030204" pitchFamily="34" charset="0"/>
              </a:rPr>
              <a:t>All Consent condition under Air &amp; Water act are complied.</a:t>
            </a:r>
          </a:p>
          <a:p>
            <a:pPr marL="285750" indent="-285750">
              <a:buFont typeface="Wingdings" panose="05000000000000000000" pitchFamily="2" charset="2"/>
              <a:buChar char="§"/>
            </a:pPr>
            <a:endParaRPr lang="en-US" sz="1600" dirty="0">
              <a:latin typeface="Arial Narrow" panose="020B0606020202030204" pitchFamily="34" charset="0"/>
            </a:endParaRPr>
          </a:p>
          <a:p>
            <a:pPr marL="285750" indent="-285750">
              <a:buFont typeface="Arial" panose="020B0604020202020204" pitchFamily="34" charset="0"/>
              <a:buChar char="•"/>
            </a:pPr>
            <a:r>
              <a:rPr lang="en-US" sz="1600" dirty="0" smtClean="0">
                <a:latin typeface="Arial Narrow" panose="020B0606020202030204" pitchFamily="34" charset="0"/>
              </a:rPr>
              <a:t>40 m3/</a:t>
            </a:r>
            <a:r>
              <a:rPr lang="en-US" sz="1600" dirty="0" err="1" smtClean="0">
                <a:latin typeface="Arial Narrow" panose="020B0606020202030204" pitchFamily="34" charset="0"/>
              </a:rPr>
              <a:t>Hr</a:t>
            </a:r>
            <a:r>
              <a:rPr lang="en-US" sz="1600" dirty="0" smtClean="0">
                <a:latin typeface="Arial Narrow" panose="020B0606020202030204" pitchFamily="34" charset="0"/>
              </a:rPr>
              <a:t> effluent treatment plant , 160 m3/Day sewage treatment plant is available for treatment of industrial and domestic waste water. </a:t>
            </a:r>
          </a:p>
          <a:p>
            <a:pPr marL="285750" indent="-285750">
              <a:buFont typeface="Arial" panose="020B0604020202020204" pitchFamily="34" charset="0"/>
              <a:buChar char="•"/>
            </a:pPr>
            <a:endParaRPr lang="en-US" sz="1600" dirty="0">
              <a:latin typeface="Arial Narrow" panose="020B0606020202030204" pitchFamily="34" charset="0"/>
            </a:endParaRPr>
          </a:p>
          <a:p>
            <a:pPr marL="285750" indent="-285750">
              <a:buFont typeface="Arial" panose="020B0604020202020204" pitchFamily="34" charset="0"/>
              <a:buChar char="•"/>
            </a:pPr>
            <a:r>
              <a:rPr lang="en-US" sz="1600" dirty="0" smtClean="0">
                <a:latin typeface="Arial Narrow" panose="020B0606020202030204" pitchFamily="34" charset="0"/>
              </a:rPr>
              <a:t>PH, TSS, BOD,COD,Fluoride analysers are installed and connected to CPCB server.</a:t>
            </a:r>
          </a:p>
          <a:p>
            <a:pPr marL="285750" indent="-285750">
              <a:buFont typeface="Arial" panose="020B0604020202020204" pitchFamily="34" charset="0"/>
              <a:buChar char="•"/>
            </a:pPr>
            <a:endParaRPr lang="en-US" sz="1600" dirty="0">
              <a:latin typeface="Arial Narrow" panose="020B0606020202030204" pitchFamily="34" charset="0"/>
            </a:endParaRPr>
          </a:p>
          <a:p>
            <a:pPr marL="285750" indent="-285750">
              <a:buFont typeface="Arial" panose="020B0604020202020204" pitchFamily="34" charset="0"/>
              <a:buChar char="•"/>
            </a:pPr>
            <a:r>
              <a:rPr lang="en-US" sz="1600" dirty="0" smtClean="0">
                <a:latin typeface="Arial Narrow" panose="020B0606020202030204" pitchFamily="34" charset="0"/>
              </a:rPr>
              <a:t>40 m3/</a:t>
            </a:r>
            <a:r>
              <a:rPr lang="en-US" sz="1600" dirty="0" err="1" smtClean="0">
                <a:latin typeface="Arial Narrow" panose="020B0606020202030204" pitchFamily="34" charset="0"/>
              </a:rPr>
              <a:t>Hr</a:t>
            </a:r>
            <a:r>
              <a:rPr lang="en-US" sz="1600" dirty="0" smtClean="0">
                <a:latin typeface="Arial Narrow" panose="020B0606020202030204" pitchFamily="34" charset="0"/>
              </a:rPr>
              <a:t> effluent recycling plant installed in Sept 23 to achieve zero discharge. This is beyond compliance.</a:t>
            </a:r>
          </a:p>
          <a:p>
            <a:pPr marL="285750" indent="-285750">
              <a:buFont typeface="Arial" panose="020B0604020202020204" pitchFamily="34" charset="0"/>
              <a:buChar char="•"/>
            </a:pPr>
            <a:endParaRPr lang="en-US" sz="1600" dirty="0" smtClean="0">
              <a:latin typeface="Arial Narrow" panose="020B0606020202030204" pitchFamily="34" charset="0"/>
            </a:endParaRPr>
          </a:p>
        </p:txBody>
      </p:sp>
      <p:sp>
        <p:nvSpPr>
          <p:cNvPr id="16" name="TextBox 15"/>
          <p:cNvSpPr txBox="1"/>
          <p:nvPr/>
        </p:nvSpPr>
        <p:spPr>
          <a:xfrm>
            <a:off x="8934918" y="1118113"/>
            <a:ext cx="2472892" cy="369332"/>
          </a:xfrm>
          <a:prstGeom prst="rect">
            <a:avLst/>
          </a:prstGeom>
          <a:solidFill>
            <a:schemeClr val="accent3">
              <a:lumMod val="40000"/>
              <a:lumOff val="60000"/>
            </a:schemeClr>
          </a:solidFill>
        </p:spPr>
        <p:txBody>
          <a:bodyPr wrap="square" rtlCol="0">
            <a:spAutoFit/>
          </a:bodyPr>
          <a:lstStyle/>
          <a:p>
            <a:pPr algn="ctr"/>
            <a:r>
              <a:rPr lang="en-US" dirty="0" smtClean="0">
                <a:latin typeface="Arial Narrow" panose="020B0606020202030204" pitchFamily="34" charset="0"/>
              </a:rPr>
              <a:t>Hazardous Waste</a:t>
            </a:r>
            <a:endParaRPr lang="en-IN" dirty="0">
              <a:latin typeface="Arial Narrow" panose="020B0606020202030204" pitchFamily="34" charset="0"/>
            </a:endParaRPr>
          </a:p>
        </p:txBody>
      </p:sp>
      <p:sp>
        <p:nvSpPr>
          <p:cNvPr id="17" name="TextBox 16"/>
          <p:cNvSpPr txBox="1"/>
          <p:nvPr/>
        </p:nvSpPr>
        <p:spPr>
          <a:xfrm>
            <a:off x="6333157" y="1602205"/>
            <a:ext cx="2466286" cy="4524315"/>
          </a:xfrm>
          <a:prstGeom prst="rect">
            <a:avLst/>
          </a:prstGeom>
          <a:noFill/>
          <a:ln>
            <a:solidFill>
              <a:schemeClr val="tx1"/>
            </a:solidFill>
            <a:prstDash val="sysDash"/>
          </a:ln>
        </p:spPr>
        <p:txBody>
          <a:bodyPr wrap="square" rtlCol="0">
            <a:spAutoFit/>
          </a:bodyPr>
          <a:lstStyle/>
          <a:p>
            <a:pPr marL="285750" indent="-285750">
              <a:buFont typeface="Arial" panose="020B0604020202020204" pitchFamily="34" charset="0"/>
              <a:buChar char="•"/>
            </a:pPr>
            <a:r>
              <a:rPr lang="en-US" sz="1600" dirty="0" smtClean="0">
                <a:latin typeface="Arial Narrow" panose="020B0606020202030204" pitchFamily="34" charset="0"/>
              </a:rPr>
              <a:t>Brand owner registration under plastic waste management rule , 2016 received from Central Pollution Control Board. </a:t>
            </a:r>
          </a:p>
          <a:p>
            <a:pPr marL="285750" indent="-285750">
              <a:buFont typeface="Arial" panose="020B0604020202020204" pitchFamily="34" charset="0"/>
              <a:buChar char="•"/>
            </a:pPr>
            <a:endParaRPr lang="en-US" sz="1600" dirty="0">
              <a:latin typeface="Arial Narrow" panose="020B0606020202030204" pitchFamily="34" charset="0"/>
            </a:endParaRPr>
          </a:p>
          <a:p>
            <a:pPr marL="285750" indent="-285750">
              <a:buFont typeface="Arial" panose="020B0604020202020204" pitchFamily="34" charset="0"/>
              <a:buChar char="•"/>
            </a:pPr>
            <a:r>
              <a:rPr lang="en-US" sz="1600" dirty="0" smtClean="0">
                <a:latin typeface="Arial Narrow" panose="020B0606020202030204" pitchFamily="34" charset="0"/>
              </a:rPr>
              <a:t>Fulfilling EPR targets by hiring waste management agency.</a:t>
            </a:r>
          </a:p>
          <a:p>
            <a:pPr marL="285750" indent="-285750">
              <a:buFont typeface="Arial" panose="020B0604020202020204" pitchFamily="34" charset="0"/>
              <a:buChar char="•"/>
            </a:pPr>
            <a:endParaRPr lang="en-US" sz="1600" dirty="0">
              <a:latin typeface="Arial Narrow" panose="020B0606020202030204" pitchFamily="34" charset="0"/>
            </a:endParaRPr>
          </a:p>
          <a:p>
            <a:pPr marL="285750" indent="-285750">
              <a:buFont typeface="Arial" panose="020B0604020202020204" pitchFamily="34" charset="0"/>
              <a:buChar char="•"/>
            </a:pPr>
            <a:r>
              <a:rPr lang="en-US" sz="1600" dirty="0" smtClean="0">
                <a:latin typeface="Arial Narrow" panose="020B0606020202030204" pitchFamily="34" charset="0"/>
              </a:rPr>
              <a:t>EPR annual return 2022-23 submitted to Central Pollution Control board on 20</a:t>
            </a:r>
            <a:r>
              <a:rPr lang="en-US" sz="1600" baseline="30000" dirty="0" smtClean="0">
                <a:latin typeface="Arial Narrow" panose="020B0606020202030204" pitchFamily="34" charset="0"/>
              </a:rPr>
              <a:t>th</a:t>
            </a:r>
            <a:r>
              <a:rPr lang="en-US" sz="1600" dirty="0" smtClean="0">
                <a:latin typeface="Arial Narrow" panose="020B0606020202030204" pitchFamily="34" charset="0"/>
              </a:rPr>
              <a:t> Oct 23 . Total EPR target fulfilled : 2148 MT</a:t>
            </a:r>
          </a:p>
          <a:p>
            <a:pPr marL="285750" indent="-285750">
              <a:buFont typeface="Arial" panose="020B0604020202020204" pitchFamily="34" charset="0"/>
              <a:buChar char="•"/>
            </a:pPr>
            <a:endParaRPr lang="en-US" sz="1600" dirty="0" smtClean="0">
              <a:latin typeface="Arial Narrow" panose="020B0606020202030204" pitchFamily="34" charset="0"/>
            </a:endParaRPr>
          </a:p>
          <a:p>
            <a:pPr marL="285750" indent="-285750">
              <a:buFont typeface="Arial" panose="020B0604020202020204" pitchFamily="34" charset="0"/>
              <a:buChar char="•"/>
            </a:pPr>
            <a:endParaRPr lang="en-US" sz="1600" dirty="0">
              <a:latin typeface="Arial Narrow" panose="020B0606020202030204" pitchFamily="34" charset="0"/>
            </a:endParaRPr>
          </a:p>
          <a:p>
            <a:pPr marL="285750" indent="-285750">
              <a:buFont typeface="Arial" panose="020B0604020202020204" pitchFamily="34" charset="0"/>
              <a:buChar char="•"/>
            </a:pPr>
            <a:endParaRPr lang="en-IN" sz="1600" dirty="0">
              <a:latin typeface="Arial Narrow" panose="020B0606020202030204" pitchFamily="34" charset="0"/>
            </a:endParaRPr>
          </a:p>
        </p:txBody>
      </p:sp>
      <p:sp>
        <p:nvSpPr>
          <p:cNvPr id="22" name="TextBox 21"/>
          <p:cNvSpPr txBox="1"/>
          <p:nvPr/>
        </p:nvSpPr>
        <p:spPr>
          <a:xfrm>
            <a:off x="9074045" y="1591510"/>
            <a:ext cx="2294008" cy="4524315"/>
          </a:xfrm>
          <a:prstGeom prst="rect">
            <a:avLst/>
          </a:prstGeom>
          <a:noFill/>
          <a:ln>
            <a:solidFill>
              <a:schemeClr val="tx1"/>
            </a:solidFill>
            <a:prstDash val="sysDash"/>
          </a:ln>
        </p:spPr>
        <p:txBody>
          <a:bodyPr wrap="square" rtlCol="0">
            <a:spAutoFit/>
          </a:bodyPr>
          <a:lstStyle/>
          <a:p>
            <a:pPr marL="285750" indent="-285750">
              <a:buFont typeface="Arial" panose="020B0604020202020204" pitchFamily="34" charset="0"/>
              <a:buChar char="•"/>
            </a:pPr>
            <a:r>
              <a:rPr lang="en-US" sz="1600" dirty="0" smtClean="0">
                <a:latin typeface="Arial Narrow" panose="020B0606020202030204" pitchFamily="34" charset="0"/>
              </a:rPr>
              <a:t>Hazardous waste authorization under Hazardous and other  wastes (Management and </a:t>
            </a:r>
            <a:r>
              <a:rPr lang="en-US" sz="1600" dirty="0">
                <a:latin typeface="Arial Narrow" panose="020B0606020202030204" pitchFamily="34" charset="0"/>
              </a:rPr>
              <a:t>T</a:t>
            </a:r>
            <a:r>
              <a:rPr lang="en-US" sz="1600" dirty="0" smtClean="0">
                <a:latin typeface="Arial Narrow" panose="020B0606020202030204" pitchFamily="34" charset="0"/>
              </a:rPr>
              <a:t>ransboundary Movement Rules , 2016) , validity 31.01.2026</a:t>
            </a:r>
          </a:p>
          <a:p>
            <a:pPr marL="285750" indent="-285750">
              <a:buFont typeface="Arial" panose="020B0604020202020204" pitchFamily="34" charset="0"/>
              <a:buChar char="•"/>
            </a:pPr>
            <a:endParaRPr lang="en-US" sz="1600" dirty="0">
              <a:latin typeface="Arial Narrow" panose="020B0606020202030204" pitchFamily="34" charset="0"/>
            </a:endParaRPr>
          </a:p>
          <a:p>
            <a:pPr marL="285750" indent="-285750">
              <a:buFont typeface="Arial" panose="020B0604020202020204" pitchFamily="34" charset="0"/>
              <a:buChar char="•"/>
            </a:pPr>
            <a:r>
              <a:rPr lang="en-US" sz="1600" dirty="0" smtClean="0">
                <a:latin typeface="Arial Narrow" panose="020B0606020202030204" pitchFamily="34" charset="0"/>
              </a:rPr>
              <a:t>Conditions laid down in the authorization are complied .</a:t>
            </a:r>
          </a:p>
          <a:p>
            <a:pPr marL="285750" indent="-285750">
              <a:buFont typeface="Arial" panose="020B0604020202020204" pitchFamily="34" charset="0"/>
              <a:buChar char="•"/>
            </a:pPr>
            <a:endParaRPr lang="en-US" sz="1600" dirty="0">
              <a:latin typeface="Arial Narrow" panose="020B0606020202030204" pitchFamily="34" charset="0"/>
            </a:endParaRPr>
          </a:p>
          <a:p>
            <a:pPr marL="285750" indent="-285750">
              <a:buFont typeface="Arial" panose="020B0604020202020204" pitchFamily="34" charset="0"/>
              <a:buChar char="•"/>
            </a:pPr>
            <a:endParaRPr lang="en-US" sz="1600" dirty="0" smtClean="0">
              <a:latin typeface="Arial Narrow" panose="020B0606020202030204" pitchFamily="34" charset="0"/>
            </a:endParaRPr>
          </a:p>
          <a:p>
            <a:pPr marL="285750" indent="-285750">
              <a:buFont typeface="Arial" panose="020B0604020202020204" pitchFamily="34" charset="0"/>
              <a:buChar char="•"/>
            </a:pPr>
            <a:endParaRPr lang="en-US" sz="1600" dirty="0">
              <a:latin typeface="Arial Narrow" panose="020B0606020202030204" pitchFamily="34" charset="0"/>
            </a:endParaRPr>
          </a:p>
          <a:p>
            <a:pPr marL="285750" indent="-285750">
              <a:buFont typeface="Arial" panose="020B0604020202020204" pitchFamily="34" charset="0"/>
              <a:buChar char="•"/>
            </a:pPr>
            <a:endParaRPr lang="en-US" sz="1600" dirty="0" smtClean="0">
              <a:latin typeface="Arial Narrow" panose="020B0606020202030204" pitchFamily="34" charset="0"/>
            </a:endParaRPr>
          </a:p>
          <a:p>
            <a:endParaRPr lang="en-US" sz="1600" dirty="0" smtClean="0">
              <a:latin typeface="Arial Narrow" panose="020B0606020202030204" pitchFamily="34" charset="0"/>
            </a:endParaRPr>
          </a:p>
          <a:p>
            <a:endParaRPr lang="en-US" sz="1600" dirty="0">
              <a:latin typeface="Arial Narrow" panose="020B0606020202030204" pitchFamily="34" charset="0"/>
            </a:endParaRPr>
          </a:p>
          <a:p>
            <a:pPr marL="285750" indent="-285750">
              <a:buFont typeface="Arial" panose="020B0604020202020204" pitchFamily="34" charset="0"/>
              <a:buChar char="•"/>
            </a:pPr>
            <a:endParaRPr lang="en-IN" sz="1600" dirty="0">
              <a:latin typeface="Arial Narrow" panose="020B0606020202030204" pitchFamily="34" charset="0"/>
            </a:endParaRPr>
          </a:p>
        </p:txBody>
      </p:sp>
    </p:spTree>
    <p:extLst>
      <p:ext uri="{BB962C8B-B14F-4D97-AF65-F5344CB8AC3E}">
        <p14:creationId xmlns:p14="http://schemas.microsoft.com/office/powerpoint/2010/main" val="4228139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347B556-BD1A-FB43-AD6D-B6ACEA7D9B67}"/>
              </a:ext>
            </a:extLst>
          </p:cNvPr>
          <p:cNvSpPr txBox="1">
            <a:spLocks noGrp="1"/>
          </p:cNvSpPr>
          <p:nvPr>
            <p:ph type="body" sz="quarter" idx="13"/>
          </p:nvPr>
        </p:nvSpPr>
        <p:spPr>
          <a:xfrm>
            <a:off x="386532" y="352728"/>
            <a:ext cx="10860588" cy="546100"/>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000" b="1" i="0" kern="1200">
                <a:solidFill>
                  <a:srgbClr val="002F87"/>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smtClean="0"/>
              <a:t>NABL Laboratory</a:t>
            </a:r>
            <a:r>
              <a:rPr lang="en-US" dirty="0"/>
              <a:t>: Implementation of ISO 17025:2017 </a:t>
            </a:r>
            <a:r>
              <a:rPr lang="en-US" dirty="0" err="1" smtClean="0"/>
              <a:t>std</a:t>
            </a:r>
            <a:r>
              <a:rPr lang="en-US" dirty="0" smtClean="0"/>
              <a:t>, best practices in fertiliser industry</a:t>
            </a:r>
            <a:endParaRPr kumimoji="0" lang="en-US" sz="3000" b="1" i="0" u="none" strike="noStrike" kern="1200" cap="none" spc="0" normalizeH="0" baseline="0" noProof="0" dirty="0">
              <a:ln>
                <a:noFill/>
              </a:ln>
              <a:solidFill>
                <a:srgbClr val="002F87"/>
              </a:solidFill>
              <a:effectLst/>
              <a:uLnTx/>
              <a:uFillTx/>
              <a:latin typeface="Arial Narrow" panose="020B0604020202020204" pitchFamily="34" charset="0"/>
              <a:ea typeface="+mn-ea"/>
            </a:endParaRPr>
          </a:p>
        </p:txBody>
      </p:sp>
      <p:sp>
        <p:nvSpPr>
          <p:cNvPr id="8" name="Rectangle 7"/>
          <p:cNvSpPr/>
          <p:nvPr/>
        </p:nvSpPr>
        <p:spPr>
          <a:xfrm>
            <a:off x="1958189" y="1142998"/>
            <a:ext cx="8455627" cy="5053615"/>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76350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body" sz="quarter" idx="13"/>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200" b="0" i="0" kern="1200" baseline="0">
                <a:solidFill>
                  <a:srgbClr val="3838AA"/>
                </a:solidFill>
                <a:latin typeface="Avenir Next Condensed Medium"/>
                <a:ea typeface="+mj-ea"/>
                <a:cs typeface="Avenir Next Condensed Medium"/>
              </a:defRPr>
            </a:lvl1pPr>
            <a:lvl2pPr algn="ctr" rtl="0" eaLnBrk="0" fontAlgn="base" hangingPunct="0">
              <a:spcBef>
                <a:spcPct val="0"/>
              </a:spcBef>
              <a:spcAft>
                <a:spcPct val="0"/>
              </a:spcAft>
              <a:defRPr sz="4400">
                <a:solidFill>
                  <a:schemeClr val="tx1"/>
                </a:solidFill>
                <a:latin typeface="Gill Sans" charset="0"/>
                <a:ea typeface="ヒラギノ角ゴ ProN W3" charset="-128"/>
                <a:cs typeface="ヒラギノ角ゴ ProN W3" charset="-128"/>
              </a:defRPr>
            </a:lvl2pPr>
            <a:lvl3pPr algn="ctr" rtl="0" eaLnBrk="0" fontAlgn="base" hangingPunct="0">
              <a:spcBef>
                <a:spcPct val="0"/>
              </a:spcBef>
              <a:spcAft>
                <a:spcPct val="0"/>
              </a:spcAft>
              <a:defRPr sz="4400">
                <a:solidFill>
                  <a:schemeClr val="tx1"/>
                </a:solidFill>
                <a:latin typeface="Gill Sans" charset="0"/>
                <a:ea typeface="ヒラギノ角ゴ ProN W3" charset="-128"/>
                <a:cs typeface="ヒラギノ角ゴ ProN W3" charset="-128"/>
              </a:defRPr>
            </a:lvl3pPr>
            <a:lvl4pPr algn="ctr" rtl="0" eaLnBrk="0" fontAlgn="base" hangingPunct="0">
              <a:spcBef>
                <a:spcPct val="0"/>
              </a:spcBef>
              <a:spcAft>
                <a:spcPct val="0"/>
              </a:spcAft>
              <a:defRPr sz="4400">
                <a:solidFill>
                  <a:schemeClr val="tx1"/>
                </a:solidFill>
                <a:latin typeface="Gill Sans" charset="0"/>
                <a:ea typeface="ヒラギノ角ゴ ProN W3" charset="-128"/>
                <a:cs typeface="ヒラギノ角ゴ ProN W3" charset="-128"/>
              </a:defRPr>
            </a:lvl4pPr>
            <a:lvl5pPr algn="ctr" rtl="0" eaLnBrk="0" fontAlgn="base" hangingPunct="0">
              <a:spcBef>
                <a:spcPct val="0"/>
              </a:spcBef>
              <a:spcAft>
                <a:spcPct val="0"/>
              </a:spcAft>
              <a:defRPr sz="4400">
                <a:solidFill>
                  <a:schemeClr val="tx1"/>
                </a:solidFill>
                <a:latin typeface="Gill Sans" charset="0"/>
                <a:ea typeface="ヒラギノ角ゴ ProN W3" charset="-128"/>
                <a:cs typeface="ヒラギノ角ゴ ProN W3" charset="-128"/>
              </a:defRPr>
            </a:lvl5pPr>
            <a:lvl6pPr marL="457200" algn="ctr" rtl="0" fontAlgn="base">
              <a:spcBef>
                <a:spcPct val="0"/>
              </a:spcBef>
              <a:spcAft>
                <a:spcPct val="0"/>
              </a:spcAft>
              <a:defRPr sz="4400">
                <a:solidFill>
                  <a:schemeClr val="tx1"/>
                </a:solidFill>
                <a:latin typeface="Gill Sans" charset="0"/>
                <a:ea typeface="ヒラギノ角ゴ ProN W3" charset="-128"/>
              </a:defRPr>
            </a:lvl6pPr>
            <a:lvl7pPr marL="914400" algn="ctr" rtl="0" fontAlgn="base">
              <a:spcBef>
                <a:spcPct val="0"/>
              </a:spcBef>
              <a:spcAft>
                <a:spcPct val="0"/>
              </a:spcAft>
              <a:defRPr sz="4400">
                <a:solidFill>
                  <a:schemeClr val="tx1"/>
                </a:solidFill>
                <a:latin typeface="Gill Sans" charset="0"/>
                <a:ea typeface="ヒラギノ角ゴ ProN W3" charset="-128"/>
              </a:defRPr>
            </a:lvl7pPr>
            <a:lvl8pPr marL="1371600" algn="ctr" rtl="0" fontAlgn="base">
              <a:spcBef>
                <a:spcPct val="0"/>
              </a:spcBef>
              <a:spcAft>
                <a:spcPct val="0"/>
              </a:spcAft>
              <a:defRPr sz="4400">
                <a:solidFill>
                  <a:schemeClr val="tx1"/>
                </a:solidFill>
                <a:latin typeface="Gill Sans" charset="0"/>
                <a:ea typeface="ヒラギノ角ゴ ProN W3" charset="-128"/>
              </a:defRPr>
            </a:lvl8pPr>
            <a:lvl9pPr marL="1828800" algn="ctr" rtl="0" fontAlgn="base">
              <a:spcBef>
                <a:spcPct val="0"/>
              </a:spcBef>
              <a:spcAft>
                <a:spcPct val="0"/>
              </a:spcAft>
              <a:defRPr sz="4400">
                <a:solidFill>
                  <a:schemeClr val="tx1"/>
                </a:solidFill>
                <a:latin typeface="Gill Sans" charset="0"/>
                <a:ea typeface="ヒラギノ角ゴ ProN W3" charset="-128"/>
              </a:defRPr>
            </a:lvl9pPr>
          </a:lstStyle>
          <a:p>
            <a:pPr eaLnBrk="1" fontAlgn="auto" hangingPunct="1">
              <a:lnSpc>
                <a:spcPct val="90000"/>
              </a:lnSpc>
              <a:spcBef>
                <a:spcPts val="1000"/>
              </a:spcBef>
              <a:spcAft>
                <a:spcPts val="0"/>
              </a:spcAft>
              <a:defRPr/>
            </a:pPr>
            <a:r>
              <a:rPr lang="en-US" sz="3000" b="1" dirty="0">
                <a:solidFill>
                  <a:srgbClr val="002F87"/>
                </a:solidFill>
                <a:latin typeface="Arial Narrow" panose="020B0604020202020204" pitchFamily="34" charset="0"/>
                <a:ea typeface="+mn-ea"/>
                <a:cs typeface="Arial Narrow" panose="020B0604020202020204" pitchFamily="34" charset="0"/>
              </a:rPr>
              <a:t>NABL Certificate of FCO Laboratory :</a:t>
            </a:r>
          </a:p>
        </p:txBody>
      </p:sp>
      <p:sp>
        <p:nvSpPr>
          <p:cNvPr id="6" name="Rectangle 5"/>
          <p:cNvSpPr/>
          <p:nvPr/>
        </p:nvSpPr>
        <p:spPr>
          <a:xfrm>
            <a:off x="1573245" y="1067507"/>
            <a:ext cx="4953000" cy="5213372"/>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25400" cap="flat" cmpd="sng" algn="ctr">
            <a:solidFill>
              <a:srgbClr val="12187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a:endParaRPr>
          </a:p>
        </p:txBody>
      </p:sp>
      <p:sp>
        <p:nvSpPr>
          <p:cNvPr id="7" name="Rectangle 6"/>
          <p:cNvSpPr/>
          <p:nvPr/>
        </p:nvSpPr>
        <p:spPr>
          <a:xfrm>
            <a:off x="7509928" y="812677"/>
            <a:ext cx="2824018" cy="2616323"/>
          </a:xfrm>
          <a:prstGeom prst="rect">
            <a:avLst/>
          </a:prstGeom>
          <a:blipFill dpi="0" rotWithShape="1">
            <a:blip r:embed="rId4">
              <a:extLst>
                <a:ext uri="{28A0092B-C50C-407E-A947-70E740481C1C}">
                  <a14:useLocalDpi xmlns:a14="http://schemas.microsoft.com/office/drawing/2010/main"/>
                </a:ext>
              </a:extLst>
            </a:blip>
            <a:srcRect/>
            <a:stretch>
              <a:fillRect/>
            </a:stretch>
          </a:blip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n-IN" kern="0">
              <a:solidFill>
                <a:prstClr val="white"/>
              </a:solidFill>
              <a:latin typeface="Gill Sans"/>
            </a:endParaRPr>
          </a:p>
        </p:txBody>
      </p:sp>
      <p:sp>
        <p:nvSpPr>
          <p:cNvPr id="8" name="TextBox 7"/>
          <p:cNvSpPr txBox="1"/>
          <p:nvPr/>
        </p:nvSpPr>
        <p:spPr>
          <a:xfrm>
            <a:off x="6744629" y="3348583"/>
            <a:ext cx="4953000" cy="2862322"/>
          </a:xfrm>
          <a:prstGeom prst="rect">
            <a:avLst/>
          </a:prstGeom>
          <a:noFill/>
          <a:ln w="3175">
            <a:solidFill>
              <a:schemeClr val="tx1"/>
            </a:solidFill>
          </a:ln>
        </p:spPr>
        <p:txBody>
          <a:bodyPr wrap="square" rtlCol="0">
            <a:spAutoFit/>
          </a:bodyPr>
          <a:lstStyle/>
          <a:p>
            <a:pPr marL="285750" indent="-285750">
              <a:buFont typeface="Courier New" panose="02070309020205020404" pitchFamily="49" charset="0"/>
              <a:buChar char="o"/>
            </a:pPr>
            <a:r>
              <a:rPr lang="en-US" dirty="0">
                <a:latin typeface="Arial Narrow" panose="020B0606020202030204" pitchFamily="34" charset="0"/>
              </a:rPr>
              <a:t>NABL certificates to FCO laboratory has been issued by Quality Council of India on 17.01.22 with validity 16.01.24 for parameters of 21 </a:t>
            </a:r>
            <a:r>
              <a:rPr lang="en-US" dirty="0" err="1">
                <a:latin typeface="Arial Narrow" panose="020B0606020202030204" pitchFamily="34" charset="0"/>
              </a:rPr>
              <a:t>nos</a:t>
            </a:r>
            <a:r>
              <a:rPr lang="en-US" dirty="0">
                <a:latin typeface="Arial Narrow" panose="020B0606020202030204" pitchFamily="34" charset="0"/>
              </a:rPr>
              <a:t> of products DAP, NPKs 10, 12 &amp; 14, SSP.</a:t>
            </a:r>
          </a:p>
          <a:p>
            <a:pPr marL="285750" indent="-285750">
              <a:buFont typeface="Courier New" panose="02070309020205020404" pitchFamily="49" charset="0"/>
              <a:buChar char="o"/>
            </a:pPr>
            <a:r>
              <a:rPr lang="en-US" dirty="0">
                <a:latin typeface="Arial Narrow" panose="020B0606020202030204" pitchFamily="34" charset="0"/>
              </a:rPr>
              <a:t>Surveillance audit  conducted on 25</a:t>
            </a:r>
            <a:r>
              <a:rPr lang="en-US" baseline="30000" dirty="0">
                <a:latin typeface="Arial Narrow" panose="020B0606020202030204" pitchFamily="34" charset="0"/>
              </a:rPr>
              <a:t>th</a:t>
            </a:r>
            <a:r>
              <a:rPr lang="en-US" dirty="0">
                <a:latin typeface="Arial Narrow" panose="020B0606020202030204" pitchFamily="34" charset="0"/>
              </a:rPr>
              <a:t> &amp; 26</a:t>
            </a:r>
            <a:r>
              <a:rPr lang="en-US" baseline="30000" dirty="0">
                <a:latin typeface="Arial Narrow" panose="020B0606020202030204" pitchFamily="34" charset="0"/>
              </a:rPr>
              <a:t>th</a:t>
            </a:r>
            <a:r>
              <a:rPr lang="en-US" dirty="0">
                <a:latin typeface="Arial Narrow" panose="020B0606020202030204" pitchFamily="34" charset="0"/>
              </a:rPr>
              <a:t> Nov’22, certificate re-issue on 09.05.23 and valid till 16.01.24.</a:t>
            </a:r>
          </a:p>
          <a:p>
            <a:pPr marL="285750" indent="-285750">
              <a:buFont typeface="Courier New" panose="02070309020205020404" pitchFamily="49" charset="0"/>
              <a:buChar char="o"/>
            </a:pPr>
            <a:r>
              <a:rPr lang="en-US" dirty="0">
                <a:latin typeface="Arial Narrow" panose="020B0606020202030204" pitchFamily="34" charset="0"/>
              </a:rPr>
              <a:t>NABL accreditation parameters has been increased from 21 to 36 </a:t>
            </a:r>
            <a:r>
              <a:rPr lang="en-US" dirty="0" err="1">
                <a:latin typeface="Arial Narrow" panose="020B0606020202030204" pitchFamily="34" charset="0"/>
              </a:rPr>
              <a:t>nos</a:t>
            </a:r>
            <a:r>
              <a:rPr lang="en-US" dirty="0">
                <a:latin typeface="Arial Narrow" panose="020B0606020202030204" pitchFamily="34" charset="0"/>
              </a:rPr>
              <a:t> during surveillance audit after incorporation of new products NP 14:28 and APS 16:20:0:13 &amp; 20:20:0:13.in last year.</a:t>
            </a:r>
          </a:p>
        </p:txBody>
      </p:sp>
      <p:graphicFrame>
        <p:nvGraphicFramePr>
          <p:cNvPr id="2" name="Object 1">
            <a:extLst>
              <a:ext uri="{FF2B5EF4-FFF2-40B4-BE49-F238E27FC236}">
                <a16:creationId xmlns:a16="http://schemas.microsoft.com/office/drawing/2014/main" id="{01E5637A-E711-B63A-32EC-D097725385CA}"/>
              </a:ext>
            </a:extLst>
          </p:cNvPr>
          <p:cNvGraphicFramePr>
            <a:graphicFrameLocks noChangeAspect="1"/>
          </p:cNvGraphicFramePr>
          <p:nvPr>
            <p:extLst/>
          </p:nvPr>
        </p:nvGraphicFramePr>
        <p:xfrm>
          <a:off x="10333945" y="1494007"/>
          <a:ext cx="914400" cy="771525"/>
        </p:xfrm>
        <a:graphic>
          <a:graphicData uri="http://schemas.openxmlformats.org/presentationml/2006/ole">
            <mc:AlternateContent xmlns:mc="http://schemas.openxmlformats.org/markup-compatibility/2006">
              <mc:Choice xmlns:v="urn:schemas-microsoft-com:vml" Requires="v">
                <p:oleObj spid="_x0000_s12322" name="Acrobat Document" showAsIcon="1" r:id="rId5" imgW="914570" imgH="771690" progId="Acrobat.Document.DC">
                  <p:embed/>
                </p:oleObj>
              </mc:Choice>
              <mc:Fallback>
                <p:oleObj name="Acrobat Document" showAsIcon="1" r:id="rId5" imgW="914570" imgH="771690" progId="Acrobat.Document.DC">
                  <p:embed/>
                  <p:pic>
                    <p:nvPicPr>
                      <p:cNvPr id="2" name="Object 1">
                        <a:extLst>
                          <a:ext uri="{FF2B5EF4-FFF2-40B4-BE49-F238E27FC236}">
                            <a16:creationId xmlns:a16="http://schemas.microsoft.com/office/drawing/2014/main" id="{01E5637A-E711-B63A-32EC-D097725385CA}"/>
                          </a:ext>
                        </a:extLst>
                      </p:cNvPr>
                      <p:cNvPicPr/>
                      <p:nvPr/>
                    </p:nvPicPr>
                    <p:blipFill>
                      <a:blip r:embed="rId6"/>
                      <a:stretch>
                        <a:fillRect/>
                      </a:stretch>
                    </p:blipFill>
                    <p:spPr>
                      <a:xfrm>
                        <a:off x="10333945" y="1494007"/>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15583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GB" dirty="0" smtClean="0"/>
              <a:t>A Brief History</a:t>
            </a:r>
            <a:endParaRPr lang="en-IN" dirty="0"/>
          </a:p>
        </p:txBody>
      </p:sp>
      <p:pic>
        <p:nvPicPr>
          <p:cNvPr id="4" name="Picture 3">
            <a:extLst>
              <a:ext uri="{FF2B5EF4-FFF2-40B4-BE49-F238E27FC236}">
                <a16:creationId xmlns:a16="http://schemas.microsoft.com/office/drawing/2014/main" id="{416598B8-C0E3-6D4F-AB3A-E7174E52BC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000" y="2649830"/>
            <a:ext cx="10742564" cy="3300094"/>
          </a:xfrm>
          <a:prstGeom prst="rect">
            <a:avLst/>
          </a:prstGeom>
        </p:spPr>
      </p:pic>
      <p:pic>
        <p:nvPicPr>
          <p:cNvPr id="5" name="Picture 4">
            <a:extLst>
              <a:ext uri="{FF2B5EF4-FFF2-40B4-BE49-F238E27FC236}">
                <a16:creationId xmlns:a16="http://schemas.microsoft.com/office/drawing/2014/main" id="{41F00794-2048-964E-A004-27122F6E4F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0521" y="2057522"/>
            <a:ext cx="895394" cy="862580"/>
          </a:xfrm>
          <a:prstGeom prst="ellipse">
            <a:avLst/>
          </a:prstGeom>
          <a:ln w="12700">
            <a:solidFill>
              <a:schemeClr val="bg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0A98F8EB-4F6C-544A-B2BD-C71AEC317064}"/>
              </a:ext>
            </a:extLst>
          </p:cNvPr>
          <p:cNvSpPr txBox="1"/>
          <p:nvPr/>
        </p:nvSpPr>
        <p:spPr>
          <a:xfrm>
            <a:off x="683364" y="1687399"/>
            <a:ext cx="1569709"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First manufacturing plant in Indonesia for textiles </a:t>
            </a:r>
          </a:p>
        </p:txBody>
      </p:sp>
      <p:pic>
        <p:nvPicPr>
          <p:cNvPr id="7" name="Picture 6">
            <a:extLst>
              <a:ext uri="{FF2B5EF4-FFF2-40B4-BE49-F238E27FC236}">
                <a16:creationId xmlns:a16="http://schemas.microsoft.com/office/drawing/2014/main" id="{343E26E5-0D49-174B-A910-192CBAF49CD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110849" y="2057522"/>
            <a:ext cx="895394" cy="862580"/>
          </a:xfrm>
          <a:prstGeom prst="ellipse">
            <a:avLst/>
          </a:prstGeom>
          <a:ln w="12700">
            <a:solidFill>
              <a:schemeClr val="bg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4CEBA004-0BF3-F14F-A4A0-11B49B334E12}"/>
              </a:ext>
            </a:extLst>
          </p:cNvPr>
          <p:cNvSpPr txBox="1"/>
          <p:nvPr/>
        </p:nvSpPr>
        <p:spPr>
          <a:xfrm>
            <a:off x="2773691" y="1676400"/>
            <a:ext cx="1569709"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Start production of disposable gloves</a:t>
            </a:r>
          </a:p>
        </p:txBody>
      </p:sp>
      <p:pic>
        <p:nvPicPr>
          <p:cNvPr id="9" name="Picture 8">
            <a:extLst>
              <a:ext uri="{FF2B5EF4-FFF2-40B4-BE49-F238E27FC236}">
                <a16:creationId xmlns:a16="http://schemas.microsoft.com/office/drawing/2014/main" id="{191193D8-C1E4-F644-84A3-1038BCB24EE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086878" y="2057522"/>
            <a:ext cx="895394" cy="862580"/>
          </a:xfrm>
          <a:prstGeom prst="ellipse">
            <a:avLst/>
          </a:prstGeom>
          <a:ln w="12700">
            <a:solidFill>
              <a:schemeClr val="bg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F7BE93C1-66D0-554B-9DD4-0BCC0F994BF0}"/>
              </a:ext>
            </a:extLst>
          </p:cNvPr>
          <p:cNvSpPr txBox="1"/>
          <p:nvPr/>
        </p:nvSpPr>
        <p:spPr>
          <a:xfrm>
            <a:off x="4749720" y="1676400"/>
            <a:ext cx="1569709"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First polyester</a:t>
            </a:r>
          </a:p>
          <a:p>
            <a:pPr algn="ctr"/>
            <a:r>
              <a:rPr lang="en-US" sz="900" dirty="0">
                <a:latin typeface="Arial" panose="020B0604020202020204" pitchFamily="34" charset="0"/>
                <a:cs typeface="Arial" panose="020B0604020202020204" pitchFamily="34" charset="0"/>
              </a:rPr>
              <a:t>fiber plant </a:t>
            </a:r>
          </a:p>
        </p:txBody>
      </p:sp>
      <p:pic>
        <p:nvPicPr>
          <p:cNvPr id="11" name="Picture 10">
            <a:extLst>
              <a:ext uri="{FF2B5EF4-FFF2-40B4-BE49-F238E27FC236}">
                <a16:creationId xmlns:a16="http://schemas.microsoft.com/office/drawing/2014/main" id="{21B37D0B-7733-CF40-A033-8CEFD3B6849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46390" y="2057522"/>
            <a:ext cx="895394" cy="862580"/>
          </a:xfrm>
          <a:prstGeom prst="ellipse">
            <a:avLst/>
          </a:prstGeom>
          <a:ln w="12700">
            <a:solidFill>
              <a:schemeClr val="bg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BE08E01F-91E1-264F-A786-21F480FA6E9F}"/>
              </a:ext>
            </a:extLst>
          </p:cNvPr>
          <p:cNvSpPr txBox="1"/>
          <p:nvPr/>
        </p:nvSpPr>
        <p:spPr>
          <a:xfrm>
            <a:off x="6609234" y="1676400"/>
            <a:ext cx="1569709"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First</a:t>
            </a:r>
          </a:p>
          <a:p>
            <a:pPr algn="ctr"/>
            <a:r>
              <a:rPr lang="en-US" sz="900" dirty="0">
                <a:latin typeface="Arial" panose="020B0604020202020204" pitchFamily="34" charset="0"/>
                <a:cs typeface="Arial" panose="020B0604020202020204" pitchFamily="34" charset="0"/>
              </a:rPr>
              <a:t>PET plant </a:t>
            </a:r>
          </a:p>
        </p:txBody>
      </p:sp>
      <p:pic>
        <p:nvPicPr>
          <p:cNvPr id="13" name="Picture 12">
            <a:extLst>
              <a:ext uri="{FF2B5EF4-FFF2-40B4-BE49-F238E27FC236}">
                <a16:creationId xmlns:a16="http://schemas.microsoft.com/office/drawing/2014/main" id="{D5DB5EEA-B31E-D947-9F5E-F6BB7A8399ED}"/>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513859" y="3633220"/>
            <a:ext cx="895394" cy="862580"/>
          </a:xfrm>
          <a:prstGeom prst="ellipse">
            <a:avLst/>
          </a:prstGeom>
          <a:ln w="12700">
            <a:solidFill>
              <a:schemeClr val="bg1"/>
            </a:solid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81419BD8-68EF-234E-B843-24956BA0BE88}"/>
              </a:ext>
            </a:extLst>
          </p:cNvPr>
          <p:cNvSpPr txBox="1"/>
          <p:nvPr/>
        </p:nvSpPr>
        <p:spPr>
          <a:xfrm>
            <a:off x="5176701" y="3260147"/>
            <a:ext cx="1569709"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First yarn production unit in Uzbekistan </a:t>
            </a:r>
          </a:p>
        </p:txBody>
      </p:sp>
      <p:pic>
        <p:nvPicPr>
          <p:cNvPr id="15" name="Picture 14">
            <a:extLst>
              <a:ext uri="{FF2B5EF4-FFF2-40B4-BE49-F238E27FC236}">
                <a16:creationId xmlns:a16="http://schemas.microsoft.com/office/drawing/2014/main" id="{C51A13B4-682F-E34D-BCB7-5944A04ABDB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178" t="-35409" b="-39380"/>
          <a:stretch/>
        </p:blipFill>
        <p:spPr>
          <a:xfrm>
            <a:off x="7225647" y="3633220"/>
            <a:ext cx="895394" cy="862580"/>
          </a:xfrm>
          <a:prstGeom prst="ellipse">
            <a:avLst/>
          </a:prstGeom>
          <a:solidFill>
            <a:schemeClr val="bg1"/>
          </a:solidFill>
          <a:ln w="12700">
            <a:solidFill>
              <a:schemeClr val="bg1"/>
            </a:solidFill>
          </a:ln>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F89BD5A8-CE53-7048-97F4-A1C54D4AD1F0}"/>
              </a:ext>
            </a:extLst>
          </p:cNvPr>
          <p:cNvSpPr txBox="1"/>
          <p:nvPr/>
        </p:nvSpPr>
        <p:spPr>
          <a:xfrm>
            <a:off x="6888491" y="3260147"/>
            <a:ext cx="1569709"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Creation of Indorama Ventures (Thailand</a:t>
            </a:r>
            <a:r>
              <a:rPr lang="en-US" sz="800" dirty="0">
                <a:latin typeface="Arial" panose="020B0604020202020204" pitchFamily="34" charset="0"/>
                <a:cs typeface="Arial" panose="020B0604020202020204" pitchFamily="34" charset="0"/>
              </a:rPr>
              <a:t>) </a:t>
            </a:r>
          </a:p>
        </p:txBody>
      </p:sp>
      <p:pic>
        <p:nvPicPr>
          <p:cNvPr id="17" name="Picture 16">
            <a:extLst>
              <a:ext uri="{FF2B5EF4-FFF2-40B4-BE49-F238E27FC236}">
                <a16:creationId xmlns:a16="http://schemas.microsoft.com/office/drawing/2014/main" id="{6533F7C6-6E5D-6E44-AF77-27CC4F00210E}"/>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9054448" y="3633220"/>
            <a:ext cx="895394" cy="862580"/>
          </a:xfrm>
          <a:prstGeom prst="ellipse">
            <a:avLst/>
          </a:prstGeom>
          <a:ln w="12700">
            <a:solidFill>
              <a:schemeClr val="bg1"/>
            </a:solid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2813115C-59DD-5A43-9B78-70587CC19BEC}"/>
              </a:ext>
            </a:extLst>
          </p:cNvPr>
          <p:cNvSpPr txBox="1"/>
          <p:nvPr/>
        </p:nvSpPr>
        <p:spPr>
          <a:xfrm>
            <a:off x="8717291" y="3260147"/>
            <a:ext cx="1569709"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Acquisition of the leading olefin company in Nigeria </a:t>
            </a:r>
          </a:p>
        </p:txBody>
      </p:sp>
      <p:pic>
        <p:nvPicPr>
          <p:cNvPr id="19" name="Picture 18">
            <a:extLst>
              <a:ext uri="{FF2B5EF4-FFF2-40B4-BE49-F238E27FC236}">
                <a16:creationId xmlns:a16="http://schemas.microsoft.com/office/drawing/2014/main" id="{8F48D11F-3874-BB47-AA54-016A84E794F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518820" y="3089962"/>
            <a:ext cx="895394" cy="862580"/>
          </a:xfrm>
          <a:prstGeom prst="ellipse">
            <a:avLst/>
          </a:prstGeom>
          <a:ln w="12700">
            <a:solidFill>
              <a:schemeClr val="bg1"/>
            </a:solidFill>
          </a:ln>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8238BDD8-BAB4-B141-82C3-F5DC39302112}"/>
              </a:ext>
            </a:extLst>
          </p:cNvPr>
          <p:cNvSpPr txBox="1"/>
          <p:nvPr/>
        </p:nvSpPr>
        <p:spPr>
          <a:xfrm>
            <a:off x="356898" y="2377960"/>
            <a:ext cx="673135" cy="271870"/>
          </a:xfrm>
          <a:prstGeom prst="rect">
            <a:avLst/>
          </a:prstGeom>
          <a:noFill/>
        </p:spPr>
        <p:txBody>
          <a:bodyPr wrap="square" rtlCol="0">
            <a:spAutoFit/>
          </a:bodyPr>
          <a:lstStyle/>
          <a:p>
            <a:pPr algn="ctr"/>
            <a:r>
              <a:rPr lang="en-US" sz="1200" b="1" dirty="0">
                <a:solidFill>
                  <a:srgbClr val="0070C0"/>
                </a:solidFill>
                <a:latin typeface="Arial" panose="020B0604020202020204" pitchFamily="34" charset="0"/>
                <a:cs typeface="Arial" panose="020B0604020202020204" pitchFamily="34" charset="0"/>
              </a:rPr>
              <a:t>1976</a:t>
            </a:r>
            <a:endParaRPr lang="en-US" sz="1400" b="1" dirty="0">
              <a:solidFill>
                <a:srgbClr val="0070C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8E613CA-7F23-3443-B28C-8C05EE8E00EE}"/>
              </a:ext>
            </a:extLst>
          </p:cNvPr>
          <p:cNvSpPr txBox="1"/>
          <p:nvPr/>
        </p:nvSpPr>
        <p:spPr>
          <a:xfrm>
            <a:off x="2459137" y="2377960"/>
            <a:ext cx="676383" cy="271870"/>
          </a:xfrm>
          <a:prstGeom prst="rect">
            <a:avLst/>
          </a:prstGeom>
          <a:noFill/>
        </p:spPr>
        <p:txBody>
          <a:bodyPr wrap="square" rtlCol="0">
            <a:spAutoFit/>
          </a:bodyPr>
          <a:lstStyle/>
          <a:p>
            <a:pPr algn="ctr"/>
            <a:r>
              <a:rPr lang="en-US" sz="1200" b="1" dirty="0">
                <a:solidFill>
                  <a:schemeClr val="accent4"/>
                </a:solidFill>
                <a:latin typeface="Arial" panose="020B0604020202020204" pitchFamily="34" charset="0"/>
                <a:cs typeface="Arial" panose="020B0604020202020204" pitchFamily="34" charset="0"/>
              </a:rPr>
              <a:t>1989</a:t>
            </a:r>
          </a:p>
        </p:txBody>
      </p:sp>
      <p:sp>
        <p:nvSpPr>
          <p:cNvPr id="22" name="TextBox 21">
            <a:extLst>
              <a:ext uri="{FF2B5EF4-FFF2-40B4-BE49-F238E27FC236}">
                <a16:creationId xmlns:a16="http://schemas.microsoft.com/office/drawing/2014/main" id="{FE45C514-B1CF-C74E-8B2E-83F4915530E4}"/>
              </a:ext>
            </a:extLst>
          </p:cNvPr>
          <p:cNvSpPr txBox="1"/>
          <p:nvPr/>
        </p:nvSpPr>
        <p:spPr>
          <a:xfrm>
            <a:off x="4419600" y="2377960"/>
            <a:ext cx="641071" cy="271870"/>
          </a:xfrm>
          <a:prstGeom prst="rect">
            <a:avLst/>
          </a:prstGeom>
          <a:noFill/>
        </p:spPr>
        <p:txBody>
          <a:bodyPr wrap="square" rtlCol="0">
            <a:spAutoFit/>
          </a:bodyPr>
          <a:lstStyle/>
          <a:p>
            <a:pPr algn="ctr"/>
            <a:r>
              <a:rPr lang="en-US" sz="1200" b="1" dirty="0">
                <a:solidFill>
                  <a:srgbClr val="0070C0"/>
                </a:solidFill>
                <a:latin typeface="Arial" panose="020B0604020202020204" pitchFamily="34" charset="0"/>
                <a:cs typeface="Arial" panose="020B0604020202020204" pitchFamily="34" charset="0"/>
              </a:rPr>
              <a:t>1991</a:t>
            </a:r>
            <a:endParaRPr lang="en-US" sz="1400" b="1" dirty="0">
              <a:solidFill>
                <a:srgbClr val="0070C0"/>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BAC3F172-61F6-9B46-AE72-2558EAC89852}"/>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3720449" y="3633220"/>
            <a:ext cx="895394" cy="862580"/>
          </a:xfrm>
          <a:prstGeom prst="ellipse">
            <a:avLst/>
          </a:prstGeom>
          <a:ln w="12700">
            <a:solidFill>
              <a:schemeClr val="bg1"/>
            </a:solidFill>
          </a:ln>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444E6235-2465-2E47-BE79-8A75E09E2AEF}"/>
              </a:ext>
            </a:extLst>
          </p:cNvPr>
          <p:cNvSpPr txBox="1"/>
          <p:nvPr/>
        </p:nvSpPr>
        <p:spPr>
          <a:xfrm>
            <a:off x="6321654" y="2377960"/>
            <a:ext cx="641071" cy="271870"/>
          </a:xfrm>
          <a:prstGeom prst="rect">
            <a:avLst/>
          </a:prstGeom>
          <a:noFill/>
        </p:spPr>
        <p:txBody>
          <a:bodyPr wrap="square" rtlCol="0">
            <a:spAutoFit/>
          </a:bodyPr>
          <a:lstStyle/>
          <a:p>
            <a:pPr algn="ctr"/>
            <a:r>
              <a:rPr lang="en-US" sz="1200" b="1" dirty="0">
                <a:solidFill>
                  <a:schemeClr val="accent4"/>
                </a:solidFill>
                <a:latin typeface="Arial" panose="020B0604020202020204" pitchFamily="34" charset="0"/>
                <a:cs typeface="Arial" panose="020B0604020202020204" pitchFamily="34" charset="0"/>
              </a:rPr>
              <a:t>1995</a:t>
            </a:r>
            <a:endParaRPr lang="en-US" sz="1400" b="1" dirty="0">
              <a:solidFill>
                <a:schemeClr val="accent4"/>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24C1E5E-59CC-4348-AC2C-494E540AAAB4}"/>
              </a:ext>
            </a:extLst>
          </p:cNvPr>
          <p:cNvSpPr txBox="1"/>
          <p:nvPr/>
        </p:nvSpPr>
        <p:spPr>
          <a:xfrm>
            <a:off x="4876800" y="3924018"/>
            <a:ext cx="641071" cy="271870"/>
          </a:xfrm>
          <a:prstGeom prst="rect">
            <a:avLst/>
          </a:prstGeom>
          <a:noFill/>
        </p:spPr>
        <p:txBody>
          <a:bodyPr wrap="square" rtlCol="0">
            <a:spAutoFit/>
          </a:bodyPr>
          <a:lstStyle/>
          <a:p>
            <a:pPr algn="ctr"/>
            <a:r>
              <a:rPr lang="en-US" sz="1200" b="1" dirty="0">
                <a:solidFill>
                  <a:srgbClr val="7030A0"/>
                </a:solidFill>
                <a:latin typeface="Arial" panose="020B0604020202020204" pitchFamily="34" charset="0"/>
                <a:cs typeface="Arial" panose="020B0604020202020204" pitchFamily="34" charset="0"/>
              </a:rPr>
              <a:t>2011</a:t>
            </a:r>
            <a:endParaRPr lang="en-US" sz="1400" b="1" dirty="0">
              <a:solidFill>
                <a:srgbClr val="7030A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094533B-C163-CB48-8724-285181B9EF55}"/>
              </a:ext>
            </a:extLst>
          </p:cNvPr>
          <p:cNvSpPr txBox="1"/>
          <p:nvPr/>
        </p:nvSpPr>
        <p:spPr>
          <a:xfrm>
            <a:off x="6600911" y="3924018"/>
            <a:ext cx="641071" cy="483324"/>
          </a:xfrm>
          <a:prstGeom prst="rect">
            <a:avLst/>
          </a:prstGeom>
          <a:noFill/>
        </p:spPr>
        <p:txBody>
          <a:bodyPr wrap="square" rtlCol="0">
            <a:spAutoFit/>
          </a:bodyPr>
          <a:lstStyle/>
          <a:p>
            <a:pPr algn="ctr"/>
            <a:r>
              <a:rPr lang="en-US" sz="1200" b="1" dirty="0">
                <a:solidFill>
                  <a:srgbClr val="C90080"/>
                </a:solidFill>
                <a:latin typeface="Arial" panose="020B0604020202020204" pitchFamily="34" charset="0"/>
                <a:cs typeface="Arial" panose="020B0604020202020204" pitchFamily="34" charset="0"/>
              </a:rPr>
              <a:t>2010</a:t>
            </a:r>
          </a:p>
          <a:p>
            <a:pPr algn="ctr"/>
            <a:endParaRPr lang="en-US" sz="1400" b="1" dirty="0">
              <a:solidFill>
                <a:srgbClr val="C9008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54C35010-D66B-EC4A-BB2C-9CA06D74B15B}"/>
              </a:ext>
            </a:extLst>
          </p:cNvPr>
          <p:cNvSpPr txBox="1"/>
          <p:nvPr/>
        </p:nvSpPr>
        <p:spPr>
          <a:xfrm>
            <a:off x="8419455" y="3924018"/>
            <a:ext cx="641071" cy="271870"/>
          </a:xfrm>
          <a:prstGeom prst="rect">
            <a:avLst/>
          </a:prstGeom>
          <a:noFill/>
        </p:spPr>
        <p:txBody>
          <a:bodyPr wrap="square" rtlCol="0">
            <a:spAutoFit/>
          </a:bodyPr>
          <a:lstStyle/>
          <a:p>
            <a:pPr algn="ctr"/>
            <a:r>
              <a:rPr lang="en-US" sz="1200" b="1" dirty="0">
                <a:solidFill>
                  <a:srgbClr val="7030A0"/>
                </a:solidFill>
                <a:latin typeface="Arial" panose="020B0604020202020204" pitchFamily="34" charset="0"/>
                <a:cs typeface="Arial" panose="020B0604020202020204" pitchFamily="34" charset="0"/>
              </a:rPr>
              <a:t>2006</a:t>
            </a:r>
            <a:endParaRPr lang="en-US" sz="1400" b="1" dirty="0">
              <a:solidFill>
                <a:srgbClr val="7030A0"/>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2F922370-C2F1-9C46-AAED-1969099EFE5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042551" y="2085465"/>
            <a:ext cx="895394" cy="862580"/>
          </a:xfrm>
          <a:prstGeom prst="ellipse">
            <a:avLst/>
          </a:prstGeom>
          <a:ln w="12700">
            <a:solidFill>
              <a:schemeClr val="bg1"/>
            </a:solidFill>
          </a:ln>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1DEE9468-BC31-0944-BBC7-6011CB5F9CB1}"/>
              </a:ext>
            </a:extLst>
          </p:cNvPr>
          <p:cNvSpPr txBox="1"/>
          <p:nvPr/>
        </p:nvSpPr>
        <p:spPr>
          <a:xfrm>
            <a:off x="11053693" y="2422488"/>
            <a:ext cx="727149" cy="271870"/>
          </a:xfrm>
          <a:prstGeom prst="rect">
            <a:avLst/>
          </a:prstGeom>
          <a:noFill/>
        </p:spPr>
        <p:txBody>
          <a:bodyPr wrap="square" rtlCol="0">
            <a:spAutoFit/>
          </a:bodyPr>
          <a:lstStyle/>
          <a:p>
            <a:r>
              <a:rPr lang="en-US" sz="1200" b="1" dirty="0">
                <a:solidFill>
                  <a:srgbClr val="92D050"/>
                </a:solidFill>
                <a:latin typeface="Arial" panose="020B0604020202020204" pitchFamily="34" charset="0"/>
                <a:cs typeface="Arial" panose="020B0604020202020204" pitchFamily="34" charset="0"/>
              </a:rPr>
              <a:t>2004</a:t>
            </a:r>
            <a:endParaRPr lang="en-US" sz="1400" b="1" dirty="0">
              <a:solidFill>
                <a:srgbClr val="92D050"/>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B78B0923-7BC5-4A4E-A36E-D27A42B75A55}"/>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882075" y="3608118"/>
            <a:ext cx="895394" cy="862580"/>
          </a:xfrm>
          <a:prstGeom prst="ellipse">
            <a:avLst/>
          </a:prstGeom>
          <a:ln w="12700">
            <a:solidFill>
              <a:schemeClr val="bg1"/>
            </a:solidFill>
          </a:ln>
          <a:effectLst>
            <a:outerShdw blurRad="50800" dist="38100" dir="2700000" algn="tl" rotWithShape="0">
              <a:prstClr val="black">
                <a:alpha val="40000"/>
              </a:prstClr>
            </a:outerShdw>
          </a:effectLst>
        </p:spPr>
      </p:pic>
      <p:sp>
        <p:nvSpPr>
          <p:cNvPr id="31" name="TextBox 30">
            <a:extLst>
              <a:ext uri="{FF2B5EF4-FFF2-40B4-BE49-F238E27FC236}">
                <a16:creationId xmlns:a16="http://schemas.microsoft.com/office/drawing/2014/main" id="{4AF50882-47FB-1A46-BA74-E0F388AD3E81}"/>
              </a:ext>
            </a:extLst>
          </p:cNvPr>
          <p:cNvSpPr txBox="1"/>
          <p:nvPr/>
        </p:nvSpPr>
        <p:spPr>
          <a:xfrm>
            <a:off x="1628998" y="3241372"/>
            <a:ext cx="1342802"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Start of spandex yarn production in India</a:t>
            </a:r>
          </a:p>
        </p:txBody>
      </p:sp>
      <p:pic>
        <p:nvPicPr>
          <p:cNvPr id="32" name="Picture 31">
            <a:extLst>
              <a:ext uri="{FF2B5EF4-FFF2-40B4-BE49-F238E27FC236}">
                <a16:creationId xmlns:a16="http://schemas.microsoft.com/office/drawing/2014/main" id="{399FD798-26EF-274B-9695-FC19195E6855}"/>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3460250" y="5204676"/>
            <a:ext cx="895394" cy="862580"/>
          </a:xfrm>
          <a:prstGeom prst="ellipse">
            <a:avLst/>
          </a:prstGeom>
          <a:ln w="12700">
            <a:solidFill>
              <a:schemeClr val="bg1"/>
            </a:solidFill>
          </a:ln>
          <a:effectLst>
            <a:outerShdw blurRad="50800" dist="38100" dir="2700000" algn="tl" rotWithShape="0">
              <a:prstClr val="black">
                <a:alpha val="40000"/>
              </a:prstClr>
            </a:outerShdw>
          </a:effectLst>
        </p:spPr>
      </p:pic>
      <p:sp>
        <p:nvSpPr>
          <p:cNvPr id="33" name="TextBox 32">
            <a:extLst>
              <a:ext uri="{FF2B5EF4-FFF2-40B4-BE49-F238E27FC236}">
                <a16:creationId xmlns:a16="http://schemas.microsoft.com/office/drawing/2014/main" id="{5ABEA8FC-C723-2447-9C43-A90E26662BC5}"/>
              </a:ext>
            </a:extLst>
          </p:cNvPr>
          <p:cNvSpPr txBox="1"/>
          <p:nvPr/>
        </p:nvSpPr>
        <p:spPr>
          <a:xfrm>
            <a:off x="3079523" y="4823316"/>
            <a:ext cx="1569709"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Acquisition of fertilizer company in India </a:t>
            </a:r>
          </a:p>
        </p:txBody>
      </p:sp>
      <p:pic>
        <p:nvPicPr>
          <p:cNvPr id="34" name="Picture 33">
            <a:extLst>
              <a:ext uri="{FF2B5EF4-FFF2-40B4-BE49-F238E27FC236}">
                <a16:creationId xmlns:a16="http://schemas.microsoft.com/office/drawing/2014/main" id="{14B7FDD3-6C52-1649-8E90-D915FEF7F865}"/>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158383" y="5204676"/>
            <a:ext cx="895394" cy="862580"/>
          </a:xfrm>
          <a:prstGeom prst="ellipse">
            <a:avLst/>
          </a:prstGeom>
          <a:ln w="12700">
            <a:solidFill>
              <a:schemeClr val="bg1"/>
            </a:solidFill>
          </a:ln>
          <a:effectLst>
            <a:outerShdw blurRad="50800" dist="38100" dir="2700000" algn="tl" rotWithShape="0">
              <a:prstClr val="black">
                <a:alpha val="40000"/>
              </a:prstClr>
            </a:outerShdw>
          </a:effectLst>
        </p:spPr>
      </p:pic>
      <p:sp>
        <p:nvSpPr>
          <p:cNvPr id="35" name="TextBox 34">
            <a:extLst>
              <a:ext uri="{FF2B5EF4-FFF2-40B4-BE49-F238E27FC236}">
                <a16:creationId xmlns:a16="http://schemas.microsoft.com/office/drawing/2014/main" id="{C3873E9D-F259-6B4F-BD20-9AB1E6AC4AD5}"/>
              </a:ext>
            </a:extLst>
          </p:cNvPr>
          <p:cNvSpPr txBox="1"/>
          <p:nvPr/>
        </p:nvSpPr>
        <p:spPr>
          <a:xfrm>
            <a:off x="4749720" y="4797459"/>
            <a:ext cx="1569709"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First cotton harvest</a:t>
            </a:r>
          </a:p>
          <a:p>
            <a:pPr algn="ctr"/>
            <a:r>
              <a:rPr lang="en-US" sz="900" dirty="0">
                <a:latin typeface="Arial" panose="020B0604020202020204" pitchFamily="34" charset="0"/>
                <a:cs typeface="Arial" panose="020B0604020202020204" pitchFamily="34" charset="0"/>
              </a:rPr>
              <a:t>in Uzbekistan </a:t>
            </a:r>
          </a:p>
        </p:txBody>
      </p:sp>
      <p:sp>
        <p:nvSpPr>
          <p:cNvPr id="36" name="TextBox 35">
            <a:extLst>
              <a:ext uri="{FF2B5EF4-FFF2-40B4-BE49-F238E27FC236}">
                <a16:creationId xmlns:a16="http://schemas.microsoft.com/office/drawing/2014/main" id="{D1AFE100-7195-644F-B135-7225257C4824}"/>
              </a:ext>
            </a:extLst>
          </p:cNvPr>
          <p:cNvSpPr txBox="1"/>
          <p:nvPr/>
        </p:nvSpPr>
        <p:spPr>
          <a:xfrm>
            <a:off x="1260088" y="5426123"/>
            <a:ext cx="676382" cy="276999"/>
          </a:xfrm>
          <a:prstGeom prst="rect">
            <a:avLst/>
          </a:prstGeom>
          <a:noFill/>
        </p:spPr>
        <p:txBody>
          <a:bodyPr wrap="square" rtlCol="0">
            <a:spAutoFit/>
          </a:bodyPr>
          <a:lstStyle/>
          <a:p>
            <a:pPr algn="ctr"/>
            <a:r>
              <a:rPr lang="en-US" sz="1200" b="1" dirty="0">
                <a:solidFill>
                  <a:srgbClr val="00BBAA"/>
                </a:solidFill>
                <a:latin typeface="Arial" panose="020B0604020202020204" pitchFamily="34" charset="0"/>
                <a:cs typeface="Arial" panose="020B0604020202020204" pitchFamily="34" charset="0"/>
              </a:rPr>
              <a:t>2016</a:t>
            </a:r>
          </a:p>
        </p:txBody>
      </p:sp>
      <p:sp>
        <p:nvSpPr>
          <p:cNvPr id="37" name="TextBox 36">
            <a:extLst>
              <a:ext uri="{FF2B5EF4-FFF2-40B4-BE49-F238E27FC236}">
                <a16:creationId xmlns:a16="http://schemas.microsoft.com/office/drawing/2014/main" id="{FD1DE5C1-28DA-0745-ACFC-491382C2E6B3}"/>
              </a:ext>
            </a:extLst>
          </p:cNvPr>
          <p:cNvSpPr txBox="1"/>
          <p:nvPr/>
        </p:nvSpPr>
        <p:spPr>
          <a:xfrm>
            <a:off x="2887315" y="5413920"/>
            <a:ext cx="676382" cy="276999"/>
          </a:xfrm>
          <a:prstGeom prst="rect">
            <a:avLst/>
          </a:prstGeom>
          <a:noFill/>
        </p:spPr>
        <p:txBody>
          <a:bodyPr wrap="square" rtlCol="0">
            <a:spAutoFit/>
          </a:bodyPr>
          <a:lstStyle/>
          <a:p>
            <a:pPr algn="ctr"/>
            <a:r>
              <a:rPr lang="en-US" sz="1200" b="1" dirty="0">
                <a:solidFill>
                  <a:schemeClr val="accent4"/>
                </a:solidFill>
                <a:latin typeface="Arial" panose="020B0604020202020204" pitchFamily="34" charset="0"/>
                <a:cs typeface="Arial" panose="020B0604020202020204" pitchFamily="34" charset="0"/>
              </a:rPr>
              <a:t>2018</a:t>
            </a:r>
            <a:endParaRPr lang="en-US" sz="1400" b="1" dirty="0">
              <a:solidFill>
                <a:schemeClr val="accent4"/>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FD36A0E8-FD0E-CA4D-807B-425F804DA916}"/>
              </a:ext>
            </a:extLst>
          </p:cNvPr>
          <p:cNvSpPr txBox="1"/>
          <p:nvPr/>
        </p:nvSpPr>
        <p:spPr>
          <a:xfrm>
            <a:off x="4565897" y="5410778"/>
            <a:ext cx="676382" cy="276999"/>
          </a:xfrm>
          <a:prstGeom prst="rect">
            <a:avLst/>
          </a:prstGeom>
          <a:noFill/>
        </p:spPr>
        <p:txBody>
          <a:bodyPr wrap="square" rtlCol="0">
            <a:spAutoFit/>
          </a:bodyPr>
          <a:lstStyle/>
          <a:p>
            <a:pPr algn="ctr"/>
            <a:r>
              <a:rPr lang="en-US" sz="1200" b="1" dirty="0">
                <a:solidFill>
                  <a:srgbClr val="00BBAA"/>
                </a:solidFill>
                <a:latin typeface="Arial" panose="020B0604020202020204" pitchFamily="34" charset="0"/>
                <a:cs typeface="Arial" panose="020B0604020202020204" pitchFamily="34" charset="0"/>
              </a:rPr>
              <a:t>2019</a:t>
            </a:r>
            <a:endParaRPr lang="en-US" sz="1400" b="1" dirty="0">
              <a:solidFill>
                <a:srgbClr val="00BBA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D3DAF76E-D091-3D40-A255-BCF38BFADA0E}"/>
              </a:ext>
            </a:extLst>
          </p:cNvPr>
          <p:cNvSpPr txBox="1"/>
          <p:nvPr/>
        </p:nvSpPr>
        <p:spPr>
          <a:xfrm>
            <a:off x="6227157" y="5410777"/>
            <a:ext cx="676382" cy="276999"/>
          </a:xfrm>
          <a:prstGeom prst="rect">
            <a:avLst/>
          </a:prstGeom>
          <a:noFill/>
        </p:spPr>
        <p:txBody>
          <a:bodyPr wrap="square" rtlCol="0">
            <a:spAutoFit/>
          </a:bodyPr>
          <a:lstStyle/>
          <a:p>
            <a:pPr algn="ctr"/>
            <a:r>
              <a:rPr lang="en-US" sz="1200" b="1" dirty="0">
                <a:solidFill>
                  <a:schemeClr val="accent4"/>
                </a:solidFill>
                <a:latin typeface="Arial" panose="020B0604020202020204" pitchFamily="34" charset="0"/>
                <a:cs typeface="Arial" panose="020B0604020202020204" pitchFamily="34" charset="0"/>
              </a:rPr>
              <a:t>2020</a:t>
            </a:r>
            <a:endParaRPr lang="en-US" sz="1400" b="1" dirty="0">
              <a:solidFill>
                <a:schemeClr val="accent4"/>
              </a:solidFill>
              <a:latin typeface="Arial" panose="020B0604020202020204" pitchFamily="34" charset="0"/>
              <a:cs typeface="Arial" panose="020B0604020202020204" pitchFamily="34" charset="0"/>
            </a:endParaRPr>
          </a:p>
        </p:txBody>
      </p:sp>
      <p:pic>
        <p:nvPicPr>
          <p:cNvPr id="40" name="Picture 39">
            <a:extLst>
              <a:ext uri="{FF2B5EF4-FFF2-40B4-BE49-F238E27FC236}">
                <a16:creationId xmlns:a16="http://schemas.microsoft.com/office/drawing/2014/main" id="{ADEAC309-E16C-E84B-8345-432B95AEA55A}"/>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779280" y="5192528"/>
            <a:ext cx="893131" cy="860400"/>
          </a:xfrm>
          <a:prstGeom prst="ellipse">
            <a:avLst/>
          </a:prstGeom>
          <a:ln w="12700">
            <a:solidFill>
              <a:schemeClr val="bg1"/>
            </a:solidFill>
          </a:ln>
          <a:effectLst>
            <a:outerShdw blurRad="50800" dist="38100" dir="2700000" algn="tl" rotWithShape="0">
              <a:prstClr val="black">
                <a:alpha val="40000"/>
              </a:prstClr>
            </a:outerShdw>
          </a:effectLst>
        </p:spPr>
      </p:pic>
      <p:sp>
        <p:nvSpPr>
          <p:cNvPr id="41" name="TextBox 40">
            <a:extLst>
              <a:ext uri="{FF2B5EF4-FFF2-40B4-BE49-F238E27FC236}">
                <a16:creationId xmlns:a16="http://schemas.microsoft.com/office/drawing/2014/main" id="{0AF6DB3B-B74E-A945-9658-55E811D55636}"/>
              </a:ext>
            </a:extLst>
          </p:cNvPr>
          <p:cNvSpPr txBox="1"/>
          <p:nvPr/>
        </p:nvSpPr>
        <p:spPr>
          <a:xfrm>
            <a:off x="6439937" y="4829991"/>
            <a:ext cx="1569709"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Start of fertilizer production in Uzbekistan </a:t>
            </a:r>
          </a:p>
        </p:txBody>
      </p:sp>
      <p:sp>
        <p:nvSpPr>
          <p:cNvPr id="42" name="TextBox 41">
            <a:extLst>
              <a:ext uri="{FF2B5EF4-FFF2-40B4-BE49-F238E27FC236}">
                <a16:creationId xmlns:a16="http://schemas.microsoft.com/office/drawing/2014/main" id="{9BD8CD23-7866-7B41-9BBA-10C52BE7F975}"/>
              </a:ext>
            </a:extLst>
          </p:cNvPr>
          <p:cNvSpPr txBox="1"/>
          <p:nvPr/>
        </p:nvSpPr>
        <p:spPr>
          <a:xfrm>
            <a:off x="7842550" y="5410776"/>
            <a:ext cx="676382" cy="276999"/>
          </a:xfrm>
          <a:prstGeom prst="rect">
            <a:avLst/>
          </a:prstGeom>
          <a:noFill/>
        </p:spPr>
        <p:txBody>
          <a:bodyPr wrap="square" rtlCol="0">
            <a:spAutoFit/>
          </a:bodyPr>
          <a:lstStyle/>
          <a:p>
            <a:pPr algn="ctr"/>
            <a:r>
              <a:rPr lang="en-US" sz="1200" b="1" dirty="0">
                <a:solidFill>
                  <a:srgbClr val="00BBAA"/>
                </a:solidFill>
                <a:latin typeface="Arial" panose="020B0604020202020204" pitchFamily="34" charset="0"/>
                <a:cs typeface="Arial" panose="020B0604020202020204" pitchFamily="34" charset="0"/>
              </a:rPr>
              <a:t>2021</a:t>
            </a:r>
            <a:endParaRPr lang="en-US" sz="1400" b="1" dirty="0">
              <a:solidFill>
                <a:srgbClr val="00BBAA"/>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8CC1176F-22AE-5549-9A39-E2560F9CBD58}"/>
              </a:ext>
            </a:extLst>
          </p:cNvPr>
          <p:cNvSpPr txBox="1"/>
          <p:nvPr/>
        </p:nvSpPr>
        <p:spPr>
          <a:xfrm>
            <a:off x="8641091" y="1676400"/>
            <a:ext cx="1569709"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First overseas plant in Turkey for spun yarns</a:t>
            </a:r>
          </a:p>
        </p:txBody>
      </p:sp>
      <p:sp>
        <p:nvSpPr>
          <p:cNvPr id="44" name="TextBox 43">
            <a:extLst>
              <a:ext uri="{FF2B5EF4-FFF2-40B4-BE49-F238E27FC236}">
                <a16:creationId xmlns:a16="http://schemas.microsoft.com/office/drawing/2014/main" id="{C12BF9E4-5ABD-3A4A-9EA7-DBE388FC350C}"/>
              </a:ext>
            </a:extLst>
          </p:cNvPr>
          <p:cNvSpPr txBox="1"/>
          <p:nvPr/>
        </p:nvSpPr>
        <p:spPr>
          <a:xfrm>
            <a:off x="8379453" y="2377960"/>
            <a:ext cx="641071" cy="271870"/>
          </a:xfrm>
          <a:prstGeom prst="rect">
            <a:avLst/>
          </a:prstGeom>
          <a:noFill/>
        </p:spPr>
        <p:txBody>
          <a:bodyPr wrap="square" rtlCol="0">
            <a:spAutoFit/>
          </a:bodyPr>
          <a:lstStyle/>
          <a:p>
            <a:pPr algn="ctr"/>
            <a:r>
              <a:rPr lang="en-US" sz="1200" b="1" dirty="0">
                <a:solidFill>
                  <a:srgbClr val="0070C0"/>
                </a:solidFill>
                <a:latin typeface="Arial" panose="020B0604020202020204" pitchFamily="34" charset="0"/>
                <a:cs typeface="Arial" panose="020B0604020202020204" pitchFamily="34" charset="0"/>
              </a:rPr>
              <a:t>1998</a:t>
            </a:r>
            <a:endParaRPr lang="en-US" sz="1400" b="1" dirty="0">
              <a:solidFill>
                <a:srgbClr val="0070C0"/>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0549347A-E2B6-0D4B-AD14-23C4917FAC79}"/>
              </a:ext>
            </a:extLst>
          </p:cNvPr>
          <p:cNvSpPr txBox="1"/>
          <p:nvPr/>
        </p:nvSpPr>
        <p:spPr>
          <a:xfrm>
            <a:off x="3383291" y="3232069"/>
            <a:ext cx="1569709"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Acquisition</a:t>
            </a:r>
          </a:p>
          <a:p>
            <a:pPr algn="ctr"/>
            <a:r>
              <a:rPr lang="en-US" sz="900" dirty="0">
                <a:latin typeface="Arial" panose="020B0604020202020204" pitchFamily="34" charset="0"/>
                <a:cs typeface="Arial" panose="020B0604020202020204" pitchFamily="34" charset="0"/>
              </a:rPr>
              <a:t>of YTY</a:t>
            </a:r>
          </a:p>
        </p:txBody>
      </p:sp>
      <p:sp>
        <p:nvSpPr>
          <p:cNvPr id="46" name="TextBox 45">
            <a:extLst>
              <a:ext uri="{FF2B5EF4-FFF2-40B4-BE49-F238E27FC236}">
                <a16:creationId xmlns:a16="http://schemas.microsoft.com/office/drawing/2014/main" id="{80010D15-4C7E-C648-9C87-2E8C256D1F68}"/>
              </a:ext>
            </a:extLst>
          </p:cNvPr>
          <p:cNvSpPr txBox="1"/>
          <p:nvPr/>
        </p:nvSpPr>
        <p:spPr>
          <a:xfrm>
            <a:off x="3068737" y="3895940"/>
            <a:ext cx="641071" cy="271870"/>
          </a:xfrm>
          <a:prstGeom prst="rect">
            <a:avLst/>
          </a:prstGeom>
          <a:noFill/>
        </p:spPr>
        <p:txBody>
          <a:bodyPr wrap="square" rtlCol="0">
            <a:spAutoFit/>
          </a:bodyPr>
          <a:lstStyle/>
          <a:p>
            <a:pPr algn="ctr"/>
            <a:r>
              <a:rPr lang="en-US" sz="1200" b="1" dirty="0">
                <a:solidFill>
                  <a:srgbClr val="C90080"/>
                </a:solidFill>
                <a:latin typeface="Arial" panose="020B0604020202020204" pitchFamily="34" charset="0"/>
                <a:cs typeface="Arial" panose="020B0604020202020204" pitchFamily="34" charset="0"/>
              </a:rPr>
              <a:t>2012</a:t>
            </a:r>
            <a:endParaRPr lang="en-US" sz="1400" b="1" dirty="0">
              <a:solidFill>
                <a:srgbClr val="C90080"/>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id="{06E2D992-6E12-9F47-B251-54DB4B51DA57}"/>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1808768" y="5195619"/>
            <a:ext cx="895394" cy="862580"/>
          </a:xfrm>
          <a:prstGeom prst="ellipse">
            <a:avLst/>
          </a:prstGeom>
          <a:ln w="12700">
            <a:solidFill>
              <a:schemeClr val="bg1"/>
            </a:solidFill>
          </a:ln>
          <a:effectLst>
            <a:outerShdw blurRad="50800" dist="38100" dir="2700000" algn="tl" rotWithShape="0">
              <a:prstClr val="black">
                <a:alpha val="40000"/>
              </a:prstClr>
            </a:outerShdw>
          </a:effectLst>
        </p:spPr>
      </p:pic>
      <p:sp>
        <p:nvSpPr>
          <p:cNvPr id="48" name="TextBox 47">
            <a:extLst>
              <a:ext uri="{FF2B5EF4-FFF2-40B4-BE49-F238E27FC236}">
                <a16:creationId xmlns:a16="http://schemas.microsoft.com/office/drawing/2014/main" id="{9D29023C-6DCB-3F45-8CF8-021EF43F4564}"/>
              </a:ext>
            </a:extLst>
          </p:cNvPr>
          <p:cNvSpPr txBox="1"/>
          <p:nvPr/>
        </p:nvSpPr>
        <p:spPr>
          <a:xfrm>
            <a:off x="1468379" y="4814496"/>
            <a:ext cx="1569709"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Startup of ammonia and urea production in Nigeria</a:t>
            </a:r>
          </a:p>
        </p:txBody>
      </p:sp>
      <p:sp>
        <p:nvSpPr>
          <p:cNvPr id="49" name="TextBox 48">
            <a:extLst>
              <a:ext uri="{FF2B5EF4-FFF2-40B4-BE49-F238E27FC236}">
                <a16:creationId xmlns:a16="http://schemas.microsoft.com/office/drawing/2014/main" id="{A0369BB4-5CF6-514E-B3B0-E2FB52A599EB}"/>
              </a:ext>
            </a:extLst>
          </p:cNvPr>
          <p:cNvSpPr txBox="1"/>
          <p:nvPr/>
        </p:nvSpPr>
        <p:spPr>
          <a:xfrm>
            <a:off x="1198031" y="3924018"/>
            <a:ext cx="641071" cy="276999"/>
          </a:xfrm>
          <a:prstGeom prst="rect">
            <a:avLst/>
          </a:prstGeom>
          <a:noFill/>
        </p:spPr>
        <p:txBody>
          <a:bodyPr wrap="square" rtlCol="0">
            <a:spAutoFit/>
          </a:bodyPr>
          <a:lstStyle/>
          <a:p>
            <a:pPr algn="ctr"/>
            <a:r>
              <a:rPr lang="en-US" sz="1200" b="1" dirty="0">
                <a:solidFill>
                  <a:srgbClr val="7030A0"/>
                </a:solidFill>
                <a:latin typeface="Arial" panose="020B0604020202020204" pitchFamily="34" charset="0"/>
                <a:cs typeface="Arial" panose="020B0604020202020204" pitchFamily="34" charset="0"/>
              </a:rPr>
              <a:t>2012</a:t>
            </a:r>
            <a:endParaRPr lang="en-US" sz="1400" b="1" dirty="0">
              <a:solidFill>
                <a:srgbClr val="7030A0"/>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0B7568D8-257C-F84E-A70C-EB6776A5D698}"/>
              </a:ext>
            </a:extLst>
          </p:cNvPr>
          <p:cNvSpPr txBox="1"/>
          <p:nvPr/>
        </p:nvSpPr>
        <p:spPr>
          <a:xfrm>
            <a:off x="7967599" y="4673769"/>
            <a:ext cx="1749544" cy="507831"/>
          </a:xfrm>
          <a:prstGeom prst="rect">
            <a:avLst/>
          </a:prstGeom>
          <a:noFill/>
        </p:spPr>
        <p:txBody>
          <a:bodyPr wrap="square" rtlCol="0">
            <a:spAutoFit/>
          </a:bodyPr>
          <a:lstStyle/>
          <a:p>
            <a:pPr algn="ctr"/>
            <a:r>
              <a:rPr lang="en-GB" sz="900" dirty="0"/>
              <a:t>Acquisition of Adufértil</a:t>
            </a:r>
          </a:p>
          <a:p>
            <a:pPr algn="ctr"/>
            <a:r>
              <a:rPr lang="en-GB" sz="900" dirty="0">
                <a:latin typeface="Arial" panose="020B0604020202020204" pitchFamily="34" charset="0"/>
                <a:cs typeface="Arial" panose="020B0604020202020204" pitchFamily="34" charset="0"/>
              </a:rPr>
              <a:t>2</a:t>
            </a:r>
            <a:r>
              <a:rPr lang="en-GB" sz="900" baseline="30000" dirty="0">
                <a:latin typeface="Arial" panose="020B0604020202020204" pitchFamily="34" charset="0"/>
                <a:cs typeface="Arial" panose="020B0604020202020204" pitchFamily="34" charset="0"/>
              </a:rPr>
              <a:t>nd</a:t>
            </a:r>
            <a:r>
              <a:rPr lang="en-GB" sz="900" dirty="0">
                <a:latin typeface="Arial" panose="020B0604020202020204" pitchFamily="34" charset="0"/>
                <a:cs typeface="Arial" panose="020B0604020202020204" pitchFamily="34" charset="0"/>
              </a:rPr>
              <a:t> ammonia &amp; urea</a:t>
            </a:r>
          </a:p>
          <a:p>
            <a:pPr algn="ctr"/>
            <a:r>
              <a:rPr lang="en-GB" sz="900" dirty="0">
                <a:latin typeface="Arial" panose="020B0604020202020204" pitchFamily="34" charset="0"/>
                <a:cs typeface="Arial" panose="020B0604020202020204" pitchFamily="34" charset="0"/>
              </a:rPr>
              <a:t>line in Nigeria</a:t>
            </a:r>
            <a:endParaRPr lang="en-US" sz="900" dirty="0">
              <a:latin typeface="Arial" panose="020B0604020202020204" pitchFamily="34" charset="0"/>
              <a:cs typeface="Arial" panose="020B0604020202020204" pitchFamily="34" charset="0"/>
            </a:endParaRPr>
          </a:p>
        </p:txBody>
      </p:sp>
      <p:pic>
        <p:nvPicPr>
          <p:cNvPr id="51" name="Picture 50">
            <a:extLst>
              <a:ext uri="{FF2B5EF4-FFF2-40B4-BE49-F238E27FC236}">
                <a16:creationId xmlns:a16="http://schemas.microsoft.com/office/drawing/2014/main" id="{674AAE10-E2CF-AE4B-884A-36F0DF7C23B1}"/>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8395806" y="5192528"/>
            <a:ext cx="893131" cy="860400"/>
          </a:xfrm>
          <a:prstGeom prst="ellipse">
            <a:avLst/>
          </a:prstGeom>
          <a:ln w="12700">
            <a:solidFill>
              <a:schemeClr val="bg1"/>
            </a:solidFill>
          </a:ln>
          <a:effectLst>
            <a:outerShdw blurRad="50800" dist="38100" dir="2700000" algn="tl" rotWithShape="0">
              <a:prstClr val="black">
                <a:alpha val="40000"/>
              </a:prstClr>
            </a:outerShdw>
          </a:effectLst>
        </p:spPr>
      </p:pic>
      <p:pic>
        <p:nvPicPr>
          <p:cNvPr id="52" name="Picture 51">
            <a:extLst>
              <a:ext uri="{FF2B5EF4-FFF2-40B4-BE49-F238E27FC236}">
                <a16:creationId xmlns:a16="http://schemas.microsoft.com/office/drawing/2014/main" id="{5D37B668-ACC4-E140-A533-CEBBE13CA4E5}"/>
              </a:ext>
            </a:extLst>
          </p:cNvPr>
          <p:cNvPicPr>
            <a:picLocks noChangeAspect="1"/>
          </p:cNvPicPr>
          <p:nvPr/>
        </p:nvPicPr>
        <p:blipFill>
          <a:blip r:embed="rId19" cstate="email">
            <a:extLst>
              <a:ext uri="{28A0092B-C50C-407E-A947-70E740481C1C}">
                <a14:useLocalDpi xmlns:a14="http://schemas.microsoft.com/office/drawing/2010/main"/>
              </a:ext>
            </a:extLst>
          </a:blip>
          <a:srcRect l="16768" r="16768"/>
          <a:stretch/>
        </p:blipFill>
        <p:spPr>
          <a:xfrm>
            <a:off x="9936739" y="5192528"/>
            <a:ext cx="893131" cy="860400"/>
          </a:xfrm>
          <a:prstGeom prst="ellipse">
            <a:avLst/>
          </a:prstGeom>
          <a:ln w="12700">
            <a:solidFill>
              <a:schemeClr val="bg1"/>
            </a:solidFill>
          </a:ln>
          <a:effectLst>
            <a:outerShdw blurRad="50800" dist="38100" dir="2700000" algn="tl" rotWithShape="0">
              <a:prstClr val="black">
                <a:alpha val="40000"/>
              </a:prstClr>
            </a:outerShdw>
          </a:effectLst>
        </p:spPr>
      </p:pic>
      <p:sp>
        <p:nvSpPr>
          <p:cNvPr id="53" name="TextBox 52">
            <a:extLst>
              <a:ext uri="{FF2B5EF4-FFF2-40B4-BE49-F238E27FC236}">
                <a16:creationId xmlns:a16="http://schemas.microsoft.com/office/drawing/2014/main" id="{8475E214-53E9-3F4B-A33B-E004924592E5}"/>
              </a:ext>
            </a:extLst>
          </p:cNvPr>
          <p:cNvSpPr txBox="1"/>
          <p:nvPr/>
        </p:nvSpPr>
        <p:spPr>
          <a:xfrm>
            <a:off x="9359824" y="5410777"/>
            <a:ext cx="676382" cy="276999"/>
          </a:xfrm>
          <a:prstGeom prst="rect">
            <a:avLst/>
          </a:prstGeom>
          <a:noFill/>
        </p:spPr>
        <p:txBody>
          <a:bodyPr wrap="square" rtlCol="0">
            <a:spAutoFit/>
          </a:bodyPr>
          <a:lstStyle/>
          <a:p>
            <a:pPr algn="ctr"/>
            <a:r>
              <a:rPr lang="en-US" sz="1200" b="1" dirty="0">
                <a:solidFill>
                  <a:schemeClr val="accent4"/>
                </a:solidFill>
                <a:latin typeface="Arial" panose="020B0604020202020204" pitchFamily="34" charset="0"/>
                <a:cs typeface="Arial" panose="020B0604020202020204" pitchFamily="34" charset="0"/>
              </a:rPr>
              <a:t>2022</a:t>
            </a:r>
            <a:endParaRPr lang="en-US" sz="1400" b="1" dirty="0">
              <a:solidFill>
                <a:schemeClr val="accent4"/>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498FC294-3D6C-9547-9D94-ED2BF9832E9B}"/>
              </a:ext>
            </a:extLst>
          </p:cNvPr>
          <p:cNvSpPr txBox="1"/>
          <p:nvPr/>
        </p:nvSpPr>
        <p:spPr>
          <a:xfrm>
            <a:off x="9572604" y="4829991"/>
            <a:ext cx="1569709" cy="369332"/>
          </a:xfrm>
          <a:prstGeom prst="rect">
            <a:avLst/>
          </a:prstGeom>
          <a:noFill/>
        </p:spPr>
        <p:txBody>
          <a:bodyPr wrap="square" rtlCol="0">
            <a:spAutoFit/>
          </a:bodyPr>
          <a:lstStyle/>
          <a:p>
            <a:pPr algn="ctr"/>
            <a:r>
              <a:rPr lang="en-GB" sz="900" dirty="0"/>
              <a:t>Acquisition of </a:t>
            </a:r>
          </a:p>
          <a:p>
            <a:pPr algn="ctr"/>
            <a:r>
              <a:rPr lang="en-GB" sz="900" dirty="0" err="1"/>
              <a:t>Indogulf</a:t>
            </a:r>
            <a:r>
              <a:rPr lang="en-GB" sz="900" dirty="0"/>
              <a:t> fertilizer</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9303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296" y="268579"/>
            <a:ext cx="11082030" cy="507831"/>
          </a:xfrm>
          <a:prstGeom prst="rect">
            <a:avLst/>
          </a:prstGeom>
          <a:noFill/>
        </p:spPr>
        <p:txBody>
          <a:bodyPr wrap="square" rtlCol="0">
            <a:spAutoFit/>
          </a:bodyPr>
          <a:lstStyle/>
          <a:p>
            <a:pPr fontAlgn="base">
              <a:lnSpc>
                <a:spcPct val="90000"/>
              </a:lnSpc>
              <a:spcBef>
                <a:spcPts val="1000"/>
              </a:spcBef>
              <a:spcAft>
                <a:spcPct val="0"/>
              </a:spcAft>
              <a:defRPr/>
            </a:pPr>
            <a:r>
              <a:rPr lang="en-US" sz="3000" b="1" dirty="0" smtClean="0">
                <a:solidFill>
                  <a:srgbClr val="002F87"/>
                </a:solidFill>
                <a:latin typeface="Arial Narrow" panose="020B0604020202020204" pitchFamily="34" charset="0"/>
                <a:ea typeface="+mj-ea"/>
                <a:cs typeface="Arial Narrow" panose="020B0604020202020204" pitchFamily="34" charset="0"/>
              </a:rPr>
              <a:t>Single plant , capable of producing different grades of NP &amp; NPK </a:t>
            </a:r>
            <a:endParaRPr lang="en-IN" sz="3000" b="1" dirty="0">
              <a:solidFill>
                <a:srgbClr val="002F87"/>
              </a:solidFill>
              <a:latin typeface="Arial Narrow" panose="020B0604020202020204" pitchFamily="34" charset="0"/>
              <a:ea typeface="+mj-ea"/>
              <a:cs typeface="Arial Narrow" panose="020B0604020202020204" pitchFamily="34" charset="0"/>
            </a:endParaRPr>
          </a:p>
        </p:txBody>
      </p:sp>
      <p:graphicFrame>
        <p:nvGraphicFramePr>
          <p:cNvPr id="3" name="Chart 2"/>
          <p:cNvGraphicFramePr>
            <a:graphicFrameLocks/>
          </p:cNvGraphicFramePr>
          <p:nvPr>
            <p:extLst/>
          </p:nvPr>
        </p:nvGraphicFramePr>
        <p:xfrm>
          <a:off x="6424141" y="937684"/>
          <a:ext cx="5223073" cy="296154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355600" y="1260231"/>
            <a:ext cx="1361440" cy="4327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6" name="Chart 5">
            <a:extLst>
              <a:ext uri="{FF2B5EF4-FFF2-40B4-BE49-F238E27FC236}">
                <a16:creationId xmlns:a16="http://schemas.microsoft.com/office/drawing/2014/main" id="{CDF42172-7B99-590D-AB07-4BD0B8736484}"/>
              </a:ext>
            </a:extLst>
          </p:cNvPr>
          <p:cNvGraphicFramePr>
            <a:graphicFrameLocks/>
          </p:cNvGraphicFramePr>
          <p:nvPr>
            <p:extLst/>
          </p:nvPr>
        </p:nvGraphicFramePr>
        <p:xfrm>
          <a:off x="355600" y="3842159"/>
          <a:ext cx="11480799" cy="29782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C0537CFF-6DF7-7D3C-CF6F-9B6D747953ED}"/>
              </a:ext>
            </a:extLst>
          </p:cNvPr>
          <p:cNvGraphicFramePr>
            <a:graphicFrameLocks/>
          </p:cNvGraphicFramePr>
          <p:nvPr>
            <p:extLst/>
          </p:nvPr>
        </p:nvGraphicFramePr>
        <p:xfrm>
          <a:off x="355600" y="937684"/>
          <a:ext cx="5639711"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926503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New Product development NPS 16:20:13 &amp; </a:t>
            </a:r>
            <a:r>
              <a:rPr lang="en-US" sz="3200" dirty="0"/>
              <a:t>NP 14:28:0 </a:t>
            </a:r>
            <a:endParaRPr lang="en-IN"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5166" y="1101635"/>
            <a:ext cx="4112463" cy="2263433"/>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5166" y="3444241"/>
            <a:ext cx="4112463" cy="2592607"/>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97958" y="3587845"/>
            <a:ext cx="3169919" cy="2302741"/>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97959" y="1066802"/>
            <a:ext cx="3169919" cy="2377439"/>
          </a:xfrm>
          <a:prstGeom prst="rect">
            <a:avLst/>
          </a:prstGeom>
        </p:spPr>
      </p:pic>
      <p:sp>
        <p:nvSpPr>
          <p:cNvPr id="8" name="TextBox 7"/>
          <p:cNvSpPr txBox="1"/>
          <p:nvPr/>
        </p:nvSpPr>
        <p:spPr>
          <a:xfrm>
            <a:off x="4816566" y="6116021"/>
            <a:ext cx="2768600" cy="369332"/>
          </a:xfrm>
          <a:prstGeom prst="rect">
            <a:avLst/>
          </a:prstGeom>
          <a:noFill/>
        </p:spPr>
        <p:txBody>
          <a:bodyPr wrap="square" rtlCol="0">
            <a:spAutoFit/>
          </a:bodyPr>
          <a:lstStyle/>
          <a:p>
            <a:r>
              <a:rPr lang="en-US" b="1" dirty="0" smtClean="0">
                <a:latin typeface="Arial Narrow" panose="020B0606020202030204" pitchFamily="34" charset="0"/>
              </a:rPr>
              <a:t>Lab scale trial</a:t>
            </a:r>
            <a:endParaRPr lang="en-IN" b="1" dirty="0">
              <a:latin typeface="Arial Narrow" panose="020B0606020202030204" pitchFamily="34" charset="0"/>
            </a:endParaRPr>
          </a:p>
        </p:txBody>
      </p:sp>
      <p:sp>
        <p:nvSpPr>
          <p:cNvPr id="9" name="TextBox 8"/>
          <p:cNvSpPr txBox="1"/>
          <p:nvPr/>
        </p:nvSpPr>
        <p:spPr>
          <a:xfrm>
            <a:off x="7585166" y="6161982"/>
            <a:ext cx="2768600" cy="369332"/>
          </a:xfrm>
          <a:prstGeom prst="rect">
            <a:avLst/>
          </a:prstGeom>
          <a:noFill/>
        </p:spPr>
        <p:txBody>
          <a:bodyPr wrap="square" rtlCol="0">
            <a:spAutoFit/>
          </a:bodyPr>
          <a:lstStyle/>
          <a:p>
            <a:r>
              <a:rPr lang="en-US" b="1" dirty="0" smtClean="0">
                <a:latin typeface="Arial Narrow" panose="020B0606020202030204" pitchFamily="34" charset="0"/>
              </a:rPr>
              <a:t>Product launch at plant</a:t>
            </a:r>
            <a:endParaRPr lang="en-IN" b="1" dirty="0">
              <a:latin typeface="Arial Narrow" panose="020B060602020203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457467277"/>
              </p:ext>
            </p:extLst>
          </p:nvPr>
        </p:nvGraphicFramePr>
        <p:xfrm>
          <a:off x="162196" y="1101636"/>
          <a:ext cx="3627118" cy="5049461"/>
        </p:xfrm>
        <a:graphic>
          <a:graphicData uri="http://schemas.openxmlformats.org/drawingml/2006/table">
            <a:tbl>
              <a:tblPr/>
              <a:tblGrid>
                <a:gridCol w="1218681">
                  <a:extLst>
                    <a:ext uri="{9D8B030D-6E8A-4147-A177-3AD203B41FA5}">
                      <a16:colId xmlns:a16="http://schemas.microsoft.com/office/drawing/2014/main" val="3244805824"/>
                    </a:ext>
                  </a:extLst>
                </a:gridCol>
                <a:gridCol w="899549">
                  <a:extLst>
                    <a:ext uri="{9D8B030D-6E8A-4147-A177-3AD203B41FA5}">
                      <a16:colId xmlns:a16="http://schemas.microsoft.com/office/drawing/2014/main" val="3551050207"/>
                    </a:ext>
                  </a:extLst>
                </a:gridCol>
                <a:gridCol w="390479">
                  <a:extLst>
                    <a:ext uri="{9D8B030D-6E8A-4147-A177-3AD203B41FA5}">
                      <a16:colId xmlns:a16="http://schemas.microsoft.com/office/drawing/2014/main" val="181792798"/>
                    </a:ext>
                  </a:extLst>
                </a:gridCol>
                <a:gridCol w="389514">
                  <a:extLst>
                    <a:ext uri="{9D8B030D-6E8A-4147-A177-3AD203B41FA5}">
                      <a16:colId xmlns:a16="http://schemas.microsoft.com/office/drawing/2014/main" val="710028575"/>
                    </a:ext>
                  </a:extLst>
                </a:gridCol>
                <a:gridCol w="331666">
                  <a:extLst>
                    <a:ext uri="{9D8B030D-6E8A-4147-A177-3AD203B41FA5}">
                      <a16:colId xmlns:a16="http://schemas.microsoft.com/office/drawing/2014/main" val="2677432455"/>
                    </a:ext>
                  </a:extLst>
                </a:gridCol>
                <a:gridCol w="397229">
                  <a:extLst>
                    <a:ext uri="{9D8B030D-6E8A-4147-A177-3AD203B41FA5}">
                      <a16:colId xmlns:a16="http://schemas.microsoft.com/office/drawing/2014/main" val="952212179"/>
                    </a:ext>
                  </a:extLst>
                </a:gridCol>
              </a:tblGrid>
              <a:tr h="422061">
                <a:tc gridSpan="6">
                  <a:txBody>
                    <a:bodyPr/>
                    <a:lstStyle/>
                    <a:p>
                      <a:pPr algn="ctr" fontAlgn="ctr"/>
                      <a:r>
                        <a:rPr lang="en-IN" sz="800" b="1" i="0" u="none" strike="noStrike" dirty="0">
                          <a:solidFill>
                            <a:srgbClr val="000000"/>
                          </a:solidFill>
                          <a:effectLst/>
                          <a:latin typeface="Arial Narrow" panose="020B0606020202030204" pitchFamily="34" charset="0"/>
                        </a:rPr>
                        <a:t>AMMONIUM PHOSPHATE SULPHATE (16:20:0:13) - Lab scale Trial</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36603842"/>
                  </a:ext>
                </a:extLst>
              </a:tr>
              <a:tr h="546441">
                <a:tc>
                  <a:txBody>
                    <a:bodyPr/>
                    <a:lstStyle/>
                    <a:p>
                      <a:pPr algn="ctr" fontAlgn="ctr"/>
                      <a:r>
                        <a:rPr lang="en-IN" sz="800" b="0" i="0" u="none" strike="noStrike" dirty="0">
                          <a:solidFill>
                            <a:srgbClr val="000000"/>
                          </a:solidFill>
                          <a:effectLst/>
                          <a:latin typeface="Arial Narrow" panose="020B0606020202030204" pitchFamily="34" charset="0"/>
                        </a:rPr>
                        <a:t>PARAMETERS</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SPECIFICATION</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Batch -1</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Batch3(1)</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Batch3(1I)</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Batch3 (III)</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5972644"/>
                  </a:ext>
                </a:extLst>
              </a:tr>
              <a:tr h="418238">
                <a:tc>
                  <a:txBody>
                    <a:bodyPr/>
                    <a:lstStyle/>
                    <a:p>
                      <a:pPr algn="ctr" fontAlgn="ctr"/>
                      <a:r>
                        <a:rPr lang="en-IN" sz="800" b="0" i="0" u="none" strike="noStrike" dirty="0">
                          <a:solidFill>
                            <a:srgbClr val="000000"/>
                          </a:solidFill>
                          <a:effectLst/>
                          <a:latin typeface="Arial Narrow" panose="020B0606020202030204" pitchFamily="34" charset="0"/>
                        </a:rPr>
                        <a:t>Moisture per cent by weight, Maximum</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1.00</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0.40</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a:solidFill>
                            <a:srgbClr val="000000"/>
                          </a:solidFill>
                          <a:effectLst/>
                          <a:latin typeface="Arial Narrow" panose="020B0606020202030204" pitchFamily="34" charset="0"/>
                        </a:rPr>
                        <a:t>1.15</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a:solidFill>
                            <a:srgbClr val="000000"/>
                          </a:solidFill>
                          <a:effectLst/>
                          <a:latin typeface="Arial Narrow" panose="020B0606020202030204" pitchFamily="34" charset="0"/>
                        </a:rPr>
                        <a:t>1.10</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a:solidFill>
                            <a:srgbClr val="000000"/>
                          </a:solidFill>
                          <a:effectLst/>
                          <a:latin typeface="Arial Narrow" panose="020B0606020202030204" pitchFamily="34" charset="0"/>
                        </a:rPr>
                        <a:t>1.15</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9783270"/>
                  </a:ext>
                </a:extLst>
              </a:tr>
              <a:tr h="597038">
                <a:tc>
                  <a:txBody>
                    <a:bodyPr/>
                    <a:lstStyle/>
                    <a:p>
                      <a:pPr algn="l" fontAlgn="ctr"/>
                      <a:r>
                        <a:rPr lang="en-IN" sz="800" b="0" i="0" u="none" strike="noStrike" dirty="0">
                          <a:solidFill>
                            <a:srgbClr val="000000"/>
                          </a:solidFill>
                          <a:effectLst/>
                          <a:latin typeface="Arial Narrow" panose="020B0606020202030204" pitchFamily="34" charset="0"/>
                        </a:rPr>
                        <a:t>Total </a:t>
                      </a:r>
                      <a:r>
                        <a:rPr lang="en-IN" sz="800" b="0" i="0" u="none" strike="noStrike" dirty="0" err="1">
                          <a:solidFill>
                            <a:srgbClr val="000000"/>
                          </a:solidFill>
                          <a:effectLst/>
                          <a:latin typeface="Arial Narrow" panose="020B0606020202030204" pitchFamily="34" charset="0"/>
                        </a:rPr>
                        <a:t>Ammoniacal</a:t>
                      </a:r>
                      <a:r>
                        <a:rPr lang="en-IN" sz="800" b="0" i="0" u="none" strike="noStrike" dirty="0">
                          <a:solidFill>
                            <a:srgbClr val="000000"/>
                          </a:solidFill>
                          <a:effectLst/>
                          <a:latin typeface="Arial Narrow" panose="020B0606020202030204" pitchFamily="34" charset="0"/>
                        </a:rPr>
                        <a:t> Nitrogen per cent by weight, Minimum</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16.00</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a:solidFill>
                            <a:srgbClr val="000000"/>
                          </a:solidFill>
                          <a:effectLst/>
                          <a:latin typeface="Arial Narrow" panose="020B0606020202030204" pitchFamily="34" charset="0"/>
                        </a:rPr>
                        <a:t>18.74</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a:solidFill>
                            <a:srgbClr val="000000"/>
                          </a:solidFill>
                          <a:effectLst/>
                          <a:latin typeface="Arial Narrow" panose="020B0606020202030204" pitchFamily="34" charset="0"/>
                        </a:rPr>
                        <a:t>16.11</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a:solidFill>
                            <a:srgbClr val="000000"/>
                          </a:solidFill>
                          <a:effectLst/>
                          <a:latin typeface="Arial Narrow" panose="020B0606020202030204" pitchFamily="34" charset="0"/>
                        </a:rPr>
                        <a:t>16.55</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a:solidFill>
                            <a:srgbClr val="000000"/>
                          </a:solidFill>
                          <a:effectLst/>
                          <a:latin typeface="Arial Narrow" panose="020B0606020202030204" pitchFamily="34" charset="0"/>
                        </a:rPr>
                        <a:t>16.82</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0183485"/>
                  </a:ext>
                </a:extLst>
              </a:tr>
              <a:tr h="536673">
                <a:tc>
                  <a:txBody>
                    <a:bodyPr/>
                    <a:lstStyle/>
                    <a:p>
                      <a:pPr algn="l" fontAlgn="ctr"/>
                      <a:r>
                        <a:rPr lang="en-IN" sz="800" b="0" i="0" u="none" strike="noStrike">
                          <a:solidFill>
                            <a:srgbClr val="000000"/>
                          </a:solidFill>
                          <a:effectLst/>
                          <a:latin typeface="Arial Narrow" panose="020B0606020202030204" pitchFamily="34" charset="0"/>
                        </a:rPr>
                        <a:t>Available Phosphorus (as P2O5) per cent by weight, Minimum</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20.00</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20.28</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20.50</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a:solidFill>
                            <a:srgbClr val="000000"/>
                          </a:solidFill>
                          <a:effectLst/>
                          <a:latin typeface="Arial Narrow" panose="020B0606020202030204" pitchFamily="34" charset="0"/>
                        </a:rPr>
                        <a:t>20.69</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a:solidFill>
                            <a:srgbClr val="000000"/>
                          </a:solidFill>
                          <a:effectLst/>
                          <a:latin typeface="Arial Narrow" panose="020B0606020202030204" pitchFamily="34" charset="0"/>
                        </a:rPr>
                        <a:t>20.74</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2710315"/>
                  </a:ext>
                </a:extLst>
              </a:tr>
              <a:tr h="624188">
                <a:tc>
                  <a:txBody>
                    <a:bodyPr/>
                    <a:lstStyle/>
                    <a:p>
                      <a:pPr algn="l" fontAlgn="ctr"/>
                      <a:r>
                        <a:rPr lang="en-IN" sz="800" b="0" i="0" u="none" strike="noStrike">
                          <a:solidFill>
                            <a:srgbClr val="000000"/>
                          </a:solidFill>
                          <a:effectLst/>
                          <a:latin typeface="Arial Narrow" panose="020B0606020202030204" pitchFamily="34" charset="0"/>
                        </a:rPr>
                        <a:t>Water Soluble phosphorus (as P2O5) per cent by weight, Minimum</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17.00</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a:solidFill>
                            <a:srgbClr val="000000"/>
                          </a:solidFill>
                          <a:effectLst/>
                          <a:latin typeface="Arial Narrow" panose="020B0606020202030204" pitchFamily="34" charset="0"/>
                        </a:rPr>
                        <a:t>18.74</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19.45</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19.75</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a:solidFill>
                            <a:srgbClr val="000000"/>
                          </a:solidFill>
                          <a:effectLst/>
                          <a:latin typeface="Arial Narrow" panose="020B0606020202030204" pitchFamily="34" charset="0"/>
                        </a:rPr>
                        <a:t>19.80</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3510531"/>
                  </a:ext>
                </a:extLst>
              </a:tr>
              <a:tr h="495843">
                <a:tc>
                  <a:txBody>
                    <a:bodyPr/>
                    <a:lstStyle/>
                    <a:p>
                      <a:pPr algn="l" fontAlgn="ctr"/>
                      <a:r>
                        <a:rPr lang="en-IN" sz="800" b="0" i="0" u="none" strike="noStrike" dirty="0">
                          <a:solidFill>
                            <a:srgbClr val="000000"/>
                          </a:solidFill>
                          <a:effectLst/>
                          <a:latin typeface="Arial Narrow" panose="020B0606020202030204" pitchFamily="34" charset="0"/>
                        </a:rPr>
                        <a:t>Sulphate Sulphur (as S) per cent by weight, Minimum</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13.00</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a:solidFill>
                            <a:srgbClr val="000000"/>
                          </a:solidFill>
                          <a:effectLst/>
                          <a:latin typeface="Arial Narrow" panose="020B0606020202030204" pitchFamily="34" charset="0"/>
                        </a:rPr>
                        <a:t>15.63</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a:solidFill>
                            <a:srgbClr val="000000"/>
                          </a:solidFill>
                          <a:effectLst/>
                          <a:latin typeface="Arial Narrow" panose="020B0606020202030204" pitchFamily="34" charset="0"/>
                        </a:rPr>
                        <a:t>13.11</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13.45</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a:solidFill>
                            <a:srgbClr val="000000"/>
                          </a:solidFill>
                          <a:effectLst/>
                          <a:latin typeface="Arial Narrow" panose="020B0606020202030204" pitchFamily="34" charset="0"/>
                        </a:rPr>
                        <a:t>13.35</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5717714"/>
                  </a:ext>
                </a:extLst>
              </a:tr>
              <a:tr h="1036090">
                <a:tc>
                  <a:txBody>
                    <a:bodyPr/>
                    <a:lstStyle/>
                    <a:p>
                      <a:pPr algn="l" fontAlgn="ctr"/>
                      <a:r>
                        <a:rPr lang="en-IN" sz="800" b="0" i="0" u="none" strike="noStrike">
                          <a:solidFill>
                            <a:srgbClr val="000000"/>
                          </a:solidFill>
                          <a:effectLst/>
                          <a:latin typeface="Arial Narrow" panose="020B0606020202030204" pitchFamily="34" charset="0"/>
                        </a:rPr>
                        <a:t>Partical Size, Minimum </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800" b="0" i="0" u="none" strike="noStrike" dirty="0" smtClean="0">
                          <a:solidFill>
                            <a:srgbClr val="000000"/>
                          </a:solidFill>
                          <a:effectLst/>
                          <a:latin typeface="Arial Narrow" panose="020B0606020202030204" pitchFamily="34" charset="0"/>
                        </a:rPr>
                        <a:t>90%</a:t>
                      </a:r>
                      <a:r>
                        <a:rPr lang="en-IN" sz="800" b="0" i="0" u="none" strike="noStrike" baseline="0" dirty="0" smtClean="0">
                          <a:solidFill>
                            <a:srgbClr val="000000"/>
                          </a:solidFill>
                          <a:effectLst/>
                          <a:latin typeface="Arial Narrow" panose="020B0606020202030204" pitchFamily="34" charset="0"/>
                        </a:rPr>
                        <a:t> </a:t>
                      </a:r>
                      <a:r>
                        <a:rPr lang="en-IN" sz="800" b="0" i="0" u="none" strike="noStrike" dirty="0" smtClean="0">
                          <a:solidFill>
                            <a:srgbClr val="000000"/>
                          </a:solidFill>
                          <a:effectLst/>
                          <a:latin typeface="Arial Narrow" panose="020B0606020202030204" pitchFamily="34" charset="0"/>
                        </a:rPr>
                        <a:t>of </a:t>
                      </a:r>
                      <a:r>
                        <a:rPr lang="en-IN" sz="800" b="0" i="0" u="none" strike="noStrike" dirty="0">
                          <a:solidFill>
                            <a:srgbClr val="000000"/>
                          </a:solidFill>
                          <a:effectLst/>
                          <a:latin typeface="Arial Narrow" panose="020B0606020202030204" pitchFamily="34" charset="0"/>
                        </a:rPr>
                        <a:t>the material</a:t>
                      </a:r>
                      <a:br>
                        <a:rPr lang="en-IN" sz="800" b="0" i="0" u="none" strike="noStrike" dirty="0">
                          <a:solidFill>
                            <a:srgbClr val="000000"/>
                          </a:solidFill>
                          <a:effectLst/>
                          <a:latin typeface="Arial Narrow" panose="020B0606020202030204" pitchFamily="34" charset="0"/>
                        </a:rPr>
                      </a:br>
                      <a:r>
                        <a:rPr lang="en-IN" sz="800" b="0" i="0" u="none" strike="noStrike" dirty="0">
                          <a:solidFill>
                            <a:srgbClr val="000000"/>
                          </a:solidFill>
                          <a:effectLst/>
                          <a:latin typeface="Arial Narrow" panose="020B0606020202030204" pitchFamily="34" charset="0"/>
                        </a:rPr>
                        <a:t> shall be retained between </a:t>
                      </a:r>
                      <a:br>
                        <a:rPr lang="en-IN" sz="800" b="0" i="0" u="none" strike="noStrike" dirty="0">
                          <a:solidFill>
                            <a:srgbClr val="000000"/>
                          </a:solidFill>
                          <a:effectLst/>
                          <a:latin typeface="Arial Narrow" panose="020B0606020202030204" pitchFamily="34" charset="0"/>
                        </a:rPr>
                      </a:br>
                      <a:r>
                        <a:rPr lang="en-IN" sz="800" b="0" i="0" u="none" strike="noStrike" dirty="0">
                          <a:solidFill>
                            <a:srgbClr val="000000"/>
                          </a:solidFill>
                          <a:effectLst/>
                          <a:latin typeface="Arial Narrow" panose="020B0606020202030204" pitchFamily="34" charset="0"/>
                        </a:rPr>
                        <a:t>1 mm and 4 mm IS sieve</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91.00</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88.00</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93.00</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800" b="0" i="0" u="none" strike="noStrike" dirty="0">
                          <a:solidFill>
                            <a:srgbClr val="000000"/>
                          </a:solidFill>
                          <a:effectLst/>
                          <a:latin typeface="Arial Narrow" panose="020B0606020202030204" pitchFamily="34" charset="0"/>
                        </a:rPr>
                        <a:t>94.00</a:t>
                      </a:r>
                    </a:p>
                  </a:txBody>
                  <a:tcPr marL="6566" marR="6566" marT="65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139443"/>
                  </a:ext>
                </a:extLst>
              </a:tr>
              <a:tr h="372889">
                <a:tc gridSpan="6">
                  <a:txBody>
                    <a:bodyPr/>
                    <a:lstStyle/>
                    <a:p>
                      <a:pPr algn="l" fontAlgn="ctr"/>
                      <a:r>
                        <a:rPr lang="fr-FR" sz="800" b="0" i="0" u="none" strike="noStrike" dirty="0">
                          <a:solidFill>
                            <a:srgbClr val="000000"/>
                          </a:solidFill>
                          <a:effectLst/>
                          <a:latin typeface="Arial Narrow" panose="020B0606020202030204" pitchFamily="34" charset="0"/>
                        </a:rPr>
                        <a:t>*** NOTE : </a:t>
                      </a:r>
                      <a:r>
                        <a:rPr lang="fr-FR" sz="800" b="0" i="0" u="none" strike="noStrike" dirty="0" err="1">
                          <a:solidFill>
                            <a:srgbClr val="000000"/>
                          </a:solidFill>
                          <a:effectLst/>
                          <a:latin typeface="Arial Narrow" panose="020B0606020202030204" pitchFamily="34" charset="0"/>
                        </a:rPr>
                        <a:t>Tolerance</a:t>
                      </a:r>
                      <a:r>
                        <a:rPr lang="fr-FR" sz="800" b="0" i="0" u="none" strike="noStrike" dirty="0">
                          <a:solidFill>
                            <a:srgbClr val="000000"/>
                          </a:solidFill>
                          <a:effectLst/>
                          <a:latin typeface="Arial Narrow" panose="020B0606020202030204" pitchFamily="34" charset="0"/>
                        </a:rPr>
                        <a:t> : </a:t>
                      </a:r>
                      <a:r>
                        <a:rPr lang="fr-FR" sz="800" b="0" i="0" u="none" strike="noStrike" dirty="0" err="1">
                          <a:solidFill>
                            <a:srgbClr val="000000"/>
                          </a:solidFill>
                          <a:effectLst/>
                          <a:latin typeface="Arial Narrow" panose="020B0606020202030204" pitchFamily="34" charset="0"/>
                        </a:rPr>
                        <a:t>Moisture</a:t>
                      </a:r>
                      <a:r>
                        <a:rPr lang="fr-FR" sz="800" b="0" i="0" u="none" strike="noStrike" dirty="0">
                          <a:solidFill>
                            <a:srgbClr val="000000"/>
                          </a:solidFill>
                          <a:effectLst/>
                          <a:latin typeface="Arial Narrow" panose="020B0606020202030204" pitchFamily="34" charset="0"/>
                        </a:rPr>
                        <a:t> - (+)0.5, </a:t>
                      </a:r>
                      <a:r>
                        <a:rPr lang="fr-FR" sz="800" b="0" i="0" u="none" strike="noStrike" dirty="0" err="1">
                          <a:solidFill>
                            <a:srgbClr val="000000"/>
                          </a:solidFill>
                          <a:effectLst/>
                          <a:latin typeface="Arial Narrow" panose="020B0606020202030204" pitchFamily="34" charset="0"/>
                        </a:rPr>
                        <a:t>Nutrient</a:t>
                      </a:r>
                      <a:r>
                        <a:rPr lang="fr-FR" sz="800" b="0" i="0" u="none" strike="noStrike" dirty="0">
                          <a:solidFill>
                            <a:srgbClr val="000000"/>
                          </a:solidFill>
                          <a:effectLst/>
                          <a:latin typeface="Arial Narrow" panose="020B0606020202030204" pitchFamily="34" charset="0"/>
                        </a:rPr>
                        <a:t> - (-)0.5, Size -(-) </a:t>
                      </a:r>
                      <a:r>
                        <a:rPr lang="fr-FR" sz="800" b="1" i="0" u="none" strike="noStrike" dirty="0" smtClean="0">
                          <a:solidFill>
                            <a:schemeClr val="tx1"/>
                          </a:solidFill>
                          <a:effectLst/>
                          <a:latin typeface="Arial Narrow" panose="020B0606020202030204" pitchFamily="34" charset="0"/>
                        </a:rPr>
                        <a:t>3.0</a:t>
                      </a:r>
                      <a:endParaRPr lang="fr-FR" sz="800" b="1" i="0" u="none" strike="noStrike" dirty="0">
                        <a:solidFill>
                          <a:srgbClr val="00B050"/>
                        </a:solidFill>
                        <a:effectLst/>
                        <a:latin typeface="Arial Narrow" panose="020B0606020202030204" pitchFamily="34" charset="0"/>
                      </a:endParaRPr>
                    </a:p>
                  </a:txBody>
                  <a:tcPr marL="6566" marR="6566" marT="6566"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765449502"/>
                  </a:ext>
                </a:extLst>
              </a:tr>
            </a:tbl>
          </a:graphicData>
        </a:graphic>
      </p:graphicFrame>
      <p:sp>
        <p:nvSpPr>
          <p:cNvPr id="11" name="Rounded Rectangle 10"/>
          <p:cNvSpPr/>
          <p:nvPr/>
        </p:nvSpPr>
        <p:spPr>
          <a:xfrm>
            <a:off x="3048000" y="1388648"/>
            <a:ext cx="845636" cy="4501938"/>
          </a:xfrm>
          <a:prstGeom prst="roundRect">
            <a:avLst/>
          </a:prstGeom>
          <a:noFill/>
          <a:ln w="76200">
            <a:solidFill>
              <a:srgbClr val="15601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334552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82880" y="2094298"/>
            <a:ext cx="1301260" cy="35356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smtClean="0">
                <a:latin typeface="Arial Narrow" panose="020B0606020202030204" pitchFamily="34" charset="0"/>
              </a:rPr>
              <a:t>Best Practices</a:t>
            </a:r>
            <a:endParaRPr lang="en-IN" sz="2000" b="1" dirty="0">
              <a:latin typeface="Arial Narrow" panose="020B0606020202030204" pitchFamily="34" charset="0"/>
            </a:endParaRPr>
          </a:p>
        </p:txBody>
      </p:sp>
      <p:cxnSp>
        <p:nvCxnSpPr>
          <p:cNvPr id="8" name="Straight Arrow Connector 7"/>
          <p:cNvCxnSpPr/>
          <p:nvPr/>
        </p:nvCxnSpPr>
        <p:spPr>
          <a:xfrm>
            <a:off x="1498208" y="3679424"/>
            <a:ext cx="3305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28801" y="1404682"/>
            <a:ext cx="28135" cy="4225296"/>
          </a:xfrm>
          <a:prstGeom prst="line">
            <a:avLst/>
          </a:prstGeom>
        </p:spPr>
        <p:style>
          <a:lnRef idx="2">
            <a:schemeClr val="accent5">
              <a:shade val="50000"/>
            </a:schemeClr>
          </a:lnRef>
          <a:fillRef idx="1">
            <a:schemeClr val="accent5"/>
          </a:fillRef>
          <a:effectRef idx="0">
            <a:schemeClr val="accent5"/>
          </a:effectRef>
          <a:fontRef idx="minor">
            <a:schemeClr val="lt1"/>
          </a:fontRef>
        </p:style>
      </p:cxnSp>
      <p:cxnSp>
        <p:nvCxnSpPr>
          <p:cNvPr id="12" name="Straight Arrow Connector 11"/>
          <p:cNvCxnSpPr/>
          <p:nvPr/>
        </p:nvCxnSpPr>
        <p:spPr>
          <a:xfrm>
            <a:off x="1814737" y="1370430"/>
            <a:ext cx="534571" cy="0"/>
          </a:xfrm>
          <a:prstGeom prst="straightConnector1">
            <a:avLst/>
          </a:prstGeom>
          <a:ln>
            <a:tailEnd type="triangle"/>
          </a:ln>
        </p:spPr>
        <p:style>
          <a:lnRef idx="2">
            <a:schemeClr val="accent5">
              <a:shade val="50000"/>
            </a:schemeClr>
          </a:lnRef>
          <a:fillRef idx="1">
            <a:schemeClr val="accent5"/>
          </a:fillRef>
          <a:effectRef idx="0">
            <a:schemeClr val="accent5"/>
          </a:effectRef>
          <a:fontRef idx="minor">
            <a:schemeClr val="lt1"/>
          </a:fontRef>
        </p:style>
      </p:cxnSp>
      <p:sp>
        <p:nvSpPr>
          <p:cNvPr id="13" name="Rounded Rectangle 12"/>
          <p:cNvSpPr/>
          <p:nvPr/>
        </p:nvSpPr>
        <p:spPr>
          <a:xfrm>
            <a:off x="2349306" y="1083512"/>
            <a:ext cx="7968174" cy="60686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1600" dirty="0" smtClean="0">
                <a:latin typeface="Arial Narrow" panose="020B0606020202030204" pitchFamily="34" charset="0"/>
              </a:rPr>
              <a:t>Specific consumption reduction  of raw materials &amp; natural resources like </a:t>
            </a:r>
            <a:r>
              <a:rPr lang="en-US" sz="1600" dirty="0">
                <a:latin typeface="Arial Narrow" panose="020B0606020202030204" pitchFamily="34" charset="0"/>
              </a:rPr>
              <a:t>water , power, fuel</a:t>
            </a:r>
            <a:r>
              <a:rPr lang="en-US" sz="1600" dirty="0" smtClean="0">
                <a:latin typeface="Arial Narrow" panose="020B0606020202030204" pitchFamily="34" charset="0"/>
              </a:rPr>
              <a:t> </a:t>
            </a:r>
            <a:endParaRPr lang="en-IN" sz="1600" dirty="0">
              <a:latin typeface="Arial Narrow" panose="020B0606020202030204" pitchFamily="34" charset="0"/>
            </a:endParaRPr>
          </a:p>
        </p:txBody>
      </p:sp>
      <p:cxnSp>
        <p:nvCxnSpPr>
          <p:cNvPr id="14" name="Straight Arrow Connector 13"/>
          <p:cNvCxnSpPr/>
          <p:nvPr/>
        </p:nvCxnSpPr>
        <p:spPr>
          <a:xfrm>
            <a:off x="1814736" y="2108381"/>
            <a:ext cx="548639" cy="0"/>
          </a:xfrm>
          <a:prstGeom prst="straightConnector1">
            <a:avLst/>
          </a:prstGeom>
          <a:ln>
            <a:tailEnd type="triangle"/>
          </a:ln>
        </p:spPr>
        <p:style>
          <a:lnRef idx="2">
            <a:schemeClr val="accent5">
              <a:shade val="50000"/>
            </a:schemeClr>
          </a:lnRef>
          <a:fillRef idx="1">
            <a:schemeClr val="accent5"/>
          </a:fillRef>
          <a:effectRef idx="0">
            <a:schemeClr val="accent5"/>
          </a:effectRef>
          <a:fontRef idx="minor">
            <a:schemeClr val="lt1"/>
          </a:fontRef>
        </p:style>
      </p:cxnSp>
      <p:sp>
        <p:nvSpPr>
          <p:cNvPr id="15" name="Rounded Rectangle 14"/>
          <p:cNvSpPr/>
          <p:nvPr/>
        </p:nvSpPr>
        <p:spPr>
          <a:xfrm>
            <a:off x="2349306" y="1786584"/>
            <a:ext cx="7968174" cy="61897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sz="1600" dirty="0" smtClean="0">
              <a:latin typeface="Arial Narrow" panose="020B0606020202030204" pitchFamily="34" charset="0"/>
            </a:endParaRPr>
          </a:p>
          <a:p>
            <a:r>
              <a:rPr lang="en-US" sz="1600" dirty="0" smtClean="0">
                <a:latin typeface="Arial Narrow" panose="020B0606020202030204" pitchFamily="34" charset="0"/>
              </a:rPr>
              <a:t>Reduction </a:t>
            </a:r>
            <a:r>
              <a:rPr lang="en-US" sz="1600" dirty="0">
                <a:latin typeface="Arial Narrow" panose="020B0606020202030204" pitchFamily="34" charset="0"/>
              </a:rPr>
              <a:t>of effluent discharge &amp; </a:t>
            </a:r>
            <a:r>
              <a:rPr lang="en-US" sz="1600" dirty="0" smtClean="0">
                <a:latin typeface="Arial Narrow" panose="020B0606020202030204" pitchFamily="34" charset="0"/>
              </a:rPr>
              <a:t>% </a:t>
            </a:r>
            <a:r>
              <a:rPr lang="en-US" sz="1600" dirty="0">
                <a:latin typeface="Arial Narrow" panose="020B0606020202030204" pitchFamily="34" charset="0"/>
              </a:rPr>
              <a:t>ground </a:t>
            </a:r>
            <a:r>
              <a:rPr lang="en-US" sz="1600" dirty="0" smtClean="0">
                <a:latin typeface="Arial Narrow" panose="020B0606020202030204" pitchFamily="34" charset="0"/>
              </a:rPr>
              <a:t>water use </a:t>
            </a:r>
            <a:r>
              <a:rPr lang="en-US" sz="1600" dirty="0">
                <a:latin typeface="Arial Narrow" panose="020B0606020202030204" pitchFamily="34" charset="0"/>
              </a:rPr>
              <a:t>, increase in reuse and recycle of waste water</a:t>
            </a:r>
            <a:endParaRPr lang="en-IN" sz="1600" dirty="0">
              <a:latin typeface="Arial Narrow" panose="020B0606020202030204" pitchFamily="34" charset="0"/>
            </a:endParaRPr>
          </a:p>
          <a:p>
            <a:endParaRPr lang="en-IN" sz="1600" dirty="0">
              <a:latin typeface="Arial Narrow" panose="020B0606020202030204" pitchFamily="34" charset="0"/>
            </a:endParaRPr>
          </a:p>
        </p:txBody>
      </p:sp>
      <p:cxnSp>
        <p:nvCxnSpPr>
          <p:cNvPr id="16" name="Straight Arrow Connector 15"/>
          <p:cNvCxnSpPr/>
          <p:nvPr/>
        </p:nvCxnSpPr>
        <p:spPr>
          <a:xfrm>
            <a:off x="1814735" y="2987311"/>
            <a:ext cx="534571" cy="0"/>
          </a:xfrm>
          <a:prstGeom prst="straightConnector1">
            <a:avLst/>
          </a:prstGeom>
          <a:ln>
            <a:tailEnd type="triangle"/>
          </a:ln>
        </p:spPr>
        <p:style>
          <a:lnRef idx="2">
            <a:schemeClr val="accent5">
              <a:shade val="50000"/>
            </a:schemeClr>
          </a:lnRef>
          <a:fillRef idx="1">
            <a:schemeClr val="accent5"/>
          </a:fillRef>
          <a:effectRef idx="0">
            <a:schemeClr val="accent5"/>
          </a:effectRef>
          <a:fontRef idx="minor">
            <a:schemeClr val="lt1"/>
          </a:fontRef>
        </p:style>
      </p:cxnSp>
      <p:sp>
        <p:nvSpPr>
          <p:cNvPr id="17" name="Rounded Rectangle 16"/>
          <p:cNvSpPr/>
          <p:nvPr/>
        </p:nvSpPr>
        <p:spPr>
          <a:xfrm>
            <a:off x="2363374" y="2529826"/>
            <a:ext cx="7954106" cy="52075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1600" dirty="0">
                <a:latin typeface="Arial Narrow" panose="020B0606020202030204" pitchFamily="34" charset="0"/>
              </a:rPr>
              <a:t>Use of </a:t>
            </a:r>
            <a:r>
              <a:rPr lang="en-US" sz="1600" dirty="0" smtClean="0">
                <a:latin typeface="Arial Narrow" panose="020B0606020202030204" pitchFamily="34" charset="0"/>
              </a:rPr>
              <a:t>renewable </a:t>
            </a:r>
            <a:r>
              <a:rPr lang="en-US" sz="1600" dirty="0">
                <a:latin typeface="Arial Narrow" panose="020B0606020202030204" pitchFamily="34" charset="0"/>
              </a:rPr>
              <a:t>energy </a:t>
            </a:r>
            <a:r>
              <a:rPr lang="en-US" sz="1600" dirty="0" smtClean="0">
                <a:latin typeface="Arial Narrow" panose="020B0606020202030204" pitchFamily="34" charset="0"/>
              </a:rPr>
              <a:t>like solar , biomass etc. </a:t>
            </a:r>
            <a:endParaRPr lang="en-IN" sz="1600" dirty="0">
              <a:latin typeface="Arial Narrow" panose="020B0606020202030204" pitchFamily="34" charset="0"/>
            </a:endParaRPr>
          </a:p>
        </p:txBody>
      </p:sp>
      <p:cxnSp>
        <p:nvCxnSpPr>
          <p:cNvPr id="18" name="Straight Arrow Connector 17"/>
          <p:cNvCxnSpPr/>
          <p:nvPr/>
        </p:nvCxnSpPr>
        <p:spPr>
          <a:xfrm>
            <a:off x="1828804" y="3665808"/>
            <a:ext cx="534571" cy="0"/>
          </a:xfrm>
          <a:prstGeom prst="straightConnector1">
            <a:avLst/>
          </a:prstGeom>
          <a:ln>
            <a:tailEnd type="triangle"/>
          </a:ln>
        </p:spPr>
        <p:style>
          <a:lnRef idx="2">
            <a:schemeClr val="accent5">
              <a:shade val="50000"/>
            </a:schemeClr>
          </a:lnRef>
          <a:fillRef idx="1">
            <a:schemeClr val="accent5"/>
          </a:fillRef>
          <a:effectRef idx="0">
            <a:schemeClr val="accent5"/>
          </a:effectRef>
          <a:fontRef idx="minor">
            <a:schemeClr val="lt1"/>
          </a:fontRef>
        </p:style>
      </p:cxnSp>
      <p:sp>
        <p:nvSpPr>
          <p:cNvPr id="20" name="Rounded Rectangle 19"/>
          <p:cNvSpPr/>
          <p:nvPr/>
        </p:nvSpPr>
        <p:spPr>
          <a:xfrm>
            <a:off x="2377442" y="3405244"/>
            <a:ext cx="7940037" cy="44256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1600" dirty="0" smtClean="0">
                <a:latin typeface="Arial Narrow" panose="020B0606020202030204" pitchFamily="34" charset="0"/>
              </a:rPr>
              <a:t>Reprocess of  product related losses in supply chain.</a:t>
            </a:r>
            <a:endParaRPr lang="en-IN" sz="1600" dirty="0">
              <a:latin typeface="Arial Narrow" panose="020B0606020202030204" pitchFamily="34" charset="0"/>
            </a:endParaRPr>
          </a:p>
        </p:txBody>
      </p:sp>
      <p:sp>
        <p:nvSpPr>
          <p:cNvPr id="29" name="Rounded Rectangle 28"/>
          <p:cNvSpPr/>
          <p:nvPr/>
        </p:nvSpPr>
        <p:spPr>
          <a:xfrm>
            <a:off x="2377443" y="4166091"/>
            <a:ext cx="7940037" cy="57354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1600" dirty="0" smtClean="0">
                <a:latin typeface="Arial Narrow" panose="020B0606020202030204" pitchFamily="34" charset="0"/>
              </a:rPr>
              <a:t>Reduce , reuse and recycle of Waste , reduction of specific waste, %plastic packaging bags recycle/co process as per EPR regulation</a:t>
            </a:r>
            <a:endParaRPr lang="en-IN" sz="1600" dirty="0">
              <a:latin typeface="Arial Narrow" panose="020B0606020202030204" pitchFamily="34" charset="0"/>
            </a:endParaRPr>
          </a:p>
        </p:txBody>
      </p:sp>
      <p:cxnSp>
        <p:nvCxnSpPr>
          <p:cNvPr id="30" name="Straight Arrow Connector 29"/>
          <p:cNvCxnSpPr/>
          <p:nvPr/>
        </p:nvCxnSpPr>
        <p:spPr>
          <a:xfrm>
            <a:off x="1842872" y="4416385"/>
            <a:ext cx="534571" cy="0"/>
          </a:xfrm>
          <a:prstGeom prst="straightConnector1">
            <a:avLst/>
          </a:prstGeom>
          <a:ln>
            <a:tailEnd type="triangle"/>
          </a:ln>
        </p:spPr>
        <p:style>
          <a:lnRef idx="2">
            <a:schemeClr val="accent5">
              <a:shade val="50000"/>
            </a:schemeClr>
          </a:lnRef>
          <a:fillRef idx="1">
            <a:schemeClr val="accent5"/>
          </a:fillRef>
          <a:effectRef idx="0">
            <a:schemeClr val="accent5"/>
          </a:effectRef>
          <a:fontRef idx="minor">
            <a:schemeClr val="lt1"/>
          </a:fontRef>
        </p:style>
      </p:cxnSp>
      <p:sp>
        <p:nvSpPr>
          <p:cNvPr id="31" name="Rounded Rectangle 30"/>
          <p:cNvSpPr/>
          <p:nvPr/>
        </p:nvSpPr>
        <p:spPr>
          <a:xfrm>
            <a:off x="2377443" y="5166962"/>
            <a:ext cx="8046717" cy="93848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1600" dirty="0" smtClean="0">
                <a:latin typeface="Arial Narrow" panose="020B0606020202030204" pitchFamily="34" charset="0"/>
              </a:rPr>
              <a:t> Increase in % </a:t>
            </a:r>
            <a:r>
              <a:rPr lang="en-US" sz="1600" dirty="0">
                <a:latin typeface="Arial Narrow" panose="020B0606020202030204" pitchFamily="34" charset="0"/>
              </a:rPr>
              <a:t>Share of Organic/bio </a:t>
            </a:r>
            <a:r>
              <a:rPr lang="en-US" sz="1600" dirty="0" err="1">
                <a:latin typeface="Arial Narrow" panose="020B0606020202030204" pitchFamily="34" charset="0"/>
              </a:rPr>
              <a:t>fertiliser</a:t>
            </a:r>
            <a:r>
              <a:rPr lang="en-US" sz="1600" dirty="0">
                <a:latin typeface="Arial Narrow" panose="020B0606020202030204" pitchFamily="34" charset="0"/>
              </a:rPr>
              <a:t>/City Compost etc, and bio potash , Specialty Fertilisers (slow released fertilizers, controlled-release fertilizer, stabilized fertilizer, customized fertilizer, fortified fertilizers. water soluble, micronutrients, liquid and </a:t>
            </a:r>
            <a:r>
              <a:rPr lang="en-US" sz="1600" dirty="0" err="1">
                <a:latin typeface="Arial Narrow" panose="020B0606020202030204" pitchFamily="34" charset="0"/>
              </a:rPr>
              <a:t>nano</a:t>
            </a:r>
            <a:r>
              <a:rPr lang="en-US" sz="1600" dirty="0">
                <a:latin typeface="Arial Narrow" panose="020B0606020202030204" pitchFamily="34" charset="0"/>
              </a:rPr>
              <a:t> </a:t>
            </a:r>
            <a:r>
              <a:rPr lang="en-US" sz="1600" dirty="0" err="1">
                <a:latin typeface="Arial Narrow" panose="020B0606020202030204" pitchFamily="34" charset="0"/>
              </a:rPr>
              <a:t>fertilisers</a:t>
            </a:r>
            <a:r>
              <a:rPr lang="en-US" sz="1600" dirty="0">
                <a:latin typeface="Arial Narrow" panose="020B0606020202030204" pitchFamily="34" charset="0"/>
              </a:rPr>
              <a:t> in total </a:t>
            </a:r>
            <a:r>
              <a:rPr lang="en-US" sz="1600" dirty="0" smtClean="0">
                <a:latin typeface="Arial Narrow" panose="020B0606020202030204" pitchFamily="34" charset="0"/>
              </a:rPr>
              <a:t>sales.</a:t>
            </a:r>
            <a:endParaRPr lang="en-IN" sz="1600" dirty="0">
              <a:latin typeface="Arial Narrow" panose="020B0606020202030204" pitchFamily="34" charset="0"/>
            </a:endParaRPr>
          </a:p>
        </p:txBody>
      </p:sp>
      <p:cxnSp>
        <p:nvCxnSpPr>
          <p:cNvPr id="32" name="Straight Arrow Connector 31"/>
          <p:cNvCxnSpPr/>
          <p:nvPr/>
        </p:nvCxnSpPr>
        <p:spPr>
          <a:xfrm>
            <a:off x="1842872" y="5629978"/>
            <a:ext cx="5345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82880" y="431970"/>
            <a:ext cx="10453503" cy="507831"/>
          </a:xfrm>
          <a:prstGeom prst="rect">
            <a:avLst/>
          </a:prstGeom>
        </p:spPr>
        <p:txBody>
          <a:bodyPr wrap="none">
            <a:spAutoFit/>
          </a:bodyPr>
          <a:lstStyle/>
          <a:p>
            <a:pPr>
              <a:lnSpc>
                <a:spcPct val="90000"/>
              </a:lnSpc>
              <a:spcBef>
                <a:spcPts val="1000"/>
              </a:spcBef>
            </a:pPr>
            <a:r>
              <a:rPr lang="en-US" sz="3000" b="1" dirty="0" smtClean="0">
                <a:solidFill>
                  <a:srgbClr val="002F87"/>
                </a:solidFill>
                <a:latin typeface="Arial Narrow" panose="020B0604020202020204" pitchFamily="34" charset="0"/>
                <a:cs typeface="Arial Narrow" panose="020B0604020202020204" pitchFamily="34" charset="0"/>
              </a:rPr>
              <a:t>Best Practices in  Manufacturing (conservation of natural resources)</a:t>
            </a:r>
            <a:endParaRPr lang="en-IN" sz="3000" b="1" dirty="0">
              <a:solidFill>
                <a:srgbClr val="002F87"/>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4115729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54296" y="553894"/>
            <a:ext cx="11243333" cy="546100"/>
          </a:xfrm>
        </p:spPr>
        <p:txBody>
          <a:bodyPr/>
          <a:lstStyle/>
          <a:p>
            <a:r>
              <a:rPr lang="en-US" dirty="0">
                <a:latin typeface="Arial Narrow" panose="020B0606020202030204" pitchFamily="34" charset="0"/>
                <a:cs typeface="Avenir Next Condensed Medium"/>
              </a:rPr>
              <a:t>Approaches Towards Excellence</a:t>
            </a:r>
          </a:p>
          <a:p>
            <a:endParaRPr lang="en-IN" dirty="0"/>
          </a:p>
        </p:txBody>
      </p:sp>
      <p:sp>
        <p:nvSpPr>
          <p:cNvPr id="4" name="TextBox 3"/>
          <p:cNvSpPr txBox="1"/>
          <p:nvPr/>
        </p:nvSpPr>
        <p:spPr>
          <a:xfrm>
            <a:off x="1105685" y="3559294"/>
            <a:ext cx="1746250" cy="646113"/>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dirty="0">
                <a:ln>
                  <a:noFill/>
                </a:ln>
                <a:solidFill>
                  <a:prstClr val="black"/>
                </a:solidFill>
                <a:effectLst/>
                <a:uLnTx/>
                <a:uFillTx/>
                <a:latin typeface="Arial Narrow" panose="020B0606020202030204" pitchFamily="34" charset="0"/>
              </a:rPr>
              <a:t>Cost Optimization</a:t>
            </a:r>
          </a:p>
        </p:txBody>
      </p:sp>
      <p:sp>
        <p:nvSpPr>
          <p:cNvPr id="5" name="TextBox 4"/>
          <p:cNvSpPr txBox="1"/>
          <p:nvPr/>
        </p:nvSpPr>
        <p:spPr>
          <a:xfrm>
            <a:off x="1105685" y="5403007"/>
            <a:ext cx="1752600" cy="646112"/>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dirty="0">
                <a:ln>
                  <a:noFill/>
                </a:ln>
                <a:solidFill>
                  <a:prstClr val="black"/>
                </a:solidFill>
                <a:effectLst/>
                <a:uLnTx/>
                <a:uFillTx/>
                <a:latin typeface="Arial Narrow" panose="020B0606020202030204" pitchFamily="34" charset="0"/>
              </a:rPr>
              <a:t>Safety Improvement</a:t>
            </a:r>
          </a:p>
        </p:txBody>
      </p:sp>
      <p:sp>
        <p:nvSpPr>
          <p:cNvPr id="6" name="Horizontal Scroll 5"/>
          <p:cNvSpPr/>
          <p:nvPr/>
        </p:nvSpPr>
        <p:spPr>
          <a:xfrm>
            <a:off x="3872188" y="4572000"/>
            <a:ext cx="6878638" cy="2057400"/>
          </a:xfrm>
          <a:prstGeom prst="horizontalScroll">
            <a:avLst/>
          </a:prstGeom>
          <a:solidFill>
            <a:schemeClr val="bg1"/>
          </a:solidFill>
          <a:ln w="25400" cap="flat" cmpd="sng" algn="ctr">
            <a:solidFill>
              <a:srgbClr val="4F81BD">
                <a:shade val="50000"/>
              </a:srgbClr>
            </a:solidFill>
            <a:prstDash val="solid"/>
          </a:ln>
          <a:effectLst/>
        </p:spPr>
        <p:txBody>
          <a:bodyPr anchor="ct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smtClean="0">
                <a:ln>
                  <a:noFill/>
                </a:ln>
                <a:solidFill>
                  <a:prstClr val="black"/>
                </a:solidFill>
                <a:effectLst/>
                <a:uLnTx/>
                <a:uFillTx/>
                <a:latin typeface="Arial Narrow" panose="020B0606020202030204" pitchFamily="34" charset="0"/>
              </a:rPr>
              <a:t>Focusing on 100</a:t>
            </a:r>
            <a:r>
              <a:rPr kumimoji="0" lang="en-IN" sz="1600" b="0" i="0" u="none" strike="noStrike" kern="0" cap="none" spc="0" normalizeH="0" baseline="0" noProof="0" dirty="0">
                <a:ln>
                  <a:noFill/>
                </a:ln>
                <a:solidFill>
                  <a:prstClr val="black"/>
                </a:solidFill>
                <a:effectLst/>
                <a:uLnTx/>
                <a:uFillTx/>
                <a:latin typeface="Arial Narrow" panose="020B0606020202030204" pitchFamily="34" charset="0"/>
              </a:rPr>
              <a:t>% PPE compliance</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a:ln>
                  <a:noFill/>
                </a:ln>
                <a:solidFill>
                  <a:prstClr val="black"/>
                </a:solidFill>
                <a:effectLst/>
                <a:uLnTx/>
                <a:uFillTx/>
                <a:latin typeface="Arial Narrow" panose="020B0606020202030204" pitchFamily="34" charset="0"/>
              </a:rPr>
              <a:t>Tool box talk before job execution</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a:ln>
                  <a:noFill/>
                </a:ln>
                <a:solidFill>
                  <a:prstClr val="black"/>
                </a:solidFill>
                <a:effectLst/>
                <a:uLnTx/>
                <a:uFillTx/>
                <a:latin typeface="Arial Narrow" panose="020B0606020202030204" pitchFamily="34" charset="0"/>
              </a:rPr>
              <a:t>Equipment guarding as per IS 9474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a:ln>
                  <a:noFill/>
                </a:ln>
                <a:solidFill>
                  <a:prstClr val="black"/>
                </a:solidFill>
                <a:effectLst/>
                <a:uLnTx/>
                <a:uFillTx/>
                <a:latin typeface="Arial Narrow" panose="020B0606020202030204" pitchFamily="34" charset="0"/>
              </a:rPr>
              <a:t>No Supervision no job for each critical job</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a:ln>
                  <a:noFill/>
                </a:ln>
                <a:solidFill>
                  <a:prstClr val="black"/>
                </a:solidFill>
                <a:effectLst/>
                <a:uLnTx/>
                <a:uFillTx/>
                <a:latin typeface="Arial Narrow" panose="020B0606020202030204" pitchFamily="34" charset="0"/>
              </a:rPr>
              <a:t>HIRA for each job</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smtClean="0">
                <a:ln>
                  <a:noFill/>
                </a:ln>
                <a:solidFill>
                  <a:prstClr val="black"/>
                </a:solidFill>
                <a:effectLst/>
                <a:uLnTx/>
                <a:uFillTx/>
                <a:latin typeface="Arial Narrow" panose="020B0606020202030204" pitchFamily="34" charset="0"/>
              </a:rPr>
              <a:t>Near miss jobs closure.</a:t>
            </a:r>
            <a:endParaRPr kumimoji="0" lang="en-IN" sz="1600" b="0" i="0" u="none" strike="noStrike" kern="0" cap="none" spc="0" normalizeH="0" baseline="0" noProof="0" dirty="0">
              <a:ln>
                <a:noFill/>
              </a:ln>
              <a:solidFill>
                <a:prstClr val="black"/>
              </a:solidFill>
              <a:effectLst/>
              <a:uLnTx/>
              <a:uFillTx/>
              <a:latin typeface="Arial Narrow" panose="020B0606020202030204" pitchFamily="34" charset="0"/>
            </a:endParaRPr>
          </a:p>
        </p:txBody>
      </p:sp>
      <p:sp>
        <p:nvSpPr>
          <p:cNvPr id="7" name="Right Arrow 6"/>
          <p:cNvSpPr/>
          <p:nvPr/>
        </p:nvSpPr>
        <p:spPr>
          <a:xfrm>
            <a:off x="3019161" y="3718597"/>
            <a:ext cx="706438" cy="484188"/>
          </a:xfrm>
          <a:prstGeom prst="rightArrow">
            <a:avLst/>
          </a:prstGeom>
          <a:solidFill>
            <a:schemeClr val="accent5">
              <a:lumMod val="20000"/>
              <a:lumOff val="80000"/>
            </a:schemeClr>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a:ea typeface="+mn-ea"/>
              <a:cs typeface="+mn-cs"/>
            </a:endParaRPr>
          </a:p>
        </p:txBody>
      </p:sp>
      <p:sp>
        <p:nvSpPr>
          <p:cNvPr id="8" name="Right Arrow 7"/>
          <p:cNvSpPr/>
          <p:nvPr/>
        </p:nvSpPr>
        <p:spPr>
          <a:xfrm>
            <a:off x="3033988" y="5483969"/>
            <a:ext cx="706438" cy="484187"/>
          </a:xfrm>
          <a:prstGeom prst="rightArrow">
            <a:avLst/>
          </a:prstGeom>
          <a:solidFill>
            <a:schemeClr val="accent5">
              <a:lumMod val="20000"/>
              <a:lumOff val="80000"/>
            </a:schemeClr>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a:ea typeface="+mn-ea"/>
              <a:cs typeface="+mn-cs"/>
            </a:endParaRPr>
          </a:p>
        </p:txBody>
      </p:sp>
      <p:sp>
        <p:nvSpPr>
          <p:cNvPr id="9" name="Horizontal Scroll 8"/>
          <p:cNvSpPr/>
          <p:nvPr/>
        </p:nvSpPr>
        <p:spPr>
          <a:xfrm>
            <a:off x="3892826" y="2838570"/>
            <a:ext cx="6934200" cy="2087563"/>
          </a:xfrm>
          <a:prstGeom prst="horizontalScroll">
            <a:avLst/>
          </a:prstGeom>
          <a:solidFill>
            <a:schemeClr val="bg1"/>
          </a:solidFill>
          <a:ln w="25400" cap="flat" cmpd="sng" algn="ctr">
            <a:solidFill>
              <a:srgbClr val="4F81BD">
                <a:shade val="50000"/>
              </a:srgbClr>
            </a:solidFill>
            <a:prstDash val="solid"/>
          </a:ln>
          <a:effectLst/>
        </p:spPr>
        <p:txBody>
          <a:bodyPr anchor="ct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a:ln>
                  <a:noFill/>
                </a:ln>
                <a:solidFill>
                  <a:prstClr val="black"/>
                </a:solidFill>
                <a:effectLst/>
                <a:uLnTx/>
                <a:uFillTx/>
                <a:latin typeface="Arial Narrow" panose="020B0606020202030204" pitchFamily="34" charset="0"/>
              </a:rPr>
              <a:t>Import substitution of  Acid circulation pump, Stitching m/c</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a:ln>
                  <a:noFill/>
                </a:ln>
                <a:solidFill>
                  <a:prstClr val="black"/>
                </a:solidFill>
                <a:effectLst/>
                <a:uLnTx/>
                <a:uFillTx/>
                <a:latin typeface="Arial Narrow" panose="020B0606020202030204" pitchFamily="34" charset="0"/>
              </a:rPr>
              <a:t>Valve servicing (in house)</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a:ln>
                  <a:noFill/>
                </a:ln>
                <a:solidFill>
                  <a:prstClr val="black"/>
                </a:solidFill>
                <a:effectLst/>
                <a:uLnTx/>
                <a:uFillTx/>
                <a:latin typeface="Arial Narrow" panose="020B0606020202030204" pitchFamily="34" charset="0"/>
              </a:rPr>
              <a:t>Bearing replacement only based on CBM recommendation.</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a:ln>
                  <a:noFill/>
                </a:ln>
                <a:solidFill>
                  <a:prstClr val="black"/>
                </a:solidFill>
                <a:effectLst/>
                <a:uLnTx/>
                <a:uFillTx/>
                <a:latin typeface="Arial Narrow" panose="020B0606020202030204" pitchFamily="34" charset="0"/>
              </a:rPr>
              <a:t>Reconditioning of imported chain of pulveriser (In-house).</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a:ln>
                  <a:noFill/>
                </a:ln>
                <a:solidFill>
                  <a:prstClr val="black"/>
                </a:solidFill>
                <a:effectLst/>
                <a:uLnTx/>
                <a:uFillTx/>
                <a:latin typeface="Arial Narrow" panose="020B0606020202030204" pitchFamily="34" charset="0"/>
              </a:rPr>
              <a:t>Stitching machine needle cooling by air instead of oil</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a:ln>
                  <a:noFill/>
                </a:ln>
                <a:solidFill>
                  <a:prstClr val="black"/>
                </a:solidFill>
                <a:effectLst/>
                <a:uLnTx/>
                <a:uFillTx/>
                <a:latin typeface="Arial Narrow" panose="020B0606020202030204" pitchFamily="34" charset="0"/>
              </a:rPr>
              <a:t>Using SBR rubber instead of EPDM for Granulator panel</a:t>
            </a:r>
          </a:p>
        </p:txBody>
      </p:sp>
      <p:sp>
        <p:nvSpPr>
          <p:cNvPr id="10" name="Horizontal Scroll 9"/>
          <p:cNvSpPr/>
          <p:nvPr/>
        </p:nvSpPr>
        <p:spPr>
          <a:xfrm>
            <a:off x="3892826" y="685800"/>
            <a:ext cx="6934200" cy="2438400"/>
          </a:xfrm>
          <a:prstGeom prst="horizontalScroll">
            <a:avLst/>
          </a:prstGeom>
          <a:solidFill>
            <a:schemeClr val="bg1"/>
          </a:solidFill>
          <a:ln w="25400" cap="flat" cmpd="sng" algn="ctr">
            <a:solidFill>
              <a:srgbClr val="4F81BD">
                <a:shade val="50000"/>
              </a:srgbClr>
            </a:solidFill>
            <a:prstDash val="solid"/>
          </a:ln>
          <a:effectLst/>
        </p:spPr>
        <p:txBody>
          <a:bodyPr anchor="ct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smtClean="0">
                <a:ln>
                  <a:noFill/>
                </a:ln>
                <a:solidFill>
                  <a:prstClr val="black"/>
                </a:solidFill>
                <a:effectLst/>
                <a:uLnTx/>
                <a:uFillTx/>
                <a:latin typeface="Arial Narrow" panose="020B0606020202030204" pitchFamily="34" charset="0"/>
              </a:rPr>
              <a:t>Maintenance Strategy based on equipment classification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smtClean="0">
                <a:ln>
                  <a:noFill/>
                </a:ln>
                <a:solidFill>
                  <a:prstClr val="black"/>
                </a:solidFill>
                <a:effectLst/>
                <a:uLnTx/>
                <a:uFillTx/>
                <a:latin typeface="Arial Narrow" panose="020B0606020202030204" pitchFamily="34" charset="0"/>
              </a:rPr>
              <a:t>Focused </a:t>
            </a:r>
            <a:r>
              <a:rPr kumimoji="0" lang="en-IN" sz="1600" b="0" i="0" u="none" strike="noStrike" kern="0" cap="none" spc="0" normalizeH="0" baseline="0" noProof="0" dirty="0">
                <a:ln>
                  <a:noFill/>
                </a:ln>
                <a:solidFill>
                  <a:prstClr val="black"/>
                </a:solidFill>
                <a:effectLst/>
                <a:uLnTx/>
                <a:uFillTx/>
                <a:latin typeface="Arial Narrow" panose="020B0606020202030204" pitchFamily="34" charset="0"/>
              </a:rPr>
              <a:t>on Preventive &amp; Proactive maintenance and daily LLF (Look Listen Feel) round.</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a:ln>
                  <a:noFill/>
                </a:ln>
                <a:solidFill>
                  <a:prstClr val="black"/>
                </a:solidFill>
                <a:effectLst/>
                <a:uLnTx/>
                <a:uFillTx/>
                <a:latin typeface="Arial Narrow" panose="020B0606020202030204" pitchFamily="34" charset="0"/>
              </a:rPr>
              <a:t>Laser alignment of critical equipment.</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a:ln>
                  <a:noFill/>
                </a:ln>
                <a:solidFill>
                  <a:prstClr val="black"/>
                </a:solidFill>
                <a:effectLst/>
                <a:uLnTx/>
                <a:uFillTx/>
                <a:latin typeface="Arial Narrow" panose="020B0606020202030204" pitchFamily="34" charset="0"/>
              </a:rPr>
              <a:t>Ensuring welding quality through </a:t>
            </a:r>
            <a:r>
              <a:rPr kumimoji="0" lang="en-IN" sz="1600" b="0" i="0" u="none" strike="noStrike" kern="0" cap="none" spc="0" normalizeH="0" baseline="0" noProof="0" dirty="0" smtClean="0">
                <a:ln>
                  <a:noFill/>
                </a:ln>
                <a:solidFill>
                  <a:prstClr val="black"/>
                </a:solidFill>
                <a:effectLst/>
                <a:uLnTx/>
                <a:uFillTx/>
                <a:latin typeface="Arial Narrow" panose="020B0606020202030204" pitchFamily="34" charset="0"/>
              </a:rPr>
              <a:t>(WQT) </a:t>
            </a:r>
            <a:r>
              <a:rPr kumimoji="0" lang="en-IN" sz="1600" b="0" i="0" u="none" strike="noStrike" kern="0" cap="none" spc="0" normalizeH="0" baseline="0" noProof="0" dirty="0">
                <a:ln>
                  <a:noFill/>
                </a:ln>
                <a:solidFill>
                  <a:prstClr val="black"/>
                </a:solidFill>
                <a:effectLst/>
                <a:uLnTx/>
                <a:uFillTx/>
                <a:latin typeface="Arial Narrow" panose="020B0606020202030204" pitchFamily="34" charset="0"/>
              </a:rPr>
              <a:t>test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a:ln>
                  <a:noFill/>
                </a:ln>
                <a:solidFill>
                  <a:prstClr val="black"/>
                </a:solidFill>
                <a:effectLst/>
                <a:uLnTx/>
                <a:uFillTx/>
                <a:latin typeface="Arial Narrow" panose="020B0606020202030204" pitchFamily="34" charset="0"/>
              </a:rPr>
              <a:t>100% rotary equipment coverage under CBMS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600" b="0" i="0" u="none" strike="noStrike" kern="0" cap="none" spc="0" normalizeH="0" baseline="0" noProof="0" dirty="0">
                <a:ln>
                  <a:noFill/>
                </a:ln>
                <a:solidFill>
                  <a:prstClr val="black"/>
                </a:solidFill>
                <a:effectLst/>
                <a:uLnTx/>
                <a:uFillTx/>
                <a:latin typeface="Arial Narrow" panose="020B0606020202030204" pitchFamily="34" charset="0"/>
              </a:rPr>
              <a:t>Ensuring incoming material quality using </a:t>
            </a:r>
            <a:r>
              <a:rPr kumimoji="0" lang="en-IN" sz="1600" b="0" i="0" u="none" strike="noStrike" kern="0" cap="none" spc="0" normalizeH="0" baseline="0" noProof="0" dirty="0" smtClean="0">
                <a:ln>
                  <a:noFill/>
                </a:ln>
                <a:solidFill>
                  <a:prstClr val="black"/>
                </a:solidFill>
                <a:effectLst/>
                <a:uLnTx/>
                <a:uFillTx/>
                <a:latin typeface="Arial Narrow" panose="020B0606020202030204" pitchFamily="34" charset="0"/>
              </a:rPr>
              <a:t>PMI(positive material identification ) test</a:t>
            </a:r>
            <a:endParaRPr kumimoji="0" lang="en-IN" sz="1600" b="0" i="0" u="none" strike="noStrike" kern="0" cap="none" spc="0" normalizeH="0" baseline="0" noProof="0" dirty="0">
              <a:ln>
                <a:noFill/>
              </a:ln>
              <a:solidFill>
                <a:prstClr val="black"/>
              </a:solidFill>
              <a:effectLst/>
              <a:uLnTx/>
              <a:uFillTx/>
              <a:latin typeface="Arial Narrow" panose="020B0606020202030204" pitchFamily="34" charset="0"/>
            </a:endParaRPr>
          </a:p>
        </p:txBody>
      </p:sp>
      <p:sp>
        <p:nvSpPr>
          <p:cNvPr id="11" name="TextBox 10"/>
          <p:cNvSpPr txBox="1"/>
          <p:nvPr/>
        </p:nvSpPr>
        <p:spPr>
          <a:xfrm>
            <a:off x="1099335" y="1670531"/>
            <a:ext cx="1752600" cy="646112"/>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dirty="0">
                <a:ln>
                  <a:noFill/>
                </a:ln>
                <a:solidFill>
                  <a:prstClr val="black"/>
                </a:solidFill>
                <a:effectLst/>
                <a:uLnTx/>
                <a:uFillTx/>
                <a:latin typeface="Arial Narrow" panose="020B0606020202030204" pitchFamily="34" charset="0"/>
              </a:rPr>
              <a:t>Reliability Improvement</a:t>
            </a:r>
          </a:p>
        </p:txBody>
      </p:sp>
      <p:sp>
        <p:nvSpPr>
          <p:cNvPr id="12" name="Right Arrow 11"/>
          <p:cNvSpPr/>
          <p:nvPr/>
        </p:nvSpPr>
        <p:spPr>
          <a:xfrm>
            <a:off x="3033988" y="1751494"/>
            <a:ext cx="706438" cy="484187"/>
          </a:xfrm>
          <a:prstGeom prst="rightArrow">
            <a:avLst/>
          </a:prstGeom>
          <a:solidFill>
            <a:schemeClr val="accent5">
              <a:lumMod val="20000"/>
              <a:lumOff val="80000"/>
            </a:schemeClr>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45198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296" y="411875"/>
            <a:ext cx="11165618" cy="553998"/>
          </a:xfrm>
          <a:prstGeom prst="rect">
            <a:avLst/>
          </a:prstGeom>
          <a:noFill/>
        </p:spPr>
        <p:txBody>
          <a:bodyPr wrap="square" rtlCol="0">
            <a:spAutoFit/>
          </a:bodyPr>
          <a:lstStyle/>
          <a:p>
            <a:r>
              <a:rPr lang="en-US" sz="3000" b="1" dirty="0" smtClean="0">
                <a:solidFill>
                  <a:srgbClr val="002F87"/>
                </a:solidFill>
                <a:latin typeface="Arial Narrow" panose="020B0604020202020204" pitchFamily="34" charset="0"/>
                <a:ea typeface="+mj-ea"/>
                <a:cs typeface="Arial Narrow" panose="020B0604020202020204" pitchFamily="34" charset="0"/>
              </a:rPr>
              <a:t> Implementation of Digitalization in manufacturing</a:t>
            </a:r>
            <a:endParaRPr lang="en-IN" sz="3000" b="1" dirty="0">
              <a:solidFill>
                <a:srgbClr val="002F87"/>
              </a:solidFill>
              <a:latin typeface="Arial Narrow" panose="020B0604020202020204" pitchFamily="34" charset="0"/>
              <a:ea typeface="+mj-ea"/>
              <a:cs typeface="Arial Narrow" panose="020B0604020202020204" pitchFamily="34" charset="0"/>
            </a:endParaRPr>
          </a:p>
        </p:txBody>
      </p:sp>
      <p:sp>
        <p:nvSpPr>
          <p:cNvPr id="6" name="Rectangle 5"/>
          <p:cNvSpPr/>
          <p:nvPr/>
        </p:nvSpPr>
        <p:spPr>
          <a:xfrm>
            <a:off x="356324" y="1004782"/>
            <a:ext cx="11030133" cy="5216813"/>
          </a:xfrm>
          <a:prstGeom prst="rect">
            <a:avLst/>
          </a:prstGeom>
        </p:spPr>
        <p:txBody>
          <a:bodyPr wrap="square">
            <a:spAutoFit/>
          </a:bodyPr>
          <a:lstStyle/>
          <a:p>
            <a:pPr marL="342900" indent="-342900">
              <a:spcBef>
                <a:spcPts val="600"/>
              </a:spcBef>
              <a:spcAft>
                <a:spcPts val="600"/>
              </a:spcAft>
              <a:buFont typeface="Wingdings" panose="05000000000000000000" pitchFamily="2" charset="2"/>
              <a:buChar char="v"/>
            </a:pPr>
            <a:r>
              <a:rPr lang="en-US" sz="2000" b="1" dirty="0">
                <a:latin typeface="Arial Narrow" panose="020B0606020202030204" pitchFamily="34" charset="0"/>
              </a:rPr>
              <a:t>Implementation of AI based surveillance System at Plant and Dock side</a:t>
            </a:r>
            <a:r>
              <a:rPr lang="en-US" sz="2000" dirty="0">
                <a:latin typeface="Arial Narrow" panose="020B0606020202030204" pitchFamily="34" charset="0"/>
              </a:rPr>
              <a:t>:  Implemented AI based surveillance system to increase effectiveness of surveillance of the plant and dock site are. </a:t>
            </a:r>
          </a:p>
          <a:p>
            <a:pPr marL="342900" indent="-342900">
              <a:spcBef>
                <a:spcPts val="600"/>
              </a:spcBef>
              <a:spcAft>
                <a:spcPts val="600"/>
              </a:spcAft>
              <a:buFont typeface="Wingdings" panose="05000000000000000000" pitchFamily="2" charset="2"/>
              <a:buChar char="v"/>
            </a:pPr>
            <a:r>
              <a:rPr lang="en-US" sz="2000" b="1" dirty="0">
                <a:latin typeface="Arial Narrow" panose="020B0606020202030204" pitchFamily="34" charset="0"/>
              </a:rPr>
              <a:t>Implementation of Video Analytic base PPE checking System: </a:t>
            </a:r>
            <a:r>
              <a:rPr lang="en-IN" sz="2000" dirty="0" smtClean="0">
                <a:latin typeface="Arial Narrow" panose="020B0606020202030204" pitchFamily="34" charset="0"/>
              </a:rPr>
              <a:t>video </a:t>
            </a:r>
            <a:r>
              <a:rPr lang="en-IN" sz="2000" dirty="0">
                <a:latin typeface="Arial Narrow" panose="020B0606020202030204" pitchFamily="34" charset="0"/>
              </a:rPr>
              <a:t>analytic based PPE checking system got implemented for SAP plant . This system will bring more control in creating safety environment at plant side through auto reporting regarding violation of PPE.</a:t>
            </a:r>
            <a:endParaRPr lang="en-US" sz="2000" dirty="0">
              <a:latin typeface="Arial Narrow" panose="020B0606020202030204" pitchFamily="34" charset="0"/>
            </a:endParaRPr>
          </a:p>
          <a:p>
            <a:pPr marL="342900" indent="-342900">
              <a:spcBef>
                <a:spcPts val="600"/>
              </a:spcBef>
              <a:spcAft>
                <a:spcPts val="600"/>
              </a:spcAft>
              <a:buFont typeface="Wingdings" panose="05000000000000000000" pitchFamily="2" charset="2"/>
              <a:buChar char="v"/>
            </a:pPr>
            <a:r>
              <a:rPr lang="en-US" sz="2000" b="1" dirty="0">
                <a:latin typeface="Arial Narrow" panose="020B0606020202030204" pitchFamily="34" charset="0"/>
              </a:rPr>
              <a:t>Automation of Bag counting at Truck loading point integrated with SAP: </a:t>
            </a:r>
            <a:r>
              <a:rPr lang="en-US" sz="2000" dirty="0">
                <a:latin typeface="Arial Narrow" panose="020B0606020202030204" pitchFamily="34" charset="0"/>
              </a:rPr>
              <a:t>Bag counting gets automated with use of optical sensor and RFID integrated with SAP.</a:t>
            </a:r>
          </a:p>
          <a:p>
            <a:pPr marL="342900" indent="-342900">
              <a:spcBef>
                <a:spcPts val="600"/>
              </a:spcBef>
              <a:spcAft>
                <a:spcPts val="600"/>
              </a:spcAft>
              <a:buFont typeface="Wingdings" panose="05000000000000000000" pitchFamily="2" charset="2"/>
              <a:buChar char="v"/>
            </a:pPr>
            <a:r>
              <a:rPr lang="en-US" sz="2000" b="1" dirty="0">
                <a:latin typeface="Arial Narrow" panose="020B0606020202030204" pitchFamily="34" charset="0"/>
              </a:rPr>
              <a:t>Implementation of Canteen Management System </a:t>
            </a:r>
            <a:r>
              <a:rPr lang="en-US" sz="2000" dirty="0">
                <a:latin typeface="Arial Narrow" panose="020B0606020202030204" pitchFamily="34" charset="0"/>
              </a:rPr>
              <a:t>:  </a:t>
            </a:r>
            <a:r>
              <a:rPr lang="en-IN" sz="2000" dirty="0">
                <a:latin typeface="Arial Narrow" panose="020B0606020202030204" pitchFamily="34" charset="0"/>
              </a:rPr>
              <a:t>Canteen management system got automated over </a:t>
            </a:r>
            <a:r>
              <a:rPr lang="en-IN" sz="2000" dirty="0" smtClean="0">
                <a:latin typeface="Arial Narrow" panose="020B0606020202030204" pitchFamily="34" charset="0"/>
              </a:rPr>
              <a:t>KIOSK </a:t>
            </a:r>
            <a:r>
              <a:rPr lang="en-IN" sz="2000" dirty="0">
                <a:latin typeface="Arial Narrow" panose="020B0606020202030204" pitchFamily="34" charset="0"/>
              </a:rPr>
              <a:t>and Android base platform for meal booking .</a:t>
            </a:r>
            <a:endParaRPr lang="en-US" sz="2000" b="1" dirty="0">
              <a:latin typeface="Arial Narrow" panose="020B0606020202030204" pitchFamily="34" charset="0"/>
            </a:endParaRPr>
          </a:p>
          <a:p>
            <a:pPr marL="342900" indent="-342900">
              <a:spcBef>
                <a:spcPts val="600"/>
              </a:spcBef>
              <a:spcAft>
                <a:spcPts val="600"/>
              </a:spcAft>
              <a:buFont typeface="Wingdings" panose="05000000000000000000" pitchFamily="2" charset="2"/>
              <a:buChar char="v"/>
            </a:pPr>
            <a:r>
              <a:rPr lang="en-US" sz="2000" b="1" dirty="0">
                <a:latin typeface="Arial Narrow" panose="020B0606020202030204" pitchFamily="34" charset="0"/>
              </a:rPr>
              <a:t>Implementation of Supplier Portal integrated with SAP : </a:t>
            </a:r>
            <a:r>
              <a:rPr lang="en-US" sz="2000" dirty="0">
                <a:latin typeface="Arial Narrow" panose="020B0606020202030204" pitchFamily="34" charset="0"/>
              </a:rPr>
              <a:t>vendor registration got automated with implementation of supplier portal to reduce work load of purchase and accounts department.</a:t>
            </a:r>
            <a:endParaRPr lang="en-IN" sz="2000" dirty="0">
              <a:latin typeface="Arial Narrow" panose="020B0606020202030204" pitchFamily="34" charset="0"/>
            </a:endParaRPr>
          </a:p>
          <a:p>
            <a:pPr marL="342900" indent="-342900">
              <a:spcBef>
                <a:spcPts val="600"/>
              </a:spcBef>
              <a:spcAft>
                <a:spcPts val="600"/>
              </a:spcAft>
              <a:buFont typeface="Wingdings" panose="05000000000000000000" pitchFamily="2" charset="2"/>
              <a:buChar char="v"/>
            </a:pPr>
            <a:r>
              <a:rPr lang="en-US" sz="2000" b="1" dirty="0">
                <a:latin typeface="Arial Narrow" panose="020B0606020202030204" pitchFamily="34" charset="0"/>
              </a:rPr>
              <a:t>Implementation of Transporter Portal</a:t>
            </a:r>
            <a:r>
              <a:rPr lang="en-US" sz="2000" dirty="0">
                <a:latin typeface="Arial Narrow" panose="020B0606020202030204" pitchFamily="34" charset="0"/>
              </a:rPr>
              <a:t>:  Truck allocation by transporters and other activities get digitized with implementation of Transporter portal integrated with SAP</a:t>
            </a:r>
            <a:r>
              <a:rPr lang="en-US" sz="2000" dirty="0" smtClean="0">
                <a:latin typeface="Arial Narrow" panose="020B0606020202030204" pitchFamily="34" charset="0"/>
              </a:rPr>
              <a:t>.</a:t>
            </a:r>
            <a:endParaRPr lang="en-US" sz="2000" dirty="0">
              <a:latin typeface="Arial Narrow" panose="020B0606020202030204" pitchFamily="34" charset="0"/>
            </a:endParaRPr>
          </a:p>
          <a:p>
            <a:pPr marL="342900" indent="-342900">
              <a:buFont typeface="Arial" panose="020B0604020202020204" pitchFamily="34" charset="0"/>
              <a:buChar char="•"/>
            </a:pPr>
            <a:endParaRPr lang="en-US" dirty="0">
              <a:latin typeface="Arial Narrow" panose="020B0606020202030204" pitchFamily="34" charset="0"/>
            </a:endParaRPr>
          </a:p>
        </p:txBody>
      </p:sp>
    </p:spTree>
    <p:extLst>
      <p:ext uri="{BB962C8B-B14F-4D97-AF65-F5344CB8AC3E}">
        <p14:creationId xmlns:p14="http://schemas.microsoft.com/office/powerpoint/2010/main" val="42851322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1351" y="296691"/>
            <a:ext cx="9204576" cy="553998"/>
          </a:xfrm>
          <a:prstGeom prst="rect">
            <a:avLst/>
          </a:prstGeom>
          <a:noFill/>
        </p:spPr>
        <p:txBody>
          <a:bodyPr wrap="square" rtlCol="0">
            <a:spAutoFit/>
          </a:bodyPr>
          <a:lstStyle>
            <a:defPPr>
              <a:defRPr lang="en-US"/>
            </a:defPPr>
            <a:lvl1pPr>
              <a:defRPr sz="3000" b="1">
                <a:solidFill>
                  <a:srgbClr val="002060"/>
                </a:solidFill>
                <a:latin typeface="Arial Narrow" panose="020B0606020202030204" pitchFamily="34" charset="0"/>
              </a:defRPr>
            </a:lvl1pPr>
          </a:lstStyle>
          <a:p>
            <a:r>
              <a:rPr lang="en-IN" dirty="0"/>
              <a:t>  Digitalization Project Implementation in DAP Plants</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36567" y="1005178"/>
            <a:ext cx="1605813" cy="2870138"/>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351" y="1082284"/>
            <a:ext cx="3321735" cy="2398855"/>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1351" y="3557701"/>
            <a:ext cx="3321735" cy="2222276"/>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36566" y="3818293"/>
            <a:ext cx="3253565" cy="2017487"/>
          </a:xfrm>
          <a:prstGeom prst="rect">
            <a:avLst/>
          </a:prstGeom>
        </p:spPr>
      </p:pic>
      <p:sp>
        <p:nvSpPr>
          <p:cNvPr id="15" name="Up Ribbon 14"/>
          <p:cNvSpPr/>
          <p:nvPr/>
        </p:nvSpPr>
        <p:spPr>
          <a:xfrm>
            <a:off x="1828800" y="5891584"/>
            <a:ext cx="5136936" cy="686331"/>
          </a:xfrm>
          <a:prstGeom prst="ribbon2">
            <a:avLst>
              <a:gd name="adj1" fmla="val 16667"/>
              <a:gd name="adj2" fmla="val 75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dirty="0" smtClean="0">
                <a:latin typeface="Arial Narrow" panose="020B0606020202030204" pitchFamily="34" charset="0"/>
              </a:rPr>
              <a:t>Digitalization project ‘Go-Live’ ceremony at control room</a:t>
            </a:r>
            <a:endParaRPr lang="en-IN" dirty="0">
              <a:latin typeface="Arial Narrow" panose="020B0606020202030204" pitchFamily="34" charset="0"/>
            </a:endParaRPr>
          </a:p>
        </p:txBody>
      </p:sp>
      <p:sp>
        <p:nvSpPr>
          <p:cNvPr id="19" name="Rounded Rectangle 18"/>
          <p:cNvSpPr/>
          <p:nvPr/>
        </p:nvSpPr>
        <p:spPr>
          <a:xfrm>
            <a:off x="3946438" y="5272675"/>
            <a:ext cx="2604923" cy="5088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500" dirty="0" smtClean="0">
                <a:latin typeface="Arial Narrow" panose="020B0606020202030204" pitchFamily="34" charset="0"/>
              </a:rPr>
              <a:t>Data entry on Digitalization platform by plant and laboratory</a:t>
            </a:r>
            <a:endParaRPr lang="en-IN" sz="1500" dirty="0">
              <a:latin typeface="Arial Narrow" panose="020B0606020202030204" pitchFamily="34" charset="0"/>
            </a:endParaRPr>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42381" y="1005177"/>
            <a:ext cx="1647751" cy="2815448"/>
          </a:xfrm>
          <a:prstGeom prst="rect">
            <a:avLst/>
          </a:prstGeom>
        </p:spPr>
      </p:pic>
      <p:sp>
        <p:nvSpPr>
          <p:cNvPr id="18" name="Rounded Rectangle 17"/>
          <p:cNvSpPr/>
          <p:nvPr/>
        </p:nvSpPr>
        <p:spPr>
          <a:xfrm>
            <a:off x="3836567" y="3226287"/>
            <a:ext cx="3253564" cy="50359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500" dirty="0" smtClean="0">
                <a:latin typeface="Arial Narrow" panose="020B0606020202030204" pitchFamily="34" charset="0"/>
              </a:rPr>
              <a:t>Real-time tracking of plant parameters and product quality on mobile</a:t>
            </a:r>
            <a:endParaRPr lang="en-IN" sz="1500" dirty="0">
              <a:latin typeface="Arial Narrow" panose="020B0606020202030204" pitchFamily="34" charset="0"/>
            </a:endParaRPr>
          </a:p>
        </p:txBody>
      </p:sp>
      <p:sp>
        <p:nvSpPr>
          <p:cNvPr id="3" name="Rectangle 2"/>
          <p:cNvSpPr/>
          <p:nvPr/>
        </p:nvSpPr>
        <p:spPr>
          <a:xfrm>
            <a:off x="7183038" y="1301233"/>
            <a:ext cx="4685775" cy="1969770"/>
          </a:xfrm>
          <a:prstGeom prst="rect">
            <a:avLst/>
          </a:prstGeom>
          <a:ln>
            <a:solidFill>
              <a:srgbClr val="002F87"/>
            </a:solidFill>
          </a:ln>
        </p:spPr>
        <p:txBody>
          <a:bodyPr wrap="square">
            <a:spAutoFit/>
          </a:bodyPr>
          <a:lstStyle/>
          <a:p>
            <a:pPr marL="285750" lvl="0" indent="-285750">
              <a:spcBef>
                <a:spcPts val="600"/>
              </a:spcBef>
              <a:spcAft>
                <a:spcPts val="600"/>
              </a:spcAft>
              <a:buFont typeface="Arial" panose="020B0604020202020204" pitchFamily="34" charset="0"/>
              <a:buChar char="•"/>
              <a:defRPr/>
            </a:pPr>
            <a:r>
              <a:rPr lang="en-US" sz="1400" dirty="0">
                <a:solidFill>
                  <a:prstClr val="black"/>
                </a:solidFill>
                <a:latin typeface="Arial Narrow" panose="020B0606020202030204" pitchFamily="34" charset="0"/>
              </a:rPr>
              <a:t>Applying Digitalization platform to monitor PNR top &amp; bottom temperatures remotely during PNR boiling, it was possible to carry out the DoE (design of experiment) </a:t>
            </a:r>
            <a:r>
              <a:rPr lang="en-US" sz="1400" dirty="0" smtClean="0">
                <a:solidFill>
                  <a:prstClr val="black"/>
                </a:solidFill>
                <a:latin typeface="Arial Narrow" panose="020B0606020202030204" pitchFamily="34" charset="0"/>
              </a:rPr>
              <a:t>successfully</a:t>
            </a:r>
          </a:p>
          <a:p>
            <a:pPr marL="285750" lvl="0" indent="-285750">
              <a:spcBef>
                <a:spcPts val="600"/>
              </a:spcBef>
              <a:spcAft>
                <a:spcPts val="600"/>
              </a:spcAft>
              <a:buFont typeface="Arial" panose="020B0604020202020204" pitchFamily="34" charset="0"/>
              <a:buChar char="•"/>
              <a:defRPr/>
            </a:pPr>
            <a:r>
              <a:rPr lang="en-US" sz="1400" dirty="0">
                <a:solidFill>
                  <a:prstClr val="black"/>
                </a:solidFill>
                <a:latin typeface="Arial Narrow" panose="020B0606020202030204" pitchFamily="34" charset="0"/>
              </a:rPr>
              <a:t>D</a:t>
            </a:r>
            <a:r>
              <a:rPr lang="en-US" sz="1400" dirty="0" smtClean="0">
                <a:solidFill>
                  <a:prstClr val="black"/>
                </a:solidFill>
                <a:latin typeface="Arial Narrow" panose="020B0606020202030204" pitchFamily="34" charset="0"/>
              </a:rPr>
              <a:t>erived </a:t>
            </a:r>
            <a:r>
              <a:rPr lang="en-US" sz="1400" dirty="0">
                <a:solidFill>
                  <a:prstClr val="black"/>
                </a:solidFill>
                <a:latin typeface="Arial Narrow" panose="020B0606020202030204" pitchFamily="34" charset="0"/>
              </a:rPr>
              <a:t>the optimum Acid boiling combination. Digitalization platform helped the availability of live data for monitoring from remote (Home) during odd times and triggered the DoE of PNR descaling through multiple boiling back to back till top &amp; bottom temperature equalizes. </a:t>
            </a:r>
            <a:endParaRPr lang="en-US" sz="1400" dirty="0" smtClean="0">
              <a:solidFill>
                <a:prstClr val="black"/>
              </a:solidFill>
              <a:latin typeface="Arial Narrow" panose="020B0606020202030204" pitchFamily="34" charset="0"/>
            </a:endParaRPr>
          </a:p>
        </p:txBody>
      </p:sp>
      <p:sp>
        <p:nvSpPr>
          <p:cNvPr id="20" name="Rectangle 19"/>
          <p:cNvSpPr/>
          <p:nvPr/>
        </p:nvSpPr>
        <p:spPr>
          <a:xfrm>
            <a:off x="7200003" y="4951792"/>
            <a:ext cx="4709598" cy="1384995"/>
          </a:xfrm>
          <a:prstGeom prst="rect">
            <a:avLst/>
          </a:prstGeom>
          <a:ln>
            <a:solidFill>
              <a:srgbClr val="C00000"/>
            </a:solidFill>
          </a:ln>
        </p:spPr>
        <p:style>
          <a:lnRef idx="2">
            <a:schemeClr val="accent3"/>
          </a:lnRef>
          <a:fillRef idx="1">
            <a:schemeClr val="lt1"/>
          </a:fillRef>
          <a:effectRef idx="0">
            <a:schemeClr val="accent3"/>
          </a:effectRef>
          <a:fontRef idx="minor">
            <a:schemeClr val="dk1"/>
          </a:fontRef>
        </p:style>
        <p:txBody>
          <a:bodyPr wrap="square">
            <a:spAutoFit/>
          </a:bodyPr>
          <a:lstStyle/>
          <a:p>
            <a:pPr marL="285750" indent="-285750">
              <a:buFont typeface="Arial" panose="020B0604020202020204" pitchFamily="34" charset="0"/>
              <a:buChar char="•"/>
            </a:pPr>
            <a:r>
              <a:rPr lang="en-US" sz="1400" dirty="0" smtClean="0">
                <a:latin typeface="Arial Narrow" panose="020B0606020202030204" pitchFamily="34" charset="0"/>
              </a:rPr>
              <a:t>Moisture, N/P, &amp; Stack emission prediction </a:t>
            </a:r>
            <a:r>
              <a:rPr lang="en-US" sz="1400" dirty="0">
                <a:latin typeface="Arial Narrow" panose="020B0606020202030204" pitchFamily="34" charset="0"/>
              </a:rPr>
              <a:t>through Algorithm is under progress. </a:t>
            </a:r>
            <a:endParaRPr lang="en-US" sz="1400" dirty="0" smtClean="0">
              <a:latin typeface="Arial Narrow" panose="020B0606020202030204" pitchFamily="34" charset="0"/>
            </a:endParaRPr>
          </a:p>
          <a:p>
            <a:pPr marL="285750" indent="-285750">
              <a:buFont typeface="Arial" panose="020B0604020202020204" pitchFamily="34" charset="0"/>
              <a:buChar char="•"/>
            </a:pPr>
            <a:r>
              <a:rPr lang="en-US" sz="1400" dirty="0" smtClean="0">
                <a:latin typeface="Arial Narrow" panose="020B0606020202030204" pitchFamily="34" charset="0"/>
              </a:rPr>
              <a:t>Phosphoric </a:t>
            </a:r>
            <a:r>
              <a:rPr lang="en-US" sz="1400" dirty="0">
                <a:latin typeface="Arial Narrow" panose="020B0606020202030204" pitchFamily="34" charset="0"/>
              </a:rPr>
              <a:t>Acid (Dock site &amp; Plant) quality and quantity tracking work-in-progress</a:t>
            </a:r>
            <a:r>
              <a:rPr lang="en-US" sz="1400" dirty="0" smtClean="0">
                <a:latin typeface="Arial Narrow" panose="020B0606020202030204" pitchFamily="34" charset="0"/>
              </a:rPr>
              <a:t>.</a:t>
            </a:r>
          </a:p>
          <a:p>
            <a:pPr marL="285750" indent="-285750">
              <a:buFont typeface="Arial" panose="020B0604020202020204" pitchFamily="34" charset="0"/>
              <a:buChar char="•"/>
            </a:pPr>
            <a:r>
              <a:rPr lang="en-US" sz="1400" dirty="0" smtClean="0">
                <a:latin typeface="Arial Narrow" panose="020B0606020202030204" pitchFamily="34" charset="0"/>
              </a:rPr>
              <a:t>Soft Sensors for Ammonia ship discharge flow rate measurement.</a:t>
            </a:r>
            <a:endParaRPr lang="en-US" sz="1400" dirty="0">
              <a:latin typeface="Arial Narrow" panose="020B0606020202030204" pitchFamily="34" charset="0"/>
            </a:endParaRPr>
          </a:p>
        </p:txBody>
      </p:sp>
      <p:sp>
        <p:nvSpPr>
          <p:cNvPr id="21" name="Rounded Rectangle 20"/>
          <p:cNvSpPr/>
          <p:nvPr/>
        </p:nvSpPr>
        <p:spPr>
          <a:xfrm>
            <a:off x="7200003" y="4586288"/>
            <a:ext cx="4709598" cy="323938"/>
          </a:xfrm>
          <a:prstGeom prst="roundRect">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dirty="0" smtClean="0">
                <a:latin typeface="Arial Narrow" panose="020B0606020202030204" pitchFamily="34" charset="0"/>
              </a:rPr>
              <a:t>Work In Progress and future plan</a:t>
            </a:r>
            <a:endParaRPr lang="en-IN" sz="1600" dirty="0">
              <a:latin typeface="Arial Narrow" panose="020B0606020202030204" pitchFamily="34" charset="0"/>
            </a:endParaRPr>
          </a:p>
        </p:txBody>
      </p:sp>
      <p:sp>
        <p:nvSpPr>
          <p:cNvPr id="22" name="Rounded Rectangle 21"/>
          <p:cNvSpPr/>
          <p:nvPr/>
        </p:nvSpPr>
        <p:spPr>
          <a:xfrm>
            <a:off x="7183037" y="1035625"/>
            <a:ext cx="4685775" cy="241610"/>
          </a:xfrm>
          <a:prstGeom prst="roundRect">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dirty="0" smtClean="0">
                <a:latin typeface="Arial Narrow" panose="020B0606020202030204" pitchFamily="34" charset="0"/>
              </a:rPr>
              <a:t>Benefits and Savings through Digitalization</a:t>
            </a:r>
            <a:endParaRPr lang="en-IN" sz="1600" dirty="0">
              <a:latin typeface="Arial Narrow" panose="020B0606020202030204" pitchFamily="34" charset="0"/>
            </a:endParaRPr>
          </a:p>
        </p:txBody>
      </p:sp>
    </p:spTree>
    <p:extLst>
      <p:ext uri="{BB962C8B-B14F-4D97-AF65-F5344CB8AC3E}">
        <p14:creationId xmlns:p14="http://schemas.microsoft.com/office/powerpoint/2010/main" val="31181416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47B556-BD1A-FB43-AD6D-B6ACEA7D9B67}"/>
              </a:ext>
            </a:extLst>
          </p:cNvPr>
          <p:cNvSpPr>
            <a:spLocks noGrp="1"/>
          </p:cNvSpPr>
          <p:nvPr>
            <p:ph type="body" sz="quarter" idx="13"/>
          </p:nvPr>
        </p:nvSpPr>
        <p:spPr>
          <a:xfrm>
            <a:off x="454297" y="377097"/>
            <a:ext cx="11118642" cy="546100"/>
          </a:xfrm>
        </p:spPr>
        <p:txBody>
          <a:bodyPr/>
          <a:lstStyle/>
          <a:p>
            <a:r>
              <a:rPr lang="en-US" sz="3200" dirty="0" smtClean="0"/>
              <a:t> 500 KWP Solar Project commissioned in Feb 23.</a:t>
            </a:r>
            <a:endParaRPr lang="en-US" sz="3200"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9546" y="1550112"/>
            <a:ext cx="5925072" cy="3639605"/>
          </a:xfrm>
          <a:prstGeom prst="rect">
            <a:avLst/>
          </a:prstGeom>
        </p:spPr>
      </p:pic>
      <p:sp>
        <p:nvSpPr>
          <p:cNvPr id="7" name="TextBox 6"/>
          <p:cNvSpPr txBox="1"/>
          <p:nvPr/>
        </p:nvSpPr>
        <p:spPr>
          <a:xfrm>
            <a:off x="182815" y="5299960"/>
            <a:ext cx="12086963" cy="677108"/>
          </a:xfrm>
          <a:prstGeom prst="rect">
            <a:avLst/>
          </a:prstGeom>
          <a:noFill/>
        </p:spPr>
        <p:txBody>
          <a:bodyPr wrap="none" rtlCol="0">
            <a:spAutoFit/>
          </a:bodyPr>
          <a:lstStyle/>
          <a:p>
            <a:endParaRPr lang="en-IN" dirty="0"/>
          </a:p>
          <a:p>
            <a:r>
              <a:rPr lang="en-US" sz="2000" dirty="0">
                <a:latin typeface="Arial Narrow" panose="020B0606020202030204" pitchFamily="34" charset="0"/>
                <a:cs typeface="Arial" panose="020B0604020202020204" pitchFamily="34" charset="0"/>
              </a:rPr>
              <a:t>Solar panel of 500 </a:t>
            </a:r>
            <a:r>
              <a:rPr lang="en-US" sz="2000" dirty="0" err="1">
                <a:latin typeface="Arial Narrow" panose="020B0606020202030204" pitchFamily="34" charset="0"/>
                <a:cs typeface="Arial" panose="020B0604020202020204" pitchFamily="34" charset="0"/>
              </a:rPr>
              <a:t>kWp</a:t>
            </a:r>
            <a:r>
              <a:rPr lang="en-US" sz="2000" dirty="0">
                <a:latin typeface="Arial Narrow" panose="020B0606020202030204" pitchFamily="34" charset="0"/>
                <a:cs typeface="Arial" panose="020B0604020202020204" pitchFamily="34" charset="0"/>
              </a:rPr>
              <a:t> installed to increase the use of renewable energy as a part of Eco Sustainability measures in Feb 2023. </a:t>
            </a:r>
          </a:p>
        </p:txBody>
      </p:sp>
      <p:sp>
        <p:nvSpPr>
          <p:cNvPr id="8" name="TextBox 7"/>
          <p:cNvSpPr txBox="1"/>
          <p:nvPr/>
        </p:nvSpPr>
        <p:spPr>
          <a:xfrm>
            <a:off x="6888953" y="5443354"/>
            <a:ext cx="3980577" cy="369332"/>
          </a:xfrm>
          <a:prstGeom prst="rect">
            <a:avLst/>
          </a:prstGeom>
          <a:noFill/>
        </p:spPr>
        <p:txBody>
          <a:bodyPr wrap="none" rtlCol="0">
            <a:spAutoFit/>
          </a:bodyPr>
          <a:lstStyle/>
          <a:p>
            <a:r>
              <a:rPr lang="en-IN" b="1" dirty="0" smtClean="0">
                <a:solidFill>
                  <a:schemeClr val="bg1"/>
                </a:solidFill>
                <a:latin typeface="Arial Narrow" panose="020B0606020202030204" pitchFamily="34" charset="0"/>
              </a:rPr>
              <a:t>Solar Power Commissioned on 20.02.2023</a:t>
            </a:r>
            <a:endParaRPr lang="en-IN" b="1" dirty="0">
              <a:solidFill>
                <a:schemeClr val="bg1"/>
              </a:solidFill>
              <a:latin typeface="Arial Narrow" panose="020B0606020202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047" y="1453359"/>
            <a:ext cx="5261598" cy="3639605"/>
          </a:xfrm>
          <a:prstGeom prst="rect">
            <a:avLst/>
          </a:prstGeom>
          <a:ln>
            <a:solidFill>
              <a:schemeClr val="tx1"/>
            </a:solidFill>
          </a:ln>
        </p:spPr>
      </p:pic>
      <p:sp>
        <p:nvSpPr>
          <p:cNvPr id="9" name="TextBox 8"/>
          <p:cNvSpPr txBox="1"/>
          <p:nvPr/>
        </p:nvSpPr>
        <p:spPr>
          <a:xfrm>
            <a:off x="810339" y="4820385"/>
            <a:ext cx="3308726" cy="369332"/>
          </a:xfrm>
          <a:prstGeom prst="rect">
            <a:avLst/>
          </a:prstGeom>
          <a:noFill/>
        </p:spPr>
        <p:txBody>
          <a:bodyPr wrap="none" rtlCol="0">
            <a:spAutoFit/>
          </a:bodyPr>
          <a:lstStyle/>
          <a:p>
            <a:r>
              <a:rPr lang="en-IN" b="1" dirty="0" smtClean="0">
                <a:solidFill>
                  <a:schemeClr val="bg1"/>
                </a:solidFill>
              </a:rPr>
              <a:t>Solar Panel at Ammonia Building</a:t>
            </a:r>
            <a:endParaRPr lang="en-IN" b="1" dirty="0">
              <a:solidFill>
                <a:schemeClr val="bg1"/>
              </a:solidFill>
            </a:endParaRPr>
          </a:p>
        </p:txBody>
      </p:sp>
    </p:spTree>
    <p:extLst>
      <p:ext uri="{BB962C8B-B14F-4D97-AF65-F5344CB8AC3E}">
        <p14:creationId xmlns:p14="http://schemas.microsoft.com/office/powerpoint/2010/main" val="22498045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47B556-BD1A-FB43-AD6D-B6ACEA7D9B67}"/>
              </a:ext>
            </a:extLst>
          </p:cNvPr>
          <p:cNvSpPr>
            <a:spLocks noGrp="1"/>
          </p:cNvSpPr>
          <p:nvPr>
            <p:ph type="body" sz="quarter" idx="13"/>
          </p:nvPr>
        </p:nvSpPr>
        <p:spPr>
          <a:xfrm>
            <a:off x="440381" y="412305"/>
            <a:ext cx="11243333" cy="546100"/>
          </a:xfrm>
        </p:spPr>
        <p:txBody>
          <a:bodyPr/>
          <a:lstStyle/>
          <a:p>
            <a:r>
              <a:rPr lang="en-US" sz="2000" dirty="0" smtClean="0">
                <a:solidFill>
                  <a:schemeClr val="accent6"/>
                </a:solidFill>
                <a:latin typeface="Arial Narrow" panose="020B0606020202030204" pitchFamily="34" charset="0"/>
              </a:rPr>
              <a:t>  </a:t>
            </a:r>
            <a:r>
              <a:rPr lang="en-US" dirty="0"/>
              <a:t>Effluent recycling Plant of Capacity 40 M3/</a:t>
            </a:r>
            <a:r>
              <a:rPr lang="en-US" dirty="0" err="1"/>
              <a:t>Hr</a:t>
            </a:r>
            <a:r>
              <a:rPr lang="en-US" dirty="0"/>
              <a:t>, commissioned in June-22 , achieved zero liquid discharge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6540" y="1405176"/>
            <a:ext cx="4597751" cy="3427629"/>
          </a:xfrm>
          <a:prstGeom prst="rect">
            <a:avLst/>
          </a:prstGeom>
          <a:ln w="19050">
            <a:solidFill>
              <a:schemeClr val="tx1"/>
            </a:solidFill>
          </a:ln>
        </p:spPr>
      </p:pic>
      <p:sp>
        <p:nvSpPr>
          <p:cNvPr id="2" name="TextBox 1"/>
          <p:cNvSpPr txBox="1"/>
          <p:nvPr/>
        </p:nvSpPr>
        <p:spPr>
          <a:xfrm>
            <a:off x="706088" y="5059292"/>
            <a:ext cx="10425738" cy="830997"/>
          </a:xfrm>
          <a:prstGeom prst="rect">
            <a:avLst/>
          </a:prstGeom>
          <a:noFill/>
        </p:spPr>
        <p:txBody>
          <a:bodyPr wrap="square" rtlCol="0">
            <a:spAutoFit/>
          </a:bodyPr>
          <a:lstStyle/>
          <a:p>
            <a:r>
              <a:rPr lang="en-US" sz="1600" dirty="0" smtClean="0">
                <a:latin typeface="Arial Narrow" panose="020B0606020202030204" pitchFamily="34" charset="0"/>
              </a:rPr>
              <a:t>Effluent recycling plant commissioned in Sept 22 .</a:t>
            </a:r>
            <a:r>
              <a:rPr lang="en-US" sz="1600" dirty="0">
                <a:latin typeface="Arial Narrow" panose="020B0606020202030204" pitchFamily="34" charset="0"/>
              </a:rPr>
              <a:t> </a:t>
            </a:r>
            <a:r>
              <a:rPr lang="en-US" sz="1600" dirty="0" smtClean="0">
                <a:latin typeface="Arial Narrow" panose="020B0606020202030204" pitchFamily="34" charset="0"/>
              </a:rPr>
              <a:t>Achievement </a:t>
            </a:r>
            <a:r>
              <a:rPr lang="en-US" sz="1600" dirty="0">
                <a:latin typeface="Arial Narrow" panose="020B0606020202030204" pitchFamily="34" charset="0"/>
              </a:rPr>
              <a:t>of this project is that we have achieved zero liquid effluent discharge without the need for a Multiple Effect Evaporator (MEE). By utilizing the high TDS water in the fertilizer plants, we have successfully eliminated liquid effluent discharge without any adverse effects on the process.</a:t>
            </a:r>
            <a:endParaRPr lang="en-IN" sz="1600" dirty="0">
              <a:latin typeface="Arial Narrow" panose="020B0606020202030204"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0275" y="1344698"/>
            <a:ext cx="4671551" cy="3426995"/>
          </a:xfrm>
          <a:prstGeom prst="rect">
            <a:avLst/>
          </a:prstGeom>
          <a:ln w="19050">
            <a:solidFill>
              <a:schemeClr val="tx1"/>
            </a:solidFill>
          </a:ln>
        </p:spPr>
      </p:pic>
      <p:sp>
        <p:nvSpPr>
          <p:cNvPr id="9" name="TextBox 8"/>
          <p:cNvSpPr txBox="1"/>
          <p:nvPr/>
        </p:nvSpPr>
        <p:spPr>
          <a:xfrm>
            <a:off x="826540" y="1396608"/>
            <a:ext cx="1973283" cy="369332"/>
          </a:xfrm>
          <a:prstGeom prst="rect">
            <a:avLst/>
          </a:prstGeom>
          <a:solidFill>
            <a:srgbClr val="FFFF00"/>
          </a:solidFill>
          <a:ln>
            <a:solidFill>
              <a:srgbClr val="002060"/>
            </a:solidFill>
          </a:ln>
        </p:spPr>
        <p:txBody>
          <a:bodyPr wrap="square" rtlCol="0">
            <a:spAutoFit/>
          </a:bodyPr>
          <a:lstStyle/>
          <a:p>
            <a:r>
              <a:rPr lang="en-IN" dirty="0"/>
              <a:t>RO &amp; UF Section</a:t>
            </a:r>
          </a:p>
        </p:txBody>
      </p:sp>
      <p:sp>
        <p:nvSpPr>
          <p:cNvPr id="10" name="TextBox 9"/>
          <p:cNvSpPr txBox="1"/>
          <p:nvPr/>
        </p:nvSpPr>
        <p:spPr>
          <a:xfrm>
            <a:off x="6460275" y="1322913"/>
            <a:ext cx="2042556" cy="369332"/>
          </a:xfrm>
          <a:prstGeom prst="rect">
            <a:avLst/>
          </a:prstGeom>
          <a:solidFill>
            <a:srgbClr val="FFFF00"/>
          </a:solidFill>
          <a:ln>
            <a:solidFill>
              <a:srgbClr val="002060"/>
            </a:solidFill>
          </a:ln>
        </p:spPr>
        <p:txBody>
          <a:bodyPr wrap="square" rtlCol="0">
            <a:spAutoFit/>
          </a:bodyPr>
          <a:lstStyle/>
          <a:p>
            <a:r>
              <a:rPr lang="en-IN" dirty="0"/>
              <a:t>ZLD Plant Overview</a:t>
            </a:r>
          </a:p>
        </p:txBody>
      </p:sp>
    </p:spTree>
    <p:extLst>
      <p:ext uri="{BB962C8B-B14F-4D97-AF65-F5344CB8AC3E}">
        <p14:creationId xmlns:p14="http://schemas.microsoft.com/office/powerpoint/2010/main" val="19877201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5"/>
          <p:cNvSpPr txBox="1">
            <a:spLocks/>
          </p:cNvSpPr>
          <p:nvPr/>
        </p:nvSpPr>
        <p:spPr>
          <a:xfrm>
            <a:off x="415274" y="763927"/>
            <a:ext cx="9219056" cy="685800"/>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pPr>
            <a:r>
              <a:rPr lang="en-IN" sz="2000" b="1" dirty="0" smtClean="0">
                <a:solidFill>
                  <a:schemeClr val="accent6"/>
                </a:solidFill>
                <a:latin typeface="Arial Narrow" panose="020B0606020202030204" pitchFamily="34" charset="0"/>
                <a:ea typeface="+mn-ea"/>
                <a:cs typeface="Arial Narrow" panose="020B0604020202020204" pitchFamily="34" charset="0"/>
              </a:rPr>
              <a:t>  SO2 Scrubbing using NH3 in Sulphuric acid plant</a:t>
            </a:r>
            <a:endParaRPr lang="en-IN" sz="2000" b="1" dirty="0">
              <a:solidFill>
                <a:schemeClr val="accent6"/>
              </a:solidFill>
              <a:latin typeface="Arial Narrow" panose="020B0606020202030204" pitchFamily="34" charset="0"/>
              <a:ea typeface="+mn-ea"/>
              <a:cs typeface="Arial Narrow" panose="020B0604020202020204" pitchFamily="34" charset="0"/>
            </a:endParaRPr>
          </a:p>
        </p:txBody>
      </p:sp>
      <p:sp>
        <p:nvSpPr>
          <p:cNvPr id="27" name="Rectangle 26"/>
          <p:cNvSpPr/>
          <p:nvPr/>
        </p:nvSpPr>
        <p:spPr>
          <a:xfrm>
            <a:off x="2086451" y="4383314"/>
            <a:ext cx="1295400" cy="762000"/>
          </a:xfrm>
          <a:prstGeom prst="rect">
            <a:avLst/>
          </a:prstGeom>
          <a:solidFill>
            <a:schemeClr val="tx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Arial Narrow" panose="020B0606020202030204" pitchFamily="34" charset="0"/>
              </a:rPr>
              <a:t>Ammonia vaporiser</a:t>
            </a:r>
            <a:endParaRPr lang="en-IN" dirty="0">
              <a:latin typeface="Arial Narrow" panose="020B0606020202030204" pitchFamily="34" charset="0"/>
            </a:endParaRPr>
          </a:p>
        </p:txBody>
      </p:sp>
      <p:sp>
        <p:nvSpPr>
          <p:cNvPr id="28" name="Rectangle 27"/>
          <p:cNvSpPr/>
          <p:nvPr/>
        </p:nvSpPr>
        <p:spPr>
          <a:xfrm>
            <a:off x="2086451" y="5627749"/>
            <a:ext cx="1295400" cy="762000"/>
          </a:xfrm>
          <a:prstGeom prst="rect">
            <a:avLst/>
          </a:prstGeom>
          <a:solidFill>
            <a:schemeClr val="bg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latin typeface="Arial Narrow" panose="020B0606020202030204" pitchFamily="34" charset="0"/>
              </a:rPr>
              <a:t>DAP plant</a:t>
            </a:r>
            <a:endParaRPr lang="en-IN" dirty="0">
              <a:latin typeface="Arial Narrow" panose="020B0606020202030204" pitchFamily="34" charset="0"/>
            </a:endParaRPr>
          </a:p>
        </p:txBody>
      </p:sp>
      <p:sp>
        <p:nvSpPr>
          <p:cNvPr id="29" name="Rectangle 28"/>
          <p:cNvSpPr/>
          <p:nvPr/>
        </p:nvSpPr>
        <p:spPr>
          <a:xfrm>
            <a:off x="791050" y="2745014"/>
            <a:ext cx="1465943" cy="912586"/>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Arial Narrow" panose="020B0606020202030204" pitchFamily="34" charset="0"/>
              </a:rPr>
              <a:t>SAP1 alkali scrubber</a:t>
            </a:r>
            <a:endParaRPr lang="en-IN" dirty="0">
              <a:latin typeface="Arial Narrow" panose="020B0606020202030204" pitchFamily="34" charset="0"/>
            </a:endParaRPr>
          </a:p>
        </p:txBody>
      </p:sp>
      <p:sp>
        <p:nvSpPr>
          <p:cNvPr id="30" name="Rectangle 29"/>
          <p:cNvSpPr/>
          <p:nvPr/>
        </p:nvSpPr>
        <p:spPr>
          <a:xfrm>
            <a:off x="3552394" y="2745014"/>
            <a:ext cx="1447800" cy="912586"/>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latin typeface="Arial Narrow" panose="020B0606020202030204" pitchFamily="34" charset="0"/>
              </a:rPr>
              <a:t>SAP2 Alkali Scrubber</a:t>
            </a:r>
            <a:endParaRPr lang="en-IN" dirty="0">
              <a:latin typeface="Arial Narrow" panose="020B0606020202030204" pitchFamily="34" charset="0"/>
            </a:endParaRPr>
          </a:p>
        </p:txBody>
      </p:sp>
      <p:cxnSp>
        <p:nvCxnSpPr>
          <p:cNvPr id="31" name="Straight Arrow Connector 30"/>
          <p:cNvCxnSpPr>
            <a:stCxn id="28" idx="0"/>
            <a:endCxn id="27" idx="2"/>
          </p:cNvCxnSpPr>
          <p:nvPr/>
        </p:nvCxnSpPr>
        <p:spPr>
          <a:xfrm flipV="1">
            <a:off x="2734151" y="5145314"/>
            <a:ext cx="0" cy="4824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27" idx="0"/>
            <a:endCxn id="29" idx="2"/>
          </p:cNvCxnSpPr>
          <p:nvPr/>
        </p:nvCxnSpPr>
        <p:spPr>
          <a:xfrm rot="16200000" flipV="1">
            <a:off x="1766230" y="3415392"/>
            <a:ext cx="725714" cy="121012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flipV="1">
            <a:off x="2732000" y="3639457"/>
            <a:ext cx="1544294" cy="3810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1507470" y="1339269"/>
            <a:ext cx="14671" cy="840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242825" y="1469684"/>
            <a:ext cx="14671" cy="840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rot="5400000">
            <a:off x="2810131" y="4229185"/>
            <a:ext cx="2351150" cy="1207978"/>
          </a:xfrm>
          <a:prstGeom prst="bentConnector2">
            <a:avLst/>
          </a:prstGeom>
          <a:ln w="28575">
            <a:solidFill>
              <a:schemeClr val="accent3"/>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a:endCxn id="28" idx="1"/>
          </p:cNvCxnSpPr>
          <p:nvPr/>
        </p:nvCxnSpPr>
        <p:spPr>
          <a:xfrm rot="16200000" flipH="1">
            <a:off x="390030" y="4312328"/>
            <a:ext cx="2351150" cy="1041692"/>
          </a:xfrm>
          <a:prstGeom prst="bentConnector2">
            <a:avLst/>
          </a:prstGeom>
          <a:ln w="28575">
            <a:solidFill>
              <a:schemeClr val="accent3"/>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082652" y="4783770"/>
            <a:ext cx="1014354" cy="461665"/>
          </a:xfrm>
          <a:prstGeom prst="rect">
            <a:avLst/>
          </a:prstGeom>
          <a:noFill/>
        </p:spPr>
        <p:txBody>
          <a:bodyPr wrap="square" rtlCol="0">
            <a:spAutoFit/>
          </a:bodyPr>
          <a:lstStyle/>
          <a:p>
            <a:r>
              <a:rPr lang="en-US" sz="1200" dirty="0" smtClean="0">
                <a:latin typeface="Arial Narrow" panose="020B0606020202030204" pitchFamily="34" charset="0"/>
              </a:rPr>
              <a:t>Ammonium Sulphate</a:t>
            </a:r>
            <a:endParaRPr lang="en-IN" sz="1200" dirty="0">
              <a:latin typeface="Arial Narrow" panose="020B0606020202030204" pitchFamily="34" charset="0"/>
            </a:endParaRPr>
          </a:p>
        </p:txBody>
      </p:sp>
      <p:sp>
        <p:nvSpPr>
          <p:cNvPr id="39" name="TextBox 38"/>
          <p:cNvSpPr txBox="1"/>
          <p:nvPr/>
        </p:nvSpPr>
        <p:spPr>
          <a:xfrm>
            <a:off x="617703" y="4774699"/>
            <a:ext cx="1014354" cy="461665"/>
          </a:xfrm>
          <a:prstGeom prst="rect">
            <a:avLst/>
          </a:prstGeom>
          <a:noFill/>
        </p:spPr>
        <p:txBody>
          <a:bodyPr wrap="square" rtlCol="0">
            <a:spAutoFit/>
          </a:bodyPr>
          <a:lstStyle/>
          <a:p>
            <a:r>
              <a:rPr lang="en-US" sz="1200" dirty="0" smtClean="0">
                <a:latin typeface="Arial Narrow" panose="020B0606020202030204" pitchFamily="34" charset="0"/>
              </a:rPr>
              <a:t>Ammonium Sulphate</a:t>
            </a:r>
            <a:endParaRPr lang="en-IN" sz="1200" dirty="0">
              <a:latin typeface="Arial Narrow" panose="020B0606020202030204" pitchFamily="34" charset="0"/>
            </a:endParaRPr>
          </a:p>
        </p:txBody>
      </p:sp>
      <p:sp>
        <p:nvSpPr>
          <p:cNvPr id="40" name="TextBox 39"/>
          <p:cNvSpPr txBox="1"/>
          <p:nvPr/>
        </p:nvSpPr>
        <p:spPr>
          <a:xfrm>
            <a:off x="2815872" y="4076128"/>
            <a:ext cx="1598946" cy="276999"/>
          </a:xfrm>
          <a:prstGeom prst="rect">
            <a:avLst/>
          </a:prstGeom>
          <a:noFill/>
        </p:spPr>
        <p:txBody>
          <a:bodyPr wrap="square" rtlCol="0">
            <a:spAutoFit/>
          </a:bodyPr>
          <a:lstStyle/>
          <a:p>
            <a:r>
              <a:rPr lang="en-US" sz="1200" dirty="0">
                <a:latin typeface="Arial Narrow" panose="020B0606020202030204" pitchFamily="34" charset="0"/>
              </a:rPr>
              <a:t>Ammonia vapor</a:t>
            </a:r>
            <a:endParaRPr lang="en-IN" sz="1200" dirty="0">
              <a:latin typeface="Arial Narrow" panose="020B0606020202030204" pitchFamily="34" charset="0"/>
            </a:endParaRPr>
          </a:p>
        </p:txBody>
      </p:sp>
      <p:sp>
        <p:nvSpPr>
          <p:cNvPr id="41" name="TextBox 40"/>
          <p:cNvSpPr txBox="1"/>
          <p:nvPr/>
        </p:nvSpPr>
        <p:spPr>
          <a:xfrm>
            <a:off x="2826377" y="5263577"/>
            <a:ext cx="1598946" cy="276999"/>
          </a:xfrm>
          <a:prstGeom prst="rect">
            <a:avLst/>
          </a:prstGeom>
          <a:noFill/>
        </p:spPr>
        <p:txBody>
          <a:bodyPr wrap="square" rtlCol="0">
            <a:spAutoFit/>
          </a:bodyPr>
          <a:lstStyle/>
          <a:p>
            <a:r>
              <a:rPr lang="en-US" sz="1200" dirty="0" smtClean="0">
                <a:latin typeface="Arial Narrow" panose="020B0606020202030204" pitchFamily="34" charset="0"/>
              </a:rPr>
              <a:t>Liquid ammonia</a:t>
            </a:r>
            <a:endParaRPr lang="en-IN" sz="1200" dirty="0">
              <a:latin typeface="Arial Narrow" panose="020B0606020202030204" pitchFamily="34" charset="0"/>
            </a:endParaRPr>
          </a:p>
        </p:txBody>
      </p:sp>
      <p:sp>
        <p:nvSpPr>
          <p:cNvPr id="42" name="TextBox 41"/>
          <p:cNvSpPr txBox="1"/>
          <p:nvPr/>
        </p:nvSpPr>
        <p:spPr>
          <a:xfrm>
            <a:off x="1842849" y="1225553"/>
            <a:ext cx="2239803" cy="738664"/>
          </a:xfrm>
          <a:prstGeom prst="rect">
            <a:avLst/>
          </a:prstGeom>
          <a:noFill/>
        </p:spPr>
        <p:txBody>
          <a:bodyPr wrap="square" rtlCol="0">
            <a:spAutoFit/>
          </a:bodyPr>
          <a:lstStyle/>
          <a:p>
            <a:pPr algn="ctr"/>
            <a:r>
              <a:rPr lang="en-US" sz="1400" dirty="0">
                <a:latin typeface="Arial Narrow" panose="020B0606020202030204" pitchFamily="34" charset="0"/>
              </a:rPr>
              <a:t>SO2 </a:t>
            </a:r>
            <a:r>
              <a:rPr lang="en-US" sz="1400" dirty="0" smtClean="0">
                <a:latin typeface="Arial Narrow" panose="020B0606020202030204" pitchFamily="34" charset="0"/>
              </a:rPr>
              <a:t>(100- </a:t>
            </a:r>
            <a:r>
              <a:rPr lang="en-US" sz="1400" dirty="0">
                <a:latin typeface="Arial Narrow" panose="020B0606020202030204" pitchFamily="34" charset="0"/>
              </a:rPr>
              <a:t>150 </a:t>
            </a:r>
            <a:r>
              <a:rPr lang="en-US" sz="1400" dirty="0" smtClean="0">
                <a:latin typeface="Arial Narrow" panose="020B0606020202030204" pitchFamily="34" charset="0"/>
              </a:rPr>
              <a:t>)mg/Nm3</a:t>
            </a:r>
            <a:r>
              <a:rPr lang="en-US" sz="1400" dirty="0">
                <a:latin typeface="Arial Narrow" panose="020B0606020202030204" pitchFamily="34" charset="0"/>
              </a:rPr>
              <a:t>, </a:t>
            </a:r>
            <a:r>
              <a:rPr lang="en-US" sz="1400" dirty="0" smtClean="0">
                <a:latin typeface="Arial Narrow" panose="020B0606020202030204" pitchFamily="34" charset="0"/>
              </a:rPr>
              <a:t>NH3– BDL </a:t>
            </a:r>
          </a:p>
          <a:p>
            <a:pPr algn="ctr"/>
            <a:r>
              <a:rPr lang="en-US" sz="1400" dirty="0" smtClean="0">
                <a:latin typeface="Arial Narrow" panose="020B0606020202030204" pitchFamily="34" charset="0"/>
              </a:rPr>
              <a:t>through stack</a:t>
            </a:r>
            <a:endParaRPr lang="en-IN" sz="1400" dirty="0">
              <a:latin typeface="Arial Narrow" panose="020B0606020202030204" pitchFamily="34" charset="0"/>
            </a:endParaRPr>
          </a:p>
        </p:txBody>
      </p:sp>
      <p:sp>
        <p:nvSpPr>
          <p:cNvPr id="43" name="Rectangle 42"/>
          <p:cNvSpPr/>
          <p:nvPr/>
        </p:nvSpPr>
        <p:spPr>
          <a:xfrm>
            <a:off x="1372306" y="2183899"/>
            <a:ext cx="299200" cy="561114"/>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schemeClr val="dk1"/>
              </a:solidFill>
              <a:latin typeface="Arial Narrow" panose="020B0606020202030204" pitchFamily="34" charset="0"/>
            </a:endParaRPr>
          </a:p>
        </p:txBody>
      </p:sp>
      <p:sp>
        <p:nvSpPr>
          <p:cNvPr id="44" name="Rectangle 43"/>
          <p:cNvSpPr/>
          <p:nvPr/>
        </p:nvSpPr>
        <p:spPr>
          <a:xfrm>
            <a:off x="4126694" y="2175402"/>
            <a:ext cx="299200" cy="561114"/>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schemeClr val="dk1"/>
              </a:solidFill>
              <a:latin typeface="Arial Narrow" panose="020B0606020202030204" pitchFamily="34" charset="0"/>
            </a:endParaRPr>
          </a:p>
        </p:txBody>
      </p:sp>
      <p:sp>
        <p:nvSpPr>
          <p:cNvPr id="45" name="Oval 44"/>
          <p:cNvSpPr/>
          <p:nvPr/>
        </p:nvSpPr>
        <p:spPr>
          <a:xfrm>
            <a:off x="2195432" y="2410444"/>
            <a:ext cx="1465943" cy="1247156"/>
          </a:xfrm>
          <a:prstGeom prst="ellipse">
            <a:avLst/>
          </a:prstGeom>
          <a:solidFill>
            <a:schemeClr val="bg1">
              <a:lumMod val="8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Arial Narrow" panose="020B0606020202030204" pitchFamily="34" charset="0"/>
              </a:rPr>
              <a:t>Zero Waste Generation in scrubbing</a:t>
            </a:r>
            <a:endParaRPr lang="en-IN" sz="1400" dirty="0">
              <a:solidFill>
                <a:schemeClr val="tx1"/>
              </a:solidFill>
              <a:latin typeface="Arial Narrow" panose="020B0606020202030204" pitchFamily="34" charset="0"/>
            </a:endParaRPr>
          </a:p>
        </p:txBody>
      </p:sp>
      <p:sp>
        <p:nvSpPr>
          <p:cNvPr id="2" name="Rectangle 1"/>
          <p:cNvSpPr/>
          <p:nvPr/>
        </p:nvSpPr>
        <p:spPr>
          <a:xfrm>
            <a:off x="415274" y="222170"/>
            <a:ext cx="8048998" cy="507831"/>
          </a:xfrm>
          <a:prstGeom prst="rect">
            <a:avLst/>
          </a:prstGeom>
        </p:spPr>
        <p:txBody>
          <a:bodyPr wrap="none">
            <a:spAutoFit/>
          </a:bodyPr>
          <a:lstStyle/>
          <a:p>
            <a:pPr>
              <a:lnSpc>
                <a:spcPct val="90000"/>
              </a:lnSpc>
              <a:spcBef>
                <a:spcPts val="1000"/>
              </a:spcBef>
            </a:pPr>
            <a:r>
              <a:rPr lang="en-US" sz="3000" b="1" dirty="0">
                <a:solidFill>
                  <a:srgbClr val="002F87"/>
                </a:solidFill>
                <a:latin typeface="Arial Narrow" panose="020B0604020202020204" pitchFamily="34" charset="0"/>
                <a:cs typeface="Arial Narrow" panose="020B0604020202020204" pitchFamily="34" charset="0"/>
              </a:rPr>
              <a:t>Environmental technology upgradation &amp; Innovation</a:t>
            </a:r>
            <a:endParaRPr lang="en-IN" sz="3000" b="1" dirty="0">
              <a:solidFill>
                <a:srgbClr val="002F87"/>
              </a:solidFill>
              <a:latin typeface="Arial Narrow" panose="020B0604020202020204" pitchFamily="34" charset="0"/>
              <a:cs typeface="Arial Narrow" panose="020B0604020202020204" pitchFamily="34" charset="0"/>
            </a:endParaRPr>
          </a:p>
        </p:txBody>
      </p:sp>
      <p:pic>
        <p:nvPicPr>
          <p:cNvPr id="24" name="Picture 23"/>
          <p:cNvPicPr/>
          <p:nvPr/>
        </p:nvPicPr>
        <p:blipFill>
          <a:blip r:embed="rId2"/>
          <a:stretch>
            <a:fillRect/>
          </a:stretch>
        </p:blipFill>
        <p:spPr>
          <a:xfrm>
            <a:off x="5353117" y="1257297"/>
            <a:ext cx="5075502" cy="5217991"/>
          </a:xfrm>
          <a:prstGeom prst="rect">
            <a:avLst/>
          </a:prstGeom>
        </p:spPr>
      </p:pic>
      <p:sp>
        <p:nvSpPr>
          <p:cNvPr id="3" name="TextBox 2"/>
          <p:cNvSpPr txBox="1"/>
          <p:nvPr/>
        </p:nvSpPr>
        <p:spPr>
          <a:xfrm>
            <a:off x="10542325" y="2157096"/>
            <a:ext cx="1490649" cy="2462213"/>
          </a:xfrm>
          <a:prstGeom prst="rect">
            <a:avLst/>
          </a:prstGeom>
          <a:solidFill>
            <a:schemeClr val="bg2"/>
          </a:solidFill>
        </p:spPr>
        <p:txBody>
          <a:bodyPr wrap="square" rtlCol="0">
            <a:spAutoFit/>
          </a:bodyPr>
          <a:lstStyle/>
          <a:p>
            <a:r>
              <a:rPr lang="en-US" sz="1400" b="1" dirty="0" smtClean="0">
                <a:latin typeface="Arial Narrow" panose="020B0606020202030204" pitchFamily="34" charset="0"/>
                <a:cs typeface="Arial" panose="020B0604020202020204" pitchFamily="34" charset="0"/>
              </a:rPr>
              <a:t>Received </a:t>
            </a:r>
            <a:r>
              <a:rPr lang="en-US" sz="1400" b="1" dirty="0">
                <a:latin typeface="Arial Narrow" panose="020B0606020202030204" pitchFamily="34" charset="0"/>
                <a:cs typeface="Arial" panose="020B0604020202020204" pitchFamily="34" charset="0"/>
              </a:rPr>
              <a:t>this </a:t>
            </a:r>
            <a:r>
              <a:rPr lang="en-US" sz="1400" b="1" dirty="0" smtClean="0">
                <a:latin typeface="Arial Narrow" panose="020B0606020202030204" pitchFamily="34" charset="0"/>
                <a:cs typeface="Arial" panose="020B0604020202020204" pitchFamily="34" charset="0"/>
              </a:rPr>
              <a:t>patent for removal of SO2 in sulphuric acid plant by using ammonia and thereby using ammonia sulphate, residue in  DAP/NPK plant in 2022</a:t>
            </a:r>
            <a:endParaRPr lang="en-IN" sz="1400" b="1"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0920287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New Product development – published in FAI journal</a:t>
            </a:r>
            <a:endParaRPr lang="en-IN" dirty="0"/>
          </a:p>
        </p:txBody>
      </p:sp>
      <p:pic>
        <p:nvPicPr>
          <p:cNvPr id="4" name="Picture 3"/>
          <p:cNvPicPr>
            <a:picLocks noChangeAspect="1"/>
          </p:cNvPicPr>
          <p:nvPr/>
        </p:nvPicPr>
        <p:blipFill>
          <a:blip r:embed="rId2"/>
          <a:stretch>
            <a:fillRect/>
          </a:stretch>
        </p:blipFill>
        <p:spPr>
          <a:xfrm>
            <a:off x="259498" y="1455127"/>
            <a:ext cx="6550497" cy="3589313"/>
          </a:xfrm>
          <a:prstGeom prst="rect">
            <a:avLst/>
          </a:prstGeom>
        </p:spPr>
      </p:pic>
      <p:pic>
        <p:nvPicPr>
          <p:cNvPr id="5" name="Picture 4"/>
          <p:cNvPicPr>
            <a:picLocks noChangeAspect="1"/>
          </p:cNvPicPr>
          <p:nvPr/>
        </p:nvPicPr>
        <p:blipFill>
          <a:blip r:embed="rId3"/>
          <a:stretch>
            <a:fillRect/>
          </a:stretch>
        </p:blipFill>
        <p:spPr>
          <a:xfrm>
            <a:off x="7020201" y="1046435"/>
            <a:ext cx="4364079" cy="4844039"/>
          </a:xfrm>
          <a:prstGeom prst="rect">
            <a:avLst/>
          </a:prstGeom>
        </p:spPr>
      </p:pic>
    </p:spTree>
    <p:extLst>
      <p:ext uri="{BB962C8B-B14F-4D97-AF65-F5344CB8AC3E}">
        <p14:creationId xmlns:p14="http://schemas.microsoft.com/office/powerpoint/2010/main" val="4171286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GB" dirty="0" smtClean="0"/>
              <a:t>A Leading Materials Organisation</a:t>
            </a:r>
            <a:endParaRPr lang="en-IN" dirty="0"/>
          </a:p>
        </p:txBody>
      </p:sp>
      <p:sp>
        <p:nvSpPr>
          <p:cNvPr id="4" name="Rounded Rectangle 3">
            <a:extLst>
              <a:ext uri="{FF2B5EF4-FFF2-40B4-BE49-F238E27FC236}">
                <a16:creationId xmlns:a16="http://schemas.microsoft.com/office/drawing/2014/main" id="{0C5C1B03-FADB-6D40-AAC3-8AE2C9ECD6C5}"/>
              </a:ext>
            </a:extLst>
          </p:cNvPr>
          <p:cNvSpPr/>
          <p:nvPr/>
        </p:nvSpPr>
        <p:spPr>
          <a:xfrm>
            <a:off x="4865491" y="1542043"/>
            <a:ext cx="2295849" cy="684404"/>
          </a:xfrm>
          <a:prstGeom prst="roundRect">
            <a:avLst>
              <a:gd name="adj" fmla="val 50000"/>
            </a:avLst>
          </a:prstGeom>
          <a:solidFill>
            <a:srgbClr val="2D309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tlCol="0" anchor="ctr"/>
          <a:lstStyle/>
          <a:p>
            <a:pPr algn="ctr"/>
            <a:r>
              <a:rPr lang="en-US" sz="1100" b="1" dirty="0">
                <a:latin typeface="Arial" panose="020B0604020202020204" pitchFamily="34" charset="0"/>
                <a:cs typeface="Arial" panose="020B0604020202020204" pitchFamily="34" charset="0"/>
              </a:rPr>
              <a:t>Indorama Corporation </a:t>
            </a:r>
          </a:p>
          <a:p>
            <a:pPr algn="ctr"/>
            <a:r>
              <a:rPr lang="en-US" sz="1100" b="1" dirty="0">
                <a:latin typeface="Arial" panose="020B0604020202020204" pitchFamily="34" charset="0"/>
                <a:cs typeface="Arial" panose="020B0604020202020204" pitchFamily="34" charset="0"/>
              </a:rPr>
              <a:t>(IRC)</a:t>
            </a:r>
          </a:p>
          <a:p>
            <a:pPr algn="ctr"/>
            <a:r>
              <a:rPr lang="en-US" sz="1100" dirty="0">
                <a:latin typeface="Arial" panose="020B0604020202020204" pitchFamily="34" charset="0"/>
                <a:cs typeface="Arial" panose="020B0604020202020204" pitchFamily="34" charset="0"/>
              </a:rPr>
              <a:t>Singapore</a:t>
            </a:r>
          </a:p>
        </p:txBody>
      </p:sp>
      <p:pic>
        <p:nvPicPr>
          <p:cNvPr id="5" name="Picture 12" descr="Mr SPL Jkt Nov 07 PP size copy">
            <a:extLst>
              <a:ext uri="{FF2B5EF4-FFF2-40B4-BE49-F238E27FC236}">
                <a16:creationId xmlns:a16="http://schemas.microsoft.com/office/drawing/2014/main" id="{E8829CA4-FAB8-E54B-B60D-70946A7F86E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419923" y="1558071"/>
            <a:ext cx="678657" cy="652348"/>
          </a:xfrm>
          <a:prstGeom prst="ellipse">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E2BE525A-6000-9548-AC6C-F9006DB6765D}"/>
              </a:ext>
            </a:extLst>
          </p:cNvPr>
          <p:cNvGrpSpPr/>
          <p:nvPr/>
        </p:nvGrpSpPr>
        <p:grpSpPr>
          <a:xfrm>
            <a:off x="7483653" y="2802535"/>
            <a:ext cx="2019115" cy="3598265"/>
            <a:chOff x="718705" y="2650135"/>
            <a:chExt cx="2019115" cy="3598265"/>
          </a:xfrm>
        </p:grpSpPr>
        <p:sp>
          <p:nvSpPr>
            <p:cNvPr id="7" name="Rounded Rectangle 6">
              <a:extLst>
                <a:ext uri="{FF2B5EF4-FFF2-40B4-BE49-F238E27FC236}">
                  <a16:creationId xmlns:a16="http://schemas.microsoft.com/office/drawing/2014/main" id="{54D0FF01-0B22-474D-88B5-1CE0F79F7F41}"/>
                </a:ext>
              </a:extLst>
            </p:cNvPr>
            <p:cNvSpPr/>
            <p:nvPr/>
          </p:nvSpPr>
          <p:spPr>
            <a:xfrm>
              <a:off x="900610" y="2650135"/>
              <a:ext cx="1314640" cy="3598265"/>
            </a:xfrm>
            <a:prstGeom prst="roundRect">
              <a:avLst>
                <a:gd name="adj" fmla="val 27108"/>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b"/>
            <a:lstStyle/>
            <a:p>
              <a:pPr algn="ctr"/>
              <a:r>
                <a:rPr lang="en-US" sz="1200" b="1" dirty="0">
                  <a:solidFill>
                    <a:schemeClr val="tx1"/>
                  </a:solidFill>
                  <a:latin typeface="Arial" panose="020B0604020202020204" pitchFamily="34" charset="0"/>
                  <a:cs typeface="Arial" panose="020B0604020202020204" pitchFamily="34" charset="0"/>
                </a:rPr>
                <a:t>Medical Gloves</a:t>
              </a:r>
              <a:endParaRPr lang="en-US" sz="1200" dirty="0">
                <a:solidFill>
                  <a:schemeClr val="tx1"/>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0C62D885-211B-1344-B148-EB3224CAC810}"/>
                </a:ext>
              </a:extLst>
            </p:cNvPr>
            <p:cNvGrpSpPr/>
            <p:nvPr/>
          </p:nvGrpSpPr>
          <p:grpSpPr>
            <a:xfrm>
              <a:off x="718705" y="2790748"/>
              <a:ext cx="2019115" cy="677247"/>
              <a:chOff x="718705" y="2790748"/>
              <a:chExt cx="2019115" cy="677247"/>
            </a:xfrm>
          </p:grpSpPr>
          <p:sp>
            <p:nvSpPr>
              <p:cNvPr id="9" name="Rounded Rectangle 8">
                <a:extLst>
                  <a:ext uri="{FF2B5EF4-FFF2-40B4-BE49-F238E27FC236}">
                    <a16:creationId xmlns:a16="http://schemas.microsoft.com/office/drawing/2014/main" id="{487E17B6-466F-894A-A807-84EEE0B63ACD}"/>
                  </a:ext>
                </a:extLst>
              </p:cNvPr>
              <p:cNvSpPr/>
              <p:nvPr/>
            </p:nvSpPr>
            <p:spPr>
              <a:xfrm>
                <a:off x="718705" y="2872164"/>
                <a:ext cx="1681503" cy="595831"/>
              </a:xfrm>
              <a:prstGeom prst="roundRect">
                <a:avLst>
                  <a:gd name="adj" fmla="val 50000"/>
                </a:avLst>
              </a:prstGeom>
              <a:solidFill>
                <a:srgbClr val="F7C50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1050" b="1" dirty="0">
                    <a:solidFill>
                      <a:schemeClr val="bg1"/>
                    </a:solidFill>
                    <a:latin typeface="Arial" panose="020B0604020202020204" pitchFamily="34" charset="0"/>
                    <a:cs typeface="Arial" panose="020B0604020202020204" pitchFamily="34" charset="0"/>
                  </a:rPr>
                  <a:t>YTY Group</a:t>
                </a:r>
              </a:p>
            </p:txBody>
          </p:sp>
          <p:sp>
            <p:nvSpPr>
              <p:cNvPr id="10" name="Rounded Rectangle 9">
                <a:extLst>
                  <a:ext uri="{FF2B5EF4-FFF2-40B4-BE49-F238E27FC236}">
                    <a16:creationId xmlns:a16="http://schemas.microsoft.com/office/drawing/2014/main" id="{E9BD38B2-08D1-7543-BF74-A0E92DFE20F1}"/>
                  </a:ext>
                </a:extLst>
              </p:cNvPr>
              <p:cNvSpPr/>
              <p:nvPr/>
            </p:nvSpPr>
            <p:spPr>
              <a:xfrm>
                <a:off x="2211763" y="2790748"/>
                <a:ext cx="526057" cy="319919"/>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bg1"/>
                    </a:solidFill>
                    <a:latin typeface="Arial" panose="020B0604020202020204" pitchFamily="34" charset="0"/>
                    <a:cs typeface="Arial" panose="020B0604020202020204" pitchFamily="34" charset="0"/>
                  </a:rPr>
                  <a:t>100%</a:t>
                </a:r>
                <a:endParaRPr lang="en-US" sz="1050" dirty="0">
                  <a:solidFill>
                    <a:schemeClr val="bg1"/>
                  </a:solidFill>
                  <a:latin typeface="Arial" panose="020B0604020202020204" pitchFamily="34" charset="0"/>
                  <a:cs typeface="Arial" panose="020B0604020202020204" pitchFamily="34" charset="0"/>
                </a:endParaRPr>
              </a:p>
            </p:txBody>
          </p:sp>
        </p:grpSp>
      </p:grpSp>
      <p:sp>
        <p:nvSpPr>
          <p:cNvPr id="11" name="Rounded Rectangle 10">
            <a:extLst>
              <a:ext uri="{FF2B5EF4-FFF2-40B4-BE49-F238E27FC236}">
                <a16:creationId xmlns:a16="http://schemas.microsoft.com/office/drawing/2014/main" id="{D03C715F-0987-F043-BCB9-7E6290617724}"/>
              </a:ext>
            </a:extLst>
          </p:cNvPr>
          <p:cNvSpPr/>
          <p:nvPr/>
        </p:nvSpPr>
        <p:spPr>
          <a:xfrm>
            <a:off x="877273" y="2802535"/>
            <a:ext cx="1314640" cy="3598265"/>
          </a:xfrm>
          <a:prstGeom prst="roundRect">
            <a:avLst>
              <a:gd name="adj" fmla="val 27108"/>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b"/>
          <a:lstStyle/>
          <a:p>
            <a:pPr algn="ctr"/>
            <a:r>
              <a:rPr lang="en-US" sz="1200" b="1" dirty="0">
                <a:solidFill>
                  <a:schemeClr val="tx1"/>
                </a:solidFill>
                <a:latin typeface="Arial" panose="020B0604020202020204" pitchFamily="34" charset="0"/>
                <a:cs typeface="Arial" panose="020B0604020202020204" pitchFamily="34" charset="0"/>
              </a:rPr>
              <a:t>Fertilizers</a:t>
            </a:r>
            <a:endParaRPr lang="en-US" sz="1200" dirty="0">
              <a:solidFill>
                <a:schemeClr val="tx1"/>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E34042EC-13CD-4D42-B929-4A1B2269F1AF}"/>
              </a:ext>
            </a:extLst>
          </p:cNvPr>
          <p:cNvGrpSpPr/>
          <p:nvPr/>
        </p:nvGrpSpPr>
        <p:grpSpPr>
          <a:xfrm>
            <a:off x="680052" y="2819400"/>
            <a:ext cx="2019115" cy="664007"/>
            <a:chOff x="3238685" y="4172778"/>
            <a:chExt cx="2019115" cy="664007"/>
          </a:xfrm>
        </p:grpSpPr>
        <p:sp>
          <p:nvSpPr>
            <p:cNvPr id="13" name="Rounded Rectangle 12">
              <a:extLst>
                <a:ext uri="{FF2B5EF4-FFF2-40B4-BE49-F238E27FC236}">
                  <a16:creationId xmlns:a16="http://schemas.microsoft.com/office/drawing/2014/main" id="{69251FAF-3CAD-A646-98E7-7C9E8AA5F4FA}"/>
                </a:ext>
              </a:extLst>
            </p:cNvPr>
            <p:cNvSpPr/>
            <p:nvPr/>
          </p:nvSpPr>
          <p:spPr>
            <a:xfrm>
              <a:off x="3238685" y="4240954"/>
              <a:ext cx="1681503" cy="595831"/>
            </a:xfrm>
            <a:prstGeom prst="roundRect">
              <a:avLst>
                <a:gd name="adj" fmla="val 50000"/>
              </a:avLst>
            </a:prstGeom>
            <a:solidFill>
              <a:srgbClr val="179B43"/>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US" sz="1050" b="1" dirty="0">
                  <a:solidFill>
                    <a:schemeClr val="bg1"/>
                  </a:solidFill>
                  <a:latin typeface="Arial" panose="020B0604020202020204" pitchFamily="34" charset="0"/>
                  <a:cs typeface="Arial" panose="020B0604020202020204" pitchFamily="34" charset="0"/>
                </a:rPr>
                <a:t>Indorama Eleme Fertilizers &amp; Chemicals</a:t>
              </a:r>
            </a:p>
          </p:txBody>
        </p:sp>
        <p:sp>
          <p:nvSpPr>
            <p:cNvPr id="14" name="Rounded Rectangle 13">
              <a:extLst>
                <a:ext uri="{FF2B5EF4-FFF2-40B4-BE49-F238E27FC236}">
                  <a16:creationId xmlns:a16="http://schemas.microsoft.com/office/drawing/2014/main" id="{AF83E6C5-7120-9144-BEEF-CE65C9F55537}"/>
                </a:ext>
              </a:extLst>
            </p:cNvPr>
            <p:cNvSpPr/>
            <p:nvPr/>
          </p:nvSpPr>
          <p:spPr>
            <a:xfrm>
              <a:off x="4731743" y="4172778"/>
              <a:ext cx="526057" cy="319919"/>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bg1"/>
                  </a:solidFill>
                  <a:latin typeface="Arial" panose="020B0604020202020204" pitchFamily="34" charset="0"/>
                  <a:cs typeface="Arial" panose="020B0604020202020204" pitchFamily="34" charset="0"/>
                </a:rPr>
                <a:t>76%</a:t>
              </a:r>
              <a:endParaRPr lang="en-US" sz="1050" dirty="0">
                <a:solidFill>
                  <a:schemeClr val="bg1"/>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DE95DDB0-07FC-B145-8F46-60C61534E2DA}"/>
              </a:ext>
            </a:extLst>
          </p:cNvPr>
          <p:cNvGrpSpPr/>
          <p:nvPr/>
        </p:nvGrpSpPr>
        <p:grpSpPr>
          <a:xfrm>
            <a:off x="680052" y="3460815"/>
            <a:ext cx="2019115" cy="664007"/>
            <a:chOff x="5424101" y="4172778"/>
            <a:chExt cx="2019115" cy="664007"/>
          </a:xfrm>
        </p:grpSpPr>
        <p:sp>
          <p:nvSpPr>
            <p:cNvPr id="16" name="Rounded Rectangle 15">
              <a:extLst>
                <a:ext uri="{FF2B5EF4-FFF2-40B4-BE49-F238E27FC236}">
                  <a16:creationId xmlns:a16="http://schemas.microsoft.com/office/drawing/2014/main" id="{9478BF63-7AA1-ED4A-B917-72B7F6F8AE99}"/>
                </a:ext>
              </a:extLst>
            </p:cNvPr>
            <p:cNvSpPr/>
            <p:nvPr/>
          </p:nvSpPr>
          <p:spPr>
            <a:xfrm>
              <a:off x="5424101" y="4240954"/>
              <a:ext cx="1681503" cy="595831"/>
            </a:xfrm>
            <a:prstGeom prst="roundRect">
              <a:avLst>
                <a:gd name="adj" fmla="val 50000"/>
              </a:avLst>
            </a:prstGeom>
            <a:solidFill>
              <a:srgbClr val="179B43"/>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1050" b="1" dirty="0">
                  <a:solidFill>
                    <a:schemeClr val="bg1"/>
                  </a:solidFill>
                  <a:latin typeface="Arial" panose="020B0604020202020204" pitchFamily="34" charset="0"/>
                  <a:cs typeface="Arial" panose="020B0604020202020204" pitchFamily="34" charset="0"/>
                </a:rPr>
                <a:t>Industries Chimiques Du Senegal</a:t>
              </a:r>
            </a:p>
          </p:txBody>
        </p:sp>
        <p:sp>
          <p:nvSpPr>
            <p:cNvPr id="17" name="Rounded Rectangle 16">
              <a:extLst>
                <a:ext uri="{FF2B5EF4-FFF2-40B4-BE49-F238E27FC236}">
                  <a16:creationId xmlns:a16="http://schemas.microsoft.com/office/drawing/2014/main" id="{877649BE-D342-5644-AC9D-936BA3A34A65}"/>
                </a:ext>
              </a:extLst>
            </p:cNvPr>
            <p:cNvSpPr/>
            <p:nvPr/>
          </p:nvSpPr>
          <p:spPr>
            <a:xfrm>
              <a:off x="6917159" y="4172778"/>
              <a:ext cx="526057" cy="319919"/>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bg1"/>
                  </a:solidFill>
                  <a:latin typeface="Arial" panose="020B0604020202020204" pitchFamily="34" charset="0"/>
                  <a:cs typeface="Arial" panose="020B0604020202020204" pitchFamily="34" charset="0"/>
                </a:rPr>
                <a:t>78%</a:t>
              </a:r>
              <a:endParaRPr lang="en-US" sz="1050" dirty="0">
                <a:solidFill>
                  <a:schemeClr val="bg1"/>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983F4AD9-FF24-1A40-8E64-E5107657CC54}"/>
              </a:ext>
            </a:extLst>
          </p:cNvPr>
          <p:cNvGrpSpPr/>
          <p:nvPr/>
        </p:nvGrpSpPr>
        <p:grpSpPr>
          <a:xfrm>
            <a:off x="680052" y="4102230"/>
            <a:ext cx="2019115" cy="664007"/>
            <a:chOff x="7612103" y="4172778"/>
            <a:chExt cx="2019115" cy="664007"/>
          </a:xfrm>
        </p:grpSpPr>
        <p:sp>
          <p:nvSpPr>
            <p:cNvPr id="19" name="Rounded Rectangle 18">
              <a:extLst>
                <a:ext uri="{FF2B5EF4-FFF2-40B4-BE49-F238E27FC236}">
                  <a16:creationId xmlns:a16="http://schemas.microsoft.com/office/drawing/2014/main" id="{4D102732-DFDA-684D-8C02-8E53113E5784}"/>
                </a:ext>
              </a:extLst>
            </p:cNvPr>
            <p:cNvSpPr/>
            <p:nvPr/>
          </p:nvSpPr>
          <p:spPr>
            <a:xfrm>
              <a:off x="7612103" y="4240954"/>
              <a:ext cx="1681503" cy="595831"/>
            </a:xfrm>
            <a:prstGeom prst="roundRect">
              <a:avLst>
                <a:gd name="adj" fmla="val 50000"/>
              </a:avLst>
            </a:prstGeom>
            <a:solidFill>
              <a:srgbClr val="179B43"/>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1050" b="1" dirty="0">
                  <a:solidFill>
                    <a:schemeClr val="bg1"/>
                  </a:solidFill>
                  <a:latin typeface="Arial" panose="020B0604020202020204" pitchFamily="34" charset="0"/>
                  <a:cs typeface="Arial" panose="020B0604020202020204" pitchFamily="34" charset="0"/>
                </a:rPr>
                <a:t>Indorama India </a:t>
              </a:r>
            </a:p>
            <a:p>
              <a:pPr algn="ctr"/>
              <a:r>
                <a:rPr lang="en-US" sz="1050" b="1" dirty="0">
                  <a:solidFill>
                    <a:schemeClr val="bg1"/>
                  </a:solidFill>
                  <a:latin typeface="Arial" panose="020B0604020202020204" pitchFamily="34" charset="0"/>
                  <a:cs typeface="Arial" panose="020B0604020202020204" pitchFamily="34" charset="0"/>
                </a:rPr>
                <a:t>Pvt . Ltd.</a:t>
              </a:r>
            </a:p>
          </p:txBody>
        </p:sp>
        <p:sp>
          <p:nvSpPr>
            <p:cNvPr id="20" name="Rounded Rectangle 19">
              <a:extLst>
                <a:ext uri="{FF2B5EF4-FFF2-40B4-BE49-F238E27FC236}">
                  <a16:creationId xmlns:a16="http://schemas.microsoft.com/office/drawing/2014/main" id="{C4209B9A-D7DD-2540-B921-1E1B15CACCFE}"/>
                </a:ext>
              </a:extLst>
            </p:cNvPr>
            <p:cNvSpPr/>
            <p:nvPr/>
          </p:nvSpPr>
          <p:spPr>
            <a:xfrm>
              <a:off x="9105161" y="4172778"/>
              <a:ext cx="526057" cy="319919"/>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bg1"/>
                  </a:solidFill>
                  <a:latin typeface="Arial" panose="020B0604020202020204" pitchFamily="34" charset="0"/>
                  <a:cs typeface="Arial" panose="020B0604020202020204" pitchFamily="34" charset="0"/>
                </a:rPr>
                <a:t>100%</a:t>
              </a:r>
              <a:endParaRPr lang="en-US" sz="1050" dirty="0">
                <a:solidFill>
                  <a:schemeClr val="bg1"/>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9CC805EF-54C0-BA49-9DCE-4365C6A73256}"/>
              </a:ext>
            </a:extLst>
          </p:cNvPr>
          <p:cNvGrpSpPr/>
          <p:nvPr/>
        </p:nvGrpSpPr>
        <p:grpSpPr>
          <a:xfrm>
            <a:off x="698855" y="4743645"/>
            <a:ext cx="2019115" cy="664007"/>
            <a:chOff x="9797519" y="4172778"/>
            <a:chExt cx="2019115" cy="664007"/>
          </a:xfrm>
        </p:grpSpPr>
        <p:sp>
          <p:nvSpPr>
            <p:cNvPr id="22" name="Rounded Rectangle 21">
              <a:extLst>
                <a:ext uri="{FF2B5EF4-FFF2-40B4-BE49-F238E27FC236}">
                  <a16:creationId xmlns:a16="http://schemas.microsoft.com/office/drawing/2014/main" id="{1F76909E-3D49-7B40-ABC1-05872F969FCF}"/>
                </a:ext>
              </a:extLst>
            </p:cNvPr>
            <p:cNvSpPr/>
            <p:nvPr/>
          </p:nvSpPr>
          <p:spPr>
            <a:xfrm>
              <a:off x="9797519" y="4240954"/>
              <a:ext cx="1681503" cy="595831"/>
            </a:xfrm>
            <a:prstGeom prst="roundRect">
              <a:avLst>
                <a:gd name="adj" fmla="val 50000"/>
              </a:avLst>
            </a:prstGeom>
            <a:solidFill>
              <a:srgbClr val="179B43"/>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1050" b="1" dirty="0">
                  <a:solidFill>
                    <a:schemeClr val="bg1"/>
                  </a:solidFill>
                  <a:latin typeface="Arial" panose="020B0604020202020204" pitchFamily="34" charset="0"/>
                  <a:cs typeface="Arial" panose="020B0604020202020204" pitchFamily="34" charset="0"/>
                </a:rPr>
                <a:t>Indorama Kokand Fertilizers</a:t>
              </a:r>
            </a:p>
          </p:txBody>
        </p:sp>
        <p:sp>
          <p:nvSpPr>
            <p:cNvPr id="23" name="Rounded Rectangle 22">
              <a:extLst>
                <a:ext uri="{FF2B5EF4-FFF2-40B4-BE49-F238E27FC236}">
                  <a16:creationId xmlns:a16="http://schemas.microsoft.com/office/drawing/2014/main" id="{662EC163-B8C7-8649-906B-4599F37E69B8}"/>
                </a:ext>
              </a:extLst>
            </p:cNvPr>
            <p:cNvSpPr/>
            <p:nvPr/>
          </p:nvSpPr>
          <p:spPr>
            <a:xfrm>
              <a:off x="11290577" y="4172778"/>
              <a:ext cx="526057" cy="319919"/>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bg1"/>
                  </a:solidFill>
                  <a:latin typeface="Arial" panose="020B0604020202020204" pitchFamily="34" charset="0"/>
                  <a:cs typeface="Arial" panose="020B0604020202020204" pitchFamily="34" charset="0"/>
                </a:rPr>
                <a:t>96%</a:t>
              </a:r>
              <a:endParaRPr lang="en-US" sz="1050" dirty="0">
                <a:solidFill>
                  <a:schemeClr val="bg1"/>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6477CF93-60BE-3A45-AD7C-58D823DC73FD}"/>
              </a:ext>
            </a:extLst>
          </p:cNvPr>
          <p:cNvGrpSpPr/>
          <p:nvPr/>
        </p:nvGrpSpPr>
        <p:grpSpPr>
          <a:xfrm>
            <a:off x="5180243" y="2802535"/>
            <a:ext cx="2019115" cy="3598265"/>
            <a:chOff x="7393376" y="2650135"/>
            <a:chExt cx="2019115" cy="3598265"/>
          </a:xfrm>
        </p:grpSpPr>
        <p:sp>
          <p:nvSpPr>
            <p:cNvPr id="25" name="Rounded Rectangle 24">
              <a:extLst>
                <a:ext uri="{FF2B5EF4-FFF2-40B4-BE49-F238E27FC236}">
                  <a16:creationId xmlns:a16="http://schemas.microsoft.com/office/drawing/2014/main" id="{3DC21866-C61E-FC4F-A69D-F08E5D497639}"/>
                </a:ext>
              </a:extLst>
            </p:cNvPr>
            <p:cNvSpPr/>
            <p:nvPr/>
          </p:nvSpPr>
          <p:spPr>
            <a:xfrm>
              <a:off x="7498996" y="2650135"/>
              <a:ext cx="1446104" cy="3598265"/>
            </a:xfrm>
            <a:prstGeom prst="roundRect">
              <a:avLst>
                <a:gd name="adj" fmla="val 27108"/>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b"/>
            <a:lstStyle/>
            <a:p>
              <a:pPr algn="ctr"/>
              <a:r>
                <a:rPr lang="en-US" sz="1200" b="1" dirty="0">
                  <a:solidFill>
                    <a:schemeClr val="tx1"/>
                  </a:solidFill>
                  <a:latin typeface="Arial" panose="020B0604020202020204" pitchFamily="34" charset="0"/>
                  <a:cs typeface="Arial" panose="020B0604020202020204" pitchFamily="34" charset="0"/>
                </a:rPr>
                <a:t>Fiber &amp; Yarns</a:t>
              </a:r>
            </a:p>
          </p:txBody>
        </p:sp>
        <p:grpSp>
          <p:nvGrpSpPr>
            <p:cNvPr id="26" name="Group 25">
              <a:extLst>
                <a:ext uri="{FF2B5EF4-FFF2-40B4-BE49-F238E27FC236}">
                  <a16:creationId xmlns:a16="http://schemas.microsoft.com/office/drawing/2014/main" id="{E963B4F7-504F-754A-A007-EAE33CCB0BE5}"/>
                </a:ext>
              </a:extLst>
            </p:cNvPr>
            <p:cNvGrpSpPr/>
            <p:nvPr/>
          </p:nvGrpSpPr>
          <p:grpSpPr>
            <a:xfrm>
              <a:off x="7393376" y="2792135"/>
              <a:ext cx="2019115" cy="664007"/>
              <a:chOff x="3238685" y="4961791"/>
              <a:chExt cx="2019115" cy="664007"/>
            </a:xfrm>
          </p:grpSpPr>
          <p:sp>
            <p:nvSpPr>
              <p:cNvPr id="33" name="Rounded Rectangle 32">
                <a:extLst>
                  <a:ext uri="{FF2B5EF4-FFF2-40B4-BE49-F238E27FC236}">
                    <a16:creationId xmlns:a16="http://schemas.microsoft.com/office/drawing/2014/main" id="{EA265061-831F-134C-8D0F-029C866A178F}"/>
                  </a:ext>
                </a:extLst>
              </p:cNvPr>
              <p:cNvSpPr/>
              <p:nvPr/>
            </p:nvSpPr>
            <p:spPr>
              <a:xfrm>
                <a:off x="3238685" y="5029967"/>
                <a:ext cx="1681503" cy="595831"/>
              </a:xfrm>
              <a:prstGeom prst="roundRect">
                <a:avLst>
                  <a:gd name="adj" fmla="val 50000"/>
                </a:avLst>
              </a:prstGeom>
              <a:solidFill>
                <a:srgbClr val="C00000"/>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US" sz="1050" b="1" dirty="0">
                    <a:solidFill>
                      <a:schemeClr val="bg1"/>
                    </a:solidFill>
                    <a:latin typeface="Arial" panose="020B0604020202020204" pitchFamily="34" charset="0"/>
                    <a:cs typeface="Arial" panose="020B0604020202020204" pitchFamily="34" charset="0"/>
                  </a:rPr>
                  <a:t>Indorama Synthetics</a:t>
                </a:r>
              </a:p>
            </p:txBody>
          </p:sp>
          <p:sp>
            <p:nvSpPr>
              <p:cNvPr id="34" name="Rounded Rectangle 33">
                <a:extLst>
                  <a:ext uri="{FF2B5EF4-FFF2-40B4-BE49-F238E27FC236}">
                    <a16:creationId xmlns:a16="http://schemas.microsoft.com/office/drawing/2014/main" id="{8CDBF173-2E56-A74D-978E-095785F2F654}"/>
                  </a:ext>
                </a:extLst>
              </p:cNvPr>
              <p:cNvSpPr/>
              <p:nvPr/>
            </p:nvSpPr>
            <p:spPr>
              <a:xfrm>
                <a:off x="4731743" y="4961791"/>
                <a:ext cx="526057" cy="319919"/>
              </a:xfrm>
              <a:prstGeom prst="roundRect">
                <a:avLst>
                  <a:gd name="adj" fmla="val 50000"/>
                </a:avLst>
              </a:prstGeom>
              <a:solidFill>
                <a:srgbClr val="2D3092"/>
              </a:solidFill>
              <a:ln w="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bg1"/>
                    </a:solidFill>
                    <a:latin typeface="Arial" panose="020B0604020202020204" pitchFamily="34" charset="0"/>
                    <a:cs typeface="Arial" panose="020B0604020202020204" pitchFamily="34" charset="0"/>
                  </a:rPr>
                  <a:t>90%</a:t>
                </a:r>
                <a:endParaRPr lang="en-US" sz="1050" dirty="0">
                  <a:solidFill>
                    <a:schemeClr val="bg1"/>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301942E2-755E-0C4F-B24E-54CB3F8988C9}"/>
                </a:ext>
              </a:extLst>
            </p:cNvPr>
            <p:cNvGrpSpPr/>
            <p:nvPr/>
          </p:nvGrpSpPr>
          <p:grpSpPr>
            <a:xfrm>
              <a:off x="7393376" y="3547172"/>
              <a:ext cx="2019115" cy="664007"/>
              <a:chOff x="5424101" y="4961791"/>
              <a:chExt cx="2019115" cy="664007"/>
            </a:xfrm>
          </p:grpSpPr>
          <p:sp>
            <p:nvSpPr>
              <p:cNvPr id="31" name="Rounded Rectangle 30">
                <a:extLst>
                  <a:ext uri="{FF2B5EF4-FFF2-40B4-BE49-F238E27FC236}">
                    <a16:creationId xmlns:a16="http://schemas.microsoft.com/office/drawing/2014/main" id="{820FEEA7-8137-E84B-9DDE-4FFE9F7CD7CD}"/>
                  </a:ext>
                </a:extLst>
              </p:cNvPr>
              <p:cNvSpPr/>
              <p:nvPr/>
            </p:nvSpPr>
            <p:spPr>
              <a:xfrm>
                <a:off x="5424101" y="5029967"/>
                <a:ext cx="1681503" cy="595831"/>
              </a:xfrm>
              <a:prstGeom prst="roundRect">
                <a:avLst>
                  <a:gd name="adj" fmla="val 50000"/>
                </a:avLst>
              </a:prstGeom>
              <a:solidFill>
                <a:srgbClr val="C0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1050" b="1" dirty="0">
                    <a:solidFill>
                      <a:schemeClr val="bg1"/>
                    </a:solidFill>
                    <a:latin typeface="Arial" panose="020B0604020202020204" pitchFamily="34" charset="0"/>
                    <a:cs typeface="Arial" panose="020B0604020202020204" pitchFamily="34" charset="0"/>
                  </a:rPr>
                  <a:t>Indorama Agro  </a:t>
                </a:r>
              </a:p>
            </p:txBody>
          </p:sp>
          <p:sp>
            <p:nvSpPr>
              <p:cNvPr id="32" name="Rounded Rectangle 31">
                <a:extLst>
                  <a:ext uri="{FF2B5EF4-FFF2-40B4-BE49-F238E27FC236}">
                    <a16:creationId xmlns:a16="http://schemas.microsoft.com/office/drawing/2014/main" id="{8DC8CC11-2B0D-F74F-85D9-A4ABF946B71A}"/>
                  </a:ext>
                </a:extLst>
              </p:cNvPr>
              <p:cNvSpPr/>
              <p:nvPr/>
            </p:nvSpPr>
            <p:spPr>
              <a:xfrm>
                <a:off x="6917159" y="4961791"/>
                <a:ext cx="526057" cy="319919"/>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bg1"/>
                    </a:solidFill>
                    <a:latin typeface="Arial" panose="020B0604020202020204" pitchFamily="34" charset="0"/>
                    <a:cs typeface="Arial" panose="020B0604020202020204" pitchFamily="34" charset="0"/>
                  </a:rPr>
                  <a:t>100%</a:t>
                </a:r>
                <a:endParaRPr lang="en-US" sz="1050" dirty="0">
                  <a:solidFill>
                    <a:schemeClr val="bg1"/>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FC7DECFA-5D26-2D45-BB90-DEDD0C52D26B}"/>
                </a:ext>
              </a:extLst>
            </p:cNvPr>
            <p:cNvGrpSpPr/>
            <p:nvPr/>
          </p:nvGrpSpPr>
          <p:grpSpPr>
            <a:xfrm>
              <a:off x="7393376" y="4317064"/>
              <a:ext cx="2019115" cy="664007"/>
              <a:chOff x="7612103" y="4961791"/>
              <a:chExt cx="2019115" cy="664007"/>
            </a:xfrm>
          </p:grpSpPr>
          <p:sp>
            <p:nvSpPr>
              <p:cNvPr id="29" name="Rounded Rectangle 28">
                <a:extLst>
                  <a:ext uri="{FF2B5EF4-FFF2-40B4-BE49-F238E27FC236}">
                    <a16:creationId xmlns:a16="http://schemas.microsoft.com/office/drawing/2014/main" id="{48831686-52E0-0F40-A0C0-BF7D90924E6F}"/>
                  </a:ext>
                </a:extLst>
              </p:cNvPr>
              <p:cNvSpPr/>
              <p:nvPr/>
            </p:nvSpPr>
            <p:spPr>
              <a:xfrm>
                <a:off x="7612103" y="5029967"/>
                <a:ext cx="1681503" cy="595831"/>
              </a:xfrm>
              <a:prstGeom prst="roundRect">
                <a:avLst>
                  <a:gd name="adj" fmla="val 50000"/>
                </a:avLst>
              </a:prstGeom>
              <a:solidFill>
                <a:srgbClr val="C0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1050" b="1" dirty="0">
                    <a:solidFill>
                      <a:schemeClr val="bg1"/>
                    </a:solidFill>
                    <a:latin typeface="Arial" panose="020B0604020202020204" pitchFamily="34" charset="0"/>
                    <a:cs typeface="Arial" panose="020B0604020202020204" pitchFamily="34" charset="0"/>
                  </a:rPr>
                  <a:t>Indorama India </a:t>
                </a:r>
              </a:p>
              <a:p>
                <a:pPr algn="ctr"/>
                <a:r>
                  <a:rPr lang="en-US" sz="1050" b="1" dirty="0">
                    <a:solidFill>
                      <a:schemeClr val="bg1"/>
                    </a:solidFill>
                    <a:latin typeface="Arial" panose="020B0604020202020204" pitchFamily="34" charset="0"/>
                    <a:cs typeface="Arial" panose="020B0604020202020204" pitchFamily="34" charset="0"/>
                  </a:rPr>
                  <a:t>Pvt . Ltd.</a:t>
                </a:r>
              </a:p>
            </p:txBody>
          </p:sp>
          <p:sp>
            <p:nvSpPr>
              <p:cNvPr id="30" name="Rounded Rectangle 29">
                <a:extLst>
                  <a:ext uri="{FF2B5EF4-FFF2-40B4-BE49-F238E27FC236}">
                    <a16:creationId xmlns:a16="http://schemas.microsoft.com/office/drawing/2014/main" id="{3A5231AF-3B2B-3D44-A714-83C345B9D2B3}"/>
                  </a:ext>
                </a:extLst>
              </p:cNvPr>
              <p:cNvSpPr/>
              <p:nvPr/>
            </p:nvSpPr>
            <p:spPr>
              <a:xfrm>
                <a:off x="9105161" y="4961791"/>
                <a:ext cx="526057" cy="319919"/>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bg1"/>
                    </a:solidFill>
                    <a:latin typeface="Arial" panose="020B0604020202020204" pitchFamily="34" charset="0"/>
                    <a:cs typeface="Arial" panose="020B0604020202020204" pitchFamily="34" charset="0"/>
                  </a:rPr>
                  <a:t>100%</a:t>
                </a:r>
                <a:endParaRPr lang="en-US" sz="1050" dirty="0">
                  <a:solidFill>
                    <a:schemeClr val="bg1"/>
                  </a:solidFill>
                  <a:latin typeface="Arial" panose="020B0604020202020204" pitchFamily="34" charset="0"/>
                  <a:cs typeface="Arial" panose="020B0604020202020204" pitchFamily="34" charset="0"/>
                </a:endParaRPr>
              </a:p>
            </p:txBody>
          </p:sp>
        </p:grpSp>
      </p:grpSp>
      <p:grpSp>
        <p:nvGrpSpPr>
          <p:cNvPr id="35" name="Group 34">
            <a:extLst>
              <a:ext uri="{FF2B5EF4-FFF2-40B4-BE49-F238E27FC236}">
                <a16:creationId xmlns:a16="http://schemas.microsoft.com/office/drawing/2014/main" id="{B4B99EDC-A22B-924D-8BB0-DB2140411535}"/>
              </a:ext>
            </a:extLst>
          </p:cNvPr>
          <p:cNvGrpSpPr/>
          <p:nvPr/>
        </p:nvGrpSpPr>
        <p:grpSpPr>
          <a:xfrm>
            <a:off x="9609073" y="2802535"/>
            <a:ext cx="2019115" cy="3598265"/>
            <a:chOff x="9609073" y="2650135"/>
            <a:chExt cx="2019115" cy="3598265"/>
          </a:xfrm>
        </p:grpSpPr>
        <p:sp>
          <p:nvSpPr>
            <p:cNvPr id="36" name="Rounded Rectangle 35">
              <a:extLst>
                <a:ext uri="{FF2B5EF4-FFF2-40B4-BE49-F238E27FC236}">
                  <a16:creationId xmlns:a16="http://schemas.microsoft.com/office/drawing/2014/main" id="{ECAFB33E-B329-3544-AD95-A81D2C2BBB3D}"/>
                </a:ext>
              </a:extLst>
            </p:cNvPr>
            <p:cNvSpPr/>
            <p:nvPr/>
          </p:nvSpPr>
          <p:spPr>
            <a:xfrm>
              <a:off x="9789200" y="2650135"/>
              <a:ext cx="1314640" cy="3598265"/>
            </a:xfrm>
            <a:prstGeom prst="roundRect">
              <a:avLst>
                <a:gd name="adj" fmla="val 27108"/>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b"/>
            <a:lstStyle/>
            <a:p>
              <a:pPr algn="ctr"/>
              <a:r>
                <a:rPr lang="en-US" sz="1200" b="1" dirty="0">
                  <a:solidFill>
                    <a:schemeClr val="tx1"/>
                  </a:solidFill>
                  <a:latin typeface="Arial" panose="020B0604020202020204" pitchFamily="34" charset="0"/>
                  <a:cs typeface="Arial" panose="020B0604020202020204" pitchFamily="34" charset="0"/>
                </a:rPr>
                <a:t>Polyester</a:t>
              </a:r>
              <a:endParaRPr lang="en-US" sz="1200" dirty="0">
                <a:solidFill>
                  <a:schemeClr val="tx1"/>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BCE56F74-4B56-154F-993E-200ACC397327}"/>
                </a:ext>
              </a:extLst>
            </p:cNvPr>
            <p:cNvGrpSpPr/>
            <p:nvPr/>
          </p:nvGrpSpPr>
          <p:grpSpPr>
            <a:xfrm>
              <a:off x="9609073" y="2772752"/>
              <a:ext cx="2019115" cy="664007"/>
              <a:chOff x="3238685" y="5737499"/>
              <a:chExt cx="2019115" cy="664007"/>
            </a:xfrm>
          </p:grpSpPr>
          <p:sp>
            <p:nvSpPr>
              <p:cNvPr id="38" name="Rounded Rectangle 37">
                <a:extLst>
                  <a:ext uri="{FF2B5EF4-FFF2-40B4-BE49-F238E27FC236}">
                    <a16:creationId xmlns:a16="http://schemas.microsoft.com/office/drawing/2014/main" id="{E7F34FE7-FB85-F44E-A791-F20D8A798A68}"/>
                  </a:ext>
                </a:extLst>
              </p:cNvPr>
              <p:cNvSpPr/>
              <p:nvPr/>
            </p:nvSpPr>
            <p:spPr>
              <a:xfrm>
                <a:off x="3238685" y="5805675"/>
                <a:ext cx="1681503" cy="595831"/>
              </a:xfrm>
              <a:prstGeom prst="roundRect">
                <a:avLst>
                  <a:gd name="adj" fmla="val 50000"/>
                </a:avLst>
              </a:prstGeom>
              <a:solidFill>
                <a:srgbClr val="0070C0"/>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US" sz="1050" b="1" dirty="0">
                    <a:solidFill>
                      <a:schemeClr val="bg1"/>
                    </a:solidFill>
                    <a:latin typeface="Arial" panose="020B0604020202020204" pitchFamily="34" charset="0"/>
                    <a:cs typeface="Arial" panose="020B0604020202020204" pitchFamily="34" charset="0"/>
                  </a:rPr>
                  <a:t>Indorama</a:t>
                </a:r>
              </a:p>
              <a:p>
                <a:pPr algn="ctr"/>
                <a:r>
                  <a:rPr lang="en-US" sz="1050" b="1" dirty="0">
                    <a:solidFill>
                      <a:schemeClr val="bg1"/>
                    </a:solidFill>
                    <a:latin typeface="Arial" panose="020B0604020202020204" pitchFamily="34" charset="0"/>
                    <a:cs typeface="Arial" panose="020B0604020202020204" pitchFamily="34" charset="0"/>
                  </a:rPr>
                  <a:t>Ventures PCL</a:t>
                </a:r>
              </a:p>
            </p:txBody>
          </p:sp>
          <p:sp>
            <p:nvSpPr>
              <p:cNvPr id="39" name="Rounded Rectangle 38">
                <a:extLst>
                  <a:ext uri="{FF2B5EF4-FFF2-40B4-BE49-F238E27FC236}">
                    <a16:creationId xmlns:a16="http://schemas.microsoft.com/office/drawing/2014/main" id="{6400E6DF-0937-8543-9F2E-152779FE0D05}"/>
                  </a:ext>
                </a:extLst>
              </p:cNvPr>
              <p:cNvSpPr/>
              <p:nvPr/>
            </p:nvSpPr>
            <p:spPr>
              <a:xfrm>
                <a:off x="4731743" y="5737499"/>
                <a:ext cx="526057" cy="319919"/>
              </a:xfrm>
              <a:prstGeom prst="roundRect">
                <a:avLst>
                  <a:gd name="adj" fmla="val 50000"/>
                </a:avLst>
              </a:prstGeom>
              <a:solidFill>
                <a:srgbClr val="2D3092"/>
              </a:solidFill>
              <a:ln w="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bg1"/>
                    </a:solidFill>
                    <a:latin typeface="Arial" panose="020B0604020202020204" pitchFamily="34" charset="0"/>
                    <a:cs typeface="Arial" panose="020B0604020202020204" pitchFamily="34" charset="0"/>
                  </a:rPr>
                  <a:t>32%</a:t>
                </a:r>
                <a:endParaRPr lang="en-US" sz="1050" dirty="0">
                  <a:solidFill>
                    <a:schemeClr val="bg1"/>
                  </a:solidFill>
                  <a:latin typeface="Arial" panose="020B0604020202020204" pitchFamily="34" charset="0"/>
                  <a:cs typeface="Arial" panose="020B0604020202020204" pitchFamily="34" charset="0"/>
                </a:endParaRPr>
              </a:p>
            </p:txBody>
          </p:sp>
        </p:grpSp>
      </p:grpSp>
      <p:cxnSp>
        <p:nvCxnSpPr>
          <p:cNvPr id="40" name="Elbow Connector 39">
            <a:extLst>
              <a:ext uri="{FF2B5EF4-FFF2-40B4-BE49-F238E27FC236}">
                <a16:creationId xmlns:a16="http://schemas.microsoft.com/office/drawing/2014/main" id="{66FF0476-5CCD-D644-B14B-C69517D7CAB9}"/>
              </a:ext>
            </a:extLst>
          </p:cNvPr>
          <p:cNvCxnSpPr>
            <a:cxnSpLocks/>
            <a:stCxn id="4" idx="2"/>
            <a:endCxn id="7" idx="0"/>
          </p:cNvCxnSpPr>
          <p:nvPr/>
        </p:nvCxnSpPr>
        <p:spPr>
          <a:xfrm rot="16200000" flipH="1">
            <a:off x="6880103" y="1359760"/>
            <a:ext cx="576088" cy="230946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C39C51E4-5E93-BF40-A456-BB9DC6AD5A2C}"/>
              </a:ext>
            </a:extLst>
          </p:cNvPr>
          <p:cNvCxnSpPr>
            <a:cxnSpLocks/>
            <a:stCxn id="4" idx="2"/>
            <a:endCxn id="46" idx="0"/>
          </p:cNvCxnSpPr>
          <p:nvPr/>
        </p:nvCxnSpPr>
        <p:spPr>
          <a:xfrm rot="5400000">
            <a:off x="4613136" y="1402255"/>
            <a:ext cx="576088" cy="222447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2" name="Elbow Connector 41">
            <a:extLst>
              <a:ext uri="{FF2B5EF4-FFF2-40B4-BE49-F238E27FC236}">
                <a16:creationId xmlns:a16="http://schemas.microsoft.com/office/drawing/2014/main" id="{7FEE5340-7AE7-6C48-93F3-3C85DCDCA17D}"/>
              </a:ext>
            </a:extLst>
          </p:cNvPr>
          <p:cNvCxnSpPr>
            <a:cxnSpLocks/>
            <a:stCxn id="4" idx="2"/>
            <a:endCxn id="25" idx="0"/>
          </p:cNvCxnSpPr>
          <p:nvPr/>
        </p:nvCxnSpPr>
        <p:spPr>
          <a:xfrm rot="5400000">
            <a:off x="5723122" y="2512241"/>
            <a:ext cx="576088" cy="450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F7A0A6C9-CB59-7C4E-ADC6-7C042EE1950C}"/>
              </a:ext>
            </a:extLst>
          </p:cNvPr>
          <p:cNvCxnSpPr>
            <a:cxnSpLocks/>
            <a:stCxn id="4" idx="2"/>
            <a:endCxn id="36" idx="0"/>
          </p:cNvCxnSpPr>
          <p:nvPr/>
        </p:nvCxnSpPr>
        <p:spPr>
          <a:xfrm rot="16200000" flipH="1">
            <a:off x="7941924" y="297939"/>
            <a:ext cx="576088" cy="4433104"/>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44" name="Rounded Rectangle 43">
            <a:extLst>
              <a:ext uri="{FF2B5EF4-FFF2-40B4-BE49-F238E27FC236}">
                <a16:creationId xmlns:a16="http://schemas.microsoft.com/office/drawing/2014/main" id="{9E48B3BC-EEF4-174B-86A4-A185FA12D8CA}"/>
              </a:ext>
            </a:extLst>
          </p:cNvPr>
          <p:cNvSpPr/>
          <p:nvPr/>
        </p:nvSpPr>
        <p:spPr>
          <a:xfrm>
            <a:off x="10657407" y="2058934"/>
            <a:ext cx="1130636" cy="267348"/>
          </a:xfrm>
          <a:prstGeom prst="roundRect">
            <a:avLst>
              <a:gd name="adj" fmla="val 50000"/>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US" sz="900" b="1" dirty="0">
                <a:solidFill>
                  <a:schemeClr val="tx1"/>
                </a:solidFill>
                <a:latin typeface="Arial" panose="020B0604020202020204" pitchFamily="34" charset="0"/>
                <a:cs typeface="Arial" panose="020B0604020202020204" pitchFamily="34" charset="0"/>
              </a:rPr>
              <a:t>Public Company</a:t>
            </a:r>
          </a:p>
        </p:txBody>
      </p:sp>
      <p:grpSp>
        <p:nvGrpSpPr>
          <p:cNvPr id="45" name="Group 44">
            <a:extLst>
              <a:ext uri="{FF2B5EF4-FFF2-40B4-BE49-F238E27FC236}">
                <a16:creationId xmlns:a16="http://schemas.microsoft.com/office/drawing/2014/main" id="{42044BE4-1B80-3A4D-8EB3-D5E4BC16EE80}"/>
              </a:ext>
            </a:extLst>
          </p:cNvPr>
          <p:cNvGrpSpPr/>
          <p:nvPr/>
        </p:nvGrpSpPr>
        <p:grpSpPr>
          <a:xfrm>
            <a:off x="2933885" y="2802535"/>
            <a:ext cx="2028408" cy="3598265"/>
            <a:chOff x="2933885" y="2650135"/>
            <a:chExt cx="2028408" cy="3598265"/>
          </a:xfrm>
        </p:grpSpPr>
        <p:sp>
          <p:nvSpPr>
            <p:cNvPr id="46" name="Rounded Rectangle 45">
              <a:extLst>
                <a:ext uri="{FF2B5EF4-FFF2-40B4-BE49-F238E27FC236}">
                  <a16:creationId xmlns:a16="http://schemas.microsoft.com/office/drawing/2014/main" id="{D6DDE7BD-69FB-D642-89AC-078884410FDC}"/>
                </a:ext>
              </a:extLst>
            </p:cNvPr>
            <p:cNvSpPr/>
            <p:nvPr/>
          </p:nvSpPr>
          <p:spPr>
            <a:xfrm>
              <a:off x="3131624" y="2650135"/>
              <a:ext cx="1314640" cy="3598265"/>
            </a:xfrm>
            <a:prstGeom prst="roundRect">
              <a:avLst>
                <a:gd name="adj" fmla="val 27108"/>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b"/>
            <a:lstStyle/>
            <a:p>
              <a:pPr algn="ctr"/>
              <a:r>
                <a:rPr lang="en-US" sz="1200" b="1" dirty="0">
                  <a:solidFill>
                    <a:schemeClr val="tx1"/>
                  </a:solidFill>
                  <a:latin typeface="Arial" panose="020B0604020202020204" pitchFamily="34" charset="0"/>
                  <a:cs typeface="Arial" panose="020B0604020202020204" pitchFamily="34" charset="0"/>
                </a:rPr>
                <a:t>Polymers</a:t>
              </a:r>
              <a:endParaRPr lang="en-US" sz="1200" dirty="0">
                <a:solidFill>
                  <a:schemeClr val="tx1"/>
                </a:solidFill>
                <a:latin typeface="Arial" panose="020B060402020202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5C0A97E5-F2C8-EB4B-8BDF-1780F31A4FD7}"/>
                </a:ext>
              </a:extLst>
            </p:cNvPr>
            <p:cNvGrpSpPr/>
            <p:nvPr/>
          </p:nvGrpSpPr>
          <p:grpSpPr>
            <a:xfrm>
              <a:off x="2943178" y="3526993"/>
              <a:ext cx="2019115" cy="664007"/>
              <a:chOff x="3238685" y="3408606"/>
              <a:chExt cx="2019115" cy="664007"/>
            </a:xfrm>
          </p:grpSpPr>
          <p:sp>
            <p:nvSpPr>
              <p:cNvPr id="54" name="Rounded Rectangle 53">
                <a:extLst>
                  <a:ext uri="{FF2B5EF4-FFF2-40B4-BE49-F238E27FC236}">
                    <a16:creationId xmlns:a16="http://schemas.microsoft.com/office/drawing/2014/main" id="{19D93EFB-F4FC-9343-BE42-B4872EF0AE68}"/>
                  </a:ext>
                </a:extLst>
              </p:cNvPr>
              <p:cNvSpPr/>
              <p:nvPr/>
            </p:nvSpPr>
            <p:spPr>
              <a:xfrm>
                <a:off x="3238685" y="3476782"/>
                <a:ext cx="1681503" cy="595831"/>
              </a:xfrm>
              <a:prstGeom prst="roundRect">
                <a:avLst>
                  <a:gd name="adj" fmla="val 50000"/>
                </a:avLst>
              </a:prstGeom>
              <a:solidFill>
                <a:srgbClr val="FF890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1050" b="1" dirty="0">
                    <a:solidFill>
                      <a:schemeClr val="bg1"/>
                    </a:solidFill>
                    <a:latin typeface="Arial" panose="020B0604020202020204" pitchFamily="34" charset="0"/>
                    <a:cs typeface="Arial" panose="020B0604020202020204" pitchFamily="34" charset="0"/>
                  </a:rPr>
                  <a:t>Indorama Eleme Petrochemicals Ltd.</a:t>
                </a:r>
              </a:p>
            </p:txBody>
          </p:sp>
          <p:sp>
            <p:nvSpPr>
              <p:cNvPr id="55" name="Rounded Rectangle 54">
                <a:extLst>
                  <a:ext uri="{FF2B5EF4-FFF2-40B4-BE49-F238E27FC236}">
                    <a16:creationId xmlns:a16="http://schemas.microsoft.com/office/drawing/2014/main" id="{072E0036-24B5-7C47-A448-7CDE593F3830}"/>
                  </a:ext>
                </a:extLst>
              </p:cNvPr>
              <p:cNvSpPr/>
              <p:nvPr/>
            </p:nvSpPr>
            <p:spPr>
              <a:xfrm>
                <a:off x="4731743" y="3408606"/>
                <a:ext cx="526057" cy="319919"/>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bg1"/>
                    </a:solidFill>
                    <a:latin typeface="Arial" panose="020B0604020202020204" pitchFamily="34" charset="0"/>
                    <a:cs typeface="Arial" panose="020B0604020202020204" pitchFamily="34" charset="0"/>
                  </a:rPr>
                  <a:t>65%</a:t>
                </a:r>
                <a:endParaRPr lang="en-US" sz="1050" dirty="0">
                  <a:solidFill>
                    <a:schemeClr val="bg1"/>
                  </a:solidFill>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05293EDD-B5CA-434B-9B62-7648FAC8645A}"/>
                </a:ext>
              </a:extLst>
            </p:cNvPr>
            <p:cNvGrpSpPr/>
            <p:nvPr/>
          </p:nvGrpSpPr>
          <p:grpSpPr>
            <a:xfrm>
              <a:off x="2934403" y="4343400"/>
              <a:ext cx="2019115" cy="664007"/>
              <a:chOff x="5424101" y="3386813"/>
              <a:chExt cx="2019115" cy="664007"/>
            </a:xfrm>
          </p:grpSpPr>
          <p:sp>
            <p:nvSpPr>
              <p:cNvPr id="52" name="Rounded Rectangle 51">
                <a:extLst>
                  <a:ext uri="{FF2B5EF4-FFF2-40B4-BE49-F238E27FC236}">
                    <a16:creationId xmlns:a16="http://schemas.microsoft.com/office/drawing/2014/main" id="{0DC2E17C-263F-9F4D-9AF6-07C50BD22B3A}"/>
                  </a:ext>
                </a:extLst>
              </p:cNvPr>
              <p:cNvSpPr/>
              <p:nvPr/>
            </p:nvSpPr>
            <p:spPr>
              <a:xfrm>
                <a:off x="5424101" y="3454989"/>
                <a:ext cx="1681503" cy="595831"/>
              </a:xfrm>
              <a:prstGeom prst="roundRect">
                <a:avLst>
                  <a:gd name="adj" fmla="val 50000"/>
                </a:avLst>
              </a:prstGeom>
              <a:solidFill>
                <a:srgbClr val="FF890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1050" b="1" dirty="0">
                    <a:solidFill>
                      <a:schemeClr val="bg1"/>
                    </a:solidFill>
                    <a:latin typeface="Arial" panose="020B0604020202020204" pitchFamily="34" charset="0"/>
                    <a:cs typeface="Arial" panose="020B0604020202020204" pitchFamily="34" charset="0"/>
                  </a:rPr>
                  <a:t>Indorama</a:t>
                </a:r>
              </a:p>
              <a:p>
                <a:pPr algn="ctr"/>
                <a:r>
                  <a:rPr lang="en-US" sz="1050" b="1" dirty="0">
                    <a:solidFill>
                      <a:schemeClr val="bg1"/>
                    </a:solidFill>
                    <a:latin typeface="Arial" panose="020B0604020202020204" pitchFamily="34" charset="0"/>
                    <a:cs typeface="Arial" panose="020B0604020202020204" pitchFamily="34" charset="0"/>
                  </a:rPr>
                  <a:t>Ventures Olefins </a:t>
                </a:r>
              </a:p>
            </p:txBody>
          </p:sp>
          <p:sp>
            <p:nvSpPr>
              <p:cNvPr id="53" name="Rounded Rectangle 52">
                <a:extLst>
                  <a:ext uri="{FF2B5EF4-FFF2-40B4-BE49-F238E27FC236}">
                    <a16:creationId xmlns:a16="http://schemas.microsoft.com/office/drawing/2014/main" id="{682F7390-BC45-F649-B413-AEA4C49E26AD}"/>
                  </a:ext>
                </a:extLst>
              </p:cNvPr>
              <p:cNvSpPr/>
              <p:nvPr/>
            </p:nvSpPr>
            <p:spPr>
              <a:xfrm>
                <a:off x="6917159" y="3386813"/>
                <a:ext cx="526057" cy="319919"/>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bg1"/>
                    </a:solidFill>
                    <a:latin typeface="Arial" panose="020B0604020202020204" pitchFamily="34" charset="0"/>
                    <a:cs typeface="Arial" panose="020B0604020202020204" pitchFamily="34" charset="0"/>
                  </a:rPr>
                  <a:t>10%</a:t>
                </a:r>
                <a:endParaRPr lang="en-US" sz="1050" dirty="0">
                  <a:solidFill>
                    <a:schemeClr val="bg1"/>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211A4265-B651-5F4C-AFCE-F0BF3380D75C}"/>
                </a:ext>
              </a:extLst>
            </p:cNvPr>
            <p:cNvGrpSpPr/>
            <p:nvPr/>
          </p:nvGrpSpPr>
          <p:grpSpPr>
            <a:xfrm>
              <a:off x="2933885" y="2764993"/>
              <a:ext cx="2019115" cy="664007"/>
              <a:chOff x="3238685" y="4983584"/>
              <a:chExt cx="2019115" cy="664007"/>
            </a:xfrm>
          </p:grpSpPr>
          <p:sp>
            <p:nvSpPr>
              <p:cNvPr id="50" name="Rounded Rectangle 49">
                <a:extLst>
                  <a:ext uri="{FF2B5EF4-FFF2-40B4-BE49-F238E27FC236}">
                    <a16:creationId xmlns:a16="http://schemas.microsoft.com/office/drawing/2014/main" id="{23C15AA8-2C13-654D-9CEA-FB2C36336479}"/>
                  </a:ext>
                </a:extLst>
              </p:cNvPr>
              <p:cNvSpPr/>
              <p:nvPr/>
            </p:nvSpPr>
            <p:spPr>
              <a:xfrm>
                <a:off x="3238685" y="5051760"/>
                <a:ext cx="1681503" cy="595831"/>
              </a:xfrm>
              <a:prstGeom prst="roundRect">
                <a:avLst>
                  <a:gd name="adj" fmla="val 50000"/>
                </a:avLst>
              </a:prstGeom>
              <a:solidFill>
                <a:srgbClr val="FF8900"/>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US" sz="1050" b="1" dirty="0">
                    <a:solidFill>
                      <a:schemeClr val="bg1"/>
                    </a:solidFill>
                    <a:latin typeface="Arial" panose="020B0604020202020204" pitchFamily="34" charset="0"/>
                    <a:cs typeface="Arial" panose="020B0604020202020204" pitchFamily="34" charset="0"/>
                  </a:rPr>
                  <a:t>Indorama Synthetics</a:t>
                </a:r>
              </a:p>
            </p:txBody>
          </p:sp>
          <p:sp>
            <p:nvSpPr>
              <p:cNvPr id="51" name="Rounded Rectangle 50">
                <a:extLst>
                  <a:ext uri="{FF2B5EF4-FFF2-40B4-BE49-F238E27FC236}">
                    <a16:creationId xmlns:a16="http://schemas.microsoft.com/office/drawing/2014/main" id="{2098ED0B-62AE-7449-8CA2-09A90E6E04E1}"/>
                  </a:ext>
                </a:extLst>
              </p:cNvPr>
              <p:cNvSpPr/>
              <p:nvPr/>
            </p:nvSpPr>
            <p:spPr>
              <a:xfrm>
                <a:off x="4731743" y="4983584"/>
                <a:ext cx="526057" cy="319919"/>
              </a:xfrm>
              <a:prstGeom prst="roundRect">
                <a:avLst>
                  <a:gd name="adj" fmla="val 50000"/>
                </a:avLst>
              </a:prstGeom>
              <a:solidFill>
                <a:srgbClr val="2D3092"/>
              </a:solidFill>
              <a:ln w="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bg1"/>
                    </a:solidFill>
                    <a:latin typeface="Arial" panose="020B0604020202020204" pitchFamily="34" charset="0"/>
                    <a:cs typeface="Arial" panose="020B0604020202020204" pitchFamily="34" charset="0"/>
                  </a:rPr>
                  <a:t>90%</a:t>
                </a:r>
                <a:endParaRPr lang="en-US" sz="1050" dirty="0">
                  <a:solidFill>
                    <a:schemeClr val="bg1"/>
                  </a:solidFill>
                  <a:latin typeface="Arial" panose="020B0604020202020204" pitchFamily="34" charset="0"/>
                  <a:cs typeface="Arial" panose="020B0604020202020204" pitchFamily="34" charset="0"/>
                </a:endParaRPr>
              </a:p>
            </p:txBody>
          </p:sp>
        </p:grpSp>
      </p:grpSp>
      <p:cxnSp>
        <p:nvCxnSpPr>
          <p:cNvPr id="56" name="Elbow Connector 55">
            <a:extLst>
              <a:ext uri="{FF2B5EF4-FFF2-40B4-BE49-F238E27FC236}">
                <a16:creationId xmlns:a16="http://schemas.microsoft.com/office/drawing/2014/main" id="{7B528F9F-71F4-1C43-8E9A-7C07B3F19A36}"/>
              </a:ext>
            </a:extLst>
          </p:cNvPr>
          <p:cNvCxnSpPr>
            <a:stCxn id="4" idx="2"/>
            <a:endCxn id="11" idx="0"/>
          </p:cNvCxnSpPr>
          <p:nvPr/>
        </p:nvCxnSpPr>
        <p:spPr>
          <a:xfrm rot="5400000">
            <a:off x="3485961" y="275080"/>
            <a:ext cx="576088" cy="4478823"/>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a16="http://schemas.microsoft.com/office/drawing/2014/main" id="{B8AF3F86-394E-FA4C-BC60-6D960B124047}"/>
              </a:ext>
            </a:extLst>
          </p:cNvPr>
          <p:cNvSpPr/>
          <p:nvPr/>
        </p:nvSpPr>
        <p:spPr>
          <a:xfrm>
            <a:off x="10657407" y="1676400"/>
            <a:ext cx="1130636" cy="305393"/>
          </a:xfrm>
          <a:prstGeom prst="roundRect">
            <a:avLst>
              <a:gd name="adj" fmla="val 50000"/>
            </a:avLst>
          </a:prstGeom>
          <a:solidFill>
            <a:srgbClr val="2D3092"/>
          </a:solidFill>
          <a:ln w="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bg1"/>
                </a:solidFill>
                <a:latin typeface="Arial" panose="020B0604020202020204" pitchFamily="34" charset="0"/>
                <a:cs typeface="Arial" panose="020B0604020202020204" pitchFamily="34" charset="0"/>
              </a:rPr>
              <a:t>Shareholding %</a:t>
            </a:r>
            <a:endParaRPr lang="en-US" sz="900" dirty="0">
              <a:solidFill>
                <a:schemeClr val="bg1"/>
              </a:solidFill>
              <a:latin typeface="Arial" panose="020B0604020202020204" pitchFamily="34" charset="0"/>
              <a:cs typeface="Arial" panose="020B0604020202020204" pitchFamily="34" charset="0"/>
            </a:endParaRPr>
          </a:p>
        </p:txBody>
      </p:sp>
      <p:grpSp>
        <p:nvGrpSpPr>
          <p:cNvPr id="58" name="Group 57">
            <a:extLst>
              <a:ext uri="{FF2B5EF4-FFF2-40B4-BE49-F238E27FC236}">
                <a16:creationId xmlns:a16="http://schemas.microsoft.com/office/drawing/2014/main" id="{E24D103F-4328-C84D-AC4F-5EB9C38F537B}"/>
              </a:ext>
            </a:extLst>
          </p:cNvPr>
          <p:cNvGrpSpPr/>
          <p:nvPr/>
        </p:nvGrpSpPr>
        <p:grpSpPr>
          <a:xfrm>
            <a:off x="698855" y="5385062"/>
            <a:ext cx="2019115" cy="664007"/>
            <a:chOff x="9797519" y="4172778"/>
            <a:chExt cx="2019115" cy="664007"/>
          </a:xfrm>
        </p:grpSpPr>
        <p:sp>
          <p:nvSpPr>
            <p:cNvPr id="59" name="Rounded Rectangle 58">
              <a:extLst>
                <a:ext uri="{FF2B5EF4-FFF2-40B4-BE49-F238E27FC236}">
                  <a16:creationId xmlns:a16="http://schemas.microsoft.com/office/drawing/2014/main" id="{5A36DA98-DECC-DC4D-BE85-60E093588B26}"/>
                </a:ext>
              </a:extLst>
            </p:cNvPr>
            <p:cNvSpPr/>
            <p:nvPr/>
          </p:nvSpPr>
          <p:spPr>
            <a:xfrm>
              <a:off x="9797519" y="4240954"/>
              <a:ext cx="1681503" cy="595831"/>
            </a:xfrm>
            <a:prstGeom prst="roundRect">
              <a:avLst>
                <a:gd name="adj" fmla="val 50000"/>
              </a:avLst>
            </a:prstGeom>
            <a:solidFill>
              <a:srgbClr val="179B43"/>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GB" sz="1050" b="1" dirty="0">
                  <a:solidFill>
                    <a:schemeClr val="bg1"/>
                  </a:solidFill>
                  <a:latin typeface="Arial" panose="020B0604020202020204" pitchFamily="34" charset="0"/>
                  <a:cs typeface="Arial" panose="020B0604020202020204" pitchFamily="34" charset="0"/>
                </a:rPr>
                <a:t>Adufertil Fertilizantes Ltda</a:t>
              </a:r>
              <a:endParaRPr lang="en-US" sz="1050" b="1" dirty="0">
                <a:solidFill>
                  <a:schemeClr val="bg1"/>
                </a:solidFill>
                <a:latin typeface="Arial" panose="020B0604020202020204" pitchFamily="34" charset="0"/>
                <a:cs typeface="Arial" panose="020B0604020202020204" pitchFamily="34" charset="0"/>
              </a:endParaRPr>
            </a:p>
          </p:txBody>
        </p:sp>
        <p:sp>
          <p:nvSpPr>
            <p:cNvPr id="60" name="Rounded Rectangle 59">
              <a:extLst>
                <a:ext uri="{FF2B5EF4-FFF2-40B4-BE49-F238E27FC236}">
                  <a16:creationId xmlns:a16="http://schemas.microsoft.com/office/drawing/2014/main" id="{B68ED94D-CD6A-B14D-ACC1-0C6E817717EC}"/>
                </a:ext>
              </a:extLst>
            </p:cNvPr>
            <p:cNvSpPr/>
            <p:nvPr/>
          </p:nvSpPr>
          <p:spPr>
            <a:xfrm>
              <a:off x="11290577" y="4172778"/>
              <a:ext cx="526057" cy="319919"/>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bg1"/>
                  </a:solidFill>
                  <a:latin typeface="Arial" panose="020B0604020202020204" pitchFamily="34" charset="0"/>
                  <a:cs typeface="Arial" panose="020B0604020202020204" pitchFamily="34" charset="0"/>
                </a:rPr>
                <a:t>100%</a:t>
              </a:r>
              <a:endParaRPr lang="en-US" sz="105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84493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08349" y="152458"/>
            <a:ext cx="11243333" cy="546100"/>
          </a:xfrm>
        </p:spPr>
        <p:txBody>
          <a:bodyPr/>
          <a:lstStyle/>
          <a:p>
            <a:r>
              <a:rPr lang="en-US" dirty="0" smtClean="0"/>
              <a:t>Awards &amp; Recognition</a:t>
            </a:r>
            <a:endParaRPr lang="en-IN" dirty="0"/>
          </a:p>
        </p:txBody>
      </p:sp>
      <p:sp>
        <p:nvSpPr>
          <p:cNvPr id="5" name="TextBox 4"/>
          <p:cNvSpPr txBox="1"/>
          <p:nvPr/>
        </p:nvSpPr>
        <p:spPr>
          <a:xfrm>
            <a:off x="8709577" y="5089926"/>
            <a:ext cx="2919678" cy="830997"/>
          </a:xfrm>
          <a:prstGeom prst="rect">
            <a:avLst/>
          </a:prstGeom>
          <a:solidFill>
            <a:schemeClr val="bg1">
              <a:lumMod val="85000"/>
            </a:schemeClr>
          </a:solidFill>
        </p:spPr>
        <p:txBody>
          <a:bodyPr wrap="square" rtlCol="0">
            <a:spAutoFit/>
          </a:bodyPr>
          <a:lstStyle/>
          <a:p>
            <a:r>
              <a:rPr lang="en-US" sz="1600" dirty="0">
                <a:latin typeface="Arial" panose="020B0604020202020204" pitchFamily="34" charset="0"/>
                <a:cs typeface="Arial" panose="020B0604020202020204" pitchFamily="34" charset="0"/>
              </a:rPr>
              <a:t>Certificate of appreciation in SHE from </a:t>
            </a:r>
            <a:r>
              <a:rPr lang="en-US" sz="1600" dirty="0" smtClean="0">
                <a:latin typeface="Arial" panose="020B0604020202020204" pitchFamily="34" charset="0"/>
                <a:cs typeface="Arial" panose="020B0604020202020204" pitchFamily="34" charset="0"/>
              </a:rPr>
              <a:t>CII &amp; NSC </a:t>
            </a:r>
            <a:r>
              <a:rPr lang="en-US" sz="1600" dirty="0">
                <a:latin typeface="Arial" panose="020B0604020202020204" pitchFamily="34" charset="0"/>
                <a:cs typeface="Arial" panose="020B0604020202020204" pitchFamily="34" charset="0"/>
              </a:rPr>
              <a:t>in 2020-21</a:t>
            </a:r>
            <a:endParaRPr lang="en-IN" sz="1600" dirty="0">
              <a:latin typeface="Arial" panose="020B0604020202020204" pitchFamily="34" charset="0"/>
              <a:cs typeface="Arial" panose="020B0604020202020204" pitchFamily="34" charset="0"/>
            </a:endParaRPr>
          </a:p>
        </p:txBody>
      </p:sp>
      <p:sp>
        <p:nvSpPr>
          <p:cNvPr id="6" name="TextBox 5"/>
          <p:cNvSpPr txBox="1"/>
          <p:nvPr/>
        </p:nvSpPr>
        <p:spPr>
          <a:xfrm>
            <a:off x="8799871" y="3781876"/>
            <a:ext cx="2353517" cy="830997"/>
          </a:xfrm>
          <a:prstGeom prst="rect">
            <a:avLst/>
          </a:prstGeom>
          <a:solidFill>
            <a:schemeClr val="accent3">
              <a:lumMod val="40000"/>
              <a:lumOff val="60000"/>
            </a:schemeClr>
          </a:solidFill>
        </p:spPr>
        <p:txBody>
          <a:bodyPr wrap="square" rtlCol="0">
            <a:spAutoFit/>
          </a:bodyPr>
          <a:lstStyle/>
          <a:p>
            <a:r>
              <a:rPr lang="en-US" sz="1600" dirty="0">
                <a:latin typeface="Arial" panose="020B0604020202020204" pitchFamily="34" charset="0"/>
                <a:cs typeface="Arial" panose="020B0604020202020204" pitchFamily="34" charset="0"/>
              </a:rPr>
              <a:t>Golden peacock award for occupational health and safety in 20-21</a:t>
            </a:r>
            <a:endParaRPr lang="en-IN" sz="16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0581" y="833666"/>
            <a:ext cx="1370763" cy="177691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5202" y="833666"/>
            <a:ext cx="1315331" cy="176944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204" y="872726"/>
            <a:ext cx="4108715" cy="2427671"/>
          </a:xfrm>
          <a:prstGeom prst="rect">
            <a:avLst/>
          </a:prstGeom>
          <a:ln w="6350">
            <a:solidFill>
              <a:schemeClr val="tx1"/>
            </a:solidFill>
          </a:ln>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09578" y="785300"/>
            <a:ext cx="2353517" cy="2666057"/>
          </a:xfrm>
          <a:prstGeom prst="rect">
            <a:avLst/>
          </a:prstGeom>
          <a:ln w="6350">
            <a:solidFill>
              <a:schemeClr val="tx1"/>
            </a:solidFill>
          </a:ln>
        </p:spPr>
      </p:pic>
      <p:sp>
        <p:nvSpPr>
          <p:cNvPr id="12" name="TextBox 11"/>
          <p:cNvSpPr txBox="1"/>
          <p:nvPr/>
        </p:nvSpPr>
        <p:spPr>
          <a:xfrm>
            <a:off x="4700967" y="4812928"/>
            <a:ext cx="3817239" cy="1384995"/>
          </a:xfrm>
          <a:prstGeom prst="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lin ang="8100000" scaled="1"/>
            <a:tileRect/>
          </a:gradFill>
        </p:spPr>
        <p:txBody>
          <a:bodyPr wrap="square" rtlCol="0">
            <a:spAutoFit/>
          </a:bodyPr>
          <a:lstStyle>
            <a:defPPr>
              <a:defRPr lang="en-US"/>
            </a:defPPr>
            <a:lvl1pPr>
              <a:defRPr sz="1400">
                <a:latin typeface="Arial" panose="020B0604020202020204" pitchFamily="34" charset="0"/>
                <a:cs typeface="Arial" panose="020B0604020202020204" pitchFamily="34" charset="0"/>
              </a:defRPr>
            </a:lvl1pPr>
          </a:lstStyle>
          <a:p>
            <a:endParaRPr lang="en-IN" dirty="0"/>
          </a:p>
          <a:p>
            <a:r>
              <a:rPr lang="en-IN" dirty="0"/>
              <a:t>Environment Protection Award for DAP/NPK without Captive acid  in 18-19  , 19-20  and SSP (Single Super Phosphate) category in 18-19, 19-20 &amp; 20-21 </a:t>
            </a:r>
            <a:r>
              <a:rPr lang="en-IN" dirty="0" smtClean="0"/>
              <a:t>&amp; 22-23 from FAI</a:t>
            </a:r>
          </a:p>
          <a:p>
            <a:r>
              <a:rPr lang="en-IN" dirty="0" smtClean="0"/>
              <a:t> </a:t>
            </a:r>
            <a:r>
              <a:rPr lang="en-IN" dirty="0"/>
              <a:t>( Fertiliser association of India)</a:t>
            </a:r>
          </a:p>
        </p:txBody>
      </p:sp>
      <p:sp>
        <p:nvSpPr>
          <p:cNvPr id="13" name="TextBox 12"/>
          <p:cNvSpPr txBox="1"/>
          <p:nvPr/>
        </p:nvSpPr>
        <p:spPr>
          <a:xfrm>
            <a:off x="4761927" y="2923188"/>
            <a:ext cx="3345753" cy="1569660"/>
          </a:xfrm>
          <a:prstGeom prst="rect">
            <a:avLst/>
          </a:prstGeom>
          <a:solidFill>
            <a:schemeClr val="accent4">
              <a:lumMod val="20000"/>
              <a:lumOff val="80000"/>
            </a:schemeClr>
          </a:solidFill>
        </p:spPr>
        <p:txBody>
          <a:bodyPr wrap="square" rtlCol="0">
            <a:spAutoFit/>
          </a:bodyPr>
          <a:lstStyle/>
          <a:p>
            <a:r>
              <a:rPr lang="en-IN" sz="1600" dirty="0">
                <a:latin typeface="Arial" panose="020B0604020202020204" pitchFamily="34" charset="0"/>
                <a:cs typeface="Arial" panose="020B0604020202020204" pitchFamily="34" charset="0"/>
              </a:rPr>
              <a:t>5 Star rating in BSC Five star audit by British safety Council for Health and safety Management System and “Sword of Honour” for outstanding commitment towards Health and Safety  in 2020-21.</a:t>
            </a:r>
          </a:p>
        </p:txBody>
      </p:sp>
      <p:pic>
        <p:nvPicPr>
          <p:cNvPr id="15" name="Picture 14"/>
          <p:cNvPicPr>
            <a:picLocks noChangeAspect="1"/>
          </p:cNvPicPr>
          <p:nvPr/>
        </p:nvPicPr>
        <p:blipFill>
          <a:blip r:embed="rId6"/>
          <a:stretch>
            <a:fillRect/>
          </a:stretch>
        </p:blipFill>
        <p:spPr>
          <a:xfrm>
            <a:off x="422204" y="3494978"/>
            <a:ext cx="4087392" cy="2702946"/>
          </a:xfrm>
          <a:prstGeom prst="rect">
            <a:avLst/>
          </a:prstGeom>
          <a:ln>
            <a:solidFill>
              <a:schemeClr val="tx1"/>
            </a:solidFill>
          </a:ln>
        </p:spPr>
      </p:pic>
      <p:sp>
        <p:nvSpPr>
          <p:cNvPr id="16" name="Rectangle 15"/>
          <p:cNvSpPr/>
          <p:nvPr/>
        </p:nvSpPr>
        <p:spPr>
          <a:xfrm>
            <a:off x="422204" y="872726"/>
            <a:ext cx="4161936" cy="2085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FAI Annual Seminar 2019</a:t>
            </a:r>
            <a:endParaRPr lang="en-IN" dirty="0"/>
          </a:p>
        </p:txBody>
      </p:sp>
      <p:sp>
        <p:nvSpPr>
          <p:cNvPr id="17" name="Rectangle 16"/>
          <p:cNvSpPr/>
          <p:nvPr/>
        </p:nvSpPr>
        <p:spPr>
          <a:xfrm>
            <a:off x="377345" y="3390704"/>
            <a:ext cx="4161936" cy="2085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FAI Award 2020-21</a:t>
            </a:r>
            <a:endParaRPr lang="en-IN" dirty="0"/>
          </a:p>
        </p:txBody>
      </p:sp>
    </p:spTree>
    <p:extLst>
      <p:ext uri="{BB962C8B-B14F-4D97-AF65-F5344CB8AC3E}">
        <p14:creationId xmlns:p14="http://schemas.microsoft.com/office/powerpoint/2010/main" val="30485331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63274" y="2967335"/>
            <a:ext cx="3065456" cy="1107996"/>
          </a:xfrm>
          <a:prstGeom prst="rect">
            <a:avLst/>
          </a:prstGeom>
          <a:noFill/>
        </p:spPr>
        <p:txBody>
          <a:bodyPr wrap="none" lIns="91440" tIns="45720" rIns="91440" bIns="45720">
            <a:spAutoFit/>
          </a:bodyPr>
          <a:lstStyle/>
          <a:p>
            <a:pPr algn="ctr"/>
            <a:r>
              <a:rPr lang="en-US" sz="66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THANKS</a:t>
            </a:r>
            <a:endParaRPr lang="en-US" sz="66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2626690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GB" dirty="0" smtClean="0"/>
              <a:t>Products</a:t>
            </a:r>
            <a:endParaRPr lang="en-IN" dirty="0"/>
          </a:p>
        </p:txBody>
      </p:sp>
      <p:grpSp>
        <p:nvGrpSpPr>
          <p:cNvPr id="4" name="Group 3">
            <a:extLst>
              <a:ext uri="{FF2B5EF4-FFF2-40B4-BE49-F238E27FC236}">
                <a16:creationId xmlns:a16="http://schemas.microsoft.com/office/drawing/2014/main" id="{A2797252-9A29-644C-887A-3D18B4E25421}"/>
              </a:ext>
            </a:extLst>
          </p:cNvPr>
          <p:cNvGrpSpPr/>
          <p:nvPr/>
        </p:nvGrpSpPr>
        <p:grpSpPr>
          <a:xfrm>
            <a:off x="9309270" y="1295400"/>
            <a:ext cx="1892130" cy="5029200"/>
            <a:chOff x="3027524" y="1219200"/>
            <a:chExt cx="1892130" cy="5029200"/>
          </a:xfrm>
        </p:grpSpPr>
        <p:sp>
          <p:nvSpPr>
            <p:cNvPr id="5" name="Rounded Rectangle 4">
              <a:extLst>
                <a:ext uri="{FF2B5EF4-FFF2-40B4-BE49-F238E27FC236}">
                  <a16:creationId xmlns:a16="http://schemas.microsoft.com/office/drawing/2014/main" id="{761CD13C-E9E8-6F4E-BFF5-F36B6D79C654}"/>
                </a:ext>
              </a:extLst>
            </p:cNvPr>
            <p:cNvSpPr/>
            <p:nvPr/>
          </p:nvSpPr>
          <p:spPr>
            <a:xfrm>
              <a:off x="3027524" y="1219200"/>
              <a:ext cx="1892130" cy="5029200"/>
            </a:xfrm>
            <a:prstGeom prst="roundRect">
              <a:avLst>
                <a:gd name="adj" fmla="val 1738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t"/>
            <a:lstStyle/>
            <a:p>
              <a:pPr algn="ctr"/>
              <a:r>
                <a:rPr lang="en-US" sz="1400" b="1" dirty="0">
                  <a:solidFill>
                    <a:schemeClr val="tx1"/>
                  </a:solidFill>
                  <a:latin typeface="Arial" panose="020B0604020202020204" pitchFamily="34" charset="0"/>
                  <a:cs typeface="Arial" panose="020B0604020202020204" pitchFamily="34" charset="0"/>
                </a:rPr>
                <a:t>Chemicals</a:t>
              </a:r>
            </a:p>
          </p:txBody>
        </p:sp>
        <p:pic>
          <p:nvPicPr>
            <p:cNvPr id="6" name="Picture 24" descr="shutterstock_94203124.jpg">
              <a:extLst>
                <a:ext uri="{FF2B5EF4-FFF2-40B4-BE49-F238E27FC236}">
                  <a16:creationId xmlns:a16="http://schemas.microsoft.com/office/drawing/2014/main" id="{E2FB7009-5526-3248-9E49-AFFFF8CE6C6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91670" y="3039943"/>
              <a:ext cx="1409227" cy="939484"/>
            </a:xfrm>
            <a:prstGeom prst="roundRect">
              <a:avLst/>
            </a:prstGeom>
            <a:noFill/>
            <a:ln w="25400">
              <a:solidFill>
                <a:schemeClr val="lt1">
                  <a:hueOff val="0"/>
                  <a:satOff val="0"/>
                  <a:lumOff val="0"/>
                </a:schemeClr>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4">
              <a:extLst>
                <a:ext uri="{FF2B5EF4-FFF2-40B4-BE49-F238E27FC236}">
                  <a16:creationId xmlns:a16="http://schemas.microsoft.com/office/drawing/2014/main" id="{AC70B5DD-6A65-6B4C-9329-9AA0D7E15B2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3190043" y="4119738"/>
              <a:ext cx="1412038" cy="904343"/>
            </a:xfrm>
            <a:prstGeom prst="roundRect">
              <a:avLst/>
            </a:prstGeom>
            <a:noFill/>
            <a:ln w="25400">
              <a:solidFill>
                <a:schemeClr val="lt1">
                  <a:hueOff val="0"/>
                  <a:satOff val="0"/>
                  <a:lumOff val="0"/>
                </a:schemeClr>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BEC9230-21C4-B649-9607-A1E45B4142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90986" y="1918862"/>
              <a:ext cx="1414735" cy="986421"/>
            </a:xfrm>
            <a:prstGeom prst="roundRect">
              <a:avLst/>
            </a:prstGeom>
            <a:ln w="25400">
              <a:solidFill>
                <a:schemeClr val="lt1">
                  <a:hueOff val="0"/>
                  <a:satOff val="0"/>
                  <a:lumOff val="0"/>
                </a:schemeClr>
              </a:solidFill>
            </a:ln>
            <a:effectLst>
              <a:outerShdw blurRad="50800" dist="38100" dir="2700000" algn="tl" rotWithShape="0">
                <a:prstClr val="black">
                  <a:alpha val="40000"/>
                </a:prstClr>
              </a:outerShdw>
            </a:effectLst>
          </p:spPr>
        </p:pic>
        <p:sp>
          <p:nvSpPr>
            <p:cNvPr id="9" name="Rounded Rectangle 8">
              <a:extLst>
                <a:ext uri="{FF2B5EF4-FFF2-40B4-BE49-F238E27FC236}">
                  <a16:creationId xmlns:a16="http://schemas.microsoft.com/office/drawing/2014/main" id="{94F7749E-4748-1D48-9620-B65E167E1C5B}"/>
                </a:ext>
              </a:extLst>
            </p:cNvPr>
            <p:cNvSpPr/>
            <p:nvPr/>
          </p:nvSpPr>
          <p:spPr>
            <a:xfrm>
              <a:off x="3048000" y="2613848"/>
              <a:ext cx="1223117" cy="229088"/>
            </a:xfrm>
            <a:prstGeom prst="roundRect">
              <a:avLst>
                <a:gd name="adj" fmla="val 50000"/>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bg1"/>
                  </a:solidFill>
                  <a:latin typeface="Arial" panose="020B0604020202020204" pitchFamily="34" charset="0"/>
                  <a:cs typeface="Arial" panose="020B0604020202020204" pitchFamily="34" charset="0"/>
                </a:rPr>
                <a:t>Aromatics</a:t>
              </a:r>
            </a:p>
          </p:txBody>
        </p:sp>
        <p:sp>
          <p:nvSpPr>
            <p:cNvPr id="10" name="Rounded Rectangle 9">
              <a:extLst>
                <a:ext uri="{FF2B5EF4-FFF2-40B4-BE49-F238E27FC236}">
                  <a16:creationId xmlns:a16="http://schemas.microsoft.com/office/drawing/2014/main" id="{26921F7B-68F7-834C-891F-AD840620B601}"/>
                </a:ext>
              </a:extLst>
            </p:cNvPr>
            <p:cNvSpPr/>
            <p:nvPr/>
          </p:nvSpPr>
          <p:spPr>
            <a:xfrm>
              <a:off x="3048000" y="3687488"/>
              <a:ext cx="1223117" cy="229088"/>
            </a:xfrm>
            <a:prstGeom prst="roundRect">
              <a:avLst>
                <a:gd name="adj" fmla="val 50000"/>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bg1"/>
                  </a:solidFill>
                  <a:latin typeface="Arial" panose="020B0604020202020204" pitchFamily="34" charset="0"/>
                  <a:cs typeface="Arial" panose="020B0604020202020204" pitchFamily="34" charset="0"/>
                </a:rPr>
                <a:t>EO Derivatives</a:t>
              </a:r>
            </a:p>
          </p:txBody>
        </p:sp>
        <p:sp>
          <p:nvSpPr>
            <p:cNvPr id="11" name="Rounded Rectangle 10">
              <a:extLst>
                <a:ext uri="{FF2B5EF4-FFF2-40B4-BE49-F238E27FC236}">
                  <a16:creationId xmlns:a16="http://schemas.microsoft.com/office/drawing/2014/main" id="{309F0A1C-F906-C046-B26D-03203820C42F}"/>
                </a:ext>
              </a:extLst>
            </p:cNvPr>
            <p:cNvSpPr/>
            <p:nvPr/>
          </p:nvSpPr>
          <p:spPr>
            <a:xfrm>
              <a:off x="3048000" y="4685705"/>
              <a:ext cx="1223117" cy="229088"/>
            </a:xfrm>
            <a:prstGeom prst="roundRect">
              <a:avLst>
                <a:gd name="adj" fmla="val 50000"/>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bg1"/>
                  </a:solidFill>
                  <a:latin typeface="Arial" panose="020B0604020202020204" pitchFamily="34" charset="0"/>
                  <a:cs typeface="Arial" panose="020B0604020202020204" pitchFamily="34" charset="0"/>
                </a:rPr>
                <a:t>Specialty Chemicals</a:t>
              </a:r>
            </a:p>
          </p:txBody>
        </p:sp>
        <p:sp>
          <p:nvSpPr>
            <p:cNvPr id="12" name="Rounded Rectangle 11">
              <a:extLst>
                <a:ext uri="{FF2B5EF4-FFF2-40B4-BE49-F238E27FC236}">
                  <a16:creationId xmlns:a16="http://schemas.microsoft.com/office/drawing/2014/main" id="{806D530E-5265-6847-8CB9-5C7C2315767C}"/>
                </a:ext>
              </a:extLst>
            </p:cNvPr>
            <p:cNvSpPr/>
            <p:nvPr/>
          </p:nvSpPr>
          <p:spPr>
            <a:xfrm>
              <a:off x="4298102" y="1991353"/>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PX</a:t>
              </a:r>
              <a:endParaRPr lang="en-US" sz="800" dirty="0">
                <a:solidFill>
                  <a:schemeClr val="bg1"/>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0B4494C9-F7C3-874E-BC28-29FB78518157}"/>
                </a:ext>
              </a:extLst>
            </p:cNvPr>
            <p:cNvSpPr/>
            <p:nvPr/>
          </p:nvSpPr>
          <p:spPr>
            <a:xfrm>
              <a:off x="4298102" y="2220441"/>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PTA</a:t>
              </a:r>
              <a:endParaRPr lang="en-US" sz="800" dirty="0">
                <a:solidFill>
                  <a:schemeClr val="bg1"/>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685DD115-272B-EA4C-B733-FFA3FAE3039B}"/>
                </a:ext>
              </a:extLst>
            </p:cNvPr>
            <p:cNvSpPr/>
            <p:nvPr/>
          </p:nvSpPr>
          <p:spPr>
            <a:xfrm>
              <a:off x="4298102" y="3113143"/>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MEG</a:t>
              </a:r>
              <a:endParaRPr lang="en-US" sz="800" dirty="0">
                <a:solidFill>
                  <a:schemeClr val="bg1"/>
                </a:solidFill>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E2B84AAB-B678-9F49-8155-2C8B10C6D6B5}"/>
                </a:ext>
              </a:extLst>
            </p:cNvPr>
            <p:cNvSpPr/>
            <p:nvPr/>
          </p:nvSpPr>
          <p:spPr>
            <a:xfrm>
              <a:off x="4298102" y="3342231"/>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PED</a:t>
              </a:r>
              <a:endParaRPr lang="en-US" sz="800" dirty="0">
                <a:solidFill>
                  <a:schemeClr val="bg1"/>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CDF7F72D-4313-5146-9BD5-A8C1AB959B50}"/>
              </a:ext>
            </a:extLst>
          </p:cNvPr>
          <p:cNvGrpSpPr/>
          <p:nvPr/>
        </p:nvGrpSpPr>
        <p:grpSpPr>
          <a:xfrm>
            <a:off x="7221536" y="1295400"/>
            <a:ext cx="1915688" cy="5029200"/>
            <a:chOff x="9138951" y="1219200"/>
            <a:chExt cx="1915688" cy="5029200"/>
          </a:xfrm>
        </p:grpSpPr>
        <p:sp>
          <p:nvSpPr>
            <p:cNvPr id="17" name="Rounded Rectangle 16">
              <a:extLst>
                <a:ext uri="{FF2B5EF4-FFF2-40B4-BE49-F238E27FC236}">
                  <a16:creationId xmlns:a16="http://schemas.microsoft.com/office/drawing/2014/main" id="{10A32451-8192-F143-B701-B3AF324D47AF}"/>
                </a:ext>
              </a:extLst>
            </p:cNvPr>
            <p:cNvSpPr/>
            <p:nvPr/>
          </p:nvSpPr>
          <p:spPr>
            <a:xfrm>
              <a:off x="9138951" y="1219200"/>
              <a:ext cx="1915688" cy="5029200"/>
            </a:xfrm>
            <a:prstGeom prst="roundRect">
              <a:avLst>
                <a:gd name="adj" fmla="val 1738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t"/>
            <a:lstStyle/>
            <a:p>
              <a:pPr algn="ctr"/>
              <a:r>
                <a:rPr lang="en-US" sz="1400" b="1" dirty="0">
                  <a:solidFill>
                    <a:schemeClr val="tx1"/>
                  </a:solidFill>
                  <a:latin typeface="Arial" panose="020B0604020202020204" pitchFamily="34" charset="0"/>
                  <a:cs typeface="Arial" panose="020B0604020202020204" pitchFamily="34" charset="0"/>
                </a:rPr>
                <a:t>Medical Gloves</a:t>
              </a:r>
            </a:p>
          </p:txBody>
        </p:sp>
        <p:pic>
          <p:nvPicPr>
            <p:cNvPr id="18" name="Picture 26" descr="shutterstock_114977008.jpg">
              <a:extLst>
                <a:ext uri="{FF2B5EF4-FFF2-40B4-BE49-F238E27FC236}">
                  <a16:creationId xmlns:a16="http://schemas.microsoft.com/office/drawing/2014/main" id="{60E1EF39-8827-9C43-8CAD-9B312866F87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9439062" y="1892891"/>
              <a:ext cx="1278377" cy="1018657"/>
            </a:xfrm>
            <a:prstGeom prst="roundRect">
              <a:avLst/>
            </a:prstGeom>
            <a:noFill/>
            <a:ln w="25400">
              <a:solidFill>
                <a:schemeClr val="lt1">
                  <a:hueOff val="0"/>
                  <a:satOff val="0"/>
                  <a:lumOff val="0"/>
                </a:schemeClr>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ounded Rectangle 18">
              <a:extLst>
                <a:ext uri="{FF2B5EF4-FFF2-40B4-BE49-F238E27FC236}">
                  <a16:creationId xmlns:a16="http://schemas.microsoft.com/office/drawing/2014/main" id="{E20BDBF7-58C9-984D-876F-6B2A06C0F04D}"/>
                </a:ext>
              </a:extLst>
            </p:cNvPr>
            <p:cNvSpPr/>
            <p:nvPr/>
          </p:nvSpPr>
          <p:spPr>
            <a:xfrm>
              <a:off x="9296400" y="2613848"/>
              <a:ext cx="1130842" cy="229088"/>
            </a:xfrm>
            <a:prstGeom prst="roundRect">
              <a:avLst>
                <a:gd name="adj" fmla="val 50000"/>
              </a:avLst>
            </a:prstGeom>
            <a:solidFill>
              <a:srgbClr val="F7C50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bg1"/>
                  </a:solidFill>
                  <a:latin typeface="Arial" panose="020B0604020202020204" pitchFamily="34" charset="0"/>
                  <a:cs typeface="Arial" panose="020B0604020202020204" pitchFamily="34" charset="0"/>
                </a:rPr>
                <a:t>Single Use Gloves</a:t>
              </a:r>
            </a:p>
          </p:txBody>
        </p:sp>
      </p:grpSp>
      <p:grpSp>
        <p:nvGrpSpPr>
          <p:cNvPr id="20" name="Group 19">
            <a:extLst>
              <a:ext uri="{FF2B5EF4-FFF2-40B4-BE49-F238E27FC236}">
                <a16:creationId xmlns:a16="http://schemas.microsoft.com/office/drawing/2014/main" id="{C5F05E22-0E96-C145-A21E-22890CCA87F1}"/>
              </a:ext>
            </a:extLst>
          </p:cNvPr>
          <p:cNvGrpSpPr/>
          <p:nvPr/>
        </p:nvGrpSpPr>
        <p:grpSpPr>
          <a:xfrm>
            <a:off x="3058541" y="1295400"/>
            <a:ext cx="1930134" cy="5029200"/>
            <a:chOff x="990600" y="1219200"/>
            <a:chExt cx="1930134" cy="5029200"/>
          </a:xfrm>
        </p:grpSpPr>
        <p:sp>
          <p:nvSpPr>
            <p:cNvPr id="21" name="Rounded Rectangle 20">
              <a:extLst>
                <a:ext uri="{FF2B5EF4-FFF2-40B4-BE49-F238E27FC236}">
                  <a16:creationId xmlns:a16="http://schemas.microsoft.com/office/drawing/2014/main" id="{DBD10669-E8F0-A045-8C79-B1CF3404A492}"/>
                </a:ext>
              </a:extLst>
            </p:cNvPr>
            <p:cNvSpPr/>
            <p:nvPr/>
          </p:nvSpPr>
          <p:spPr>
            <a:xfrm>
              <a:off x="990600" y="1219200"/>
              <a:ext cx="1930134" cy="5029200"/>
            </a:xfrm>
            <a:prstGeom prst="roundRect">
              <a:avLst>
                <a:gd name="adj" fmla="val 1738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t"/>
            <a:lstStyle/>
            <a:p>
              <a:pPr algn="ctr"/>
              <a:r>
                <a:rPr lang="en-US" sz="1400" b="1" dirty="0">
                  <a:solidFill>
                    <a:schemeClr val="tx1"/>
                  </a:solidFill>
                  <a:latin typeface="Arial" panose="020B0604020202020204" pitchFamily="34" charset="0"/>
                  <a:cs typeface="Arial" panose="020B0604020202020204" pitchFamily="34" charset="0"/>
                </a:rPr>
                <a:t>Polymers</a:t>
              </a:r>
              <a:endParaRPr lang="en-US" sz="1400" dirty="0">
                <a:solidFill>
                  <a:schemeClr val="tx1"/>
                </a:solidFill>
                <a:latin typeface="Arial" panose="020B0604020202020204" pitchFamily="34" charset="0"/>
                <a:cs typeface="Arial" panose="020B0604020202020204" pitchFamily="34" charset="0"/>
              </a:endParaRPr>
            </a:p>
          </p:txBody>
        </p:sp>
        <p:pic>
          <p:nvPicPr>
            <p:cNvPr id="22" name="Picture 15">
              <a:extLst>
                <a:ext uri="{FF2B5EF4-FFF2-40B4-BE49-F238E27FC236}">
                  <a16:creationId xmlns:a16="http://schemas.microsoft.com/office/drawing/2014/main" id="{2DF5A9FF-C1B3-854C-9741-B1B6ED7B792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gray">
            <a:xfrm>
              <a:off x="1202222" y="3037794"/>
              <a:ext cx="1371329" cy="926803"/>
            </a:xfrm>
            <a:prstGeom prst="roundRect">
              <a:avLst/>
            </a:prstGeom>
            <a:noFill/>
            <a:ln w="25400">
              <a:solidFill>
                <a:schemeClr val="lt1">
                  <a:hueOff val="0"/>
                  <a:satOff val="0"/>
                  <a:lumOff val="0"/>
                </a:schemeClr>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2" descr="shutterstock_135781739.jpg">
              <a:extLst>
                <a:ext uri="{FF2B5EF4-FFF2-40B4-BE49-F238E27FC236}">
                  <a16:creationId xmlns:a16="http://schemas.microsoft.com/office/drawing/2014/main" id="{BCC111D9-245A-0B4E-92EB-137F1BBFC8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96480" y="1892891"/>
              <a:ext cx="1399407" cy="1005789"/>
            </a:xfrm>
            <a:prstGeom prst="roundRect">
              <a:avLst/>
            </a:prstGeom>
            <a:ln w="25400">
              <a:solidFill>
                <a:schemeClr val="lt1">
                  <a:hueOff val="0"/>
                  <a:satOff val="0"/>
                  <a:lumOff val="0"/>
                </a:schemeClr>
              </a:solidFill>
            </a:ln>
            <a:effectLst>
              <a:outerShdw blurRad="50800" dist="38100" dir="2700000" algn="tl" rotWithShape="0">
                <a:prstClr val="black">
                  <a:alpha val="40000"/>
                </a:prstClr>
              </a:outerShdw>
            </a:effectLst>
          </p:spPr>
        </p:pic>
        <p:sp>
          <p:nvSpPr>
            <p:cNvPr id="24" name="Rounded Rectangle 23">
              <a:extLst>
                <a:ext uri="{FF2B5EF4-FFF2-40B4-BE49-F238E27FC236}">
                  <a16:creationId xmlns:a16="http://schemas.microsoft.com/office/drawing/2014/main" id="{5A04284F-BEEF-F84C-B3F7-9F48F4811BD2}"/>
                </a:ext>
              </a:extLst>
            </p:cNvPr>
            <p:cNvSpPr/>
            <p:nvPr/>
          </p:nvSpPr>
          <p:spPr>
            <a:xfrm>
              <a:off x="2293343" y="1991353"/>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HDPE</a:t>
              </a:r>
              <a:endParaRPr lang="en-US" sz="800" dirty="0">
                <a:solidFill>
                  <a:schemeClr val="bg1"/>
                </a:solidFill>
                <a:latin typeface="Arial" panose="020B0604020202020204" pitchFamily="34" charset="0"/>
                <a:cs typeface="Arial" panose="020B0604020202020204" pitchFamily="34" charset="0"/>
              </a:endParaRPr>
            </a:p>
          </p:txBody>
        </p:sp>
        <p:sp>
          <p:nvSpPr>
            <p:cNvPr id="25" name="Rounded Rectangle 24">
              <a:extLst>
                <a:ext uri="{FF2B5EF4-FFF2-40B4-BE49-F238E27FC236}">
                  <a16:creationId xmlns:a16="http://schemas.microsoft.com/office/drawing/2014/main" id="{B2000555-E198-334F-8A93-8E7E451E18CC}"/>
                </a:ext>
              </a:extLst>
            </p:cNvPr>
            <p:cNvSpPr/>
            <p:nvPr/>
          </p:nvSpPr>
          <p:spPr>
            <a:xfrm>
              <a:off x="2293343" y="2220441"/>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LLDPE</a:t>
              </a:r>
              <a:endParaRPr lang="en-US" sz="800" dirty="0">
                <a:solidFill>
                  <a:schemeClr val="bg1"/>
                </a:solidFill>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F41DA3C7-5B7D-094F-9E67-B2BC6C15400F}"/>
                </a:ext>
              </a:extLst>
            </p:cNvPr>
            <p:cNvSpPr/>
            <p:nvPr/>
          </p:nvSpPr>
          <p:spPr>
            <a:xfrm>
              <a:off x="2293343" y="2449529"/>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HPP</a:t>
              </a:r>
              <a:endParaRPr lang="en-US" sz="800" dirty="0">
                <a:solidFill>
                  <a:schemeClr val="bg1"/>
                </a:solidFill>
                <a:latin typeface="Arial" panose="020B0604020202020204" pitchFamily="34" charset="0"/>
                <a:cs typeface="Arial" panose="020B0604020202020204" pitchFamily="34" charset="0"/>
              </a:endParaRPr>
            </a:p>
          </p:txBody>
        </p:sp>
        <p:sp>
          <p:nvSpPr>
            <p:cNvPr id="27" name="Rounded Rectangle 26">
              <a:extLst>
                <a:ext uri="{FF2B5EF4-FFF2-40B4-BE49-F238E27FC236}">
                  <a16:creationId xmlns:a16="http://schemas.microsoft.com/office/drawing/2014/main" id="{A97809B0-6E55-DC4B-99FC-7488A7799B52}"/>
                </a:ext>
              </a:extLst>
            </p:cNvPr>
            <p:cNvSpPr/>
            <p:nvPr/>
          </p:nvSpPr>
          <p:spPr>
            <a:xfrm>
              <a:off x="2293343" y="2678616"/>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COPP</a:t>
              </a:r>
              <a:endParaRPr lang="en-US" sz="800" dirty="0">
                <a:solidFill>
                  <a:schemeClr val="bg1"/>
                </a:solidFill>
                <a:latin typeface="Arial" panose="020B0604020202020204" pitchFamily="34" charset="0"/>
                <a:cs typeface="Arial" panose="020B0604020202020204" pitchFamily="34" charset="0"/>
              </a:endParaRPr>
            </a:p>
          </p:txBody>
        </p:sp>
        <p:sp>
          <p:nvSpPr>
            <p:cNvPr id="28" name="Rounded Rectangle 27">
              <a:extLst>
                <a:ext uri="{FF2B5EF4-FFF2-40B4-BE49-F238E27FC236}">
                  <a16:creationId xmlns:a16="http://schemas.microsoft.com/office/drawing/2014/main" id="{D8370ACA-A38B-B14C-9183-94179E5C6028}"/>
                </a:ext>
              </a:extLst>
            </p:cNvPr>
            <p:cNvSpPr/>
            <p:nvPr/>
          </p:nvSpPr>
          <p:spPr>
            <a:xfrm>
              <a:off x="1090375" y="2613848"/>
              <a:ext cx="1109791" cy="229088"/>
            </a:xfrm>
            <a:prstGeom prst="roundRect">
              <a:avLst>
                <a:gd name="adj" fmla="val 50000"/>
              </a:avLst>
            </a:prstGeom>
            <a:solidFill>
              <a:srgbClr val="FF89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bg1"/>
                  </a:solidFill>
                  <a:latin typeface="Arial" panose="020B0604020202020204" pitchFamily="34" charset="0"/>
                  <a:cs typeface="Arial" panose="020B0604020202020204" pitchFamily="34" charset="0"/>
                </a:rPr>
                <a:t>Polyolefin Resins</a:t>
              </a:r>
            </a:p>
          </p:txBody>
        </p:sp>
        <p:sp>
          <p:nvSpPr>
            <p:cNvPr id="29" name="Rounded Rectangle 28">
              <a:extLst>
                <a:ext uri="{FF2B5EF4-FFF2-40B4-BE49-F238E27FC236}">
                  <a16:creationId xmlns:a16="http://schemas.microsoft.com/office/drawing/2014/main" id="{CA7B7D33-FBEC-C54F-8D8B-06A1340D25A3}"/>
                </a:ext>
              </a:extLst>
            </p:cNvPr>
            <p:cNvSpPr/>
            <p:nvPr/>
          </p:nvSpPr>
          <p:spPr>
            <a:xfrm>
              <a:off x="1090375" y="3687488"/>
              <a:ext cx="1371329" cy="229088"/>
            </a:xfrm>
            <a:prstGeom prst="roundRect">
              <a:avLst>
                <a:gd name="adj" fmla="val 50000"/>
              </a:avLst>
            </a:prstGeom>
            <a:solidFill>
              <a:srgbClr val="FF89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bg1"/>
                  </a:solidFill>
                  <a:latin typeface="Arial" panose="020B0604020202020204" pitchFamily="34" charset="0"/>
                  <a:cs typeface="Arial" panose="020B0604020202020204" pitchFamily="34" charset="0"/>
                </a:rPr>
                <a:t>PET Resins &amp; Bottles</a:t>
              </a:r>
            </a:p>
          </p:txBody>
        </p:sp>
      </p:grpSp>
      <p:grpSp>
        <p:nvGrpSpPr>
          <p:cNvPr id="30" name="Group 29">
            <a:extLst>
              <a:ext uri="{FF2B5EF4-FFF2-40B4-BE49-F238E27FC236}">
                <a16:creationId xmlns:a16="http://schemas.microsoft.com/office/drawing/2014/main" id="{E006545F-731F-A84C-8324-DFFE0379DD3E}"/>
              </a:ext>
            </a:extLst>
          </p:cNvPr>
          <p:cNvGrpSpPr/>
          <p:nvPr/>
        </p:nvGrpSpPr>
        <p:grpSpPr>
          <a:xfrm>
            <a:off x="964021" y="1295400"/>
            <a:ext cx="1937732" cy="5029200"/>
            <a:chOff x="5023373" y="1219200"/>
            <a:chExt cx="1937732" cy="5029200"/>
          </a:xfrm>
        </p:grpSpPr>
        <p:sp>
          <p:nvSpPr>
            <p:cNvPr id="31" name="Rounded Rectangle 30">
              <a:extLst>
                <a:ext uri="{FF2B5EF4-FFF2-40B4-BE49-F238E27FC236}">
                  <a16:creationId xmlns:a16="http://schemas.microsoft.com/office/drawing/2014/main" id="{CAFAD992-4451-DC47-9201-0F89927B7200}"/>
                </a:ext>
              </a:extLst>
            </p:cNvPr>
            <p:cNvSpPr/>
            <p:nvPr/>
          </p:nvSpPr>
          <p:spPr>
            <a:xfrm>
              <a:off x="5023373" y="1219200"/>
              <a:ext cx="1937732" cy="5029200"/>
            </a:xfrm>
            <a:prstGeom prst="roundRect">
              <a:avLst>
                <a:gd name="adj" fmla="val 1738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t"/>
            <a:lstStyle/>
            <a:p>
              <a:pPr algn="ctr"/>
              <a:r>
                <a:rPr lang="en-US" sz="1400" b="1" dirty="0">
                  <a:solidFill>
                    <a:schemeClr val="tx1"/>
                  </a:solidFill>
                  <a:latin typeface="Arial" panose="020B0604020202020204" pitchFamily="34" charset="0"/>
                  <a:cs typeface="Arial" panose="020B0604020202020204" pitchFamily="34" charset="0"/>
                </a:rPr>
                <a:t>Fertilizers</a:t>
              </a:r>
            </a:p>
          </p:txBody>
        </p:sp>
        <p:pic>
          <p:nvPicPr>
            <p:cNvPr id="32" name="Picture 31">
              <a:extLst>
                <a:ext uri="{FF2B5EF4-FFF2-40B4-BE49-F238E27FC236}">
                  <a16:creationId xmlns:a16="http://schemas.microsoft.com/office/drawing/2014/main" id="{92029A80-C583-7A4A-B3AE-C166DB3DF6A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29293" y="1896869"/>
              <a:ext cx="1409227" cy="1005789"/>
            </a:xfrm>
            <a:prstGeom prst="roundRect">
              <a:avLst/>
            </a:prstGeom>
            <a:ln w="25400">
              <a:solidFill>
                <a:schemeClr val="lt1">
                  <a:hueOff val="0"/>
                  <a:satOff val="0"/>
                  <a:lumOff val="0"/>
                </a:schemeClr>
              </a:solid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06942426-D8D5-4C48-A4FA-6A022C95052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35294" y="3039941"/>
              <a:ext cx="1404959" cy="939485"/>
            </a:xfrm>
            <a:prstGeom prst="roundRect">
              <a:avLst/>
            </a:prstGeom>
            <a:ln w="25400">
              <a:solidFill>
                <a:schemeClr val="lt1">
                  <a:hueOff val="0"/>
                  <a:satOff val="0"/>
                  <a:lumOff val="0"/>
                </a:schemeClr>
              </a:solidFill>
            </a:ln>
            <a:effectLst>
              <a:outerShdw blurRad="50800" dist="38100" dir="2700000" algn="tl" rotWithShape="0">
                <a:prstClr val="black">
                  <a:alpha val="40000"/>
                </a:prstClr>
              </a:outerShdw>
            </a:effectLst>
          </p:spPr>
        </p:pic>
        <p:sp>
          <p:nvSpPr>
            <p:cNvPr id="34" name="Rounded Rectangle 33">
              <a:extLst>
                <a:ext uri="{FF2B5EF4-FFF2-40B4-BE49-F238E27FC236}">
                  <a16:creationId xmlns:a16="http://schemas.microsoft.com/office/drawing/2014/main" id="{56D9FC2D-F8CB-EB46-AB94-F6DFA39AEA70}"/>
                </a:ext>
              </a:extLst>
            </p:cNvPr>
            <p:cNvSpPr/>
            <p:nvPr/>
          </p:nvSpPr>
          <p:spPr>
            <a:xfrm>
              <a:off x="5081842" y="2613848"/>
              <a:ext cx="1128114" cy="229088"/>
            </a:xfrm>
            <a:prstGeom prst="roundRect">
              <a:avLst>
                <a:gd name="adj" fmla="val 50000"/>
              </a:avLst>
            </a:prstGeom>
            <a:solidFill>
              <a:srgbClr val="179B4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bg1"/>
                  </a:solidFill>
                  <a:latin typeface="Arial" panose="020B0604020202020204" pitchFamily="34" charset="0"/>
                  <a:cs typeface="Arial" panose="020B0604020202020204" pitchFamily="34" charset="0"/>
                </a:rPr>
                <a:t>Nitrogen</a:t>
              </a:r>
            </a:p>
          </p:txBody>
        </p:sp>
        <p:sp>
          <p:nvSpPr>
            <p:cNvPr id="35" name="Rounded Rectangle 34">
              <a:extLst>
                <a:ext uri="{FF2B5EF4-FFF2-40B4-BE49-F238E27FC236}">
                  <a16:creationId xmlns:a16="http://schemas.microsoft.com/office/drawing/2014/main" id="{52883674-5EC2-F84D-B8C2-2A1050E30A07}"/>
                </a:ext>
              </a:extLst>
            </p:cNvPr>
            <p:cNvSpPr/>
            <p:nvPr/>
          </p:nvSpPr>
          <p:spPr>
            <a:xfrm>
              <a:off x="5081842" y="3687488"/>
              <a:ext cx="1128114" cy="229088"/>
            </a:xfrm>
            <a:prstGeom prst="roundRect">
              <a:avLst>
                <a:gd name="adj" fmla="val 50000"/>
              </a:avLst>
            </a:prstGeom>
            <a:solidFill>
              <a:srgbClr val="179B4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bg1"/>
                  </a:solidFill>
                  <a:latin typeface="Arial" panose="020B0604020202020204" pitchFamily="34" charset="0"/>
                  <a:cs typeface="Arial" panose="020B0604020202020204" pitchFamily="34" charset="0"/>
                </a:rPr>
                <a:t>Phosphate</a:t>
              </a:r>
            </a:p>
          </p:txBody>
        </p:sp>
        <p:sp>
          <p:nvSpPr>
            <p:cNvPr id="36" name="Rounded Rectangle 35">
              <a:extLst>
                <a:ext uri="{FF2B5EF4-FFF2-40B4-BE49-F238E27FC236}">
                  <a16:creationId xmlns:a16="http://schemas.microsoft.com/office/drawing/2014/main" id="{716B230A-4D7A-CD49-BD4B-42189F64172B}"/>
                </a:ext>
              </a:extLst>
            </p:cNvPr>
            <p:cNvSpPr/>
            <p:nvPr/>
          </p:nvSpPr>
          <p:spPr>
            <a:xfrm>
              <a:off x="6331943" y="3113143"/>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NPK</a:t>
              </a:r>
              <a:endParaRPr lang="en-US" sz="800" dirty="0">
                <a:solidFill>
                  <a:schemeClr val="bg1"/>
                </a:solidFill>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98415E10-916C-544C-924D-6A12BD5B7E88}"/>
                </a:ext>
              </a:extLst>
            </p:cNvPr>
            <p:cNvSpPr/>
            <p:nvPr/>
          </p:nvSpPr>
          <p:spPr>
            <a:xfrm>
              <a:off x="6331943" y="3333970"/>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SSP</a:t>
              </a:r>
              <a:endParaRPr lang="en-US" sz="800" dirty="0">
                <a:solidFill>
                  <a:schemeClr val="bg1"/>
                </a:solidFill>
                <a:latin typeface="Arial" panose="020B0604020202020204" pitchFamily="34" charset="0"/>
                <a:cs typeface="Arial" panose="020B0604020202020204" pitchFamily="34" charset="0"/>
              </a:endParaRPr>
            </a:p>
          </p:txBody>
        </p:sp>
        <p:sp>
          <p:nvSpPr>
            <p:cNvPr id="38" name="Rounded Rectangle 37">
              <a:extLst>
                <a:ext uri="{FF2B5EF4-FFF2-40B4-BE49-F238E27FC236}">
                  <a16:creationId xmlns:a16="http://schemas.microsoft.com/office/drawing/2014/main" id="{9B83AD50-05D6-8540-88D3-9EE195B52385}"/>
                </a:ext>
              </a:extLst>
            </p:cNvPr>
            <p:cNvSpPr/>
            <p:nvPr/>
          </p:nvSpPr>
          <p:spPr>
            <a:xfrm>
              <a:off x="6331943" y="3554797"/>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P</a:t>
              </a:r>
              <a:r>
                <a:rPr lang="en-US" sz="800" b="1" baseline="-25000" dirty="0">
                  <a:solidFill>
                    <a:schemeClr val="bg1"/>
                  </a:solidFill>
                  <a:latin typeface="Arial" panose="020B0604020202020204" pitchFamily="34" charset="0"/>
                  <a:cs typeface="Arial" panose="020B0604020202020204" pitchFamily="34" charset="0"/>
                </a:rPr>
                <a:t>2</a:t>
              </a:r>
              <a:r>
                <a:rPr lang="en-US" sz="800" b="1" dirty="0">
                  <a:solidFill>
                    <a:schemeClr val="bg1"/>
                  </a:solidFill>
                  <a:latin typeface="Arial" panose="020B0604020202020204" pitchFamily="34" charset="0"/>
                  <a:cs typeface="Arial" panose="020B0604020202020204" pitchFamily="34" charset="0"/>
                </a:rPr>
                <a:t>O</a:t>
              </a:r>
              <a:r>
                <a:rPr lang="en-US" sz="800" b="1" baseline="-25000" dirty="0">
                  <a:solidFill>
                    <a:schemeClr val="bg1"/>
                  </a:solidFill>
                  <a:latin typeface="Arial" panose="020B0604020202020204" pitchFamily="34" charset="0"/>
                  <a:cs typeface="Arial" panose="020B0604020202020204" pitchFamily="34" charset="0"/>
                </a:rPr>
                <a:t>5</a:t>
              </a:r>
              <a:endParaRPr lang="en-US" sz="800" baseline="-25000" dirty="0">
                <a:solidFill>
                  <a:schemeClr val="bg1"/>
                </a:solidFill>
                <a:latin typeface="Arial" panose="020B0604020202020204" pitchFamily="34" charset="0"/>
                <a:cs typeface="Arial" panose="020B0604020202020204" pitchFamily="34" charset="0"/>
              </a:endParaRPr>
            </a:p>
          </p:txBody>
        </p:sp>
        <p:sp>
          <p:nvSpPr>
            <p:cNvPr id="39" name="Rounded Rectangle 38">
              <a:extLst>
                <a:ext uri="{FF2B5EF4-FFF2-40B4-BE49-F238E27FC236}">
                  <a16:creationId xmlns:a16="http://schemas.microsoft.com/office/drawing/2014/main" id="{A09F5E65-8F9C-8D42-A9E7-0129F214F38B}"/>
                </a:ext>
              </a:extLst>
            </p:cNvPr>
            <p:cNvSpPr/>
            <p:nvPr/>
          </p:nvSpPr>
          <p:spPr>
            <a:xfrm>
              <a:off x="6331943" y="3775624"/>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H</a:t>
              </a:r>
              <a:r>
                <a:rPr lang="en-US" sz="800" b="1" baseline="-25000" dirty="0">
                  <a:solidFill>
                    <a:schemeClr val="bg1"/>
                  </a:solidFill>
                  <a:latin typeface="Arial" panose="020B0604020202020204" pitchFamily="34" charset="0"/>
                  <a:cs typeface="Arial" panose="020B0604020202020204" pitchFamily="34" charset="0"/>
                </a:rPr>
                <a:t>2</a:t>
              </a:r>
              <a:r>
                <a:rPr lang="en-US" sz="800" b="1" dirty="0">
                  <a:solidFill>
                    <a:schemeClr val="bg1"/>
                  </a:solidFill>
                  <a:latin typeface="Arial" panose="020B0604020202020204" pitchFamily="34" charset="0"/>
                  <a:cs typeface="Arial" panose="020B0604020202020204" pitchFamily="34" charset="0"/>
                </a:rPr>
                <a:t>SO</a:t>
              </a:r>
              <a:r>
                <a:rPr lang="en-US" sz="800" b="1" baseline="-25000" dirty="0">
                  <a:solidFill>
                    <a:schemeClr val="bg1"/>
                  </a:solidFill>
                  <a:latin typeface="Arial" panose="020B0604020202020204" pitchFamily="34" charset="0"/>
                  <a:cs typeface="Arial" panose="020B0604020202020204" pitchFamily="34" charset="0"/>
                </a:rPr>
                <a:t>4</a:t>
              </a:r>
              <a:endParaRPr lang="en-US" sz="800" baseline="-25000" dirty="0">
                <a:solidFill>
                  <a:schemeClr val="bg1"/>
                </a:solidFill>
                <a:latin typeface="Arial" panose="020B0604020202020204" pitchFamily="34" charset="0"/>
                <a:cs typeface="Arial" panose="020B0604020202020204" pitchFamily="34" charset="0"/>
              </a:endParaRPr>
            </a:p>
          </p:txBody>
        </p:sp>
        <p:sp>
          <p:nvSpPr>
            <p:cNvPr id="40" name="Rounded Rectangle 39">
              <a:extLst>
                <a:ext uri="{FF2B5EF4-FFF2-40B4-BE49-F238E27FC236}">
                  <a16:creationId xmlns:a16="http://schemas.microsoft.com/office/drawing/2014/main" id="{CC8D3220-AFD0-C34A-A5F1-F3BE0DE6EA67}"/>
                </a:ext>
              </a:extLst>
            </p:cNvPr>
            <p:cNvSpPr/>
            <p:nvPr/>
          </p:nvSpPr>
          <p:spPr>
            <a:xfrm>
              <a:off x="5737583" y="3113143"/>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DAP</a:t>
              </a:r>
              <a:endParaRPr lang="en-US" sz="800" dirty="0">
                <a:solidFill>
                  <a:schemeClr val="bg1"/>
                </a:solidFill>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E69DD05B-5A33-1C44-8AC2-434538839EDD}"/>
              </a:ext>
            </a:extLst>
          </p:cNvPr>
          <p:cNvGrpSpPr/>
          <p:nvPr/>
        </p:nvGrpSpPr>
        <p:grpSpPr>
          <a:xfrm>
            <a:off x="5144078" y="1295400"/>
            <a:ext cx="1915688" cy="5029200"/>
            <a:chOff x="7108133" y="1219200"/>
            <a:chExt cx="1915688" cy="5029200"/>
          </a:xfrm>
        </p:grpSpPr>
        <p:sp>
          <p:nvSpPr>
            <p:cNvPr id="42" name="Rounded Rectangle 41">
              <a:extLst>
                <a:ext uri="{FF2B5EF4-FFF2-40B4-BE49-F238E27FC236}">
                  <a16:creationId xmlns:a16="http://schemas.microsoft.com/office/drawing/2014/main" id="{AC578C26-2A24-6243-AEB1-AEDB467C47D7}"/>
                </a:ext>
              </a:extLst>
            </p:cNvPr>
            <p:cNvSpPr/>
            <p:nvPr/>
          </p:nvSpPr>
          <p:spPr>
            <a:xfrm>
              <a:off x="7108133" y="1219200"/>
              <a:ext cx="1915688" cy="5029200"/>
            </a:xfrm>
            <a:prstGeom prst="roundRect">
              <a:avLst>
                <a:gd name="adj" fmla="val 1738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t"/>
            <a:lstStyle/>
            <a:p>
              <a:pPr algn="ctr"/>
              <a:r>
                <a:rPr lang="en-US" sz="1400" b="1" dirty="0">
                  <a:solidFill>
                    <a:schemeClr val="tx1"/>
                  </a:solidFill>
                  <a:latin typeface="Arial" panose="020B0604020202020204" pitchFamily="34" charset="0"/>
                  <a:cs typeface="Arial" panose="020B0604020202020204" pitchFamily="34" charset="0"/>
                </a:rPr>
                <a:t>Fibers &amp; Yarns</a:t>
              </a:r>
            </a:p>
          </p:txBody>
        </p:sp>
        <p:pic>
          <p:nvPicPr>
            <p:cNvPr id="43" name="Picture 73">
              <a:extLst>
                <a:ext uri="{FF2B5EF4-FFF2-40B4-BE49-F238E27FC236}">
                  <a16:creationId xmlns:a16="http://schemas.microsoft.com/office/drawing/2014/main" id="{E2CA18BA-43A1-634F-9920-8289779066AB}"/>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gray">
            <a:xfrm>
              <a:off x="7302333" y="4134856"/>
              <a:ext cx="1342483" cy="904342"/>
            </a:xfrm>
            <a:prstGeom prst="roundRect">
              <a:avLst/>
            </a:prstGeom>
            <a:solidFill>
              <a:schemeClr val="accent4"/>
            </a:solidFill>
            <a:ln w="25400">
              <a:solidFill>
                <a:schemeClr val="lt1">
                  <a:hueOff val="0"/>
                  <a:satOff val="0"/>
                  <a:lumOff val="0"/>
                </a:schemeClr>
              </a:solid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miter lim="800000"/>
                  <a:headEnd/>
                  <a:tailEnd/>
                </a14:hiddenLine>
              </a:ext>
            </a:extLst>
          </p:spPr>
        </p:pic>
        <p:pic>
          <p:nvPicPr>
            <p:cNvPr id="44" name="Picture 43" descr="shutterstock_131458316.jpg">
              <a:extLst>
                <a:ext uri="{FF2B5EF4-FFF2-40B4-BE49-F238E27FC236}">
                  <a16:creationId xmlns:a16="http://schemas.microsoft.com/office/drawing/2014/main" id="{3F79A6DE-9370-9446-AA77-B2A425FF63F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279535" y="1894187"/>
              <a:ext cx="1342484" cy="1006591"/>
            </a:xfrm>
            <a:prstGeom prst="roundRect">
              <a:avLst/>
            </a:prstGeom>
            <a:solidFill>
              <a:schemeClr val="accent4">
                <a:lumMod val="75000"/>
              </a:schemeClr>
            </a:solidFill>
            <a:ln w="25400">
              <a:solidFill>
                <a:schemeClr val="lt1">
                  <a:hueOff val="0"/>
                  <a:satOff val="0"/>
                  <a:lumOff val="0"/>
                </a:schemeClr>
              </a:solidFill>
            </a:ln>
            <a:effectLst>
              <a:outerShdw blurRad="50800" dist="38100" dir="2700000" algn="tl" rotWithShape="0">
                <a:prstClr val="black">
                  <a:alpha val="40000"/>
                </a:prstClr>
              </a:outerShdw>
            </a:effectLst>
          </p:spPr>
        </p:pic>
        <p:pic>
          <p:nvPicPr>
            <p:cNvPr id="45" name="Picture 44">
              <a:extLst>
                <a:ext uri="{FF2B5EF4-FFF2-40B4-BE49-F238E27FC236}">
                  <a16:creationId xmlns:a16="http://schemas.microsoft.com/office/drawing/2014/main" id="{5ED66924-A366-104F-B3BE-86FDFA13244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282096" y="3027496"/>
              <a:ext cx="1334965" cy="980642"/>
            </a:xfrm>
            <a:prstGeom prst="roundRect">
              <a:avLst/>
            </a:prstGeom>
            <a:ln w="25400">
              <a:solidFill>
                <a:schemeClr val="lt1">
                  <a:hueOff val="0"/>
                  <a:satOff val="0"/>
                  <a:lumOff val="0"/>
                </a:schemeClr>
              </a:solidFill>
            </a:ln>
            <a:effectLst>
              <a:outerShdw blurRad="50800" dist="38100" dir="2700000" algn="tl" rotWithShape="0">
                <a:prstClr val="black">
                  <a:alpha val="40000"/>
                </a:prstClr>
              </a:outerShdw>
            </a:effectLst>
          </p:spPr>
        </p:pic>
        <p:pic>
          <p:nvPicPr>
            <p:cNvPr id="46" name="Picture 45">
              <a:extLst>
                <a:ext uri="{FF2B5EF4-FFF2-40B4-BE49-F238E27FC236}">
                  <a16:creationId xmlns:a16="http://schemas.microsoft.com/office/drawing/2014/main" id="{3097C35E-D521-C24F-810C-C12A29FB218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02441" y="5191658"/>
              <a:ext cx="1334966" cy="904342"/>
            </a:xfrm>
            <a:prstGeom prst="roundRect">
              <a:avLst/>
            </a:prstGeom>
            <a:ln w="25400">
              <a:solidFill>
                <a:schemeClr val="lt1">
                  <a:hueOff val="0"/>
                  <a:satOff val="0"/>
                  <a:lumOff val="0"/>
                </a:schemeClr>
              </a:solidFill>
            </a:ln>
            <a:effectLst>
              <a:outerShdw blurRad="50800" dist="38100" dir="2700000" algn="tl" rotWithShape="0">
                <a:prstClr val="black">
                  <a:alpha val="40000"/>
                </a:prstClr>
              </a:outerShdw>
            </a:effectLst>
          </p:spPr>
        </p:pic>
        <p:sp>
          <p:nvSpPr>
            <p:cNvPr id="47" name="Rounded Rectangle 46">
              <a:extLst>
                <a:ext uri="{FF2B5EF4-FFF2-40B4-BE49-F238E27FC236}">
                  <a16:creationId xmlns:a16="http://schemas.microsoft.com/office/drawing/2014/main" id="{5CDA5B9E-27AA-9E45-8759-FF19BECD9E48}"/>
                </a:ext>
              </a:extLst>
            </p:cNvPr>
            <p:cNvSpPr/>
            <p:nvPr/>
          </p:nvSpPr>
          <p:spPr>
            <a:xfrm>
              <a:off x="7162800" y="2613848"/>
              <a:ext cx="1130842" cy="229088"/>
            </a:xfrm>
            <a:prstGeom prst="roundRect">
              <a:avLst>
                <a:gd name="adj" fmla="val 50000"/>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bg1"/>
                  </a:solidFill>
                  <a:latin typeface="Arial" panose="020B0604020202020204" pitchFamily="34" charset="0"/>
                  <a:cs typeface="Arial" panose="020B0604020202020204" pitchFamily="34" charset="0"/>
                </a:rPr>
                <a:t>Man-Made Fibers</a:t>
              </a:r>
            </a:p>
          </p:txBody>
        </p:sp>
        <p:sp>
          <p:nvSpPr>
            <p:cNvPr id="48" name="Rounded Rectangle 47">
              <a:extLst>
                <a:ext uri="{FF2B5EF4-FFF2-40B4-BE49-F238E27FC236}">
                  <a16:creationId xmlns:a16="http://schemas.microsoft.com/office/drawing/2014/main" id="{12FDBE2E-AF3D-8C49-809C-379C1EA193E6}"/>
                </a:ext>
              </a:extLst>
            </p:cNvPr>
            <p:cNvSpPr/>
            <p:nvPr/>
          </p:nvSpPr>
          <p:spPr>
            <a:xfrm>
              <a:off x="7162800" y="3687488"/>
              <a:ext cx="1130842" cy="229088"/>
            </a:xfrm>
            <a:prstGeom prst="roundRect">
              <a:avLst>
                <a:gd name="adj" fmla="val 50000"/>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bg1"/>
                  </a:solidFill>
                  <a:latin typeface="Arial" panose="020B0604020202020204" pitchFamily="34" charset="0"/>
                  <a:cs typeface="Arial" panose="020B0604020202020204" pitchFamily="34" charset="0"/>
                </a:rPr>
                <a:t>Cotton Fiber</a:t>
              </a:r>
            </a:p>
          </p:txBody>
        </p:sp>
        <p:sp>
          <p:nvSpPr>
            <p:cNvPr id="49" name="Rounded Rectangle 48">
              <a:extLst>
                <a:ext uri="{FF2B5EF4-FFF2-40B4-BE49-F238E27FC236}">
                  <a16:creationId xmlns:a16="http://schemas.microsoft.com/office/drawing/2014/main" id="{2778182D-09DC-0D47-A098-311DE1D47743}"/>
                </a:ext>
              </a:extLst>
            </p:cNvPr>
            <p:cNvSpPr/>
            <p:nvPr/>
          </p:nvSpPr>
          <p:spPr>
            <a:xfrm>
              <a:off x="7162800" y="4685705"/>
              <a:ext cx="1130842" cy="229088"/>
            </a:xfrm>
            <a:prstGeom prst="roundRect">
              <a:avLst>
                <a:gd name="adj" fmla="val 50000"/>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bg1"/>
                  </a:solidFill>
                  <a:latin typeface="Arial" panose="020B0604020202020204" pitchFamily="34" charset="0"/>
                  <a:cs typeface="Arial" panose="020B0604020202020204" pitchFamily="34" charset="0"/>
                </a:rPr>
                <a:t>Spun Yarns</a:t>
              </a:r>
            </a:p>
          </p:txBody>
        </p:sp>
        <p:sp>
          <p:nvSpPr>
            <p:cNvPr id="50" name="Rounded Rectangle 49">
              <a:extLst>
                <a:ext uri="{FF2B5EF4-FFF2-40B4-BE49-F238E27FC236}">
                  <a16:creationId xmlns:a16="http://schemas.microsoft.com/office/drawing/2014/main" id="{6E3BD7E4-96C0-1A47-AA0E-3DA18EB7EEEB}"/>
                </a:ext>
              </a:extLst>
            </p:cNvPr>
            <p:cNvSpPr/>
            <p:nvPr/>
          </p:nvSpPr>
          <p:spPr>
            <a:xfrm>
              <a:off x="7162800" y="5766521"/>
              <a:ext cx="1130842" cy="229088"/>
            </a:xfrm>
            <a:prstGeom prst="roundRect">
              <a:avLst>
                <a:gd name="adj" fmla="val 50000"/>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latin typeface="Arial" panose="020B0604020202020204" pitchFamily="34" charset="0"/>
                  <a:cs typeface="Arial" panose="020B0604020202020204" pitchFamily="34" charset="0"/>
                </a:rPr>
                <a:t>Fabrics</a:t>
              </a:r>
              <a:endParaRPr lang="en-US" sz="900" dirty="0"/>
            </a:p>
          </p:txBody>
        </p:sp>
        <p:sp>
          <p:nvSpPr>
            <p:cNvPr id="51" name="Rounded Rectangle 50">
              <a:extLst>
                <a:ext uri="{FF2B5EF4-FFF2-40B4-BE49-F238E27FC236}">
                  <a16:creationId xmlns:a16="http://schemas.microsoft.com/office/drawing/2014/main" id="{3130D393-6D22-9A47-A5EF-69B97865BF7F}"/>
                </a:ext>
              </a:extLst>
            </p:cNvPr>
            <p:cNvSpPr/>
            <p:nvPr/>
          </p:nvSpPr>
          <p:spPr>
            <a:xfrm>
              <a:off x="8375719" y="1987076"/>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PET</a:t>
              </a:r>
              <a:endParaRPr lang="en-US" sz="800" dirty="0">
                <a:solidFill>
                  <a:schemeClr val="bg1"/>
                </a:solidFill>
                <a:latin typeface="Arial" panose="020B0604020202020204" pitchFamily="34" charset="0"/>
                <a:cs typeface="Arial" panose="020B0604020202020204" pitchFamily="34" charset="0"/>
              </a:endParaRPr>
            </a:p>
          </p:txBody>
        </p:sp>
        <p:sp>
          <p:nvSpPr>
            <p:cNvPr id="52" name="Rounded Rectangle 51">
              <a:extLst>
                <a:ext uri="{FF2B5EF4-FFF2-40B4-BE49-F238E27FC236}">
                  <a16:creationId xmlns:a16="http://schemas.microsoft.com/office/drawing/2014/main" id="{63795734-AF3D-944C-B9EF-C36B68C635FD}"/>
                </a:ext>
              </a:extLst>
            </p:cNvPr>
            <p:cNvSpPr/>
            <p:nvPr/>
          </p:nvSpPr>
          <p:spPr>
            <a:xfrm>
              <a:off x="8375719" y="2207903"/>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PP</a:t>
              </a:r>
              <a:endParaRPr lang="en-US" sz="800" dirty="0">
                <a:solidFill>
                  <a:schemeClr val="bg1"/>
                </a:solidFill>
                <a:latin typeface="Arial" panose="020B0604020202020204" pitchFamily="34" charset="0"/>
                <a:cs typeface="Arial" panose="020B0604020202020204" pitchFamily="34" charset="0"/>
              </a:endParaRPr>
            </a:p>
          </p:txBody>
        </p:sp>
        <p:sp>
          <p:nvSpPr>
            <p:cNvPr id="53" name="Rounded Rectangle 52">
              <a:extLst>
                <a:ext uri="{FF2B5EF4-FFF2-40B4-BE49-F238E27FC236}">
                  <a16:creationId xmlns:a16="http://schemas.microsoft.com/office/drawing/2014/main" id="{7C0A2665-946C-E246-B3C2-DDDF6FD22498}"/>
                </a:ext>
              </a:extLst>
            </p:cNvPr>
            <p:cNvSpPr/>
            <p:nvPr/>
          </p:nvSpPr>
          <p:spPr>
            <a:xfrm>
              <a:off x="8375719" y="2428730"/>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Spandex</a:t>
              </a:r>
              <a:endParaRPr lang="en-US" sz="800" dirty="0">
                <a:solidFill>
                  <a:schemeClr val="bg1"/>
                </a:solidFill>
                <a:latin typeface="Arial" panose="020B0604020202020204" pitchFamily="34" charset="0"/>
                <a:cs typeface="Arial" panose="020B0604020202020204" pitchFamily="34" charset="0"/>
              </a:endParaRPr>
            </a:p>
          </p:txBody>
        </p:sp>
        <p:sp>
          <p:nvSpPr>
            <p:cNvPr id="54" name="Rounded Rectangle 53">
              <a:extLst>
                <a:ext uri="{FF2B5EF4-FFF2-40B4-BE49-F238E27FC236}">
                  <a16:creationId xmlns:a16="http://schemas.microsoft.com/office/drawing/2014/main" id="{9412D60D-27B7-E24E-BDB2-137732082E9A}"/>
                </a:ext>
              </a:extLst>
            </p:cNvPr>
            <p:cNvSpPr/>
            <p:nvPr/>
          </p:nvSpPr>
          <p:spPr>
            <a:xfrm>
              <a:off x="8375719" y="2649557"/>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Viscose</a:t>
              </a:r>
              <a:endParaRPr lang="en-US" sz="800" dirty="0">
                <a:solidFill>
                  <a:schemeClr val="bg1"/>
                </a:solidFill>
                <a:latin typeface="Arial" panose="020B0604020202020204" pitchFamily="34" charset="0"/>
                <a:cs typeface="Arial" panose="020B0604020202020204" pitchFamily="34" charset="0"/>
              </a:endParaRPr>
            </a:p>
          </p:txBody>
        </p:sp>
        <p:sp>
          <p:nvSpPr>
            <p:cNvPr id="55" name="Rounded Rectangle 54">
              <a:extLst>
                <a:ext uri="{FF2B5EF4-FFF2-40B4-BE49-F238E27FC236}">
                  <a16:creationId xmlns:a16="http://schemas.microsoft.com/office/drawing/2014/main" id="{918882D3-1491-EF4B-9C7C-DFCF6B65362E}"/>
                </a:ext>
              </a:extLst>
            </p:cNvPr>
            <p:cNvSpPr/>
            <p:nvPr/>
          </p:nvSpPr>
          <p:spPr>
            <a:xfrm>
              <a:off x="7665435" y="1987076"/>
              <a:ext cx="641981"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PA 6 &amp; 66</a:t>
              </a:r>
              <a:endParaRPr lang="en-US" sz="800" dirty="0">
                <a:solidFill>
                  <a:schemeClr val="bg1"/>
                </a:solidFill>
                <a:latin typeface="Arial" panose="020B0604020202020204" pitchFamily="34" charset="0"/>
                <a:cs typeface="Arial" panose="020B0604020202020204" pitchFamily="34" charset="0"/>
              </a:endParaRPr>
            </a:p>
          </p:txBody>
        </p:sp>
        <p:sp>
          <p:nvSpPr>
            <p:cNvPr id="56" name="Rounded Rectangle 55">
              <a:extLst>
                <a:ext uri="{FF2B5EF4-FFF2-40B4-BE49-F238E27FC236}">
                  <a16:creationId xmlns:a16="http://schemas.microsoft.com/office/drawing/2014/main" id="{49D542C6-12F0-5D47-B153-CFF61CC08682}"/>
                </a:ext>
              </a:extLst>
            </p:cNvPr>
            <p:cNvSpPr/>
            <p:nvPr/>
          </p:nvSpPr>
          <p:spPr>
            <a:xfrm>
              <a:off x="8375719" y="5257837"/>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Apparel</a:t>
              </a:r>
              <a:endParaRPr lang="en-US" sz="800" dirty="0">
                <a:solidFill>
                  <a:schemeClr val="bg1"/>
                </a:solidFill>
                <a:latin typeface="Arial" panose="020B0604020202020204" pitchFamily="34" charset="0"/>
                <a:cs typeface="Arial" panose="020B0604020202020204" pitchFamily="34" charset="0"/>
              </a:endParaRPr>
            </a:p>
          </p:txBody>
        </p:sp>
        <p:sp>
          <p:nvSpPr>
            <p:cNvPr id="57" name="Rounded Rectangle 56">
              <a:extLst>
                <a:ext uri="{FF2B5EF4-FFF2-40B4-BE49-F238E27FC236}">
                  <a16:creationId xmlns:a16="http://schemas.microsoft.com/office/drawing/2014/main" id="{CC745E2C-A5FE-DC42-A027-4A02217533C3}"/>
                </a:ext>
              </a:extLst>
            </p:cNvPr>
            <p:cNvSpPr/>
            <p:nvPr/>
          </p:nvSpPr>
          <p:spPr>
            <a:xfrm>
              <a:off x="8375719" y="5478664"/>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Hygiene</a:t>
              </a:r>
              <a:endParaRPr lang="en-US" sz="800" dirty="0">
                <a:solidFill>
                  <a:schemeClr val="bg1"/>
                </a:solidFill>
                <a:latin typeface="Arial" panose="020B0604020202020204" pitchFamily="34" charset="0"/>
                <a:cs typeface="Arial" panose="020B0604020202020204" pitchFamily="34" charset="0"/>
              </a:endParaRPr>
            </a:p>
          </p:txBody>
        </p:sp>
        <p:sp>
          <p:nvSpPr>
            <p:cNvPr id="58" name="Rounded Rectangle 57">
              <a:extLst>
                <a:ext uri="{FF2B5EF4-FFF2-40B4-BE49-F238E27FC236}">
                  <a16:creationId xmlns:a16="http://schemas.microsoft.com/office/drawing/2014/main" id="{6BF8484C-6E51-674D-B9F6-75D899A794FB}"/>
                </a:ext>
              </a:extLst>
            </p:cNvPr>
            <p:cNvSpPr/>
            <p:nvPr/>
          </p:nvSpPr>
          <p:spPr>
            <a:xfrm>
              <a:off x="8375719" y="5699491"/>
              <a:ext cx="526057" cy="176537"/>
            </a:xfrm>
            <a:prstGeom prst="roundRect">
              <a:avLst>
                <a:gd name="adj" fmla="val 50000"/>
              </a:avLst>
            </a:prstGeom>
            <a:solidFill>
              <a:srgbClr val="2D30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bg1"/>
                  </a:solidFill>
                  <a:latin typeface="Arial" panose="020B0604020202020204" pitchFamily="34" charset="0"/>
                  <a:cs typeface="Arial" panose="020B0604020202020204" pitchFamily="34" charset="0"/>
                </a:rPr>
                <a:t>Tire Cord</a:t>
              </a:r>
            </a:p>
          </p:txBody>
        </p:sp>
      </p:grpSp>
    </p:spTree>
    <p:extLst>
      <p:ext uri="{BB962C8B-B14F-4D97-AF65-F5344CB8AC3E}">
        <p14:creationId xmlns:p14="http://schemas.microsoft.com/office/powerpoint/2010/main" val="3281083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GB" dirty="0" smtClean="0"/>
              <a:t>Overview Fertiliser Facilities</a:t>
            </a:r>
            <a:endParaRPr lang="en-IN" dirty="0"/>
          </a:p>
        </p:txBody>
      </p:sp>
      <p:sp>
        <p:nvSpPr>
          <p:cNvPr id="4" name="Rounded Rectangle 3">
            <a:extLst>
              <a:ext uri="{FF2B5EF4-FFF2-40B4-BE49-F238E27FC236}">
                <a16:creationId xmlns:a16="http://schemas.microsoft.com/office/drawing/2014/main" id="{4A53480E-106F-8D42-9F86-7C414CC7201A}"/>
              </a:ext>
            </a:extLst>
          </p:cNvPr>
          <p:cNvSpPr/>
          <p:nvPr/>
        </p:nvSpPr>
        <p:spPr>
          <a:xfrm>
            <a:off x="338132" y="1552531"/>
            <a:ext cx="3818750" cy="1187582"/>
          </a:xfrm>
          <a:prstGeom prst="roundRect">
            <a:avLst>
              <a:gd name="adj" fmla="val 6390"/>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5" name="Rectangle 4">
            <a:extLst>
              <a:ext uri="{FF2B5EF4-FFF2-40B4-BE49-F238E27FC236}">
                <a16:creationId xmlns:a16="http://schemas.microsoft.com/office/drawing/2014/main" id="{50EB2D91-04CF-9944-9B5D-0E9377461F75}"/>
              </a:ext>
            </a:extLst>
          </p:cNvPr>
          <p:cNvSpPr/>
          <p:nvPr/>
        </p:nvSpPr>
        <p:spPr>
          <a:xfrm>
            <a:off x="1839769" y="1848235"/>
            <a:ext cx="2275031" cy="695960"/>
          </a:xfrm>
          <a:prstGeom prst="rect">
            <a:avLst/>
          </a:prstGeom>
          <a:noFill/>
          <a:ln>
            <a:noFill/>
          </a:ln>
        </p:spPr>
        <p:txBody>
          <a:bodyPr wrap="square">
            <a:spAutoFit/>
          </a:bodyPr>
          <a:lstStyle/>
          <a:p>
            <a:pPr marL="0" lvl="1">
              <a:lnSpc>
                <a:spcPts val="200"/>
              </a:lnSpc>
              <a:spcBef>
                <a:spcPts val="100"/>
              </a:spcBef>
              <a:spcAft>
                <a:spcPts val="100"/>
              </a:spcAft>
              <a:tabLst>
                <a:tab pos="4132263" algn="l"/>
              </a:tabLst>
            </a:pPr>
            <a:endParaRPr lang="en-GB" sz="800" dirty="0"/>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2 x 2300 tpd ammonia</a:t>
            </a:r>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2 x 4000 tpd urea, 3 MM tpa of urea sales</a:t>
            </a:r>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Extensive gas pipeline network</a:t>
            </a:r>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Dedicated export jetty</a:t>
            </a:r>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solidFill>
                  <a:srgbClr val="000000"/>
                </a:solidFill>
                <a:latin typeface="Arial" panose="020B0604020202020204" pitchFamily="34" charset="0"/>
                <a:cs typeface="Arial" panose="020B0604020202020204" pitchFamily="34" charset="0"/>
              </a:rPr>
              <a:t>Extensive pan-Nigeria distribution network</a:t>
            </a:r>
            <a:endParaRPr lang="en-US" sz="800" dirty="0">
              <a:solidFill>
                <a:srgbClr val="000000"/>
              </a:solidFill>
              <a:latin typeface="Arial" panose="020B060402020202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C28C8B31-BB8D-3C49-B214-B1A43B1AA394}"/>
              </a:ext>
            </a:extLst>
          </p:cNvPr>
          <p:cNvSpPr/>
          <p:nvPr/>
        </p:nvSpPr>
        <p:spPr>
          <a:xfrm>
            <a:off x="494478" y="1444713"/>
            <a:ext cx="1477766" cy="241602"/>
          </a:xfrm>
          <a:prstGeom prst="roundRect">
            <a:avLst>
              <a:gd name="adj" fmla="val 32554"/>
            </a:avLst>
          </a:prstGeom>
          <a:solidFill>
            <a:srgbClr val="179B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Port Harcourt, Nigeria</a:t>
            </a:r>
            <a:endParaRPr lang="en-US" sz="1050" b="1" dirty="0">
              <a:solidFill>
                <a:schemeClr val="bg1"/>
              </a:solidFill>
              <a:latin typeface="Arial Narrow" panose="020B0604020202020204" pitchFamily="34" charset="0"/>
              <a:cs typeface="Arial Narrow" panose="020B0604020202020204" pitchFamily="34" charset="0"/>
            </a:endParaRPr>
          </a:p>
        </p:txBody>
      </p:sp>
      <p:sp>
        <p:nvSpPr>
          <p:cNvPr id="7" name="Rounded Rectangle 6">
            <a:extLst>
              <a:ext uri="{FF2B5EF4-FFF2-40B4-BE49-F238E27FC236}">
                <a16:creationId xmlns:a16="http://schemas.microsoft.com/office/drawing/2014/main" id="{BACF534C-463B-4046-9C49-3C96A2573A3B}"/>
              </a:ext>
            </a:extLst>
          </p:cNvPr>
          <p:cNvSpPr/>
          <p:nvPr/>
        </p:nvSpPr>
        <p:spPr>
          <a:xfrm>
            <a:off x="414541" y="2642853"/>
            <a:ext cx="502838" cy="171887"/>
          </a:xfrm>
          <a:prstGeom prst="roundRect">
            <a:avLst>
              <a:gd name="adj" fmla="val 27141"/>
            </a:avLst>
          </a:prstGeom>
          <a:solidFill>
            <a:srgbClr val="262572"/>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solidFill>
                <a:latin typeface="Arial Narrow" panose="020B0604020202020204" pitchFamily="34" charset="0"/>
                <a:cs typeface="Arial Narrow" panose="020B0604020202020204" pitchFamily="34" charset="0"/>
              </a:rPr>
              <a:t>Ammonia</a:t>
            </a:r>
            <a:endParaRPr lang="en-US" sz="800" b="1" dirty="0">
              <a:solidFill>
                <a:schemeClr val="bg1"/>
              </a:solidFill>
              <a:latin typeface="Arial Narrow" panose="020B0604020202020204" pitchFamily="34" charset="0"/>
              <a:cs typeface="Arial Narrow" panose="020B0604020202020204" pitchFamily="34" charset="0"/>
            </a:endParaRPr>
          </a:p>
        </p:txBody>
      </p:sp>
      <p:sp>
        <p:nvSpPr>
          <p:cNvPr id="8" name="Rounded Rectangle 7">
            <a:extLst>
              <a:ext uri="{FF2B5EF4-FFF2-40B4-BE49-F238E27FC236}">
                <a16:creationId xmlns:a16="http://schemas.microsoft.com/office/drawing/2014/main" id="{769AB2A5-D30F-EE47-A22D-CEFA3277FDB3}"/>
              </a:ext>
            </a:extLst>
          </p:cNvPr>
          <p:cNvSpPr/>
          <p:nvPr/>
        </p:nvSpPr>
        <p:spPr>
          <a:xfrm>
            <a:off x="937828" y="2642852"/>
            <a:ext cx="258088" cy="171887"/>
          </a:xfrm>
          <a:prstGeom prst="roundRect">
            <a:avLst>
              <a:gd name="adj" fmla="val 29427"/>
            </a:avLst>
          </a:prstGeom>
          <a:solidFill>
            <a:srgbClr val="262572"/>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solidFill>
                <a:latin typeface="Arial Narrow" panose="020B0604020202020204" pitchFamily="34" charset="0"/>
                <a:cs typeface="Arial Narrow" panose="020B0604020202020204" pitchFamily="34" charset="0"/>
              </a:rPr>
              <a:t>Urea</a:t>
            </a:r>
            <a:endParaRPr lang="en-US" sz="800" b="1" dirty="0">
              <a:solidFill>
                <a:schemeClr val="bg1"/>
              </a:solidFill>
              <a:latin typeface="Arial Narrow" panose="020B0604020202020204" pitchFamily="34" charset="0"/>
              <a:cs typeface="Arial Narrow" panose="020B0604020202020204" pitchFamily="34" charset="0"/>
            </a:endParaRPr>
          </a:p>
        </p:txBody>
      </p:sp>
      <p:sp>
        <p:nvSpPr>
          <p:cNvPr id="9" name="Rounded Rectangle 8">
            <a:extLst>
              <a:ext uri="{FF2B5EF4-FFF2-40B4-BE49-F238E27FC236}">
                <a16:creationId xmlns:a16="http://schemas.microsoft.com/office/drawing/2014/main" id="{1B86093C-336B-1C48-80C5-0CD8B1C82E48}"/>
              </a:ext>
            </a:extLst>
          </p:cNvPr>
          <p:cNvSpPr/>
          <p:nvPr/>
        </p:nvSpPr>
        <p:spPr>
          <a:xfrm>
            <a:off x="1235047" y="2634454"/>
            <a:ext cx="737196" cy="176269"/>
          </a:xfrm>
          <a:prstGeom prst="roundRect">
            <a:avLst>
              <a:gd name="adj" fmla="val 27141"/>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Phosphate Rock</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10" name="Rounded Rectangle 9">
            <a:extLst>
              <a:ext uri="{FF2B5EF4-FFF2-40B4-BE49-F238E27FC236}">
                <a16:creationId xmlns:a16="http://schemas.microsoft.com/office/drawing/2014/main" id="{21085446-63F0-CA4B-87A4-B28B0AA3ECD1}"/>
              </a:ext>
            </a:extLst>
          </p:cNvPr>
          <p:cNvSpPr/>
          <p:nvPr/>
        </p:nvSpPr>
        <p:spPr>
          <a:xfrm>
            <a:off x="2008544" y="2637040"/>
            <a:ext cx="741693" cy="176269"/>
          </a:xfrm>
          <a:prstGeom prst="roundRect">
            <a:avLst>
              <a:gd name="adj" fmla="val 29427"/>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Phosphoric Acid</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11" name="Rounded Rectangle 10">
            <a:extLst>
              <a:ext uri="{FF2B5EF4-FFF2-40B4-BE49-F238E27FC236}">
                <a16:creationId xmlns:a16="http://schemas.microsoft.com/office/drawing/2014/main" id="{E4F5A8DB-400D-9540-BA2C-EA114721AD02}"/>
              </a:ext>
            </a:extLst>
          </p:cNvPr>
          <p:cNvSpPr/>
          <p:nvPr/>
        </p:nvSpPr>
        <p:spPr>
          <a:xfrm>
            <a:off x="2786161" y="2643131"/>
            <a:ext cx="258088" cy="176269"/>
          </a:xfrm>
          <a:prstGeom prst="roundRect">
            <a:avLst>
              <a:gd name="adj" fmla="val 31713"/>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DAP</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12" name="Rounded Rectangle 11">
            <a:extLst>
              <a:ext uri="{FF2B5EF4-FFF2-40B4-BE49-F238E27FC236}">
                <a16:creationId xmlns:a16="http://schemas.microsoft.com/office/drawing/2014/main" id="{D9E38A92-928E-634E-BB08-73082F268A4B}"/>
              </a:ext>
            </a:extLst>
          </p:cNvPr>
          <p:cNvSpPr/>
          <p:nvPr/>
        </p:nvSpPr>
        <p:spPr>
          <a:xfrm>
            <a:off x="3078487" y="2642851"/>
            <a:ext cx="247537" cy="176269"/>
          </a:xfrm>
          <a:prstGeom prst="roundRect">
            <a:avLst>
              <a:gd name="adj" fmla="val 31713"/>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NPK</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13" name="Rounded Rectangle 12">
            <a:extLst>
              <a:ext uri="{FF2B5EF4-FFF2-40B4-BE49-F238E27FC236}">
                <a16:creationId xmlns:a16="http://schemas.microsoft.com/office/drawing/2014/main" id="{E222C8C5-5A90-D744-8D29-363E79316B88}"/>
              </a:ext>
            </a:extLst>
          </p:cNvPr>
          <p:cNvSpPr/>
          <p:nvPr/>
        </p:nvSpPr>
        <p:spPr>
          <a:xfrm>
            <a:off x="3366886" y="2642851"/>
            <a:ext cx="228669" cy="176269"/>
          </a:xfrm>
          <a:prstGeom prst="roundRect">
            <a:avLst>
              <a:gd name="adj" fmla="val 31713"/>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SSP</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pic>
        <p:nvPicPr>
          <p:cNvPr id="14" name="Picture 13">
            <a:extLst>
              <a:ext uri="{FF2B5EF4-FFF2-40B4-BE49-F238E27FC236}">
                <a16:creationId xmlns:a16="http://schemas.microsoft.com/office/drawing/2014/main" id="{BBD6919C-DCA2-654E-8122-B386695FBE0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29921" y="1776666"/>
            <a:ext cx="1266430" cy="666472"/>
          </a:xfrm>
          <a:prstGeom prst="rect">
            <a:avLst/>
          </a:prstGeom>
          <a:ln w="28575">
            <a:solidFill>
              <a:srgbClr val="E7E7EA"/>
            </a:solidFill>
          </a:ln>
          <a:effectLst>
            <a:glow>
              <a:schemeClr val="accent1">
                <a:alpha val="40000"/>
              </a:schemeClr>
            </a:glow>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B7FE1BDA-6080-8F4F-8B44-AC6556227847}"/>
              </a:ext>
            </a:extLst>
          </p:cNvPr>
          <p:cNvSpPr/>
          <p:nvPr/>
        </p:nvSpPr>
        <p:spPr>
          <a:xfrm>
            <a:off x="1966543" y="1604396"/>
            <a:ext cx="1919658" cy="297517"/>
          </a:xfrm>
          <a:prstGeom prst="rect">
            <a:avLst/>
          </a:prstGeom>
          <a:noFill/>
          <a:ln>
            <a:noFill/>
          </a:ln>
        </p:spPr>
        <p:txBody>
          <a:bodyPr wrap="square">
            <a:spAutoFit/>
          </a:bodyPr>
          <a:lstStyle/>
          <a:p>
            <a:pPr marL="0" lvl="1">
              <a:lnSpc>
                <a:spcPts val="800"/>
              </a:lnSpc>
              <a:spcBef>
                <a:spcPts val="100"/>
              </a:spcBef>
              <a:spcAft>
                <a:spcPts val="100"/>
              </a:spcAft>
              <a:tabLst>
                <a:tab pos="4132263" algn="l"/>
              </a:tabLst>
            </a:pPr>
            <a:r>
              <a:rPr lang="en-GB" sz="800" dirty="0"/>
              <a:t>Largest ammonia and urea producer in West Africa</a:t>
            </a:r>
          </a:p>
        </p:txBody>
      </p:sp>
      <p:sp>
        <p:nvSpPr>
          <p:cNvPr id="16" name="Rounded Rectangle 15">
            <a:extLst>
              <a:ext uri="{FF2B5EF4-FFF2-40B4-BE49-F238E27FC236}">
                <a16:creationId xmlns:a16="http://schemas.microsoft.com/office/drawing/2014/main" id="{06B0C05D-D2DF-6B49-BEF6-0C6E7F939358}"/>
              </a:ext>
            </a:extLst>
          </p:cNvPr>
          <p:cNvSpPr/>
          <p:nvPr/>
        </p:nvSpPr>
        <p:spPr>
          <a:xfrm>
            <a:off x="372250" y="3180268"/>
            <a:ext cx="3818750" cy="1258192"/>
          </a:xfrm>
          <a:prstGeom prst="roundRect">
            <a:avLst>
              <a:gd name="adj" fmla="val 6390"/>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17" name="Rectangle 16">
            <a:extLst>
              <a:ext uri="{FF2B5EF4-FFF2-40B4-BE49-F238E27FC236}">
                <a16:creationId xmlns:a16="http://schemas.microsoft.com/office/drawing/2014/main" id="{D3CC7E15-5225-514F-9F8C-2A92CCF2FA42}"/>
              </a:ext>
            </a:extLst>
          </p:cNvPr>
          <p:cNvSpPr/>
          <p:nvPr/>
        </p:nvSpPr>
        <p:spPr>
          <a:xfrm>
            <a:off x="1873887" y="3475972"/>
            <a:ext cx="2275031" cy="644664"/>
          </a:xfrm>
          <a:prstGeom prst="rect">
            <a:avLst/>
          </a:prstGeom>
          <a:noFill/>
          <a:ln>
            <a:noFill/>
          </a:ln>
        </p:spPr>
        <p:txBody>
          <a:bodyPr wrap="square">
            <a:spAutoFit/>
          </a:bodyPr>
          <a:lstStyle/>
          <a:p>
            <a:pPr marL="0" lvl="1">
              <a:lnSpc>
                <a:spcPts val="700"/>
              </a:lnSpc>
              <a:spcBef>
                <a:spcPts val="100"/>
              </a:spcBef>
              <a:spcAft>
                <a:spcPts val="100"/>
              </a:spcAft>
              <a:tabLst>
                <a:tab pos="4132263" algn="l"/>
              </a:tabLst>
            </a:pPr>
            <a:endParaRPr lang="en-GB" sz="800" dirty="0"/>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800 kta of phosphate fertilizer production</a:t>
            </a:r>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Large trade of imported fertilizers</a:t>
            </a:r>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Brand leadership under the Paras brand</a:t>
            </a:r>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solidFill>
                  <a:srgbClr val="000000"/>
                </a:solidFill>
                <a:latin typeface="Arial" panose="020B0604020202020204" pitchFamily="34" charset="0"/>
                <a:cs typeface="Arial" panose="020B0604020202020204" pitchFamily="34" charset="0"/>
              </a:rPr>
              <a:t>Extensive distribution network</a:t>
            </a:r>
            <a:endParaRPr lang="en-US" sz="800" dirty="0">
              <a:solidFill>
                <a:srgbClr val="000000"/>
              </a:solidFill>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281E5D36-1737-2A4C-98CE-AFD8CD7AE607}"/>
              </a:ext>
            </a:extLst>
          </p:cNvPr>
          <p:cNvSpPr/>
          <p:nvPr/>
        </p:nvSpPr>
        <p:spPr>
          <a:xfrm>
            <a:off x="528596" y="3072450"/>
            <a:ext cx="1477766" cy="241602"/>
          </a:xfrm>
          <a:prstGeom prst="roundRect">
            <a:avLst>
              <a:gd name="adj" fmla="val 32554"/>
            </a:avLst>
          </a:prstGeom>
          <a:solidFill>
            <a:srgbClr val="179B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Haldia, India</a:t>
            </a:r>
            <a:endParaRPr lang="en-US" sz="1050" b="1" dirty="0">
              <a:solidFill>
                <a:schemeClr val="bg1"/>
              </a:solidFill>
              <a:latin typeface="Arial Narrow" panose="020B0604020202020204" pitchFamily="34" charset="0"/>
              <a:cs typeface="Arial Narrow" panose="020B0604020202020204" pitchFamily="34" charset="0"/>
            </a:endParaRPr>
          </a:p>
        </p:txBody>
      </p:sp>
      <p:sp>
        <p:nvSpPr>
          <p:cNvPr id="19" name="Rounded Rectangle 18">
            <a:extLst>
              <a:ext uri="{FF2B5EF4-FFF2-40B4-BE49-F238E27FC236}">
                <a16:creationId xmlns:a16="http://schemas.microsoft.com/office/drawing/2014/main" id="{BFC24236-22FC-DE4E-B9AE-4F1A08B1F4D0}"/>
              </a:ext>
            </a:extLst>
          </p:cNvPr>
          <p:cNvSpPr/>
          <p:nvPr/>
        </p:nvSpPr>
        <p:spPr>
          <a:xfrm>
            <a:off x="448659" y="4351799"/>
            <a:ext cx="502838" cy="171887"/>
          </a:xfrm>
          <a:prstGeom prst="roundRect">
            <a:avLst>
              <a:gd name="adj" fmla="val 27141"/>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Ammonia</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20" name="Rounded Rectangle 19">
            <a:extLst>
              <a:ext uri="{FF2B5EF4-FFF2-40B4-BE49-F238E27FC236}">
                <a16:creationId xmlns:a16="http://schemas.microsoft.com/office/drawing/2014/main" id="{D1B02D94-A872-5346-91BC-AF48A943742E}"/>
              </a:ext>
            </a:extLst>
          </p:cNvPr>
          <p:cNvSpPr/>
          <p:nvPr/>
        </p:nvSpPr>
        <p:spPr>
          <a:xfrm>
            <a:off x="971946" y="4351798"/>
            <a:ext cx="258088" cy="171887"/>
          </a:xfrm>
          <a:prstGeom prst="roundRect">
            <a:avLst>
              <a:gd name="adj" fmla="val 29427"/>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Urea</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21" name="Rounded Rectangle 20">
            <a:extLst>
              <a:ext uri="{FF2B5EF4-FFF2-40B4-BE49-F238E27FC236}">
                <a16:creationId xmlns:a16="http://schemas.microsoft.com/office/drawing/2014/main" id="{A39B8237-93FF-1D4A-830E-E9FD522A40E1}"/>
              </a:ext>
            </a:extLst>
          </p:cNvPr>
          <p:cNvSpPr/>
          <p:nvPr/>
        </p:nvSpPr>
        <p:spPr>
          <a:xfrm>
            <a:off x="1269165" y="4343400"/>
            <a:ext cx="737196" cy="176269"/>
          </a:xfrm>
          <a:prstGeom prst="roundRect">
            <a:avLst>
              <a:gd name="adj" fmla="val 27141"/>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Phosphate Rock</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22" name="Rounded Rectangle 21">
            <a:extLst>
              <a:ext uri="{FF2B5EF4-FFF2-40B4-BE49-F238E27FC236}">
                <a16:creationId xmlns:a16="http://schemas.microsoft.com/office/drawing/2014/main" id="{648532A4-A7C8-9949-A704-4C948C4240A5}"/>
              </a:ext>
            </a:extLst>
          </p:cNvPr>
          <p:cNvSpPr/>
          <p:nvPr/>
        </p:nvSpPr>
        <p:spPr>
          <a:xfrm>
            <a:off x="2042662" y="4345986"/>
            <a:ext cx="741693" cy="176269"/>
          </a:xfrm>
          <a:prstGeom prst="roundRect">
            <a:avLst>
              <a:gd name="adj" fmla="val 29427"/>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Phosphoric Acid</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23" name="Rounded Rectangle 22">
            <a:extLst>
              <a:ext uri="{FF2B5EF4-FFF2-40B4-BE49-F238E27FC236}">
                <a16:creationId xmlns:a16="http://schemas.microsoft.com/office/drawing/2014/main" id="{A5D21639-2718-494E-A1FE-871CBB8543D8}"/>
              </a:ext>
            </a:extLst>
          </p:cNvPr>
          <p:cNvSpPr/>
          <p:nvPr/>
        </p:nvSpPr>
        <p:spPr>
          <a:xfrm>
            <a:off x="2820279" y="4352077"/>
            <a:ext cx="258088" cy="176269"/>
          </a:xfrm>
          <a:prstGeom prst="roundRect">
            <a:avLst>
              <a:gd name="adj" fmla="val 31713"/>
            </a:avLst>
          </a:prstGeom>
          <a:solidFill>
            <a:srgbClr val="2D3092"/>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solidFill>
                <a:latin typeface="Arial Narrow" panose="020B0604020202020204" pitchFamily="34" charset="0"/>
                <a:cs typeface="Arial Narrow" panose="020B0604020202020204" pitchFamily="34" charset="0"/>
              </a:rPr>
              <a:t>DAP</a:t>
            </a:r>
            <a:endParaRPr lang="en-US" sz="800" b="1" dirty="0">
              <a:solidFill>
                <a:schemeClr val="bg1"/>
              </a:solidFill>
              <a:latin typeface="Arial Narrow" panose="020B0604020202020204" pitchFamily="34" charset="0"/>
              <a:cs typeface="Arial Narrow" panose="020B0604020202020204" pitchFamily="34" charset="0"/>
            </a:endParaRPr>
          </a:p>
        </p:txBody>
      </p:sp>
      <p:sp>
        <p:nvSpPr>
          <p:cNvPr id="24" name="Rounded Rectangle 23">
            <a:extLst>
              <a:ext uri="{FF2B5EF4-FFF2-40B4-BE49-F238E27FC236}">
                <a16:creationId xmlns:a16="http://schemas.microsoft.com/office/drawing/2014/main" id="{F3658215-2E61-5443-B035-1820E244ACAD}"/>
              </a:ext>
            </a:extLst>
          </p:cNvPr>
          <p:cNvSpPr/>
          <p:nvPr/>
        </p:nvSpPr>
        <p:spPr>
          <a:xfrm>
            <a:off x="3112605" y="4351797"/>
            <a:ext cx="247537" cy="176269"/>
          </a:xfrm>
          <a:prstGeom prst="roundRect">
            <a:avLst>
              <a:gd name="adj" fmla="val 31713"/>
            </a:avLst>
          </a:prstGeom>
          <a:solidFill>
            <a:srgbClr val="2D3092"/>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solidFill>
                <a:latin typeface="Arial Narrow" panose="020B0604020202020204" pitchFamily="34" charset="0"/>
                <a:cs typeface="Arial Narrow" panose="020B0604020202020204" pitchFamily="34" charset="0"/>
              </a:rPr>
              <a:t>NPK</a:t>
            </a:r>
            <a:endParaRPr lang="en-US" sz="800" b="1" dirty="0">
              <a:solidFill>
                <a:schemeClr val="bg1"/>
              </a:solidFill>
              <a:latin typeface="Arial Narrow" panose="020B0604020202020204" pitchFamily="34" charset="0"/>
              <a:cs typeface="Arial Narrow" panose="020B0604020202020204" pitchFamily="34" charset="0"/>
            </a:endParaRPr>
          </a:p>
        </p:txBody>
      </p:sp>
      <p:sp>
        <p:nvSpPr>
          <p:cNvPr id="25" name="Rounded Rectangle 24">
            <a:extLst>
              <a:ext uri="{FF2B5EF4-FFF2-40B4-BE49-F238E27FC236}">
                <a16:creationId xmlns:a16="http://schemas.microsoft.com/office/drawing/2014/main" id="{2E913580-06CA-1A49-A9A4-43AB238A2CDA}"/>
              </a:ext>
            </a:extLst>
          </p:cNvPr>
          <p:cNvSpPr/>
          <p:nvPr/>
        </p:nvSpPr>
        <p:spPr>
          <a:xfrm>
            <a:off x="3401004" y="4351797"/>
            <a:ext cx="228669" cy="176269"/>
          </a:xfrm>
          <a:prstGeom prst="roundRect">
            <a:avLst>
              <a:gd name="adj" fmla="val 31713"/>
            </a:avLst>
          </a:prstGeom>
          <a:solidFill>
            <a:srgbClr val="2D3092"/>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solidFill>
                <a:latin typeface="Arial Narrow" panose="020B0604020202020204" pitchFamily="34" charset="0"/>
                <a:cs typeface="Arial Narrow" panose="020B0604020202020204" pitchFamily="34" charset="0"/>
              </a:rPr>
              <a:t>SSP</a:t>
            </a:r>
            <a:endParaRPr lang="en-US" sz="800" b="1" dirty="0">
              <a:solidFill>
                <a:schemeClr val="bg1"/>
              </a:solidFill>
              <a:latin typeface="Arial Narrow" panose="020B0604020202020204" pitchFamily="34" charset="0"/>
              <a:cs typeface="Arial Narrow" panose="020B0604020202020204" pitchFamily="34" charset="0"/>
            </a:endParaRPr>
          </a:p>
        </p:txBody>
      </p:sp>
      <p:sp>
        <p:nvSpPr>
          <p:cNvPr id="26" name="Rectangle 25">
            <a:extLst>
              <a:ext uri="{FF2B5EF4-FFF2-40B4-BE49-F238E27FC236}">
                <a16:creationId xmlns:a16="http://schemas.microsoft.com/office/drawing/2014/main" id="{49515C58-5975-1646-ACB0-5E4CD72E5D14}"/>
              </a:ext>
            </a:extLst>
          </p:cNvPr>
          <p:cNvSpPr/>
          <p:nvPr/>
        </p:nvSpPr>
        <p:spPr>
          <a:xfrm>
            <a:off x="2000661" y="3232133"/>
            <a:ext cx="2148258" cy="362535"/>
          </a:xfrm>
          <a:prstGeom prst="rect">
            <a:avLst/>
          </a:prstGeom>
          <a:noFill/>
          <a:ln>
            <a:noFill/>
          </a:ln>
        </p:spPr>
        <p:txBody>
          <a:bodyPr wrap="square">
            <a:spAutoFit/>
          </a:bodyPr>
          <a:lstStyle/>
          <a:p>
            <a:pPr marL="0" lvl="1">
              <a:lnSpc>
                <a:spcPts val="700"/>
              </a:lnSpc>
              <a:spcBef>
                <a:spcPts val="100"/>
              </a:spcBef>
              <a:spcAft>
                <a:spcPts val="100"/>
              </a:spcAft>
              <a:tabLst>
                <a:tab pos="4132263" algn="l"/>
              </a:tabLst>
            </a:pPr>
            <a:r>
              <a:rPr lang="en-GB" sz="800" dirty="0"/>
              <a:t>One of the largest producer of phosphate fertilizers for East and Northeast region </a:t>
            </a:r>
            <a:br>
              <a:rPr lang="en-GB" sz="800" dirty="0"/>
            </a:br>
            <a:r>
              <a:rPr lang="en-GB" sz="800" dirty="0"/>
              <a:t>of India</a:t>
            </a:r>
          </a:p>
        </p:txBody>
      </p:sp>
      <p:pic>
        <p:nvPicPr>
          <p:cNvPr id="27" name="Picture 10" descr="India Round Flag Vector Flat Icon Stock Illustration - Download Image Now -  iStock">
            <a:extLst>
              <a:ext uri="{FF2B5EF4-FFF2-40B4-BE49-F238E27FC236}">
                <a16:creationId xmlns:a16="http://schemas.microsoft.com/office/drawing/2014/main" id="{005F8585-6DBC-8A4A-BF8C-CE778FADAFF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4989" y="3048000"/>
            <a:ext cx="286969" cy="284619"/>
          </a:xfrm>
          <a:prstGeom prst="ellipse">
            <a:avLst/>
          </a:prstGeom>
          <a:noFill/>
          <a:ln>
            <a:solidFill>
              <a:srgbClr val="262572"/>
            </a:solidFill>
          </a:ln>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C4F6E616-FC5D-4244-ABD9-E3B36D31EB9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23337" y="3427848"/>
            <a:ext cx="1294747" cy="681375"/>
          </a:xfrm>
          <a:prstGeom prst="rect">
            <a:avLst/>
          </a:prstGeom>
          <a:ln w="28575">
            <a:solidFill>
              <a:srgbClr val="E7E7EA"/>
            </a:solidFill>
          </a:ln>
          <a:effectLst>
            <a:glow>
              <a:schemeClr val="accent1">
                <a:alpha val="40000"/>
              </a:schemeClr>
            </a:glow>
            <a:outerShdw blurRad="50800" dist="38100" dir="2700000" algn="tl" rotWithShape="0">
              <a:prstClr val="black">
                <a:alpha val="40000"/>
              </a:prstClr>
            </a:outerShdw>
          </a:effectLst>
        </p:spPr>
      </p:pic>
      <p:sp>
        <p:nvSpPr>
          <p:cNvPr id="29" name="Rounded Rectangle 28">
            <a:extLst>
              <a:ext uri="{FF2B5EF4-FFF2-40B4-BE49-F238E27FC236}">
                <a16:creationId xmlns:a16="http://schemas.microsoft.com/office/drawing/2014/main" id="{CF1B7CEB-594E-EF4D-B548-0E172F2A2E64}"/>
              </a:ext>
            </a:extLst>
          </p:cNvPr>
          <p:cNvSpPr/>
          <p:nvPr/>
        </p:nvSpPr>
        <p:spPr>
          <a:xfrm>
            <a:off x="435424" y="4842828"/>
            <a:ext cx="3746826" cy="1187582"/>
          </a:xfrm>
          <a:prstGeom prst="roundRect">
            <a:avLst>
              <a:gd name="adj" fmla="val 6390"/>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30" name="Rectangle 29">
            <a:extLst>
              <a:ext uri="{FF2B5EF4-FFF2-40B4-BE49-F238E27FC236}">
                <a16:creationId xmlns:a16="http://schemas.microsoft.com/office/drawing/2014/main" id="{46E04963-E25A-ED41-9201-A46CA90D2C53}"/>
              </a:ext>
            </a:extLst>
          </p:cNvPr>
          <p:cNvSpPr/>
          <p:nvPr/>
        </p:nvSpPr>
        <p:spPr>
          <a:xfrm>
            <a:off x="2094330" y="5256543"/>
            <a:ext cx="1714243" cy="413831"/>
          </a:xfrm>
          <a:prstGeom prst="rect">
            <a:avLst/>
          </a:prstGeom>
          <a:noFill/>
          <a:ln>
            <a:noFill/>
          </a:ln>
        </p:spPr>
        <p:txBody>
          <a:bodyPr wrap="square">
            <a:spAutoFit/>
          </a:bodyPr>
          <a:lstStyle/>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1.2 MM tpa urea</a:t>
            </a:r>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Specialty organic fertilizers</a:t>
            </a:r>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Trade of farm inputs</a:t>
            </a:r>
            <a:endParaRPr lang="en-US" sz="800" dirty="0">
              <a:solidFill>
                <a:srgbClr val="000000"/>
              </a:solidFill>
              <a:latin typeface="Arial" panose="020B0604020202020204" pitchFamily="34" charset="0"/>
              <a:cs typeface="Arial" panose="020B0604020202020204" pitchFamily="34" charset="0"/>
            </a:endParaRPr>
          </a:p>
        </p:txBody>
      </p:sp>
      <p:sp>
        <p:nvSpPr>
          <p:cNvPr id="31" name="Rounded Rectangle 30">
            <a:extLst>
              <a:ext uri="{FF2B5EF4-FFF2-40B4-BE49-F238E27FC236}">
                <a16:creationId xmlns:a16="http://schemas.microsoft.com/office/drawing/2014/main" id="{A87E0FEF-BD56-0C40-A8C9-6310F13C7B3B}"/>
              </a:ext>
            </a:extLst>
          </p:cNvPr>
          <p:cNvSpPr/>
          <p:nvPr/>
        </p:nvSpPr>
        <p:spPr>
          <a:xfrm>
            <a:off x="591770" y="4735010"/>
            <a:ext cx="1477766" cy="241602"/>
          </a:xfrm>
          <a:prstGeom prst="roundRect">
            <a:avLst>
              <a:gd name="adj" fmla="val 32554"/>
            </a:avLst>
          </a:prstGeom>
          <a:solidFill>
            <a:srgbClr val="179B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Jagdishpur, India</a:t>
            </a:r>
            <a:endParaRPr lang="en-US" sz="1050" b="1" dirty="0">
              <a:solidFill>
                <a:schemeClr val="bg1"/>
              </a:solidFill>
              <a:latin typeface="Arial Narrow" panose="020B0604020202020204" pitchFamily="34" charset="0"/>
              <a:cs typeface="Arial Narrow" panose="020B0604020202020204" pitchFamily="34" charset="0"/>
            </a:endParaRPr>
          </a:p>
        </p:txBody>
      </p:sp>
      <p:sp>
        <p:nvSpPr>
          <p:cNvPr id="32" name="Rounded Rectangle 31">
            <a:extLst>
              <a:ext uri="{FF2B5EF4-FFF2-40B4-BE49-F238E27FC236}">
                <a16:creationId xmlns:a16="http://schemas.microsoft.com/office/drawing/2014/main" id="{024FFF72-3378-4D4F-B597-A63608AC57A7}"/>
              </a:ext>
            </a:extLst>
          </p:cNvPr>
          <p:cNvSpPr/>
          <p:nvPr/>
        </p:nvSpPr>
        <p:spPr>
          <a:xfrm>
            <a:off x="511833" y="5933150"/>
            <a:ext cx="502838" cy="171887"/>
          </a:xfrm>
          <a:prstGeom prst="roundRect">
            <a:avLst>
              <a:gd name="adj" fmla="val 27141"/>
            </a:avLst>
          </a:prstGeom>
          <a:solidFill>
            <a:srgbClr val="262572"/>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solidFill>
                <a:latin typeface="Arial Narrow" panose="020B0604020202020204" pitchFamily="34" charset="0"/>
                <a:cs typeface="Arial Narrow" panose="020B0604020202020204" pitchFamily="34" charset="0"/>
              </a:rPr>
              <a:t>Ammonia</a:t>
            </a:r>
            <a:endParaRPr lang="en-US" sz="800" b="1" dirty="0">
              <a:solidFill>
                <a:schemeClr val="bg1"/>
              </a:solidFill>
              <a:latin typeface="Arial Narrow" panose="020B0604020202020204" pitchFamily="34" charset="0"/>
              <a:cs typeface="Arial Narrow" panose="020B0604020202020204" pitchFamily="34" charset="0"/>
            </a:endParaRPr>
          </a:p>
        </p:txBody>
      </p:sp>
      <p:sp>
        <p:nvSpPr>
          <p:cNvPr id="33" name="Rounded Rectangle 32">
            <a:extLst>
              <a:ext uri="{FF2B5EF4-FFF2-40B4-BE49-F238E27FC236}">
                <a16:creationId xmlns:a16="http://schemas.microsoft.com/office/drawing/2014/main" id="{DE462036-DD67-B34F-BC5E-11B6D2EDA829}"/>
              </a:ext>
            </a:extLst>
          </p:cNvPr>
          <p:cNvSpPr/>
          <p:nvPr/>
        </p:nvSpPr>
        <p:spPr>
          <a:xfrm>
            <a:off x="1035120" y="5933149"/>
            <a:ext cx="258088" cy="171887"/>
          </a:xfrm>
          <a:prstGeom prst="roundRect">
            <a:avLst>
              <a:gd name="adj" fmla="val 29427"/>
            </a:avLst>
          </a:prstGeom>
          <a:solidFill>
            <a:srgbClr val="262572"/>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solidFill>
                <a:latin typeface="Arial Narrow" panose="020B0604020202020204" pitchFamily="34" charset="0"/>
                <a:cs typeface="Arial Narrow" panose="020B0604020202020204" pitchFamily="34" charset="0"/>
              </a:rPr>
              <a:t>Urea</a:t>
            </a:r>
            <a:endParaRPr lang="en-US" sz="800" b="1" dirty="0">
              <a:solidFill>
                <a:schemeClr val="bg1"/>
              </a:solidFill>
              <a:latin typeface="Arial Narrow" panose="020B0604020202020204" pitchFamily="34" charset="0"/>
              <a:cs typeface="Arial Narrow" panose="020B0604020202020204" pitchFamily="34" charset="0"/>
            </a:endParaRPr>
          </a:p>
        </p:txBody>
      </p:sp>
      <p:sp>
        <p:nvSpPr>
          <p:cNvPr id="34" name="Rounded Rectangle 33">
            <a:extLst>
              <a:ext uri="{FF2B5EF4-FFF2-40B4-BE49-F238E27FC236}">
                <a16:creationId xmlns:a16="http://schemas.microsoft.com/office/drawing/2014/main" id="{4032BF69-FB22-5C41-8A36-C4FBF7C07D5A}"/>
              </a:ext>
            </a:extLst>
          </p:cNvPr>
          <p:cNvSpPr/>
          <p:nvPr/>
        </p:nvSpPr>
        <p:spPr>
          <a:xfrm>
            <a:off x="1332339" y="5924751"/>
            <a:ext cx="737196" cy="176269"/>
          </a:xfrm>
          <a:prstGeom prst="roundRect">
            <a:avLst>
              <a:gd name="adj" fmla="val 27141"/>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Phosphate Rock</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35" name="Rounded Rectangle 34">
            <a:extLst>
              <a:ext uri="{FF2B5EF4-FFF2-40B4-BE49-F238E27FC236}">
                <a16:creationId xmlns:a16="http://schemas.microsoft.com/office/drawing/2014/main" id="{A1C8467C-D9AE-E54D-8E20-5008F09463EB}"/>
              </a:ext>
            </a:extLst>
          </p:cNvPr>
          <p:cNvSpPr/>
          <p:nvPr/>
        </p:nvSpPr>
        <p:spPr>
          <a:xfrm>
            <a:off x="2105836" y="5927337"/>
            <a:ext cx="741693" cy="176269"/>
          </a:xfrm>
          <a:prstGeom prst="roundRect">
            <a:avLst>
              <a:gd name="adj" fmla="val 29427"/>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Phosphoric Acid</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36" name="Rounded Rectangle 35">
            <a:extLst>
              <a:ext uri="{FF2B5EF4-FFF2-40B4-BE49-F238E27FC236}">
                <a16:creationId xmlns:a16="http://schemas.microsoft.com/office/drawing/2014/main" id="{F55A9935-5A8F-3548-9A2E-CA8AF8F5450C}"/>
              </a:ext>
            </a:extLst>
          </p:cNvPr>
          <p:cNvSpPr/>
          <p:nvPr/>
        </p:nvSpPr>
        <p:spPr>
          <a:xfrm>
            <a:off x="2883453" y="5933428"/>
            <a:ext cx="258088" cy="176269"/>
          </a:xfrm>
          <a:prstGeom prst="roundRect">
            <a:avLst>
              <a:gd name="adj" fmla="val 31713"/>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DAP</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37" name="Rounded Rectangle 36">
            <a:extLst>
              <a:ext uri="{FF2B5EF4-FFF2-40B4-BE49-F238E27FC236}">
                <a16:creationId xmlns:a16="http://schemas.microsoft.com/office/drawing/2014/main" id="{B939F59B-0002-D541-A4F5-BF88CE49BD01}"/>
              </a:ext>
            </a:extLst>
          </p:cNvPr>
          <p:cNvSpPr/>
          <p:nvPr/>
        </p:nvSpPr>
        <p:spPr>
          <a:xfrm>
            <a:off x="3175779" y="5933148"/>
            <a:ext cx="247537" cy="176269"/>
          </a:xfrm>
          <a:prstGeom prst="roundRect">
            <a:avLst>
              <a:gd name="adj" fmla="val 31713"/>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NPK</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38" name="Rounded Rectangle 37">
            <a:extLst>
              <a:ext uri="{FF2B5EF4-FFF2-40B4-BE49-F238E27FC236}">
                <a16:creationId xmlns:a16="http://schemas.microsoft.com/office/drawing/2014/main" id="{6B7E812A-D758-1D4F-BE79-47EA00E3C332}"/>
              </a:ext>
            </a:extLst>
          </p:cNvPr>
          <p:cNvSpPr/>
          <p:nvPr/>
        </p:nvSpPr>
        <p:spPr>
          <a:xfrm>
            <a:off x="3464178" y="5933148"/>
            <a:ext cx="228669" cy="176269"/>
          </a:xfrm>
          <a:prstGeom prst="roundRect">
            <a:avLst>
              <a:gd name="adj" fmla="val 31713"/>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SSP</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39" name="Rectangle 38">
            <a:extLst>
              <a:ext uri="{FF2B5EF4-FFF2-40B4-BE49-F238E27FC236}">
                <a16:creationId xmlns:a16="http://schemas.microsoft.com/office/drawing/2014/main" id="{02D50858-D125-AB46-A61F-73D5CD4A2870}"/>
              </a:ext>
            </a:extLst>
          </p:cNvPr>
          <p:cNvSpPr/>
          <p:nvPr/>
        </p:nvSpPr>
        <p:spPr>
          <a:xfrm>
            <a:off x="2063835" y="4894693"/>
            <a:ext cx="1919658" cy="272767"/>
          </a:xfrm>
          <a:prstGeom prst="rect">
            <a:avLst/>
          </a:prstGeom>
          <a:noFill/>
          <a:ln>
            <a:noFill/>
          </a:ln>
        </p:spPr>
        <p:txBody>
          <a:bodyPr wrap="square">
            <a:spAutoFit/>
          </a:bodyPr>
          <a:lstStyle/>
          <a:p>
            <a:pPr marL="0" lvl="1">
              <a:lnSpc>
                <a:spcPts val="700"/>
              </a:lnSpc>
              <a:spcBef>
                <a:spcPts val="100"/>
              </a:spcBef>
              <a:spcAft>
                <a:spcPts val="100"/>
              </a:spcAft>
              <a:tabLst>
                <a:tab pos="4132263" algn="l"/>
              </a:tabLst>
            </a:pPr>
            <a:r>
              <a:rPr lang="en-GB" sz="800" dirty="0"/>
              <a:t>India’s second most energy-efficient ammonia and urea producer</a:t>
            </a:r>
          </a:p>
        </p:txBody>
      </p:sp>
      <p:pic>
        <p:nvPicPr>
          <p:cNvPr id="40" name="Picture 10" descr="India Round Flag Vector Flat Icon Stock Illustration - Download Image Now -  iStock">
            <a:extLst>
              <a:ext uri="{FF2B5EF4-FFF2-40B4-BE49-F238E27FC236}">
                <a16:creationId xmlns:a16="http://schemas.microsoft.com/office/drawing/2014/main" id="{A0DE47AD-74AC-B942-B941-36BF93E654F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4800" y="4731138"/>
            <a:ext cx="286970" cy="284620"/>
          </a:xfrm>
          <a:prstGeom prst="ellipse">
            <a:avLst/>
          </a:prstGeom>
          <a:noFill/>
          <a:ln>
            <a:solidFill>
              <a:srgbClr val="262572"/>
            </a:solidFill>
          </a:ln>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B4F29D71-93D5-5941-90E6-B6613F5C84A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91770" y="5074185"/>
            <a:ext cx="1371936" cy="721996"/>
          </a:xfrm>
          <a:prstGeom prst="rect">
            <a:avLst/>
          </a:prstGeom>
          <a:ln w="28575">
            <a:solidFill>
              <a:srgbClr val="E7E7EA"/>
            </a:solidFill>
          </a:ln>
          <a:effectLst>
            <a:glow>
              <a:schemeClr val="accent1">
                <a:alpha val="40000"/>
              </a:schemeClr>
            </a:glow>
            <a:outerShdw blurRad="50800" dist="38100" dir="2700000" algn="tl" rotWithShape="0">
              <a:prstClr val="black">
                <a:alpha val="40000"/>
              </a:prstClr>
            </a:outerShdw>
          </a:effectLst>
        </p:spPr>
      </p:pic>
      <p:sp>
        <p:nvSpPr>
          <p:cNvPr id="42" name="Rounded Rectangle 41">
            <a:extLst>
              <a:ext uri="{FF2B5EF4-FFF2-40B4-BE49-F238E27FC236}">
                <a16:creationId xmlns:a16="http://schemas.microsoft.com/office/drawing/2014/main" id="{CCAA7DFD-F592-B84C-B650-1C128A0E020A}"/>
              </a:ext>
            </a:extLst>
          </p:cNvPr>
          <p:cNvSpPr/>
          <p:nvPr/>
        </p:nvSpPr>
        <p:spPr>
          <a:xfrm>
            <a:off x="4258450" y="1543526"/>
            <a:ext cx="3818750" cy="1187582"/>
          </a:xfrm>
          <a:prstGeom prst="roundRect">
            <a:avLst>
              <a:gd name="adj" fmla="val 6390"/>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43" name="Rectangle 42">
            <a:extLst>
              <a:ext uri="{FF2B5EF4-FFF2-40B4-BE49-F238E27FC236}">
                <a16:creationId xmlns:a16="http://schemas.microsoft.com/office/drawing/2014/main" id="{6620EF9C-E524-AE40-B606-8EC3EF6AE361}"/>
              </a:ext>
            </a:extLst>
          </p:cNvPr>
          <p:cNvSpPr/>
          <p:nvPr/>
        </p:nvSpPr>
        <p:spPr>
          <a:xfrm>
            <a:off x="5760087" y="1839230"/>
            <a:ext cx="2275031" cy="708784"/>
          </a:xfrm>
          <a:prstGeom prst="rect">
            <a:avLst/>
          </a:prstGeom>
          <a:noFill/>
          <a:ln>
            <a:noFill/>
          </a:ln>
        </p:spPr>
        <p:txBody>
          <a:bodyPr wrap="square">
            <a:spAutoFit/>
          </a:bodyPr>
          <a:lstStyle/>
          <a:p>
            <a:pPr marL="0" lvl="1">
              <a:lnSpc>
                <a:spcPts val="700"/>
              </a:lnSpc>
              <a:spcBef>
                <a:spcPts val="100"/>
              </a:spcBef>
              <a:spcAft>
                <a:spcPts val="100"/>
              </a:spcAft>
              <a:tabLst>
                <a:tab pos="4132263" algn="l"/>
              </a:tabLst>
            </a:pPr>
            <a:endParaRPr lang="en-GB" sz="800" dirty="0"/>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2 MM </a:t>
            </a:r>
            <a:r>
              <a:rPr lang="en-GB" sz="800" dirty="0" err="1"/>
              <a:t>tpa</a:t>
            </a:r>
            <a:r>
              <a:rPr lang="en-GB" sz="800" dirty="0"/>
              <a:t> phosphate rock mining operation</a:t>
            </a:r>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2 x 300 </a:t>
            </a:r>
            <a:r>
              <a:rPr lang="en-GB" sz="800" dirty="0" err="1"/>
              <a:t>kta</a:t>
            </a:r>
            <a:r>
              <a:rPr lang="en-GB" sz="800" dirty="0"/>
              <a:t> phosphoric acid integrated with sulphuric acid production</a:t>
            </a:r>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Extensive rail and road network</a:t>
            </a:r>
          </a:p>
        </p:txBody>
      </p:sp>
      <p:sp>
        <p:nvSpPr>
          <p:cNvPr id="44" name="Rounded Rectangle 43">
            <a:extLst>
              <a:ext uri="{FF2B5EF4-FFF2-40B4-BE49-F238E27FC236}">
                <a16:creationId xmlns:a16="http://schemas.microsoft.com/office/drawing/2014/main" id="{66A75D9B-64D8-6546-B874-ED5B68E418D9}"/>
              </a:ext>
            </a:extLst>
          </p:cNvPr>
          <p:cNvSpPr/>
          <p:nvPr/>
        </p:nvSpPr>
        <p:spPr>
          <a:xfrm>
            <a:off x="4414796" y="1435708"/>
            <a:ext cx="1477766" cy="241602"/>
          </a:xfrm>
          <a:prstGeom prst="roundRect">
            <a:avLst>
              <a:gd name="adj" fmla="val 32554"/>
            </a:avLst>
          </a:prstGeom>
          <a:solidFill>
            <a:srgbClr val="179B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Mboro, Senegal</a:t>
            </a:r>
            <a:endParaRPr lang="en-US" sz="1050" b="1" dirty="0">
              <a:solidFill>
                <a:schemeClr val="bg1"/>
              </a:solidFill>
              <a:latin typeface="Arial Narrow" panose="020B0604020202020204" pitchFamily="34" charset="0"/>
              <a:cs typeface="Arial Narrow" panose="020B0604020202020204" pitchFamily="34" charset="0"/>
            </a:endParaRPr>
          </a:p>
        </p:txBody>
      </p:sp>
      <p:sp>
        <p:nvSpPr>
          <p:cNvPr id="45" name="Rounded Rectangle 44">
            <a:extLst>
              <a:ext uri="{FF2B5EF4-FFF2-40B4-BE49-F238E27FC236}">
                <a16:creationId xmlns:a16="http://schemas.microsoft.com/office/drawing/2014/main" id="{4334D4D3-FF1D-0C4F-992E-612D35268F04}"/>
              </a:ext>
            </a:extLst>
          </p:cNvPr>
          <p:cNvSpPr/>
          <p:nvPr/>
        </p:nvSpPr>
        <p:spPr>
          <a:xfrm>
            <a:off x="4334859" y="2633848"/>
            <a:ext cx="502838" cy="171887"/>
          </a:xfrm>
          <a:prstGeom prst="roundRect">
            <a:avLst>
              <a:gd name="adj" fmla="val 27141"/>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Ammonia</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46" name="Rounded Rectangle 45">
            <a:extLst>
              <a:ext uri="{FF2B5EF4-FFF2-40B4-BE49-F238E27FC236}">
                <a16:creationId xmlns:a16="http://schemas.microsoft.com/office/drawing/2014/main" id="{AD691B66-EC0E-F340-8E14-88A94A564D63}"/>
              </a:ext>
            </a:extLst>
          </p:cNvPr>
          <p:cNvSpPr/>
          <p:nvPr/>
        </p:nvSpPr>
        <p:spPr>
          <a:xfrm>
            <a:off x="4858146" y="2633847"/>
            <a:ext cx="258088" cy="171887"/>
          </a:xfrm>
          <a:prstGeom prst="roundRect">
            <a:avLst>
              <a:gd name="adj" fmla="val 29427"/>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Urea</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47" name="Rounded Rectangle 46">
            <a:extLst>
              <a:ext uri="{FF2B5EF4-FFF2-40B4-BE49-F238E27FC236}">
                <a16:creationId xmlns:a16="http://schemas.microsoft.com/office/drawing/2014/main" id="{D1A54B18-21E1-8A46-9560-49DAD2A136AB}"/>
              </a:ext>
            </a:extLst>
          </p:cNvPr>
          <p:cNvSpPr/>
          <p:nvPr/>
        </p:nvSpPr>
        <p:spPr>
          <a:xfrm>
            <a:off x="5155365" y="2625449"/>
            <a:ext cx="737196" cy="176269"/>
          </a:xfrm>
          <a:prstGeom prst="roundRect">
            <a:avLst>
              <a:gd name="adj" fmla="val 27141"/>
            </a:avLst>
          </a:prstGeom>
          <a:solidFill>
            <a:srgbClr val="2D3092"/>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solidFill>
                <a:latin typeface="Arial Narrow" panose="020B0604020202020204" pitchFamily="34" charset="0"/>
                <a:cs typeface="Arial Narrow" panose="020B0604020202020204" pitchFamily="34" charset="0"/>
              </a:rPr>
              <a:t>Phosphate Rock</a:t>
            </a:r>
            <a:endParaRPr lang="en-US" sz="800" b="1" dirty="0">
              <a:solidFill>
                <a:schemeClr val="bg1"/>
              </a:solidFill>
              <a:latin typeface="Arial Narrow" panose="020B0604020202020204" pitchFamily="34" charset="0"/>
              <a:cs typeface="Arial Narrow" panose="020B0604020202020204" pitchFamily="34" charset="0"/>
            </a:endParaRPr>
          </a:p>
        </p:txBody>
      </p:sp>
      <p:sp>
        <p:nvSpPr>
          <p:cNvPr id="48" name="Rounded Rectangle 47">
            <a:extLst>
              <a:ext uri="{FF2B5EF4-FFF2-40B4-BE49-F238E27FC236}">
                <a16:creationId xmlns:a16="http://schemas.microsoft.com/office/drawing/2014/main" id="{6663F799-C3C1-7145-BC1A-6329BF94203D}"/>
              </a:ext>
            </a:extLst>
          </p:cNvPr>
          <p:cNvSpPr/>
          <p:nvPr/>
        </p:nvSpPr>
        <p:spPr>
          <a:xfrm>
            <a:off x="5928862" y="2628035"/>
            <a:ext cx="741693" cy="176269"/>
          </a:xfrm>
          <a:prstGeom prst="roundRect">
            <a:avLst>
              <a:gd name="adj" fmla="val 29427"/>
            </a:avLst>
          </a:prstGeom>
          <a:solidFill>
            <a:srgbClr val="2D3092"/>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solidFill>
                <a:latin typeface="Arial Narrow" panose="020B0604020202020204" pitchFamily="34" charset="0"/>
                <a:cs typeface="Arial Narrow" panose="020B0604020202020204" pitchFamily="34" charset="0"/>
              </a:rPr>
              <a:t>Phosphoric Acid</a:t>
            </a:r>
            <a:endParaRPr lang="en-US" sz="800" b="1" dirty="0">
              <a:solidFill>
                <a:schemeClr val="bg1"/>
              </a:solidFill>
              <a:latin typeface="Arial Narrow" panose="020B0604020202020204" pitchFamily="34" charset="0"/>
              <a:cs typeface="Arial Narrow" panose="020B0604020202020204" pitchFamily="34" charset="0"/>
            </a:endParaRPr>
          </a:p>
        </p:txBody>
      </p:sp>
      <p:sp>
        <p:nvSpPr>
          <p:cNvPr id="49" name="Rounded Rectangle 48">
            <a:extLst>
              <a:ext uri="{FF2B5EF4-FFF2-40B4-BE49-F238E27FC236}">
                <a16:creationId xmlns:a16="http://schemas.microsoft.com/office/drawing/2014/main" id="{FEB19408-B405-D54D-98B6-04D1711476B1}"/>
              </a:ext>
            </a:extLst>
          </p:cNvPr>
          <p:cNvSpPr/>
          <p:nvPr/>
        </p:nvSpPr>
        <p:spPr>
          <a:xfrm>
            <a:off x="6706479" y="2634126"/>
            <a:ext cx="258088" cy="176269"/>
          </a:xfrm>
          <a:prstGeom prst="roundRect">
            <a:avLst>
              <a:gd name="adj" fmla="val 31713"/>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DAP</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50" name="Rounded Rectangle 49">
            <a:extLst>
              <a:ext uri="{FF2B5EF4-FFF2-40B4-BE49-F238E27FC236}">
                <a16:creationId xmlns:a16="http://schemas.microsoft.com/office/drawing/2014/main" id="{A219F76A-3452-4444-9261-A8686A49F2C8}"/>
              </a:ext>
            </a:extLst>
          </p:cNvPr>
          <p:cNvSpPr/>
          <p:nvPr/>
        </p:nvSpPr>
        <p:spPr>
          <a:xfrm>
            <a:off x="6998805" y="2633846"/>
            <a:ext cx="247537" cy="176269"/>
          </a:xfrm>
          <a:prstGeom prst="roundRect">
            <a:avLst>
              <a:gd name="adj" fmla="val 31713"/>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NPK</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51" name="Rounded Rectangle 50">
            <a:extLst>
              <a:ext uri="{FF2B5EF4-FFF2-40B4-BE49-F238E27FC236}">
                <a16:creationId xmlns:a16="http://schemas.microsoft.com/office/drawing/2014/main" id="{8D860F52-293C-A640-BEAA-6DEFAE0EB491}"/>
              </a:ext>
            </a:extLst>
          </p:cNvPr>
          <p:cNvSpPr/>
          <p:nvPr/>
        </p:nvSpPr>
        <p:spPr>
          <a:xfrm>
            <a:off x="7287204" y="2633846"/>
            <a:ext cx="228669" cy="176269"/>
          </a:xfrm>
          <a:prstGeom prst="roundRect">
            <a:avLst>
              <a:gd name="adj" fmla="val 31713"/>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SSP</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52" name="Rectangle 51">
            <a:extLst>
              <a:ext uri="{FF2B5EF4-FFF2-40B4-BE49-F238E27FC236}">
                <a16:creationId xmlns:a16="http://schemas.microsoft.com/office/drawing/2014/main" id="{7E16E2AE-8B35-0145-8FA6-3D566D27BD68}"/>
              </a:ext>
            </a:extLst>
          </p:cNvPr>
          <p:cNvSpPr/>
          <p:nvPr/>
        </p:nvSpPr>
        <p:spPr>
          <a:xfrm>
            <a:off x="5886861" y="1595391"/>
            <a:ext cx="1919658" cy="272767"/>
          </a:xfrm>
          <a:prstGeom prst="rect">
            <a:avLst/>
          </a:prstGeom>
          <a:noFill/>
          <a:ln>
            <a:noFill/>
          </a:ln>
        </p:spPr>
        <p:txBody>
          <a:bodyPr wrap="square">
            <a:spAutoFit/>
          </a:bodyPr>
          <a:lstStyle/>
          <a:p>
            <a:pPr marL="0" lvl="1">
              <a:lnSpc>
                <a:spcPts val="700"/>
              </a:lnSpc>
              <a:spcBef>
                <a:spcPts val="100"/>
              </a:spcBef>
              <a:spcAft>
                <a:spcPts val="100"/>
              </a:spcAft>
              <a:tabLst>
                <a:tab pos="4132263" algn="l"/>
              </a:tabLst>
            </a:pPr>
            <a:r>
              <a:rPr lang="en-GB" sz="800" dirty="0"/>
              <a:t>Largest integrated phosphoric acid producer in West Africa</a:t>
            </a:r>
          </a:p>
        </p:txBody>
      </p:sp>
      <p:pic>
        <p:nvPicPr>
          <p:cNvPr id="53" name="Picture 4" descr="Senegal flag icon - Country flags">
            <a:extLst>
              <a:ext uri="{FF2B5EF4-FFF2-40B4-BE49-F238E27FC236}">
                <a16:creationId xmlns:a16="http://schemas.microsoft.com/office/drawing/2014/main" id="{BB800231-BA75-5C45-B09C-7FD869D5C78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30121" y="1399957"/>
            <a:ext cx="302187" cy="282639"/>
          </a:xfrm>
          <a:prstGeom prst="ellipse">
            <a:avLst/>
          </a:prstGeom>
          <a:noFill/>
          <a:ln>
            <a:solidFill>
              <a:srgbClr val="262572"/>
            </a:solidFill>
          </a:ln>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B869EDD1-04DD-CB45-9D3D-3BC3B4E63F18}"/>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410850" y="1756318"/>
            <a:ext cx="1322462" cy="695960"/>
          </a:xfrm>
          <a:prstGeom prst="rect">
            <a:avLst/>
          </a:prstGeom>
          <a:ln w="28575">
            <a:solidFill>
              <a:srgbClr val="E7E7EA"/>
            </a:solidFill>
          </a:ln>
          <a:effectLst>
            <a:glow>
              <a:schemeClr val="accent1">
                <a:alpha val="40000"/>
              </a:schemeClr>
            </a:glow>
            <a:outerShdw blurRad="50800" dist="38100" dir="2700000" algn="tl" rotWithShape="0">
              <a:prstClr val="black">
                <a:alpha val="40000"/>
              </a:prstClr>
            </a:outerShdw>
          </a:effectLst>
        </p:spPr>
      </p:pic>
      <p:sp>
        <p:nvSpPr>
          <p:cNvPr id="55" name="Rounded Rectangle 54">
            <a:extLst>
              <a:ext uri="{FF2B5EF4-FFF2-40B4-BE49-F238E27FC236}">
                <a16:creationId xmlns:a16="http://schemas.microsoft.com/office/drawing/2014/main" id="{19C3EC6B-1ADB-1642-BF3C-DE518F94DC08}"/>
              </a:ext>
            </a:extLst>
          </p:cNvPr>
          <p:cNvSpPr/>
          <p:nvPr/>
        </p:nvSpPr>
        <p:spPr>
          <a:xfrm>
            <a:off x="8161941" y="1552531"/>
            <a:ext cx="3818750" cy="1187582"/>
          </a:xfrm>
          <a:prstGeom prst="roundRect">
            <a:avLst>
              <a:gd name="adj" fmla="val 6390"/>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56" name="Rectangle 55">
            <a:extLst>
              <a:ext uri="{FF2B5EF4-FFF2-40B4-BE49-F238E27FC236}">
                <a16:creationId xmlns:a16="http://schemas.microsoft.com/office/drawing/2014/main" id="{137ED734-5C98-A341-BBF6-CEB0A1E1C43D}"/>
              </a:ext>
            </a:extLst>
          </p:cNvPr>
          <p:cNvSpPr/>
          <p:nvPr/>
        </p:nvSpPr>
        <p:spPr>
          <a:xfrm>
            <a:off x="9663578" y="1966467"/>
            <a:ext cx="2275031" cy="388183"/>
          </a:xfrm>
          <a:prstGeom prst="rect">
            <a:avLst/>
          </a:prstGeom>
          <a:noFill/>
          <a:ln>
            <a:noFill/>
          </a:ln>
        </p:spPr>
        <p:txBody>
          <a:bodyPr wrap="square">
            <a:spAutoFit/>
          </a:bodyPr>
          <a:lstStyle/>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250 </a:t>
            </a:r>
            <a:r>
              <a:rPr lang="en-GB" sz="800" dirty="0" err="1"/>
              <a:t>kta</a:t>
            </a:r>
            <a:r>
              <a:rPr lang="en-GB" sz="800" dirty="0"/>
              <a:t> DAP and NPK products</a:t>
            </a:r>
          </a:p>
          <a:p>
            <a:pPr marL="171450" lvl="1" indent="-171450">
              <a:lnSpc>
                <a:spcPts val="700"/>
              </a:lnSpc>
              <a:spcBef>
                <a:spcPts val="100"/>
              </a:spcBef>
              <a:spcAft>
                <a:spcPts val="100"/>
              </a:spcAft>
              <a:buFont typeface="Arial" panose="020B0604020202020204" pitchFamily="34" charset="0"/>
              <a:buChar char="•"/>
              <a:tabLst>
                <a:tab pos="4132263" algn="l"/>
              </a:tabLst>
            </a:pPr>
            <a:r>
              <a:rPr lang="en-US" sz="800" dirty="0">
                <a:solidFill>
                  <a:srgbClr val="000000"/>
                </a:solidFill>
                <a:latin typeface="Arial" panose="020B0604020202020204" pitchFamily="34" charset="0"/>
                <a:cs typeface="Arial" panose="020B0604020202020204" pitchFamily="34" charset="0"/>
              </a:rPr>
              <a:t>Marine lines for importation of ammonia and exportation of phosphoric acid</a:t>
            </a:r>
          </a:p>
        </p:txBody>
      </p:sp>
      <p:sp>
        <p:nvSpPr>
          <p:cNvPr id="57" name="Rounded Rectangle 56">
            <a:extLst>
              <a:ext uri="{FF2B5EF4-FFF2-40B4-BE49-F238E27FC236}">
                <a16:creationId xmlns:a16="http://schemas.microsoft.com/office/drawing/2014/main" id="{37443229-CB76-E54C-A53F-F37E612527DD}"/>
              </a:ext>
            </a:extLst>
          </p:cNvPr>
          <p:cNvSpPr/>
          <p:nvPr/>
        </p:nvSpPr>
        <p:spPr>
          <a:xfrm>
            <a:off x="8318287" y="1444713"/>
            <a:ext cx="1477766" cy="241602"/>
          </a:xfrm>
          <a:prstGeom prst="roundRect">
            <a:avLst>
              <a:gd name="adj" fmla="val 32554"/>
            </a:avLst>
          </a:prstGeom>
          <a:solidFill>
            <a:srgbClr val="179B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Mbao, Senegal</a:t>
            </a:r>
            <a:endParaRPr lang="en-US" sz="1050" b="1" dirty="0">
              <a:solidFill>
                <a:schemeClr val="bg1"/>
              </a:solidFill>
              <a:latin typeface="Arial Narrow" panose="020B0604020202020204" pitchFamily="34" charset="0"/>
              <a:cs typeface="Arial Narrow" panose="020B0604020202020204" pitchFamily="34" charset="0"/>
            </a:endParaRPr>
          </a:p>
        </p:txBody>
      </p:sp>
      <p:sp>
        <p:nvSpPr>
          <p:cNvPr id="58" name="Rounded Rectangle 57">
            <a:extLst>
              <a:ext uri="{FF2B5EF4-FFF2-40B4-BE49-F238E27FC236}">
                <a16:creationId xmlns:a16="http://schemas.microsoft.com/office/drawing/2014/main" id="{C80380C5-CB03-7D46-8CED-72872C7C8754}"/>
              </a:ext>
            </a:extLst>
          </p:cNvPr>
          <p:cNvSpPr/>
          <p:nvPr/>
        </p:nvSpPr>
        <p:spPr>
          <a:xfrm>
            <a:off x="8238350" y="2642853"/>
            <a:ext cx="502838" cy="171887"/>
          </a:xfrm>
          <a:prstGeom prst="roundRect">
            <a:avLst>
              <a:gd name="adj" fmla="val 27141"/>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Ammonia</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59" name="Rounded Rectangle 58">
            <a:extLst>
              <a:ext uri="{FF2B5EF4-FFF2-40B4-BE49-F238E27FC236}">
                <a16:creationId xmlns:a16="http://schemas.microsoft.com/office/drawing/2014/main" id="{44EE0299-027C-3649-ABFE-DD28C0733C58}"/>
              </a:ext>
            </a:extLst>
          </p:cNvPr>
          <p:cNvSpPr/>
          <p:nvPr/>
        </p:nvSpPr>
        <p:spPr>
          <a:xfrm>
            <a:off x="8761637" y="2642852"/>
            <a:ext cx="258088" cy="171887"/>
          </a:xfrm>
          <a:prstGeom prst="roundRect">
            <a:avLst>
              <a:gd name="adj" fmla="val 29427"/>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Urea</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60" name="Rounded Rectangle 59">
            <a:extLst>
              <a:ext uri="{FF2B5EF4-FFF2-40B4-BE49-F238E27FC236}">
                <a16:creationId xmlns:a16="http://schemas.microsoft.com/office/drawing/2014/main" id="{CFD13F00-71AD-A74C-A4A8-42D5519F1267}"/>
              </a:ext>
            </a:extLst>
          </p:cNvPr>
          <p:cNvSpPr/>
          <p:nvPr/>
        </p:nvSpPr>
        <p:spPr>
          <a:xfrm>
            <a:off x="9058856" y="2634454"/>
            <a:ext cx="737196" cy="176269"/>
          </a:xfrm>
          <a:prstGeom prst="roundRect">
            <a:avLst>
              <a:gd name="adj" fmla="val 27141"/>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Phosphate Rock</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61" name="Rounded Rectangle 60">
            <a:extLst>
              <a:ext uri="{FF2B5EF4-FFF2-40B4-BE49-F238E27FC236}">
                <a16:creationId xmlns:a16="http://schemas.microsoft.com/office/drawing/2014/main" id="{17858384-7692-F14B-BDEA-507C095806AE}"/>
              </a:ext>
            </a:extLst>
          </p:cNvPr>
          <p:cNvSpPr/>
          <p:nvPr/>
        </p:nvSpPr>
        <p:spPr>
          <a:xfrm>
            <a:off x="9832353" y="2637040"/>
            <a:ext cx="741693" cy="176269"/>
          </a:xfrm>
          <a:prstGeom prst="roundRect">
            <a:avLst>
              <a:gd name="adj" fmla="val 29427"/>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Phosphoric Acid</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62" name="Rounded Rectangle 61">
            <a:extLst>
              <a:ext uri="{FF2B5EF4-FFF2-40B4-BE49-F238E27FC236}">
                <a16:creationId xmlns:a16="http://schemas.microsoft.com/office/drawing/2014/main" id="{2AB3641E-B9E2-0D48-9ACA-68590C244A2E}"/>
              </a:ext>
            </a:extLst>
          </p:cNvPr>
          <p:cNvSpPr/>
          <p:nvPr/>
        </p:nvSpPr>
        <p:spPr>
          <a:xfrm>
            <a:off x="10609970" y="2643131"/>
            <a:ext cx="258088" cy="176269"/>
          </a:xfrm>
          <a:prstGeom prst="roundRect">
            <a:avLst>
              <a:gd name="adj" fmla="val 31713"/>
            </a:avLst>
          </a:prstGeom>
          <a:solidFill>
            <a:srgbClr val="2D3092"/>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solidFill>
                <a:latin typeface="Arial Narrow" panose="020B0604020202020204" pitchFamily="34" charset="0"/>
                <a:cs typeface="Arial Narrow" panose="020B0604020202020204" pitchFamily="34" charset="0"/>
              </a:rPr>
              <a:t>DAP</a:t>
            </a:r>
            <a:endParaRPr lang="en-US" sz="800" b="1" dirty="0">
              <a:solidFill>
                <a:schemeClr val="bg1"/>
              </a:solidFill>
              <a:latin typeface="Arial Narrow" panose="020B0604020202020204" pitchFamily="34" charset="0"/>
              <a:cs typeface="Arial Narrow" panose="020B0604020202020204" pitchFamily="34" charset="0"/>
            </a:endParaRPr>
          </a:p>
        </p:txBody>
      </p:sp>
      <p:sp>
        <p:nvSpPr>
          <p:cNvPr id="63" name="Rounded Rectangle 62">
            <a:extLst>
              <a:ext uri="{FF2B5EF4-FFF2-40B4-BE49-F238E27FC236}">
                <a16:creationId xmlns:a16="http://schemas.microsoft.com/office/drawing/2014/main" id="{4E6600C6-D49F-414D-86A2-30DB5B1DA367}"/>
              </a:ext>
            </a:extLst>
          </p:cNvPr>
          <p:cNvSpPr/>
          <p:nvPr/>
        </p:nvSpPr>
        <p:spPr>
          <a:xfrm>
            <a:off x="10902296" y="2642851"/>
            <a:ext cx="247537" cy="176269"/>
          </a:xfrm>
          <a:prstGeom prst="roundRect">
            <a:avLst>
              <a:gd name="adj" fmla="val 31713"/>
            </a:avLst>
          </a:prstGeom>
          <a:solidFill>
            <a:srgbClr val="2D3092"/>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solidFill>
                <a:latin typeface="Arial Narrow" panose="020B0604020202020204" pitchFamily="34" charset="0"/>
                <a:cs typeface="Arial Narrow" panose="020B0604020202020204" pitchFamily="34" charset="0"/>
              </a:rPr>
              <a:t>NPK</a:t>
            </a:r>
            <a:endParaRPr lang="en-US" sz="800" b="1" dirty="0">
              <a:solidFill>
                <a:schemeClr val="bg1"/>
              </a:solidFill>
              <a:latin typeface="Arial Narrow" panose="020B0604020202020204" pitchFamily="34" charset="0"/>
              <a:cs typeface="Arial Narrow" panose="020B0604020202020204" pitchFamily="34" charset="0"/>
            </a:endParaRPr>
          </a:p>
        </p:txBody>
      </p:sp>
      <p:sp>
        <p:nvSpPr>
          <p:cNvPr id="64" name="Rounded Rectangle 63">
            <a:extLst>
              <a:ext uri="{FF2B5EF4-FFF2-40B4-BE49-F238E27FC236}">
                <a16:creationId xmlns:a16="http://schemas.microsoft.com/office/drawing/2014/main" id="{B5D0EF33-6E9E-C940-A2CB-37A79AF72B56}"/>
              </a:ext>
            </a:extLst>
          </p:cNvPr>
          <p:cNvSpPr/>
          <p:nvPr/>
        </p:nvSpPr>
        <p:spPr>
          <a:xfrm>
            <a:off x="11190695" y="2642851"/>
            <a:ext cx="228669" cy="176269"/>
          </a:xfrm>
          <a:prstGeom prst="roundRect">
            <a:avLst>
              <a:gd name="adj" fmla="val 31713"/>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SSP</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65" name="Rectangle 64">
            <a:extLst>
              <a:ext uri="{FF2B5EF4-FFF2-40B4-BE49-F238E27FC236}">
                <a16:creationId xmlns:a16="http://schemas.microsoft.com/office/drawing/2014/main" id="{BBD2613D-C678-B14B-BDDF-247C8160CDAC}"/>
              </a:ext>
            </a:extLst>
          </p:cNvPr>
          <p:cNvSpPr/>
          <p:nvPr/>
        </p:nvSpPr>
        <p:spPr>
          <a:xfrm>
            <a:off x="9790352" y="1604396"/>
            <a:ext cx="2148258" cy="272767"/>
          </a:xfrm>
          <a:prstGeom prst="rect">
            <a:avLst/>
          </a:prstGeom>
          <a:noFill/>
          <a:ln>
            <a:noFill/>
          </a:ln>
        </p:spPr>
        <p:txBody>
          <a:bodyPr wrap="square">
            <a:spAutoFit/>
          </a:bodyPr>
          <a:lstStyle/>
          <a:p>
            <a:pPr marL="0" lvl="1">
              <a:lnSpc>
                <a:spcPts val="700"/>
              </a:lnSpc>
              <a:spcBef>
                <a:spcPts val="100"/>
              </a:spcBef>
              <a:spcAft>
                <a:spcPts val="100"/>
              </a:spcAft>
              <a:tabLst>
                <a:tab pos="4132263" algn="l"/>
              </a:tabLst>
            </a:pPr>
            <a:r>
              <a:rPr lang="en-GB" sz="800" dirty="0"/>
              <a:t>Producer of DAP and NPK compound fertilizers for West African market</a:t>
            </a:r>
          </a:p>
        </p:txBody>
      </p:sp>
      <p:pic>
        <p:nvPicPr>
          <p:cNvPr id="66" name="Picture 65">
            <a:extLst>
              <a:ext uri="{FF2B5EF4-FFF2-40B4-BE49-F238E27FC236}">
                <a16:creationId xmlns:a16="http://schemas.microsoft.com/office/drawing/2014/main" id="{B8727718-6E0F-FC4C-BF9B-E3B814FD6FB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300803" y="1805092"/>
            <a:ext cx="1306972" cy="687808"/>
          </a:xfrm>
          <a:prstGeom prst="rect">
            <a:avLst/>
          </a:prstGeom>
          <a:ln w="28575">
            <a:solidFill>
              <a:srgbClr val="E7E7EA"/>
            </a:solidFill>
          </a:ln>
          <a:effectLst>
            <a:glow>
              <a:schemeClr val="accent1">
                <a:alpha val="40000"/>
              </a:schemeClr>
            </a:glow>
            <a:outerShdw blurRad="50800" dist="38100" dir="2700000" algn="tl" rotWithShape="0">
              <a:prstClr val="black">
                <a:alpha val="40000"/>
              </a:prstClr>
            </a:outerShdw>
          </a:effectLst>
        </p:spPr>
      </p:pic>
      <p:sp>
        <p:nvSpPr>
          <p:cNvPr id="67" name="Rounded Rectangle 66">
            <a:extLst>
              <a:ext uri="{FF2B5EF4-FFF2-40B4-BE49-F238E27FC236}">
                <a16:creationId xmlns:a16="http://schemas.microsoft.com/office/drawing/2014/main" id="{9A6DAFCD-88B9-0040-8C09-8438FB5A94A3}"/>
              </a:ext>
            </a:extLst>
          </p:cNvPr>
          <p:cNvSpPr/>
          <p:nvPr/>
        </p:nvSpPr>
        <p:spPr>
          <a:xfrm>
            <a:off x="4301318" y="3237577"/>
            <a:ext cx="3775882" cy="1187582"/>
          </a:xfrm>
          <a:prstGeom prst="roundRect">
            <a:avLst>
              <a:gd name="adj" fmla="val 6390"/>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68" name="Rectangle 67">
            <a:extLst>
              <a:ext uri="{FF2B5EF4-FFF2-40B4-BE49-F238E27FC236}">
                <a16:creationId xmlns:a16="http://schemas.microsoft.com/office/drawing/2014/main" id="{C2E42168-1133-674B-B0FB-AD99167E2BC2}"/>
              </a:ext>
            </a:extLst>
          </p:cNvPr>
          <p:cNvSpPr/>
          <p:nvPr/>
        </p:nvSpPr>
        <p:spPr>
          <a:xfrm>
            <a:off x="6005142" y="3509434"/>
            <a:ext cx="2008060" cy="708784"/>
          </a:xfrm>
          <a:prstGeom prst="rect">
            <a:avLst/>
          </a:prstGeom>
          <a:noFill/>
          <a:ln>
            <a:noFill/>
          </a:ln>
        </p:spPr>
        <p:txBody>
          <a:bodyPr wrap="square">
            <a:spAutoFit/>
          </a:bodyPr>
          <a:lstStyle/>
          <a:p>
            <a:pPr marL="0" lvl="1">
              <a:lnSpc>
                <a:spcPts val="700"/>
              </a:lnSpc>
              <a:spcBef>
                <a:spcPts val="100"/>
              </a:spcBef>
              <a:spcAft>
                <a:spcPts val="100"/>
              </a:spcAft>
              <a:tabLst>
                <a:tab pos="4132263" algn="l"/>
              </a:tabLst>
            </a:pPr>
            <a:endParaRPr lang="en-GB" sz="800" dirty="0"/>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350 </a:t>
            </a:r>
            <a:r>
              <a:rPr lang="en-GB" sz="800" dirty="0" err="1"/>
              <a:t>kta</a:t>
            </a:r>
            <a:r>
              <a:rPr lang="en-GB" sz="800" dirty="0"/>
              <a:t> of SSP and NPK products</a:t>
            </a:r>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Product diversity, including </a:t>
            </a:r>
            <a:r>
              <a:rPr lang="en-GB" sz="800" dirty="0" err="1"/>
              <a:t>ammoniation</a:t>
            </a:r>
            <a:endParaRPr lang="en-GB" sz="800" dirty="0"/>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solidFill>
                  <a:srgbClr val="000000"/>
                </a:solidFill>
                <a:latin typeface="Arial" panose="020B0604020202020204" pitchFamily="34" charset="0"/>
                <a:cs typeface="Arial" panose="020B0604020202020204" pitchFamily="34" charset="0"/>
              </a:rPr>
              <a:t>Catering to vibrant domestic agricultural market</a:t>
            </a:r>
            <a:endParaRPr lang="en-US" sz="800" dirty="0">
              <a:solidFill>
                <a:srgbClr val="000000"/>
              </a:solidFill>
              <a:latin typeface="Arial" panose="020B0604020202020204" pitchFamily="34" charset="0"/>
              <a:cs typeface="Arial" panose="020B0604020202020204" pitchFamily="34" charset="0"/>
            </a:endParaRPr>
          </a:p>
        </p:txBody>
      </p:sp>
      <p:sp>
        <p:nvSpPr>
          <p:cNvPr id="69" name="Rounded Rectangle 68">
            <a:extLst>
              <a:ext uri="{FF2B5EF4-FFF2-40B4-BE49-F238E27FC236}">
                <a16:creationId xmlns:a16="http://schemas.microsoft.com/office/drawing/2014/main" id="{1CA48558-DAA2-3F47-95A9-83BC607D14DB}"/>
              </a:ext>
            </a:extLst>
          </p:cNvPr>
          <p:cNvSpPr/>
          <p:nvPr/>
        </p:nvSpPr>
        <p:spPr>
          <a:xfrm>
            <a:off x="4532492" y="3129759"/>
            <a:ext cx="1477766" cy="241602"/>
          </a:xfrm>
          <a:prstGeom prst="roundRect">
            <a:avLst>
              <a:gd name="adj" fmla="val 32554"/>
            </a:avLst>
          </a:prstGeom>
          <a:solidFill>
            <a:srgbClr val="179B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Kokand, Uzbekistan</a:t>
            </a:r>
            <a:endParaRPr lang="en-US" sz="1050" b="1" dirty="0">
              <a:solidFill>
                <a:schemeClr val="bg1"/>
              </a:solidFill>
              <a:latin typeface="Arial Narrow" panose="020B0604020202020204" pitchFamily="34" charset="0"/>
              <a:cs typeface="Arial Narrow" panose="020B0604020202020204" pitchFamily="34" charset="0"/>
            </a:endParaRPr>
          </a:p>
        </p:txBody>
      </p:sp>
      <p:sp>
        <p:nvSpPr>
          <p:cNvPr id="70" name="Rounded Rectangle 69">
            <a:extLst>
              <a:ext uri="{FF2B5EF4-FFF2-40B4-BE49-F238E27FC236}">
                <a16:creationId xmlns:a16="http://schemas.microsoft.com/office/drawing/2014/main" id="{4DF99D25-4958-524F-88F5-E2090F3AE5DF}"/>
              </a:ext>
            </a:extLst>
          </p:cNvPr>
          <p:cNvSpPr/>
          <p:nvPr/>
        </p:nvSpPr>
        <p:spPr>
          <a:xfrm>
            <a:off x="4452555" y="4327899"/>
            <a:ext cx="502838" cy="171887"/>
          </a:xfrm>
          <a:prstGeom prst="roundRect">
            <a:avLst>
              <a:gd name="adj" fmla="val 27141"/>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Ammonia</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71" name="Rounded Rectangle 70">
            <a:extLst>
              <a:ext uri="{FF2B5EF4-FFF2-40B4-BE49-F238E27FC236}">
                <a16:creationId xmlns:a16="http://schemas.microsoft.com/office/drawing/2014/main" id="{C604E0C9-A532-3944-8F54-4B6790190498}"/>
              </a:ext>
            </a:extLst>
          </p:cNvPr>
          <p:cNvSpPr/>
          <p:nvPr/>
        </p:nvSpPr>
        <p:spPr>
          <a:xfrm>
            <a:off x="4975842" y="4327898"/>
            <a:ext cx="258088" cy="171887"/>
          </a:xfrm>
          <a:prstGeom prst="roundRect">
            <a:avLst>
              <a:gd name="adj" fmla="val 29427"/>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Urea</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72" name="Rounded Rectangle 71">
            <a:extLst>
              <a:ext uri="{FF2B5EF4-FFF2-40B4-BE49-F238E27FC236}">
                <a16:creationId xmlns:a16="http://schemas.microsoft.com/office/drawing/2014/main" id="{6ED5152C-C60C-CF43-ABF6-A8B84FC718CB}"/>
              </a:ext>
            </a:extLst>
          </p:cNvPr>
          <p:cNvSpPr/>
          <p:nvPr/>
        </p:nvSpPr>
        <p:spPr>
          <a:xfrm>
            <a:off x="5273061" y="4319500"/>
            <a:ext cx="737196" cy="176269"/>
          </a:xfrm>
          <a:prstGeom prst="roundRect">
            <a:avLst>
              <a:gd name="adj" fmla="val 27141"/>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Phosphate Rock</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73" name="Rounded Rectangle 72">
            <a:extLst>
              <a:ext uri="{FF2B5EF4-FFF2-40B4-BE49-F238E27FC236}">
                <a16:creationId xmlns:a16="http://schemas.microsoft.com/office/drawing/2014/main" id="{1AE29E76-6436-CD41-808D-58B5EE8C0498}"/>
              </a:ext>
            </a:extLst>
          </p:cNvPr>
          <p:cNvSpPr/>
          <p:nvPr/>
        </p:nvSpPr>
        <p:spPr>
          <a:xfrm>
            <a:off x="6046558" y="4322086"/>
            <a:ext cx="741693" cy="176269"/>
          </a:xfrm>
          <a:prstGeom prst="roundRect">
            <a:avLst>
              <a:gd name="adj" fmla="val 29427"/>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Phosphoric Acid</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74" name="Rounded Rectangle 73">
            <a:extLst>
              <a:ext uri="{FF2B5EF4-FFF2-40B4-BE49-F238E27FC236}">
                <a16:creationId xmlns:a16="http://schemas.microsoft.com/office/drawing/2014/main" id="{512FD015-1A8A-7C44-925C-CC6A12642314}"/>
              </a:ext>
            </a:extLst>
          </p:cNvPr>
          <p:cNvSpPr/>
          <p:nvPr/>
        </p:nvSpPr>
        <p:spPr>
          <a:xfrm>
            <a:off x="6824175" y="4328177"/>
            <a:ext cx="258088" cy="176269"/>
          </a:xfrm>
          <a:prstGeom prst="roundRect">
            <a:avLst>
              <a:gd name="adj" fmla="val 31713"/>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DAP</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75" name="Rounded Rectangle 74">
            <a:extLst>
              <a:ext uri="{FF2B5EF4-FFF2-40B4-BE49-F238E27FC236}">
                <a16:creationId xmlns:a16="http://schemas.microsoft.com/office/drawing/2014/main" id="{0542E5D1-6802-794C-B2E6-3FF63CA3E60D}"/>
              </a:ext>
            </a:extLst>
          </p:cNvPr>
          <p:cNvSpPr/>
          <p:nvPr/>
        </p:nvSpPr>
        <p:spPr>
          <a:xfrm>
            <a:off x="7116501" y="4327897"/>
            <a:ext cx="247537" cy="176269"/>
          </a:xfrm>
          <a:prstGeom prst="roundRect">
            <a:avLst>
              <a:gd name="adj" fmla="val 31713"/>
            </a:avLst>
          </a:prstGeom>
          <a:solidFill>
            <a:srgbClr val="2D3092"/>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solidFill>
                <a:latin typeface="Arial Narrow" panose="020B0604020202020204" pitchFamily="34" charset="0"/>
                <a:cs typeface="Arial Narrow" panose="020B0604020202020204" pitchFamily="34" charset="0"/>
              </a:rPr>
              <a:t>NPK</a:t>
            </a:r>
            <a:endParaRPr lang="en-US" sz="800" b="1" dirty="0">
              <a:solidFill>
                <a:schemeClr val="bg1"/>
              </a:solidFill>
              <a:latin typeface="Arial Narrow" panose="020B0604020202020204" pitchFamily="34" charset="0"/>
              <a:cs typeface="Arial Narrow" panose="020B0604020202020204" pitchFamily="34" charset="0"/>
            </a:endParaRPr>
          </a:p>
        </p:txBody>
      </p:sp>
      <p:sp>
        <p:nvSpPr>
          <p:cNvPr id="76" name="Rounded Rectangle 75">
            <a:extLst>
              <a:ext uri="{FF2B5EF4-FFF2-40B4-BE49-F238E27FC236}">
                <a16:creationId xmlns:a16="http://schemas.microsoft.com/office/drawing/2014/main" id="{9151ECDD-FEF2-884C-A192-01F1B7AFDBC5}"/>
              </a:ext>
            </a:extLst>
          </p:cNvPr>
          <p:cNvSpPr/>
          <p:nvPr/>
        </p:nvSpPr>
        <p:spPr>
          <a:xfrm>
            <a:off x="7404900" y="4327897"/>
            <a:ext cx="228669" cy="176269"/>
          </a:xfrm>
          <a:prstGeom prst="roundRect">
            <a:avLst>
              <a:gd name="adj" fmla="val 31713"/>
            </a:avLst>
          </a:prstGeom>
          <a:solidFill>
            <a:srgbClr val="2D3092"/>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solidFill>
                <a:latin typeface="Arial Narrow" panose="020B0604020202020204" pitchFamily="34" charset="0"/>
                <a:cs typeface="Arial Narrow" panose="020B0604020202020204" pitchFamily="34" charset="0"/>
              </a:rPr>
              <a:t>SSP</a:t>
            </a:r>
            <a:endParaRPr lang="en-US" sz="800" b="1" dirty="0">
              <a:solidFill>
                <a:schemeClr val="bg1"/>
              </a:solidFill>
              <a:latin typeface="Arial Narrow" panose="020B0604020202020204" pitchFamily="34" charset="0"/>
              <a:cs typeface="Arial Narrow" panose="020B0604020202020204" pitchFamily="34" charset="0"/>
            </a:endParaRPr>
          </a:p>
        </p:txBody>
      </p:sp>
      <p:sp>
        <p:nvSpPr>
          <p:cNvPr id="77" name="Rectangle 76">
            <a:extLst>
              <a:ext uri="{FF2B5EF4-FFF2-40B4-BE49-F238E27FC236}">
                <a16:creationId xmlns:a16="http://schemas.microsoft.com/office/drawing/2014/main" id="{6792B597-6C24-D743-8894-86FDAF6886A6}"/>
              </a:ext>
            </a:extLst>
          </p:cNvPr>
          <p:cNvSpPr/>
          <p:nvPr/>
        </p:nvSpPr>
        <p:spPr>
          <a:xfrm>
            <a:off x="6004557" y="3289442"/>
            <a:ext cx="1919658" cy="272767"/>
          </a:xfrm>
          <a:prstGeom prst="rect">
            <a:avLst/>
          </a:prstGeom>
          <a:noFill/>
          <a:ln>
            <a:noFill/>
          </a:ln>
        </p:spPr>
        <p:txBody>
          <a:bodyPr wrap="square">
            <a:spAutoFit/>
          </a:bodyPr>
          <a:lstStyle/>
          <a:p>
            <a:pPr marL="0" lvl="1">
              <a:lnSpc>
                <a:spcPts val="700"/>
              </a:lnSpc>
              <a:spcBef>
                <a:spcPts val="100"/>
              </a:spcBef>
              <a:spcAft>
                <a:spcPts val="100"/>
              </a:spcAft>
              <a:tabLst>
                <a:tab pos="4132263" algn="l"/>
              </a:tabLst>
            </a:pPr>
            <a:r>
              <a:rPr lang="en-GB" sz="800" dirty="0"/>
              <a:t>Largest producer of phosphate compound fertilizers in Central Asia</a:t>
            </a:r>
          </a:p>
        </p:txBody>
      </p:sp>
      <p:pic>
        <p:nvPicPr>
          <p:cNvPr id="78" name="Picture 77">
            <a:extLst>
              <a:ext uri="{FF2B5EF4-FFF2-40B4-BE49-F238E27FC236}">
                <a16:creationId xmlns:a16="http://schemas.microsoft.com/office/drawing/2014/main" id="{A24F8581-B3D9-E64C-9128-4E5C9D9ED899}"/>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501254" y="3471341"/>
            <a:ext cx="1367361" cy="719589"/>
          </a:xfrm>
          <a:prstGeom prst="rect">
            <a:avLst/>
          </a:prstGeom>
          <a:ln w="28575">
            <a:solidFill>
              <a:srgbClr val="E7E7EA"/>
            </a:solidFill>
          </a:ln>
          <a:effectLst>
            <a:glow>
              <a:schemeClr val="accent1">
                <a:alpha val="40000"/>
              </a:schemeClr>
            </a:glow>
            <a:outerShdw blurRad="50800" dist="38100" dir="2700000" algn="tl" rotWithShape="0">
              <a:prstClr val="black">
                <a:alpha val="40000"/>
              </a:prstClr>
            </a:outerShdw>
          </a:effectLst>
        </p:spPr>
      </p:pic>
      <p:pic>
        <p:nvPicPr>
          <p:cNvPr id="79" name="Picture 12" descr="Uzbekistan flag icon - Country flags">
            <a:extLst>
              <a:ext uri="{FF2B5EF4-FFF2-40B4-BE49-F238E27FC236}">
                <a16:creationId xmlns:a16="http://schemas.microsoft.com/office/drawing/2014/main" id="{1B3E16FE-2C52-2249-B3D8-E86C2EF39271}"/>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4251048" y="3128901"/>
            <a:ext cx="275918" cy="273387"/>
          </a:xfrm>
          <a:prstGeom prst="ellipse">
            <a:avLst/>
          </a:prstGeom>
          <a:noFill/>
          <a:ln>
            <a:solidFill>
              <a:srgbClr val="262572"/>
            </a:solidFill>
          </a:ln>
          <a:extLst>
            <a:ext uri="{909E8E84-426E-40DD-AFC4-6F175D3DCCD1}">
              <a14:hiddenFill xmlns:a14="http://schemas.microsoft.com/office/drawing/2010/main">
                <a:solidFill>
                  <a:srgbClr val="FFFFFF"/>
                </a:solidFill>
              </a14:hiddenFill>
            </a:ext>
          </a:extLst>
        </p:spPr>
      </p:pic>
      <p:sp>
        <p:nvSpPr>
          <p:cNvPr id="80" name="Rounded Rectangle 79">
            <a:extLst>
              <a:ext uri="{FF2B5EF4-FFF2-40B4-BE49-F238E27FC236}">
                <a16:creationId xmlns:a16="http://schemas.microsoft.com/office/drawing/2014/main" id="{E40DE409-1A64-A444-B950-620994A97CFE}"/>
              </a:ext>
            </a:extLst>
          </p:cNvPr>
          <p:cNvSpPr/>
          <p:nvPr/>
        </p:nvSpPr>
        <p:spPr>
          <a:xfrm>
            <a:off x="8141531" y="3228931"/>
            <a:ext cx="3818750" cy="1187582"/>
          </a:xfrm>
          <a:prstGeom prst="roundRect">
            <a:avLst>
              <a:gd name="adj" fmla="val 6390"/>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81" name="Rectangle 80">
            <a:extLst>
              <a:ext uri="{FF2B5EF4-FFF2-40B4-BE49-F238E27FC236}">
                <a16:creationId xmlns:a16="http://schemas.microsoft.com/office/drawing/2014/main" id="{D0D4A104-5164-CB41-8C52-4FF5FBEF914D}"/>
              </a:ext>
            </a:extLst>
          </p:cNvPr>
          <p:cNvSpPr/>
          <p:nvPr/>
        </p:nvSpPr>
        <p:spPr>
          <a:xfrm>
            <a:off x="9799290" y="3718007"/>
            <a:ext cx="2366114" cy="503599"/>
          </a:xfrm>
          <a:prstGeom prst="rect">
            <a:avLst/>
          </a:prstGeom>
          <a:noFill/>
          <a:ln>
            <a:noFill/>
          </a:ln>
        </p:spPr>
        <p:txBody>
          <a:bodyPr wrap="square">
            <a:spAutoFit/>
          </a:bodyPr>
          <a:lstStyle/>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Capacity of 1.1 MM </a:t>
            </a:r>
            <a:r>
              <a:rPr lang="en-GB" sz="800" dirty="0" err="1"/>
              <a:t>tpa</a:t>
            </a:r>
            <a:r>
              <a:rPr lang="en-GB" sz="800" dirty="0"/>
              <a:t> of NPK products</a:t>
            </a:r>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Storage capacity of 70KT</a:t>
            </a:r>
          </a:p>
          <a:p>
            <a:pPr marL="171450" lvl="1" indent="-171450">
              <a:lnSpc>
                <a:spcPts val="700"/>
              </a:lnSpc>
              <a:spcBef>
                <a:spcPts val="100"/>
              </a:spcBef>
              <a:spcAft>
                <a:spcPts val="100"/>
              </a:spcAft>
              <a:buFont typeface="Arial" panose="020B0604020202020204" pitchFamily="34" charset="0"/>
              <a:buChar char="•"/>
              <a:tabLst>
                <a:tab pos="4132263" algn="l"/>
              </a:tabLst>
            </a:pPr>
            <a:r>
              <a:rPr lang="en-GB" sz="800" dirty="0"/>
              <a:t>Catering to vibrant domestic agricultural market</a:t>
            </a:r>
          </a:p>
        </p:txBody>
      </p:sp>
      <p:sp>
        <p:nvSpPr>
          <p:cNvPr id="82" name="Rounded Rectangle 81">
            <a:extLst>
              <a:ext uri="{FF2B5EF4-FFF2-40B4-BE49-F238E27FC236}">
                <a16:creationId xmlns:a16="http://schemas.microsoft.com/office/drawing/2014/main" id="{B92C9405-E690-B24E-981C-261399186140}"/>
              </a:ext>
            </a:extLst>
          </p:cNvPr>
          <p:cNvSpPr/>
          <p:nvPr/>
        </p:nvSpPr>
        <p:spPr>
          <a:xfrm>
            <a:off x="8297876" y="3121113"/>
            <a:ext cx="1629283" cy="211431"/>
          </a:xfrm>
          <a:prstGeom prst="roundRect">
            <a:avLst>
              <a:gd name="adj" fmla="val 32554"/>
            </a:avLst>
          </a:prstGeom>
          <a:solidFill>
            <a:srgbClr val="179B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Jundial, </a:t>
            </a:r>
            <a:r>
              <a:rPr lang="en-SG" sz="1050" dirty="0"/>
              <a:t>São Paulo </a:t>
            </a:r>
            <a:r>
              <a:rPr lang="en-GB" sz="1050" dirty="0"/>
              <a:t>Brazil</a:t>
            </a:r>
            <a:endParaRPr lang="en-US" sz="1050" b="1" dirty="0">
              <a:solidFill>
                <a:schemeClr val="bg1"/>
              </a:solidFill>
              <a:latin typeface="Arial Narrow" panose="020B0604020202020204" pitchFamily="34" charset="0"/>
              <a:cs typeface="Arial Narrow" panose="020B0604020202020204" pitchFamily="34" charset="0"/>
            </a:endParaRPr>
          </a:p>
        </p:txBody>
      </p:sp>
      <p:sp>
        <p:nvSpPr>
          <p:cNvPr id="83" name="Rounded Rectangle 82">
            <a:extLst>
              <a:ext uri="{FF2B5EF4-FFF2-40B4-BE49-F238E27FC236}">
                <a16:creationId xmlns:a16="http://schemas.microsoft.com/office/drawing/2014/main" id="{E556EAA5-7C97-6E4E-AEB7-DA3C53B11F5A}"/>
              </a:ext>
            </a:extLst>
          </p:cNvPr>
          <p:cNvSpPr/>
          <p:nvPr/>
        </p:nvSpPr>
        <p:spPr>
          <a:xfrm>
            <a:off x="8217940" y="4319253"/>
            <a:ext cx="502838" cy="171887"/>
          </a:xfrm>
          <a:prstGeom prst="roundRect">
            <a:avLst>
              <a:gd name="adj" fmla="val 27141"/>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Ammonia</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84" name="Rounded Rectangle 83">
            <a:extLst>
              <a:ext uri="{FF2B5EF4-FFF2-40B4-BE49-F238E27FC236}">
                <a16:creationId xmlns:a16="http://schemas.microsoft.com/office/drawing/2014/main" id="{92B3ADE6-965C-374D-A129-ECDC60C1A3EA}"/>
              </a:ext>
            </a:extLst>
          </p:cNvPr>
          <p:cNvSpPr/>
          <p:nvPr/>
        </p:nvSpPr>
        <p:spPr>
          <a:xfrm>
            <a:off x="8741227" y="4319252"/>
            <a:ext cx="258088" cy="171887"/>
          </a:xfrm>
          <a:prstGeom prst="roundRect">
            <a:avLst>
              <a:gd name="adj" fmla="val 29427"/>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Urea</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85" name="Rounded Rectangle 84">
            <a:extLst>
              <a:ext uri="{FF2B5EF4-FFF2-40B4-BE49-F238E27FC236}">
                <a16:creationId xmlns:a16="http://schemas.microsoft.com/office/drawing/2014/main" id="{27976FB3-EB1E-4449-9FE0-2E3C55347704}"/>
              </a:ext>
            </a:extLst>
          </p:cNvPr>
          <p:cNvSpPr/>
          <p:nvPr/>
        </p:nvSpPr>
        <p:spPr>
          <a:xfrm>
            <a:off x="9038446" y="4310854"/>
            <a:ext cx="737196" cy="176269"/>
          </a:xfrm>
          <a:prstGeom prst="roundRect">
            <a:avLst>
              <a:gd name="adj" fmla="val 27141"/>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Phosphate Rock</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86" name="Rounded Rectangle 85">
            <a:extLst>
              <a:ext uri="{FF2B5EF4-FFF2-40B4-BE49-F238E27FC236}">
                <a16:creationId xmlns:a16="http://schemas.microsoft.com/office/drawing/2014/main" id="{07744A0B-6D1B-6240-9338-1764A596E6F9}"/>
              </a:ext>
            </a:extLst>
          </p:cNvPr>
          <p:cNvSpPr/>
          <p:nvPr/>
        </p:nvSpPr>
        <p:spPr>
          <a:xfrm>
            <a:off x="9811943" y="4313440"/>
            <a:ext cx="741693" cy="176269"/>
          </a:xfrm>
          <a:prstGeom prst="roundRect">
            <a:avLst>
              <a:gd name="adj" fmla="val 29427"/>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Phosphoric Acid</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87" name="Rounded Rectangle 86">
            <a:extLst>
              <a:ext uri="{FF2B5EF4-FFF2-40B4-BE49-F238E27FC236}">
                <a16:creationId xmlns:a16="http://schemas.microsoft.com/office/drawing/2014/main" id="{49197CF6-0729-6D40-AB47-0C4130BF5D1C}"/>
              </a:ext>
            </a:extLst>
          </p:cNvPr>
          <p:cNvSpPr/>
          <p:nvPr/>
        </p:nvSpPr>
        <p:spPr>
          <a:xfrm>
            <a:off x="10589560" y="4319531"/>
            <a:ext cx="258088" cy="176269"/>
          </a:xfrm>
          <a:prstGeom prst="roundRect">
            <a:avLst>
              <a:gd name="adj" fmla="val 31713"/>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DAP</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88" name="Rounded Rectangle 87">
            <a:extLst>
              <a:ext uri="{FF2B5EF4-FFF2-40B4-BE49-F238E27FC236}">
                <a16:creationId xmlns:a16="http://schemas.microsoft.com/office/drawing/2014/main" id="{24E7D2AE-C5D7-6244-AB4C-DD2A73C4FFBF}"/>
              </a:ext>
            </a:extLst>
          </p:cNvPr>
          <p:cNvSpPr/>
          <p:nvPr/>
        </p:nvSpPr>
        <p:spPr>
          <a:xfrm>
            <a:off x="10881886" y="4319251"/>
            <a:ext cx="247537" cy="176269"/>
          </a:xfrm>
          <a:prstGeom prst="roundRect">
            <a:avLst>
              <a:gd name="adj" fmla="val 31713"/>
            </a:avLst>
          </a:prstGeom>
          <a:solidFill>
            <a:srgbClr val="2D3092"/>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solidFill>
                <a:latin typeface="Arial Narrow" panose="020B0604020202020204" pitchFamily="34" charset="0"/>
                <a:cs typeface="Arial Narrow" panose="020B0604020202020204" pitchFamily="34" charset="0"/>
              </a:rPr>
              <a:t>NPK</a:t>
            </a:r>
            <a:endParaRPr lang="en-US" sz="800" b="1" dirty="0">
              <a:solidFill>
                <a:schemeClr val="bg1"/>
              </a:solidFill>
              <a:latin typeface="Arial Narrow" panose="020B0604020202020204" pitchFamily="34" charset="0"/>
              <a:cs typeface="Arial Narrow" panose="020B0604020202020204" pitchFamily="34" charset="0"/>
            </a:endParaRPr>
          </a:p>
        </p:txBody>
      </p:sp>
      <p:sp>
        <p:nvSpPr>
          <p:cNvPr id="89" name="Rounded Rectangle 88">
            <a:extLst>
              <a:ext uri="{FF2B5EF4-FFF2-40B4-BE49-F238E27FC236}">
                <a16:creationId xmlns:a16="http://schemas.microsoft.com/office/drawing/2014/main" id="{530468AF-F10A-CF44-85B2-D1B83F4C98F7}"/>
              </a:ext>
            </a:extLst>
          </p:cNvPr>
          <p:cNvSpPr/>
          <p:nvPr/>
        </p:nvSpPr>
        <p:spPr>
          <a:xfrm>
            <a:off x="11170285" y="4319251"/>
            <a:ext cx="228669" cy="176269"/>
          </a:xfrm>
          <a:prstGeom prst="roundRect">
            <a:avLst>
              <a:gd name="adj" fmla="val 31713"/>
            </a:avLst>
          </a:prstGeom>
          <a:solidFill>
            <a:schemeClr val="bg1">
              <a:lumMod val="85000"/>
            </a:schemeClr>
          </a:solidFill>
          <a:ln w="9525">
            <a:solidFill>
              <a:srgbClr val="262572"/>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r>
              <a:rPr lang="en-GB" sz="800" b="1" dirty="0">
                <a:solidFill>
                  <a:schemeClr val="bg1">
                    <a:lumMod val="50000"/>
                  </a:schemeClr>
                </a:solidFill>
                <a:latin typeface="Arial Narrow" panose="020B0604020202020204" pitchFamily="34" charset="0"/>
                <a:cs typeface="Arial Narrow" panose="020B0604020202020204" pitchFamily="34" charset="0"/>
              </a:rPr>
              <a:t>SSP</a:t>
            </a:r>
            <a:endParaRPr lang="en-US" sz="800" b="1" dirty="0">
              <a:solidFill>
                <a:schemeClr val="bg1">
                  <a:lumMod val="50000"/>
                </a:schemeClr>
              </a:solidFill>
              <a:latin typeface="Arial Narrow" panose="020B0604020202020204" pitchFamily="34" charset="0"/>
              <a:cs typeface="Arial Narrow" panose="020B0604020202020204" pitchFamily="34" charset="0"/>
            </a:endParaRPr>
          </a:p>
        </p:txBody>
      </p:sp>
      <p:sp>
        <p:nvSpPr>
          <p:cNvPr id="90" name="Rectangle 89">
            <a:extLst>
              <a:ext uri="{FF2B5EF4-FFF2-40B4-BE49-F238E27FC236}">
                <a16:creationId xmlns:a16="http://schemas.microsoft.com/office/drawing/2014/main" id="{0742C601-659F-304D-9437-3DACAEC86350}"/>
              </a:ext>
            </a:extLst>
          </p:cNvPr>
          <p:cNvSpPr/>
          <p:nvPr/>
        </p:nvSpPr>
        <p:spPr>
          <a:xfrm>
            <a:off x="9680724" y="3451908"/>
            <a:ext cx="2139026" cy="477951"/>
          </a:xfrm>
          <a:prstGeom prst="rect">
            <a:avLst/>
          </a:prstGeom>
          <a:noFill/>
          <a:ln>
            <a:noFill/>
          </a:ln>
        </p:spPr>
        <p:txBody>
          <a:bodyPr wrap="square">
            <a:spAutoFit/>
          </a:bodyPr>
          <a:lstStyle/>
          <a:p>
            <a:pPr marL="0" lvl="1">
              <a:lnSpc>
                <a:spcPts val="700"/>
              </a:lnSpc>
              <a:spcBef>
                <a:spcPts val="100"/>
              </a:spcBef>
              <a:spcAft>
                <a:spcPts val="100"/>
              </a:spcAft>
              <a:tabLst>
                <a:tab pos="4132263" algn="l"/>
              </a:tabLst>
            </a:pPr>
            <a:r>
              <a:rPr lang="en-GB" sz="800" dirty="0"/>
              <a:t>Brazil is one of the world’s largest fertilizer importers </a:t>
            </a:r>
          </a:p>
          <a:p>
            <a:pPr marL="0" lvl="1">
              <a:lnSpc>
                <a:spcPts val="700"/>
              </a:lnSpc>
              <a:spcBef>
                <a:spcPts val="100"/>
              </a:spcBef>
              <a:spcAft>
                <a:spcPts val="100"/>
              </a:spcAft>
              <a:tabLst>
                <a:tab pos="4132263" algn="l"/>
              </a:tabLst>
            </a:pPr>
            <a:r>
              <a:rPr lang="en-GB" sz="800" dirty="0"/>
              <a:t/>
            </a:r>
            <a:br>
              <a:rPr lang="en-GB" sz="800" dirty="0"/>
            </a:br>
            <a:endParaRPr lang="en-GB" sz="800" dirty="0"/>
          </a:p>
        </p:txBody>
      </p:sp>
      <p:pic>
        <p:nvPicPr>
          <p:cNvPr id="91" name="Picture 4">
            <a:extLst>
              <a:ext uri="{FF2B5EF4-FFF2-40B4-BE49-F238E27FC236}">
                <a16:creationId xmlns:a16="http://schemas.microsoft.com/office/drawing/2014/main" id="{0228FAAE-3A2C-584A-B87F-813B320B38A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p:blipFill>
        <p:spPr bwMode="auto">
          <a:xfrm>
            <a:off x="8013202" y="3085362"/>
            <a:ext cx="302187" cy="282639"/>
          </a:xfrm>
          <a:prstGeom prst="ellipse">
            <a:avLst/>
          </a:prstGeom>
          <a:noFill/>
          <a:ln>
            <a:solidFill>
              <a:srgbClr val="262572"/>
            </a:solidFill>
          </a:ln>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D8E128F2-AF11-FF42-8CFD-482A3B0D8622}"/>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8293931" y="3488650"/>
            <a:ext cx="1322462" cy="657089"/>
          </a:xfrm>
          <a:prstGeom prst="rect">
            <a:avLst/>
          </a:prstGeom>
          <a:ln w="28575">
            <a:solidFill>
              <a:srgbClr val="E7E7EA"/>
            </a:solidFill>
          </a:ln>
          <a:effectLst>
            <a:glow>
              <a:schemeClr val="accent1">
                <a:alpha val="40000"/>
              </a:schemeClr>
            </a:glow>
            <a:outerShdw blurRad="50800" dist="38100" dir="2700000" algn="tl" rotWithShape="0">
              <a:prstClr val="black">
                <a:alpha val="40000"/>
              </a:prstClr>
            </a:outerShdw>
          </a:effectLst>
        </p:spPr>
      </p:pic>
      <p:pic>
        <p:nvPicPr>
          <p:cNvPr id="93" name="Picture 4" descr="Senegal flag icon - Country flags">
            <a:extLst>
              <a:ext uri="{FF2B5EF4-FFF2-40B4-BE49-F238E27FC236}">
                <a16:creationId xmlns:a16="http://schemas.microsoft.com/office/drawing/2014/main" id="{CC57AA5D-10AE-9540-93AA-2C540EDB770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03613" y="1393761"/>
            <a:ext cx="302187" cy="282639"/>
          </a:xfrm>
          <a:prstGeom prst="ellipse">
            <a:avLst/>
          </a:prstGeom>
          <a:noFill/>
          <a:ln>
            <a:solidFill>
              <a:srgbClr val="26257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9956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sz="3200" dirty="0"/>
              <a:t>Indorama India– Phosphatic Fertilizers Plant  at Haldia</a:t>
            </a:r>
            <a:endParaRPr lang="en-IN" dirty="0"/>
          </a:p>
        </p:txBody>
      </p:sp>
      <p:sp>
        <p:nvSpPr>
          <p:cNvPr id="4" name="Content Placeholder 15"/>
          <p:cNvSpPr txBox="1">
            <a:spLocks/>
          </p:cNvSpPr>
          <p:nvPr>
            <p:custDataLst>
              <p:tags r:id="rId1"/>
            </p:custDataLst>
          </p:nvPr>
        </p:nvSpPr>
        <p:spPr bwMode="gray">
          <a:xfrm>
            <a:off x="192839" y="1398165"/>
            <a:ext cx="6065925" cy="4847960"/>
          </a:xfrm>
          <a:prstGeom prst="rect">
            <a:avLst/>
          </a:prstGeom>
          <a:noFill/>
          <a:ln>
            <a:noFill/>
          </a:ln>
        </p:spPr>
        <p:txBody>
          <a:bodyPr wrap="square" lIns="91405" tIns="45703" rIns="91405" bIns="45703" anchor="t" anchorCtr="0">
            <a:noAutofit/>
          </a:bodyPr>
          <a:lstStyle/>
          <a:p>
            <a:pPr marL="287338" lvl="1" indent="-285750" algn="just" defTabSz="1018797" eaLnBrk="1" hangingPunct="1">
              <a:lnSpc>
                <a:spcPct val="110000"/>
              </a:lnSpc>
              <a:spcBef>
                <a:spcPts val="300"/>
              </a:spcBef>
              <a:buClr>
                <a:srgbClr val="2D3290"/>
              </a:buClr>
              <a:buSzPct val="92000"/>
              <a:buFont typeface="Wingdings" pitchFamily="2" charset="2"/>
              <a:buChar char="Ø"/>
            </a:pPr>
            <a:r>
              <a:rPr lang="en-ZA" sz="2000" dirty="0">
                <a:solidFill>
                  <a:srgbClr val="000000"/>
                </a:solidFill>
                <a:latin typeface="Arial Narrow" panose="020B0606020202030204" pitchFamily="34" charset="0"/>
                <a:cs typeface="Arial" pitchFamily="34" charset="0"/>
              </a:rPr>
              <a:t>Indorama acquired Tata Chemical’s Phosphatic Fertilizers Business on 1</a:t>
            </a:r>
            <a:r>
              <a:rPr lang="en-ZA" sz="2000" baseline="30000" dirty="0">
                <a:solidFill>
                  <a:srgbClr val="000000"/>
                </a:solidFill>
                <a:latin typeface="Arial Narrow" panose="020B0606020202030204" pitchFamily="34" charset="0"/>
                <a:cs typeface="Arial" pitchFamily="34" charset="0"/>
              </a:rPr>
              <a:t>st</a:t>
            </a:r>
            <a:r>
              <a:rPr lang="en-ZA" sz="2000" dirty="0">
                <a:solidFill>
                  <a:srgbClr val="000000"/>
                </a:solidFill>
                <a:latin typeface="Arial Narrow" panose="020B0606020202030204" pitchFamily="34" charset="0"/>
                <a:cs typeface="Arial" pitchFamily="34" charset="0"/>
              </a:rPr>
              <a:t> June 2018.</a:t>
            </a:r>
          </a:p>
          <a:p>
            <a:pPr marL="287338" lvl="1" indent="-285750" algn="just" defTabSz="1018797" eaLnBrk="1" hangingPunct="1">
              <a:lnSpc>
                <a:spcPct val="110000"/>
              </a:lnSpc>
              <a:spcBef>
                <a:spcPts val="300"/>
              </a:spcBef>
              <a:buClr>
                <a:srgbClr val="2D3290"/>
              </a:buClr>
              <a:buSzPct val="92000"/>
              <a:buFont typeface="Wingdings" pitchFamily="2" charset="2"/>
              <a:buChar char="Ø"/>
            </a:pPr>
            <a:r>
              <a:rPr lang="en-ZA" sz="2000" dirty="0">
                <a:solidFill>
                  <a:srgbClr val="000000"/>
                </a:solidFill>
                <a:latin typeface="Arial Narrow" panose="020B0606020202030204" pitchFamily="34" charset="0"/>
                <a:cs typeface="Arial" pitchFamily="34" charset="0"/>
              </a:rPr>
              <a:t>Haldia plant is one of the largest DAP/NPK Plant in </a:t>
            </a:r>
            <a:r>
              <a:rPr lang="en-ZA" sz="2000" dirty="0" smtClean="0">
                <a:solidFill>
                  <a:srgbClr val="000000"/>
                </a:solidFill>
                <a:latin typeface="Arial Narrow" panose="020B0606020202030204" pitchFamily="34" charset="0"/>
                <a:cs typeface="Arial" pitchFamily="34" charset="0"/>
              </a:rPr>
              <a:t>Eastern India</a:t>
            </a:r>
            <a:r>
              <a:rPr lang="en-ZA" sz="2000" dirty="0">
                <a:solidFill>
                  <a:srgbClr val="000000"/>
                </a:solidFill>
                <a:latin typeface="Arial Narrow" panose="020B0606020202030204" pitchFamily="34" charset="0"/>
                <a:cs typeface="Arial" pitchFamily="34" charset="0"/>
              </a:rPr>
              <a:t>.</a:t>
            </a:r>
          </a:p>
          <a:p>
            <a:pPr marL="287338" lvl="1" indent="-285750" algn="just" defTabSz="1018797" eaLnBrk="1" hangingPunct="1">
              <a:lnSpc>
                <a:spcPct val="110000"/>
              </a:lnSpc>
              <a:spcBef>
                <a:spcPts val="300"/>
              </a:spcBef>
              <a:buClr>
                <a:srgbClr val="2D3290"/>
              </a:buClr>
              <a:buSzPct val="92000"/>
              <a:buFont typeface="Wingdings" pitchFamily="2" charset="2"/>
              <a:buChar char="Ø"/>
            </a:pPr>
            <a:r>
              <a:rPr lang="en-ZA" sz="2000" dirty="0">
                <a:solidFill>
                  <a:srgbClr val="000000"/>
                </a:solidFill>
                <a:latin typeface="Arial Narrow" panose="020B0606020202030204" pitchFamily="34" charset="0"/>
                <a:cs typeface="Arial" pitchFamily="34" charset="0"/>
              </a:rPr>
              <a:t>Production capacities of Haldia Plant is as </a:t>
            </a:r>
            <a:r>
              <a:rPr lang="en-ZA" sz="2000" dirty="0" smtClean="0">
                <a:solidFill>
                  <a:srgbClr val="000000"/>
                </a:solidFill>
                <a:latin typeface="Arial Narrow" panose="020B0606020202030204" pitchFamily="34" charset="0"/>
                <a:cs typeface="Arial" pitchFamily="34" charset="0"/>
              </a:rPr>
              <a:t>below:</a:t>
            </a:r>
          </a:p>
          <a:p>
            <a:pPr marL="434918" lvl="2" indent="-285750" algn="just" defTabSz="1018797">
              <a:lnSpc>
                <a:spcPct val="110000"/>
              </a:lnSpc>
              <a:spcBef>
                <a:spcPts val="300"/>
              </a:spcBef>
              <a:buClr>
                <a:srgbClr val="969696"/>
              </a:buClr>
              <a:buSzPct val="92000"/>
              <a:buFont typeface="Wingdings" pitchFamily="2" charset="2"/>
              <a:buChar char="v"/>
            </a:pPr>
            <a:r>
              <a:rPr lang="en-ZA" sz="2000" dirty="0">
                <a:solidFill>
                  <a:srgbClr val="000000"/>
                </a:solidFill>
                <a:latin typeface="Arial Narrow" panose="020B0606020202030204" pitchFamily="34" charset="0"/>
                <a:cs typeface="Arial" pitchFamily="34" charset="0"/>
              </a:rPr>
              <a:t>DAP – </a:t>
            </a:r>
            <a:r>
              <a:rPr lang="en-ZA" sz="2000" dirty="0" smtClean="0">
                <a:solidFill>
                  <a:srgbClr val="000000"/>
                </a:solidFill>
                <a:latin typeface="Arial Narrow" panose="020B0606020202030204" pitchFamily="34" charset="0"/>
                <a:cs typeface="Arial" pitchFamily="34" charset="0"/>
              </a:rPr>
              <a:t>7,59000 </a:t>
            </a:r>
            <a:r>
              <a:rPr lang="en-ZA" sz="2000" dirty="0">
                <a:solidFill>
                  <a:srgbClr val="000000"/>
                </a:solidFill>
                <a:latin typeface="Arial Narrow" panose="020B0606020202030204" pitchFamily="34" charset="0"/>
                <a:cs typeface="Arial" pitchFamily="34" charset="0"/>
              </a:rPr>
              <a:t>TPA or </a:t>
            </a:r>
            <a:r>
              <a:rPr lang="en-ZA" sz="2000" dirty="0" smtClean="0">
                <a:solidFill>
                  <a:srgbClr val="000000"/>
                </a:solidFill>
                <a:latin typeface="Arial Narrow" panose="020B0606020202030204" pitchFamily="34" charset="0"/>
                <a:cs typeface="Arial" pitchFamily="34" charset="0"/>
              </a:rPr>
              <a:t>NPK -1.0 </a:t>
            </a:r>
            <a:r>
              <a:rPr lang="en-ZA" sz="2000" dirty="0">
                <a:solidFill>
                  <a:srgbClr val="000000"/>
                </a:solidFill>
                <a:latin typeface="Arial Narrow" panose="020B0606020202030204" pitchFamily="34" charset="0"/>
                <a:cs typeface="Arial" pitchFamily="34" charset="0"/>
              </a:rPr>
              <a:t>million </a:t>
            </a:r>
            <a:r>
              <a:rPr lang="en-ZA" sz="2000" dirty="0" smtClean="0">
                <a:solidFill>
                  <a:srgbClr val="000000"/>
                </a:solidFill>
                <a:latin typeface="Arial Narrow" panose="020B0606020202030204" pitchFamily="34" charset="0"/>
                <a:cs typeface="Arial" pitchFamily="34" charset="0"/>
              </a:rPr>
              <a:t>TPA</a:t>
            </a:r>
          </a:p>
          <a:p>
            <a:pPr marL="434918" lvl="2" indent="-285750" algn="just" defTabSz="1018797" eaLnBrk="1" hangingPunct="1">
              <a:lnSpc>
                <a:spcPct val="110000"/>
              </a:lnSpc>
              <a:spcBef>
                <a:spcPts val="300"/>
              </a:spcBef>
              <a:buClr>
                <a:srgbClr val="969696"/>
              </a:buClr>
              <a:buSzPct val="92000"/>
              <a:buFont typeface="Wingdings" pitchFamily="2" charset="2"/>
              <a:buChar char="v"/>
            </a:pPr>
            <a:r>
              <a:rPr lang="en-ZA" sz="2000" dirty="0" smtClean="0">
                <a:solidFill>
                  <a:srgbClr val="000000"/>
                </a:solidFill>
                <a:latin typeface="Arial Narrow" panose="020B0606020202030204" pitchFamily="34" charset="0"/>
                <a:cs typeface="Arial" pitchFamily="34" charset="0"/>
              </a:rPr>
              <a:t>Sulphuric </a:t>
            </a:r>
            <a:r>
              <a:rPr lang="en-ZA" sz="2000" dirty="0">
                <a:solidFill>
                  <a:srgbClr val="000000"/>
                </a:solidFill>
                <a:latin typeface="Arial Narrow" panose="020B0606020202030204" pitchFamily="34" charset="0"/>
                <a:cs typeface="Arial" pitchFamily="34" charset="0"/>
              </a:rPr>
              <a:t>acid – 247,500 TPA</a:t>
            </a:r>
          </a:p>
          <a:p>
            <a:pPr marL="434918" lvl="2" indent="-285750" algn="just" defTabSz="1018797" eaLnBrk="1" hangingPunct="1">
              <a:lnSpc>
                <a:spcPct val="110000"/>
              </a:lnSpc>
              <a:spcBef>
                <a:spcPts val="300"/>
              </a:spcBef>
              <a:buClr>
                <a:srgbClr val="969696"/>
              </a:buClr>
              <a:buSzPct val="92000"/>
              <a:buFont typeface="Wingdings" pitchFamily="2" charset="2"/>
              <a:buChar char="v"/>
            </a:pPr>
            <a:r>
              <a:rPr lang="en-ZA" sz="2000" dirty="0" smtClean="0">
                <a:solidFill>
                  <a:srgbClr val="000000"/>
                </a:solidFill>
                <a:latin typeface="Arial Narrow" panose="020B0606020202030204" pitchFamily="34" charset="0"/>
                <a:cs typeface="Arial" pitchFamily="34" charset="0"/>
              </a:rPr>
              <a:t>SSP </a:t>
            </a:r>
            <a:r>
              <a:rPr lang="en-ZA" sz="2000" dirty="0">
                <a:solidFill>
                  <a:srgbClr val="000000"/>
                </a:solidFill>
                <a:latin typeface="Arial Narrow" panose="020B0606020202030204" pitchFamily="34" charset="0"/>
                <a:cs typeface="Arial" pitchFamily="34" charset="0"/>
              </a:rPr>
              <a:t>– </a:t>
            </a:r>
            <a:r>
              <a:rPr lang="en-ZA" sz="2000" dirty="0" smtClean="0">
                <a:solidFill>
                  <a:srgbClr val="000000"/>
                </a:solidFill>
                <a:latin typeface="Arial Narrow" panose="020B0606020202030204" pitchFamily="34" charset="0"/>
                <a:cs typeface="Arial" pitchFamily="34" charset="0"/>
              </a:rPr>
              <a:t>2,08000 </a:t>
            </a:r>
            <a:r>
              <a:rPr lang="en-ZA" sz="2000" dirty="0">
                <a:solidFill>
                  <a:srgbClr val="000000"/>
                </a:solidFill>
                <a:latin typeface="Arial Narrow" panose="020B0606020202030204" pitchFamily="34" charset="0"/>
                <a:cs typeface="Arial" pitchFamily="34" charset="0"/>
              </a:rPr>
              <a:t>TPA</a:t>
            </a:r>
          </a:p>
          <a:p>
            <a:pPr marL="287338" lvl="1" indent="-285750" algn="just" defTabSz="1018797" eaLnBrk="1" hangingPunct="1">
              <a:lnSpc>
                <a:spcPct val="110000"/>
              </a:lnSpc>
              <a:spcBef>
                <a:spcPts val="300"/>
              </a:spcBef>
              <a:buClr>
                <a:srgbClr val="2D3290"/>
              </a:buClr>
              <a:buSzPct val="92000"/>
              <a:buFont typeface="Wingdings" pitchFamily="2" charset="2"/>
              <a:buChar char="Ø"/>
            </a:pPr>
            <a:r>
              <a:rPr lang="en-ZA" sz="2000" dirty="0">
                <a:solidFill>
                  <a:srgbClr val="000000"/>
                </a:solidFill>
                <a:latin typeface="Arial Narrow" panose="020B0606020202030204" pitchFamily="34" charset="0"/>
                <a:cs typeface="Arial" pitchFamily="34" charset="0"/>
              </a:rPr>
              <a:t>PARAS Brand is one of the preferred brand in India by farmers.</a:t>
            </a:r>
          </a:p>
          <a:p>
            <a:pPr marL="287338" lvl="1" indent="-285750" algn="just" defTabSz="1018797" eaLnBrk="1" hangingPunct="1">
              <a:lnSpc>
                <a:spcPct val="110000"/>
              </a:lnSpc>
              <a:spcBef>
                <a:spcPts val="300"/>
              </a:spcBef>
              <a:buClr>
                <a:srgbClr val="2D3290"/>
              </a:buClr>
              <a:buSzPct val="92000"/>
              <a:buFont typeface="Wingdings" pitchFamily="2" charset="2"/>
              <a:buChar char="Ø"/>
            </a:pPr>
            <a:r>
              <a:rPr lang="en-ZA" sz="2000" dirty="0" smtClean="0">
                <a:solidFill>
                  <a:srgbClr val="000000"/>
                </a:solidFill>
                <a:latin typeface="Arial Narrow" panose="020B0606020202030204" pitchFamily="34" charset="0"/>
                <a:cs typeface="Arial" pitchFamily="34" charset="0"/>
              </a:rPr>
              <a:t> </a:t>
            </a:r>
            <a:r>
              <a:rPr lang="en-ZA" sz="2000" dirty="0">
                <a:solidFill>
                  <a:srgbClr val="000000"/>
                </a:solidFill>
                <a:latin typeface="Arial Narrow" panose="020B0606020202030204" pitchFamily="34" charset="0"/>
                <a:cs typeface="Arial" pitchFamily="34" charset="0"/>
              </a:rPr>
              <a:t>I</a:t>
            </a:r>
            <a:r>
              <a:rPr lang="en-ZA" sz="2000" dirty="0" smtClean="0">
                <a:solidFill>
                  <a:srgbClr val="000000"/>
                </a:solidFill>
                <a:latin typeface="Arial Narrow" panose="020B0606020202030204" pitchFamily="34" charset="0"/>
                <a:cs typeface="Arial" pitchFamily="34" charset="0"/>
              </a:rPr>
              <a:t>mport </a:t>
            </a:r>
            <a:r>
              <a:rPr lang="en-ZA" sz="2000" dirty="0">
                <a:solidFill>
                  <a:srgbClr val="000000"/>
                </a:solidFill>
                <a:latin typeface="Arial Narrow" panose="020B0606020202030204" pitchFamily="34" charset="0"/>
                <a:cs typeface="Arial" pitchFamily="34" charset="0"/>
              </a:rPr>
              <a:t>and sale </a:t>
            </a:r>
            <a:r>
              <a:rPr lang="en-ZA" sz="2000" dirty="0" smtClean="0">
                <a:solidFill>
                  <a:srgbClr val="000000"/>
                </a:solidFill>
                <a:latin typeface="Arial Narrow" panose="020B0606020202030204" pitchFamily="34" charset="0"/>
                <a:cs typeface="Arial" pitchFamily="34" charset="0"/>
              </a:rPr>
              <a:t>additional 0.5 </a:t>
            </a:r>
            <a:r>
              <a:rPr lang="en-ZA" sz="2000" dirty="0">
                <a:solidFill>
                  <a:srgbClr val="000000"/>
                </a:solidFill>
                <a:latin typeface="Arial Narrow" panose="020B0606020202030204" pitchFamily="34" charset="0"/>
                <a:cs typeface="Arial" pitchFamily="34" charset="0"/>
              </a:rPr>
              <a:t>million TPA DAP/NPK/Potash </a:t>
            </a:r>
            <a:r>
              <a:rPr lang="en-ZA" sz="2000" dirty="0" smtClean="0">
                <a:solidFill>
                  <a:srgbClr val="000000"/>
                </a:solidFill>
                <a:latin typeface="Arial Narrow" panose="020B0606020202030204" pitchFamily="34" charset="0"/>
                <a:cs typeface="Arial" pitchFamily="34" charset="0"/>
              </a:rPr>
              <a:t>India</a:t>
            </a:r>
            <a:endParaRPr lang="en-ZA" sz="2000" dirty="0">
              <a:solidFill>
                <a:srgbClr val="000000"/>
              </a:solidFill>
              <a:latin typeface="Arial Narrow" panose="020B0606020202030204" pitchFamily="34" charset="0"/>
              <a:cs typeface="Arial" pitchFamily="34" charset="0"/>
            </a:endParaRPr>
          </a:p>
        </p:txBody>
      </p:sp>
      <p:grpSp>
        <p:nvGrpSpPr>
          <p:cNvPr id="15" name="Group 14"/>
          <p:cNvGrpSpPr/>
          <p:nvPr/>
        </p:nvGrpSpPr>
        <p:grpSpPr>
          <a:xfrm>
            <a:off x="6592213" y="1037745"/>
            <a:ext cx="5447091" cy="5318634"/>
            <a:chOff x="6592213" y="949933"/>
            <a:chExt cx="5447091" cy="5548144"/>
          </a:xfrm>
        </p:grpSpPr>
        <p:sp>
          <p:nvSpPr>
            <p:cNvPr id="16" name="Rectangle 15"/>
            <p:cNvSpPr/>
            <p:nvPr/>
          </p:nvSpPr>
          <p:spPr>
            <a:xfrm>
              <a:off x="6592213" y="956540"/>
              <a:ext cx="1748901" cy="2730243"/>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8424154" y="949933"/>
              <a:ext cx="1770434" cy="273685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p:cNvSpPr/>
            <p:nvPr/>
          </p:nvSpPr>
          <p:spPr>
            <a:xfrm>
              <a:off x="10294955" y="949933"/>
              <a:ext cx="1744349" cy="2736850"/>
            </a:xfrm>
            <a:prstGeom prst="rect">
              <a:avLst/>
            </a:prstGeom>
            <a:blipFill dpi="0" rotWithShape="1">
              <a:blip r:embed="rId5">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6592213" y="3822146"/>
              <a:ext cx="1748901" cy="2675931"/>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8455003" y="3830497"/>
              <a:ext cx="1748901" cy="2667580"/>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21" name="Picture 20"/>
          <p:cNvPicPr>
            <a:picLocks noChangeAspect="1"/>
          </p:cNvPicPr>
          <p:nvPr/>
        </p:nvPicPr>
        <p:blipFill>
          <a:blip r:embed="rId8"/>
          <a:stretch>
            <a:fillRect/>
          </a:stretch>
        </p:blipFill>
        <p:spPr>
          <a:xfrm>
            <a:off x="10306374" y="3822146"/>
            <a:ext cx="1721509" cy="2534234"/>
          </a:xfrm>
          <a:prstGeom prst="rect">
            <a:avLst/>
          </a:prstGeom>
          <a:ln w="3175">
            <a:solidFill>
              <a:srgbClr val="002F87"/>
            </a:solidFill>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0547935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Product Matrix</a:t>
            </a:r>
            <a:endParaRPr lang="en-IN" dirty="0"/>
          </a:p>
        </p:txBody>
      </p:sp>
      <p:sp>
        <p:nvSpPr>
          <p:cNvPr id="4" name="Text Box 5"/>
          <p:cNvSpPr txBox="1">
            <a:spLocks noChangeArrowheads="1"/>
          </p:cNvSpPr>
          <p:nvPr/>
        </p:nvSpPr>
        <p:spPr bwMode="auto">
          <a:xfrm>
            <a:off x="2319392" y="1052274"/>
            <a:ext cx="837405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93713">
              <a:defRPr sz="2400">
                <a:solidFill>
                  <a:schemeClr val="tx1"/>
                </a:solidFill>
                <a:latin typeface="Times New Roman" pitchFamily="18" charset="0"/>
              </a:defRPr>
            </a:lvl1pPr>
            <a:lvl2pPr marL="742950" indent="-285750" defTabSz="493713">
              <a:defRPr sz="2400">
                <a:solidFill>
                  <a:schemeClr val="tx1"/>
                </a:solidFill>
                <a:latin typeface="Times New Roman" pitchFamily="18" charset="0"/>
              </a:defRPr>
            </a:lvl2pPr>
            <a:lvl3pPr marL="1143000" indent="-228600" defTabSz="493713">
              <a:defRPr sz="2400">
                <a:solidFill>
                  <a:schemeClr val="tx1"/>
                </a:solidFill>
                <a:latin typeface="Times New Roman" pitchFamily="18" charset="0"/>
              </a:defRPr>
            </a:lvl3pPr>
            <a:lvl4pPr marL="1600200" indent="-228600" defTabSz="493713">
              <a:defRPr sz="2400">
                <a:solidFill>
                  <a:schemeClr val="tx1"/>
                </a:solidFill>
                <a:latin typeface="Times New Roman" pitchFamily="18" charset="0"/>
              </a:defRPr>
            </a:lvl4pPr>
            <a:lvl5pPr marL="2057400" indent="-228600" defTabSz="493713">
              <a:defRPr sz="2400">
                <a:solidFill>
                  <a:schemeClr val="tx1"/>
                </a:solidFill>
                <a:latin typeface="Times New Roman" pitchFamily="18" charset="0"/>
              </a:defRPr>
            </a:lvl5pPr>
            <a:lvl6pPr marL="2514600" indent="-228600" algn="ctr" defTabSz="493713" eaLnBrk="0" fontAlgn="base" hangingPunct="0">
              <a:spcBef>
                <a:spcPct val="0"/>
              </a:spcBef>
              <a:spcAft>
                <a:spcPct val="0"/>
              </a:spcAft>
              <a:defRPr sz="2400">
                <a:solidFill>
                  <a:schemeClr val="tx1"/>
                </a:solidFill>
                <a:latin typeface="Times New Roman" pitchFamily="18" charset="0"/>
              </a:defRPr>
            </a:lvl6pPr>
            <a:lvl7pPr marL="2971800" indent="-228600" algn="ctr" defTabSz="493713" eaLnBrk="0" fontAlgn="base" hangingPunct="0">
              <a:spcBef>
                <a:spcPct val="0"/>
              </a:spcBef>
              <a:spcAft>
                <a:spcPct val="0"/>
              </a:spcAft>
              <a:defRPr sz="2400">
                <a:solidFill>
                  <a:schemeClr val="tx1"/>
                </a:solidFill>
                <a:latin typeface="Times New Roman" pitchFamily="18" charset="0"/>
              </a:defRPr>
            </a:lvl7pPr>
            <a:lvl8pPr marL="3429000" indent="-228600" algn="ctr" defTabSz="493713" eaLnBrk="0" fontAlgn="base" hangingPunct="0">
              <a:spcBef>
                <a:spcPct val="0"/>
              </a:spcBef>
              <a:spcAft>
                <a:spcPct val="0"/>
              </a:spcAft>
              <a:defRPr sz="2400">
                <a:solidFill>
                  <a:schemeClr val="tx1"/>
                </a:solidFill>
                <a:latin typeface="Times New Roman" pitchFamily="18" charset="0"/>
              </a:defRPr>
            </a:lvl8pPr>
            <a:lvl9pPr marL="3886200" indent="-228600" algn="ctr" defTabSz="493713" eaLnBrk="0" fontAlgn="base" hangingPunct="0">
              <a:spcBef>
                <a:spcPct val="0"/>
              </a:spcBef>
              <a:spcAft>
                <a:spcPct val="0"/>
              </a:spcAft>
              <a:defRPr sz="2400">
                <a:solidFill>
                  <a:schemeClr val="tx1"/>
                </a:solidFill>
                <a:latin typeface="Times New Roman" pitchFamily="18" charset="0"/>
              </a:defRPr>
            </a:lvl9pPr>
          </a:lstStyle>
          <a:p>
            <a:pPr>
              <a:buClr>
                <a:srgbClr val="622152"/>
              </a:buClr>
              <a:buSzPct val="90000"/>
              <a:buFont typeface="Monotype Sorts"/>
              <a:buNone/>
            </a:pPr>
            <a:r>
              <a:rPr lang="en-US" altLang="en-US" sz="1600" b="1" dirty="0">
                <a:solidFill>
                  <a:srgbClr val="006600"/>
                </a:solidFill>
                <a:latin typeface="Arial Narrow" panose="020B0606020202030204" pitchFamily="34" charset="0"/>
              </a:rPr>
              <a:t>     </a:t>
            </a:r>
            <a:r>
              <a:rPr lang="en-US" altLang="en-US" sz="2000" b="1" dirty="0" smtClean="0">
                <a:solidFill>
                  <a:srgbClr val="006600"/>
                </a:solidFill>
                <a:latin typeface="Arial Narrow" panose="020B0606020202030204" pitchFamily="34" charset="0"/>
              </a:rPr>
              <a:t>Raw Materials</a:t>
            </a:r>
            <a:r>
              <a:rPr lang="en-US" altLang="en-US" sz="2000" b="1" dirty="0">
                <a:solidFill>
                  <a:srgbClr val="006600"/>
                </a:solidFill>
                <a:latin typeface="Arial Narrow" panose="020B0606020202030204" pitchFamily="34" charset="0"/>
              </a:rPr>
              <a:t>			 </a:t>
            </a:r>
            <a:r>
              <a:rPr lang="en-US" altLang="en-US" sz="2000" b="1" dirty="0" smtClean="0">
                <a:solidFill>
                  <a:srgbClr val="006600"/>
                </a:solidFill>
                <a:latin typeface="Arial Narrow" panose="020B0606020202030204" pitchFamily="34" charset="0"/>
              </a:rPr>
              <a:t>    MFG </a:t>
            </a:r>
            <a:r>
              <a:rPr lang="en-US" altLang="en-US" sz="2000" b="1" dirty="0">
                <a:solidFill>
                  <a:srgbClr val="006600"/>
                </a:solidFill>
                <a:latin typeface="Arial Narrow" panose="020B0606020202030204" pitchFamily="34" charset="0"/>
              </a:rPr>
              <a:t>PLANTS		 	         </a:t>
            </a:r>
            <a:r>
              <a:rPr lang="en-US" altLang="en-US" sz="2000" b="1" dirty="0" smtClean="0">
                <a:solidFill>
                  <a:srgbClr val="006600"/>
                </a:solidFill>
                <a:latin typeface="Arial Narrow" panose="020B0606020202030204" pitchFamily="34" charset="0"/>
              </a:rPr>
              <a:t>PRODUCTS</a:t>
            </a:r>
            <a:endParaRPr lang="en-US" altLang="en-US" sz="2000" dirty="0">
              <a:solidFill>
                <a:srgbClr val="006600"/>
              </a:solidFill>
              <a:latin typeface="Arial Narrow" panose="020B0606020202030204" pitchFamily="34" charset="0"/>
            </a:endParaRPr>
          </a:p>
        </p:txBody>
      </p:sp>
      <p:sp>
        <p:nvSpPr>
          <p:cNvPr id="5" name="AutoShape 2"/>
          <p:cNvSpPr>
            <a:spLocks noChangeArrowheads="1"/>
          </p:cNvSpPr>
          <p:nvPr/>
        </p:nvSpPr>
        <p:spPr bwMode="auto">
          <a:xfrm>
            <a:off x="5118564" y="1943351"/>
            <a:ext cx="3343275" cy="2362200"/>
          </a:xfrm>
          <a:prstGeom prst="rightArrowCallout">
            <a:avLst>
              <a:gd name="adj1" fmla="val 25000"/>
              <a:gd name="adj2" fmla="val 25000"/>
              <a:gd name="adj3" fmla="val 20270"/>
              <a:gd name="adj4" fmla="val 66667"/>
            </a:avLst>
          </a:prstGeom>
          <a:solidFill>
            <a:schemeClr val="accent3">
              <a:lumMod val="20000"/>
              <a:lumOff val="80000"/>
            </a:schemeClr>
          </a:solidFill>
          <a:ln>
            <a:headEnd/>
            <a:tailEnd/>
          </a:ln>
        </p:spPr>
        <p:style>
          <a:lnRef idx="0">
            <a:schemeClr val="accent2"/>
          </a:lnRef>
          <a:fillRef idx="3">
            <a:schemeClr val="accent2"/>
          </a:fillRef>
          <a:effectRef idx="3">
            <a:schemeClr val="accent2"/>
          </a:effectRef>
          <a:fontRef idx="minor">
            <a:schemeClr val="lt1"/>
          </a:fontRef>
        </p:style>
        <p:txBody>
          <a:bodyPr wrap="none"/>
          <a:lstStyle/>
          <a:p>
            <a:pPr defTabSz="493713" eaLnBrk="0" hangingPunct="0">
              <a:lnSpc>
                <a:spcPct val="190000"/>
              </a:lnSpc>
              <a:buClr>
                <a:srgbClr val="000000"/>
              </a:buClr>
              <a:buSzPct val="50000"/>
              <a:buFont typeface="Wingdings" pitchFamily="2" charset="2"/>
              <a:buChar char="q"/>
              <a:defRPr/>
            </a:pPr>
            <a:r>
              <a:rPr lang="en-US" sz="2000" b="1" i="1" dirty="0">
                <a:solidFill>
                  <a:srgbClr val="000066"/>
                </a:solidFill>
                <a:latin typeface="Arial Narrow" panose="020B0606020202030204" pitchFamily="34" charset="0"/>
              </a:rPr>
              <a:t> Sulphuric Acid I &amp; </a:t>
            </a:r>
            <a:r>
              <a:rPr lang="en-US" sz="2000" b="1" i="1" dirty="0" smtClean="0">
                <a:solidFill>
                  <a:srgbClr val="000066"/>
                </a:solidFill>
                <a:latin typeface="Arial Narrow" panose="020B0606020202030204" pitchFamily="34" charset="0"/>
              </a:rPr>
              <a:t>II</a:t>
            </a:r>
          </a:p>
          <a:p>
            <a:pPr defTabSz="493713" eaLnBrk="0" hangingPunct="0">
              <a:lnSpc>
                <a:spcPct val="190000"/>
              </a:lnSpc>
              <a:buClr>
                <a:srgbClr val="000000"/>
              </a:buClr>
              <a:buSzPct val="50000"/>
              <a:buFont typeface="Wingdings" pitchFamily="2" charset="2"/>
              <a:buChar char="q"/>
              <a:defRPr/>
            </a:pPr>
            <a:r>
              <a:rPr lang="en-US" sz="2000" b="1" i="1" dirty="0">
                <a:solidFill>
                  <a:srgbClr val="000066"/>
                </a:solidFill>
                <a:latin typeface="Arial Narrow" panose="020B0606020202030204" pitchFamily="34" charset="0"/>
              </a:rPr>
              <a:t> </a:t>
            </a:r>
            <a:r>
              <a:rPr lang="en-US" sz="2000" b="1" i="1" dirty="0" smtClean="0">
                <a:solidFill>
                  <a:srgbClr val="000066"/>
                </a:solidFill>
                <a:latin typeface="Arial Narrow" panose="020B0606020202030204" pitchFamily="34" charset="0"/>
              </a:rPr>
              <a:t>DAP </a:t>
            </a:r>
            <a:r>
              <a:rPr lang="en-US" sz="2000" b="1" i="1" dirty="0">
                <a:solidFill>
                  <a:srgbClr val="000066"/>
                </a:solidFill>
                <a:latin typeface="Arial Narrow" panose="020B0606020202030204" pitchFamily="34" charset="0"/>
              </a:rPr>
              <a:t>I &amp; </a:t>
            </a:r>
            <a:r>
              <a:rPr lang="en-US" sz="2000" b="1" i="1" dirty="0" smtClean="0">
                <a:solidFill>
                  <a:srgbClr val="000066"/>
                </a:solidFill>
                <a:latin typeface="Arial Narrow" panose="020B0606020202030204" pitchFamily="34" charset="0"/>
              </a:rPr>
              <a:t>DAP </a:t>
            </a:r>
            <a:r>
              <a:rPr lang="en-US" sz="2000" b="1" i="1" dirty="0">
                <a:solidFill>
                  <a:srgbClr val="000066"/>
                </a:solidFill>
                <a:latin typeface="Arial Narrow" panose="020B0606020202030204" pitchFamily="34" charset="0"/>
              </a:rPr>
              <a:t>II </a:t>
            </a:r>
            <a:endParaRPr lang="en-US" sz="2000" b="1" i="1" dirty="0" smtClean="0">
              <a:solidFill>
                <a:srgbClr val="000066"/>
              </a:solidFill>
              <a:latin typeface="Arial Narrow" panose="020B0606020202030204" pitchFamily="34" charset="0"/>
            </a:endParaRPr>
          </a:p>
          <a:p>
            <a:pPr defTabSz="493713" eaLnBrk="0" hangingPunct="0">
              <a:lnSpc>
                <a:spcPct val="190000"/>
              </a:lnSpc>
              <a:buClr>
                <a:srgbClr val="000000"/>
              </a:buClr>
              <a:buSzPct val="50000"/>
              <a:buFont typeface="Wingdings" pitchFamily="2" charset="2"/>
              <a:buChar char="q"/>
              <a:defRPr/>
            </a:pPr>
            <a:r>
              <a:rPr lang="en-US" sz="2000" b="1" i="1" dirty="0" smtClean="0">
                <a:solidFill>
                  <a:srgbClr val="000066"/>
                </a:solidFill>
                <a:latin typeface="Arial Narrow" panose="020B0606020202030204" pitchFamily="34" charset="0"/>
              </a:rPr>
              <a:t>  </a:t>
            </a:r>
            <a:r>
              <a:rPr lang="en-US" sz="2000" b="1" i="1" dirty="0">
                <a:solidFill>
                  <a:srgbClr val="000066"/>
                </a:solidFill>
                <a:latin typeface="Arial Narrow" panose="020B0606020202030204" pitchFamily="34" charset="0"/>
              </a:rPr>
              <a:t>SSP</a:t>
            </a:r>
          </a:p>
          <a:p>
            <a:pPr defTabSz="493713" eaLnBrk="0" hangingPunct="0">
              <a:lnSpc>
                <a:spcPct val="190000"/>
              </a:lnSpc>
              <a:buClr>
                <a:srgbClr val="000000"/>
              </a:buClr>
              <a:buSzPct val="50000"/>
              <a:defRPr/>
            </a:pPr>
            <a:endParaRPr lang="en-US" sz="2000" b="1" i="1" dirty="0">
              <a:solidFill>
                <a:srgbClr val="000066"/>
              </a:solidFill>
              <a:latin typeface="Arial Narrow" panose="020B0606020202030204" pitchFamily="34" charset="0"/>
            </a:endParaRPr>
          </a:p>
        </p:txBody>
      </p:sp>
      <p:sp>
        <p:nvSpPr>
          <p:cNvPr id="6" name="AutoShape 4"/>
          <p:cNvSpPr>
            <a:spLocks noChangeArrowheads="1"/>
          </p:cNvSpPr>
          <p:nvPr/>
        </p:nvSpPr>
        <p:spPr bwMode="auto">
          <a:xfrm>
            <a:off x="2156431" y="1497727"/>
            <a:ext cx="2934237" cy="2979679"/>
          </a:xfrm>
          <a:prstGeom prst="rightArrowCallout">
            <a:avLst>
              <a:gd name="adj1" fmla="val 25000"/>
              <a:gd name="adj2" fmla="val 25000"/>
              <a:gd name="adj3" fmla="val 18018"/>
              <a:gd name="adj4" fmla="val 66667"/>
            </a:avLst>
          </a:prstGeom>
          <a:solidFill>
            <a:schemeClr val="accent3">
              <a:lumMod val="20000"/>
              <a:lumOff val="80000"/>
            </a:schemeClr>
          </a:solidFill>
          <a:ln>
            <a:headEnd/>
            <a:tailEnd/>
          </a:ln>
        </p:spPr>
        <p:style>
          <a:lnRef idx="0">
            <a:schemeClr val="accent2"/>
          </a:lnRef>
          <a:fillRef idx="3">
            <a:schemeClr val="accent2"/>
          </a:fillRef>
          <a:effectRef idx="3">
            <a:schemeClr val="accent2"/>
          </a:effectRef>
          <a:fontRef idx="minor">
            <a:schemeClr val="lt1"/>
          </a:fontRef>
        </p:style>
        <p:txBody>
          <a:bodyPr wrap="none"/>
          <a:lstStyle/>
          <a:p>
            <a:pPr defTabSz="493713" eaLnBrk="0" hangingPunct="0">
              <a:lnSpc>
                <a:spcPct val="190000"/>
              </a:lnSpc>
              <a:buClr>
                <a:srgbClr val="000000"/>
              </a:buClr>
              <a:buSzPct val="50000"/>
              <a:buFont typeface="Wingdings" pitchFamily="2" charset="2"/>
              <a:buChar char="q"/>
              <a:defRPr/>
            </a:pPr>
            <a:r>
              <a:rPr lang="en-US" sz="2000" b="1" i="1" dirty="0" smtClean="0">
                <a:solidFill>
                  <a:srgbClr val="000066"/>
                </a:solidFill>
                <a:latin typeface="Arial Narrow" panose="020B0606020202030204" pitchFamily="34" charset="0"/>
              </a:rPr>
              <a:t> Sulphur </a:t>
            </a:r>
            <a:endParaRPr lang="en-US" sz="2000" b="1" i="1" dirty="0">
              <a:solidFill>
                <a:srgbClr val="000066"/>
              </a:solidFill>
              <a:latin typeface="Arial Narrow" panose="020B0606020202030204" pitchFamily="34" charset="0"/>
            </a:endParaRPr>
          </a:p>
          <a:p>
            <a:pPr defTabSz="493713" eaLnBrk="0" hangingPunct="0">
              <a:lnSpc>
                <a:spcPct val="190000"/>
              </a:lnSpc>
              <a:buClr>
                <a:srgbClr val="000000"/>
              </a:buClr>
              <a:buSzPct val="50000"/>
              <a:buFont typeface="Wingdings" pitchFamily="2" charset="2"/>
              <a:buChar char="q"/>
              <a:defRPr/>
            </a:pPr>
            <a:r>
              <a:rPr lang="en-US" sz="2000" b="1" i="1" dirty="0" err="1">
                <a:solidFill>
                  <a:srgbClr val="000066"/>
                </a:solidFill>
                <a:latin typeface="Arial Narrow" panose="020B0606020202030204" pitchFamily="34" charset="0"/>
              </a:rPr>
              <a:t>  </a:t>
            </a:r>
            <a:r>
              <a:rPr lang="en-US" sz="2000" b="1" i="1" dirty="0">
                <a:solidFill>
                  <a:srgbClr val="000066"/>
                </a:solidFill>
                <a:latin typeface="Arial Narrow" panose="020B0606020202030204" pitchFamily="34" charset="0"/>
              </a:rPr>
              <a:t>Phosphoric acid </a:t>
            </a:r>
          </a:p>
          <a:p>
            <a:pPr defTabSz="493713" eaLnBrk="0" hangingPunct="0">
              <a:lnSpc>
                <a:spcPct val="190000"/>
              </a:lnSpc>
              <a:buClr>
                <a:srgbClr val="000000"/>
              </a:buClr>
              <a:buSzPct val="50000"/>
              <a:buFont typeface="Wingdings" pitchFamily="2" charset="2"/>
              <a:buChar char="q"/>
              <a:defRPr/>
            </a:pPr>
            <a:r>
              <a:rPr lang="en-US" sz="2000" b="1" i="1" dirty="0">
                <a:solidFill>
                  <a:srgbClr val="000066"/>
                </a:solidFill>
                <a:latin typeface="Arial Narrow" panose="020B0606020202030204" pitchFamily="34" charset="0"/>
              </a:rPr>
              <a:t>  Ammonia </a:t>
            </a:r>
          </a:p>
          <a:p>
            <a:pPr defTabSz="493713" eaLnBrk="0" hangingPunct="0">
              <a:lnSpc>
                <a:spcPct val="190000"/>
              </a:lnSpc>
              <a:buClr>
                <a:srgbClr val="000000"/>
              </a:buClr>
              <a:buSzPct val="50000"/>
              <a:buFont typeface="Wingdings" pitchFamily="2" charset="2"/>
              <a:buChar char="q"/>
              <a:defRPr/>
            </a:pPr>
            <a:r>
              <a:rPr lang="en-US" sz="2000" b="1" i="1" dirty="0">
                <a:solidFill>
                  <a:srgbClr val="000066"/>
                </a:solidFill>
                <a:latin typeface="Arial Narrow" panose="020B0606020202030204" pitchFamily="34" charset="0"/>
              </a:rPr>
              <a:t>  </a:t>
            </a:r>
            <a:r>
              <a:rPr lang="en-US" sz="2000" b="1" i="1" dirty="0" smtClean="0">
                <a:solidFill>
                  <a:srgbClr val="000066"/>
                </a:solidFill>
                <a:latin typeface="Arial Narrow" panose="020B0606020202030204" pitchFamily="34" charset="0"/>
              </a:rPr>
              <a:t>MOP</a:t>
            </a:r>
          </a:p>
          <a:p>
            <a:pPr defTabSz="493713" eaLnBrk="0" hangingPunct="0">
              <a:lnSpc>
                <a:spcPct val="190000"/>
              </a:lnSpc>
              <a:buClr>
                <a:srgbClr val="000000"/>
              </a:buClr>
              <a:buSzPct val="50000"/>
              <a:buFont typeface="Wingdings" pitchFamily="2" charset="2"/>
              <a:buChar char="q"/>
              <a:defRPr/>
            </a:pPr>
            <a:r>
              <a:rPr lang="en-US" sz="2000" b="1" i="1" dirty="0" smtClean="0">
                <a:solidFill>
                  <a:srgbClr val="000066"/>
                </a:solidFill>
                <a:latin typeface="Arial Narrow" panose="020B0606020202030204" pitchFamily="34" charset="0"/>
              </a:rPr>
              <a:t> Rock </a:t>
            </a:r>
            <a:r>
              <a:rPr lang="en-US" sz="2000" b="1" i="1" dirty="0">
                <a:solidFill>
                  <a:srgbClr val="000066"/>
                </a:solidFill>
                <a:latin typeface="Arial Narrow" panose="020B0606020202030204" pitchFamily="34" charset="0"/>
              </a:rPr>
              <a:t>Phosphate </a:t>
            </a:r>
          </a:p>
          <a:p>
            <a:pPr defTabSz="493713" eaLnBrk="0" hangingPunct="0">
              <a:lnSpc>
                <a:spcPct val="190000"/>
              </a:lnSpc>
              <a:buClr>
                <a:srgbClr val="000000"/>
              </a:buClr>
              <a:buSzPct val="50000"/>
              <a:buFont typeface="Wingdings" pitchFamily="2" charset="2"/>
              <a:buChar char="q"/>
              <a:defRPr/>
            </a:pPr>
            <a:endParaRPr lang="en-US" sz="2000" b="1" i="1" dirty="0">
              <a:solidFill>
                <a:srgbClr val="000066"/>
              </a:solidFill>
              <a:latin typeface="Arial Narrow" panose="020B0606020202030204" pitchFamily="34" charset="0"/>
            </a:endParaRPr>
          </a:p>
          <a:p>
            <a:pPr defTabSz="493713" eaLnBrk="0" hangingPunct="0">
              <a:lnSpc>
                <a:spcPct val="190000"/>
              </a:lnSpc>
              <a:buClr>
                <a:srgbClr val="000000"/>
              </a:buClr>
              <a:buSzPct val="50000"/>
              <a:defRPr/>
            </a:pPr>
            <a:endParaRPr lang="en-US" sz="2000" b="1" i="1" dirty="0">
              <a:solidFill>
                <a:srgbClr val="000066"/>
              </a:solidFill>
              <a:latin typeface="Arial Narrow" panose="020B0606020202030204" pitchFamily="34" charset="0"/>
            </a:endParaRPr>
          </a:p>
        </p:txBody>
      </p:sp>
      <p:sp>
        <p:nvSpPr>
          <p:cNvPr id="7" name="Rectangle 3"/>
          <p:cNvSpPr>
            <a:spLocks noChangeArrowheads="1"/>
          </p:cNvSpPr>
          <p:nvPr/>
        </p:nvSpPr>
        <p:spPr bwMode="auto">
          <a:xfrm>
            <a:off x="8481799" y="1806466"/>
            <a:ext cx="2057400" cy="2362200"/>
          </a:xfrm>
          <a:prstGeom prst="rect">
            <a:avLst/>
          </a:prstGeom>
          <a:solidFill>
            <a:schemeClr val="accent3">
              <a:lumMod val="20000"/>
              <a:lumOff val="80000"/>
            </a:schemeClr>
          </a:solidFill>
          <a:ln>
            <a:headEnd/>
            <a:tailEnd/>
          </a:ln>
        </p:spPr>
        <p:style>
          <a:lnRef idx="0">
            <a:schemeClr val="accent2"/>
          </a:lnRef>
          <a:fillRef idx="3">
            <a:schemeClr val="accent2"/>
          </a:fillRef>
          <a:effectRef idx="3">
            <a:schemeClr val="accent2"/>
          </a:effectRef>
          <a:fontRef idx="minor">
            <a:schemeClr val="lt1"/>
          </a:fontRef>
        </p:style>
        <p:txBody>
          <a:bodyPr wrap="none"/>
          <a:lstStyle/>
          <a:p>
            <a:pPr defTabSz="493713" eaLnBrk="0" hangingPunct="0">
              <a:lnSpc>
                <a:spcPct val="190000"/>
              </a:lnSpc>
              <a:buClr>
                <a:srgbClr val="000000"/>
              </a:buClr>
              <a:buSzPct val="50000"/>
              <a:buFont typeface="Wingdings" pitchFamily="2" charset="2"/>
              <a:buChar char="q"/>
              <a:defRPr/>
            </a:pPr>
            <a:r>
              <a:rPr lang="en-US" sz="2000" b="1" i="1" dirty="0">
                <a:solidFill>
                  <a:srgbClr val="000066"/>
                </a:solidFill>
                <a:latin typeface="Arial Narrow" panose="020B0606020202030204" pitchFamily="34" charset="0"/>
              </a:rPr>
              <a:t> Sulphuric Acid </a:t>
            </a:r>
            <a:endParaRPr lang="en-US" sz="2000" b="1" i="1" dirty="0" smtClean="0">
              <a:solidFill>
                <a:srgbClr val="000066"/>
              </a:solidFill>
              <a:latin typeface="Arial Narrow" panose="020B0606020202030204" pitchFamily="34" charset="0"/>
            </a:endParaRPr>
          </a:p>
          <a:p>
            <a:pPr defTabSz="493713" eaLnBrk="0" hangingPunct="0">
              <a:lnSpc>
                <a:spcPct val="190000"/>
              </a:lnSpc>
              <a:buClr>
                <a:srgbClr val="000000"/>
              </a:buClr>
              <a:buSzPct val="50000"/>
              <a:buFont typeface="Wingdings" pitchFamily="2" charset="2"/>
              <a:buChar char="q"/>
              <a:defRPr/>
            </a:pPr>
            <a:r>
              <a:rPr lang="en-US" sz="2000" b="1" i="1" dirty="0" smtClean="0">
                <a:solidFill>
                  <a:srgbClr val="000066"/>
                </a:solidFill>
                <a:latin typeface="Arial Narrow" panose="020B0606020202030204" pitchFamily="34" charset="0"/>
              </a:rPr>
              <a:t>  DAP/ NPKs</a:t>
            </a:r>
          </a:p>
          <a:p>
            <a:pPr defTabSz="493713" eaLnBrk="0" hangingPunct="0">
              <a:lnSpc>
                <a:spcPct val="190000"/>
              </a:lnSpc>
              <a:buClr>
                <a:srgbClr val="000000"/>
              </a:buClr>
              <a:buSzPct val="50000"/>
              <a:buFont typeface="Wingdings" pitchFamily="2" charset="2"/>
              <a:buChar char="q"/>
              <a:defRPr/>
            </a:pPr>
            <a:r>
              <a:rPr lang="en-US" sz="2000" b="1" i="1" dirty="0" smtClean="0">
                <a:solidFill>
                  <a:srgbClr val="000066"/>
                </a:solidFill>
                <a:latin typeface="Arial Narrow" panose="020B0606020202030204" pitchFamily="34" charset="0"/>
              </a:rPr>
              <a:t>  </a:t>
            </a:r>
            <a:r>
              <a:rPr lang="en-US" sz="2000" b="1" i="1" dirty="0">
                <a:solidFill>
                  <a:srgbClr val="000066"/>
                </a:solidFill>
                <a:latin typeface="Arial Narrow" panose="020B0606020202030204" pitchFamily="34" charset="0"/>
              </a:rPr>
              <a:t>SSP</a:t>
            </a:r>
          </a:p>
          <a:p>
            <a:pPr defTabSz="493713" eaLnBrk="0" hangingPunct="0">
              <a:lnSpc>
                <a:spcPct val="190000"/>
              </a:lnSpc>
              <a:buClr>
                <a:srgbClr val="000000"/>
              </a:buClr>
              <a:buSzPct val="50000"/>
              <a:buFont typeface="Wingdings" pitchFamily="2" charset="2"/>
              <a:buChar char="q"/>
              <a:defRPr/>
            </a:pPr>
            <a:endParaRPr lang="en-US" sz="2000" b="1" i="1" dirty="0">
              <a:solidFill>
                <a:srgbClr val="000066"/>
              </a:solidFill>
              <a:latin typeface="Arial Narrow" panose="020B0606020202030204" pitchFamily="34" charset="0"/>
            </a:endParaRPr>
          </a:p>
        </p:txBody>
      </p:sp>
      <p:sp>
        <p:nvSpPr>
          <p:cNvPr id="8" name="TextBox 7"/>
          <p:cNvSpPr txBox="1"/>
          <p:nvPr/>
        </p:nvSpPr>
        <p:spPr>
          <a:xfrm>
            <a:off x="2156431" y="4680222"/>
            <a:ext cx="4114796" cy="1815882"/>
          </a:xfrm>
          <a:prstGeom prst="rect">
            <a:avLst/>
          </a:prstGeom>
          <a:noFill/>
          <a:ln w="28575">
            <a:solidFill>
              <a:schemeClr val="tx1"/>
            </a:solidFill>
          </a:ln>
        </p:spPr>
        <p:txBody>
          <a:bodyPr wrap="square" rtlCol="0">
            <a:spAutoFit/>
          </a:bodyPr>
          <a:lstStyle/>
          <a:p>
            <a:r>
              <a:rPr lang="en-IN" sz="1600" b="1" dirty="0" smtClean="0">
                <a:latin typeface="Arial Narrow" panose="020B0606020202030204" pitchFamily="34" charset="0"/>
              </a:rPr>
              <a:t> Plant Capacity :</a:t>
            </a:r>
          </a:p>
          <a:p>
            <a:endParaRPr lang="en-IN" sz="1600" b="1" dirty="0" smtClean="0">
              <a:latin typeface="Arial Narrow" panose="020B0606020202030204" pitchFamily="34" charset="0"/>
            </a:endParaRPr>
          </a:p>
          <a:p>
            <a:r>
              <a:rPr lang="en-IN" sz="1600" b="1" dirty="0" smtClean="0">
                <a:latin typeface="Arial Narrow" panose="020B0606020202030204" pitchFamily="34" charset="0"/>
              </a:rPr>
              <a:t>Sulphuric Acid plant 1 : 450 TPD</a:t>
            </a:r>
          </a:p>
          <a:p>
            <a:endParaRPr lang="en-IN" sz="1600" b="1" dirty="0" smtClean="0">
              <a:latin typeface="Arial Narrow" panose="020B0606020202030204" pitchFamily="34" charset="0"/>
            </a:endParaRPr>
          </a:p>
          <a:p>
            <a:r>
              <a:rPr lang="en-IN" sz="1600" b="1" dirty="0" smtClean="0">
                <a:latin typeface="Arial Narrow" panose="020B0606020202030204" pitchFamily="34" charset="0"/>
              </a:rPr>
              <a:t>Sulphuric Acid Plant 2 : 300 TPD</a:t>
            </a:r>
          </a:p>
          <a:p>
            <a:endParaRPr lang="en-IN" sz="1600" b="1" dirty="0" smtClean="0">
              <a:latin typeface="Arial Narrow" panose="020B0606020202030204" pitchFamily="34" charset="0"/>
            </a:endParaRPr>
          </a:p>
          <a:p>
            <a:r>
              <a:rPr lang="en-IN" sz="1600" b="1" dirty="0" smtClean="0">
                <a:latin typeface="Arial Narrow" panose="020B0606020202030204" pitchFamily="34" charset="0"/>
              </a:rPr>
              <a:t>SSP Plant : 600 TPD </a:t>
            </a:r>
            <a:endParaRPr lang="en-IN" sz="1600" b="1" dirty="0">
              <a:latin typeface="Arial Narrow" panose="020B0606020202030204" pitchFamily="34" charset="0"/>
            </a:endParaRPr>
          </a:p>
        </p:txBody>
      </p:sp>
      <p:sp>
        <p:nvSpPr>
          <p:cNvPr id="9" name="TextBox 8"/>
          <p:cNvSpPr txBox="1"/>
          <p:nvPr/>
        </p:nvSpPr>
        <p:spPr>
          <a:xfrm>
            <a:off x="6352169" y="4680222"/>
            <a:ext cx="4114796" cy="1815882"/>
          </a:xfrm>
          <a:prstGeom prst="rect">
            <a:avLst/>
          </a:prstGeom>
          <a:noFill/>
          <a:ln w="28575">
            <a:solidFill>
              <a:schemeClr val="tx1"/>
            </a:solidFill>
          </a:ln>
        </p:spPr>
        <p:txBody>
          <a:bodyPr wrap="square" rtlCol="0">
            <a:spAutoFit/>
          </a:bodyPr>
          <a:lstStyle/>
          <a:p>
            <a:r>
              <a:rPr lang="en-IN" sz="1600" b="1" dirty="0" smtClean="0">
                <a:latin typeface="Arial Narrow" panose="020B0606020202030204" pitchFamily="34" charset="0"/>
              </a:rPr>
              <a:t> Plant Capacity in DAP-1&amp; 2 :</a:t>
            </a:r>
          </a:p>
          <a:p>
            <a:endParaRPr lang="en-IN" sz="1600" b="1" dirty="0" smtClean="0">
              <a:latin typeface="Arial Narrow" panose="020B0606020202030204" pitchFamily="34" charset="0"/>
            </a:endParaRPr>
          </a:p>
          <a:p>
            <a:r>
              <a:rPr lang="en-IN" sz="1600" b="1" dirty="0" smtClean="0">
                <a:latin typeface="Arial Narrow" panose="020B0606020202030204" pitchFamily="34" charset="0"/>
              </a:rPr>
              <a:t>DAP production      : 1800 TPD</a:t>
            </a:r>
          </a:p>
          <a:p>
            <a:r>
              <a:rPr lang="en-IN" sz="1600" b="1" dirty="0" smtClean="0">
                <a:latin typeface="Arial Narrow" panose="020B0606020202030204" pitchFamily="34" charset="0"/>
              </a:rPr>
              <a:t>NPK-10 production : 3050 TPD</a:t>
            </a:r>
          </a:p>
          <a:p>
            <a:r>
              <a:rPr lang="en-IN" sz="1600" b="1" dirty="0" smtClean="0">
                <a:latin typeface="Arial Narrow" panose="020B0606020202030204" pitchFamily="34" charset="0"/>
              </a:rPr>
              <a:t>NPK-12 Production : 2500 TPD</a:t>
            </a:r>
          </a:p>
          <a:p>
            <a:r>
              <a:rPr lang="en-IN" sz="1600" b="1" dirty="0" smtClean="0">
                <a:latin typeface="Arial Narrow" panose="020B0606020202030204" pitchFamily="34" charset="0"/>
              </a:rPr>
              <a:t>NPK-14 Production :  2300 TPD</a:t>
            </a:r>
          </a:p>
          <a:p>
            <a:r>
              <a:rPr lang="en-IN" sz="1600" b="1" dirty="0" smtClean="0">
                <a:latin typeface="Arial Narrow" panose="020B0606020202030204" pitchFamily="34" charset="0"/>
              </a:rPr>
              <a:t>NP 1620 ( New )        : 1200 TPD</a:t>
            </a:r>
            <a:endParaRPr lang="en-IN" sz="1600" b="1" dirty="0">
              <a:latin typeface="Arial Narrow" panose="020B0606020202030204" pitchFamily="34" charset="0"/>
            </a:endParaRPr>
          </a:p>
        </p:txBody>
      </p:sp>
    </p:spTree>
    <p:extLst>
      <p:ext uri="{BB962C8B-B14F-4D97-AF65-F5344CB8AC3E}">
        <p14:creationId xmlns:p14="http://schemas.microsoft.com/office/powerpoint/2010/main" val="1656411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31389" y="461324"/>
            <a:ext cx="6312629" cy="454141"/>
          </a:xfrm>
        </p:spPr>
        <p:txBody>
          <a:bodyPr/>
          <a:lstStyle/>
          <a:p>
            <a:r>
              <a:rPr lang="en-US" dirty="0"/>
              <a:t>Integrated Manufacturing Process</a:t>
            </a:r>
            <a:endParaRPr lang="en-IN" dirty="0"/>
          </a:p>
        </p:txBody>
      </p:sp>
      <p:sp>
        <p:nvSpPr>
          <p:cNvPr id="34" name="Rectangle 4"/>
          <p:cNvSpPr>
            <a:spLocks noChangeArrowheads="1"/>
          </p:cNvSpPr>
          <p:nvPr/>
        </p:nvSpPr>
        <p:spPr bwMode="auto">
          <a:xfrm>
            <a:off x="2035817" y="4389439"/>
            <a:ext cx="1981200" cy="685800"/>
          </a:xfrm>
          <a:prstGeom prst="rect">
            <a:avLst/>
          </a:prstGeom>
          <a:solidFill>
            <a:srgbClr val="CC3300"/>
          </a:solidFill>
          <a:ln w="9525">
            <a:solidFill>
              <a:schemeClr val="tx1"/>
            </a:solidFill>
            <a:miter lim="800000"/>
            <a:headEnd/>
            <a:tailEnd/>
          </a:ln>
        </p:spPr>
        <p:txBody>
          <a:bodyPr anchor="ctr"/>
          <a:lstStyle>
            <a:lvl1pPr eaLnBrk="0" hangingPunct="0">
              <a:spcBef>
                <a:spcPct val="50000"/>
              </a:spcBef>
              <a:buClr>
                <a:schemeClr val="tx2"/>
              </a:buClr>
              <a:buSzPct val="105000"/>
              <a:buChar char="•"/>
              <a:defRPr kumimoji="1" sz="2400">
                <a:solidFill>
                  <a:schemeClr val="tx1"/>
                </a:solidFill>
                <a:latin typeface="Arial" panose="020B0604020202020204" pitchFamily="34" charset="0"/>
                <a:cs typeface="Arial" panose="020B0604020202020204" pitchFamily="34" charset="0"/>
              </a:defRPr>
            </a:lvl1pPr>
            <a:lvl2pPr marL="742950" indent="-285750" eaLnBrk="0" hangingPunct="0">
              <a:spcBef>
                <a:spcPct val="50000"/>
              </a:spcBef>
              <a:buClr>
                <a:schemeClr val="tx1"/>
              </a:buClr>
              <a:buFont typeface="Wingdings" panose="05000000000000000000" pitchFamily="2" charset="2"/>
              <a:buChar char="Ø"/>
              <a:defRPr kumimoji="1" sz="2000">
                <a:solidFill>
                  <a:srgbClr val="006600"/>
                </a:solidFill>
                <a:latin typeface="Comic Sans MS" panose="030F0702030302020204" pitchFamily="66" charset="0"/>
                <a:cs typeface="Arial" panose="020B0604020202020204" pitchFamily="34" charset="0"/>
              </a:defRPr>
            </a:lvl2pPr>
            <a:lvl3pPr marL="1143000" indent="-228600" eaLnBrk="0" hangingPunct="0">
              <a:spcBef>
                <a:spcPct val="50000"/>
              </a:spcBef>
              <a:buClr>
                <a:schemeClr val="tx1"/>
              </a:buClr>
              <a:buSzPct val="80000"/>
              <a:buFont typeface="Wingdings" panose="05000000000000000000" pitchFamily="2" charset="2"/>
              <a:buChar char="v"/>
              <a:defRPr kumimoji="1" sz="1600" b="1">
                <a:solidFill>
                  <a:srgbClr val="0033CC"/>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9pPr>
          </a:lstStyle>
          <a:p>
            <a:pPr algn="ctr">
              <a:buClrTx/>
              <a:buSzTx/>
              <a:buFontTx/>
              <a:buNone/>
            </a:pPr>
            <a:r>
              <a:rPr kumimoji="0" lang="en-US" altLang="en-US" sz="1600" b="1">
                <a:solidFill>
                  <a:srgbClr val="FFFF00"/>
                </a:solidFill>
                <a:latin typeface="Century Gothic" panose="020B0502020202020204" pitchFamily="34" charset="0"/>
              </a:rPr>
              <a:t>Single Super Phosphate Plant</a:t>
            </a:r>
          </a:p>
        </p:txBody>
      </p:sp>
      <p:sp>
        <p:nvSpPr>
          <p:cNvPr id="35" name="Oval 5"/>
          <p:cNvSpPr>
            <a:spLocks noChangeArrowheads="1"/>
          </p:cNvSpPr>
          <p:nvPr/>
        </p:nvSpPr>
        <p:spPr bwMode="auto">
          <a:xfrm rot="68322">
            <a:off x="3129445" y="1335370"/>
            <a:ext cx="1163638" cy="438150"/>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5759" tIns="47879" rIns="95759" bIns="47879">
            <a:spAutoFit/>
          </a:bodyPr>
          <a:lstStyle>
            <a:lvl1pPr defTabSz="957263" eaLnBrk="0" hangingPunct="0">
              <a:spcBef>
                <a:spcPct val="50000"/>
              </a:spcBef>
              <a:buClr>
                <a:schemeClr val="tx2"/>
              </a:buClr>
              <a:buSzPct val="105000"/>
              <a:buChar char="•"/>
              <a:defRPr kumimoji="1" sz="2400">
                <a:solidFill>
                  <a:schemeClr val="tx1"/>
                </a:solidFill>
                <a:latin typeface="Arial" panose="020B0604020202020204" pitchFamily="34" charset="0"/>
                <a:cs typeface="Arial" panose="020B0604020202020204" pitchFamily="34" charset="0"/>
              </a:defRPr>
            </a:lvl1pPr>
            <a:lvl2pPr marL="742950" indent="-285750" defTabSz="957263" eaLnBrk="0" hangingPunct="0">
              <a:spcBef>
                <a:spcPct val="50000"/>
              </a:spcBef>
              <a:buClr>
                <a:schemeClr val="tx1"/>
              </a:buClr>
              <a:buFont typeface="Wingdings" panose="05000000000000000000" pitchFamily="2" charset="2"/>
              <a:buChar char="Ø"/>
              <a:defRPr kumimoji="1" sz="2000">
                <a:solidFill>
                  <a:srgbClr val="006600"/>
                </a:solidFill>
                <a:latin typeface="Comic Sans MS" panose="030F0702030302020204" pitchFamily="66" charset="0"/>
                <a:cs typeface="Arial" panose="020B0604020202020204" pitchFamily="34" charset="0"/>
              </a:defRPr>
            </a:lvl2pPr>
            <a:lvl3pPr marL="1143000" indent="-228600" defTabSz="957263" eaLnBrk="0" hangingPunct="0">
              <a:spcBef>
                <a:spcPct val="50000"/>
              </a:spcBef>
              <a:buClr>
                <a:schemeClr val="tx1"/>
              </a:buClr>
              <a:buSzPct val="80000"/>
              <a:buFont typeface="Wingdings" panose="05000000000000000000" pitchFamily="2" charset="2"/>
              <a:buChar char="v"/>
              <a:defRPr kumimoji="1" sz="1600" b="1">
                <a:solidFill>
                  <a:srgbClr val="0033CC"/>
                </a:solidFill>
                <a:latin typeface="Arial" panose="020B0604020202020204" pitchFamily="34" charset="0"/>
                <a:cs typeface="Arial" panose="020B0604020202020204" pitchFamily="34" charset="0"/>
              </a:defRPr>
            </a:lvl3pPr>
            <a:lvl4pPr marL="1600200" indent="-228600" defTabSz="957263"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4pPr>
            <a:lvl5pPr marL="2057400" indent="-228600" defTabSz="957263"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5pPr>
            <a:lvl6pPr marL="25146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6pPr>
            <a:lvl7pPr marL="29718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7pPr>
            <a:lvl8pPr marL="34290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8pPr>
            <a:lvl9pPr marL="38862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kumimoji="0" lang="en-US" altLang="en-US" sz="1400" b="1" dirty="0">
                <a:solidFill>
                  <a:srgbClr val="FFFFFF"/>
                </a:solidFill>
                <a:latin typeface="Century Gothic" panose="020B0502020202020204" pitchFamily="34" charset="0"/>
              </a:rPr>
              <a:t>Sulphur</a:t>
            </a:r>
          </a:p>
        </p:txBody>
      </p:sp>
      <p:sp>
        <p:nvSpPr>
          <p:cNvPr id="36" name="Rectangle 11"/>
          <p:cNvSpPr>
            <a:spLocks noChangeArrowheads="1"/>
          </p:cNvSpPr>
          <p:nvPr/>
        </p:nvSpPr>
        <p:spPr bwMode="auto">
          <a:xfrm>
            <a:off x="4017017" y="2133601"/>
            <a:ext cx="2673350" cy="533400"/>
          </a:xfrm>
          <a:prstGeom prst="rect">
            <a:avLst/>
          </a:prstGeom>
          <a:solidFill>
            <a:srgbClr val="CC3300"/>
          </a:solidFill>
          <a:ln w="9525">
            <a:solidFill>
              <a:schemeClr val="tx1"/>
            </a:solidFill>
            <a:miter lim="800000"/>
            <a:headEnd/>
            <a:tailEnd/>
          </a:ln>
        </p:spPr>
        <p:txBody>
          <a:bodyPr anchor="ctr"/>
          <a:lstStyle>
            <a:lvl1pPr eaLnBrk="0" hangingPunct="0">
              <a:spcBef>
                <a:spcPct val="50000"/>
              </a:spcBef>
              <a:buClr>
                <a:schemeClr val="tx2"/>
              </a:buClr>
              <a:buSzPct val="105000"/>
              <a:buChar char="•"/>
              <a:defRPr kumimoji="1" sz="2400">
                <a:solidFill>
                  <a:schemeClr val="tx1"/>
                </a:solidFill>
                <a:latin typeface="Arial" panose="020B0604020202020204" pitchFamily="34" charset="0"/>
                <a:cs typeface="Arial" panose="020B0604020202020204" pitchFamily="34" charset="0"/>
              </a:defRPr>
            </a:lvl1pPr>
            <a:lvl2pPr marL="742950" indent="-285750" eaLnBrk="0" hangingPunct="0">
              <a:spcBef>
                <a:spcPct val="50000"/>
              </a:spcBef>
              <a:buClr>
                <a:schemeClr val="tx1"/>
              </a:buClr>
              <a:buFont typeface="Wingdings" panose="05000000000000000000" pitchFamily="2" charset="2"/>
              <a:buChar char="Ø"/>
              <a:defRPr kumimoji="1" sz="2000">
                <a:solidFill>
                  <a:srgbClr val="006600"/>
                </a:solidFill>
                <a:latin typeface="Comic Sans MS" panose="030F0702030302020204" pitchFamily="66" charset="0"/>
                <a:cs typeface="Arial" panose="020B0604020202020204" pitchFamily="34" charset="0"/>
              </a:defRPr>
            </a:lvl2pPr>
            <a:lvl3pPr marL="1143000" indent="-228600" eaLnBrk="0" hangingPunct="0">
              <a:spcBef>
                <a:spcPct val="50000"/>
              </a:spcBef>
              <a:buClr>
                <a:schemeClr val="tx1"/>
              </a:buClr>
              <a:buSzPct val="80000"/>
              <a:buFont typeface="Wingdings" panose="05000000000000000000" pitchFamily="2" charset="2"/>
              <a:buChar char="v"/>
              <a:defRPr kumimoji="1" sz="1600" b="1">
                <a:solidFill>
                  <a:srgbClr val="0033CC"/>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9pPr>
          </a:lstStyle>
          <a:p>
            <a:pPr algn="ctr">
              <a:buClrTx/>
              <a:buSzTx/>
              <a:buFontTx/>
              <a:buNone/>
            </a:pPr>
            <a:r>
              <a:rPr kumimoji="0" lang="en-US" altLang="en-US" sz="1600" b="1" dirty="0">
                <a:solidFill>
                  <a:srgbClr val="FFFF00"/>
                </a:solidFill>
                <a:latin typeface="Century Gothic" panose="020B0502020202020204" pitchFamily="34" charset="0"/>
              </a:rPr>
              <a:t>Sulphuric Acid </a:t>
            </a:r>
            <a:r>
              <a:rPr kumimoji="0" lang="en-US" altLang="en-US" sz="1600" b="1" dirty="0" smtClean="0">
                <a:solidFill>
                  <a:srgbClr val="FFFF00"/>
                </a:solidFill>
                <a:latin typeface="Century Gothic" panose="020B0502020202020204" pitchFamily="34" charset="0"/>
              </a:rPr>
              <a:t>Plant I &amp; II</a:t>
            </a:r>
            <a:endParaRPr kumimoji="0" lang="en-US" altLang="en-US" sz="1600" b="1" dirty="0">
              <a:solidFill>
                <a:srgbClr val="FFFF00"/>
              </a:solidFill>
              <a:latin typeface="Century Gothic" panose="020B0502020202020204" pitchFamily="34" charset="0"/>
            </a:endParaRPr>
          </a:p>
        </p:txBody>
      </p:sp>
      <p:sp>
        <p:nvSpPr>
          <p:cNvPr id="37" name="Rectangle 24"/>
          <p:cNvSpPr>
            <a:spLocks noChangeArrowheads="1"/>
          </p:cNvSpPr>
          <p:nvPr/>
        </p:nvSpPr>
        <p:spPr bwMode="auto">
          <a:xfrm>
            <a:off x="6485580" y="4389439"/>
            <a:ext cx="1981200" cy="685800"/>
          </a:xfrm>
          <a:prstGeom prst="rect">
            <a:avLst/>
          </a:prstGeom>
          <a:solidFill>
            <a:srgbClr val="CC3300"/>
          </a:solidFill>
          <a:ln w="9525">
            <a:solidFill>
              <a:schemeClr val="tx1"/>
            </a:solidFill>
            <a:miter lim="800000"/>
            <a:headEnd/>
            <a:tailEnd/>
          </a:ln>
        </p:spPr>
        <p:txBody>
          <a:bodyPr anchor="ctr"/>
          <a:lstStyle>
            <a:lvl1pPr eaLnBrk="0" hangingPunct="0">
              <a:spcBef>
                <a:spcPct val="50000"/>
              </a:spcBef>
              <a:buClr>
                <a:schemeClr val="tx2"/>
              </a:buClr>
              <a:buSzPct val="105000"/>
              <a:buChar char="•"/>
              <a:defRPr kumimoji="1" sz="2400">
                <a:solidFill>
                  <a:schemeClr val="tx1"/>
                </a:solidFill>
                <a:latin typeface="Arial" panose="020B0604020202020204" pitchFamily="34" charset="0"/>
                <a:cs typeface="Arial" panose="020B0604020202020204" pitchFamily="34" charset="0"/>
              </a:defRPr>
            </a:lvl1pPr>
            <a:lvl2pPr marL="742950" indent="-285750" eaLnBrk="0" hangingPunct="0">
              <a:spcBef>
                <a:spcPct val="50000"/>
              </a:spcBef>
              <a:buClr>
                <a:schemeClr val="tx1"/>
              </a:buClr>
              <a:buFont typeface="Wingdings" panose="05000000000000000000" pitchFamily="2" charset="2"/>
              <a:buChar char="Ø"/>
              <a:defRPr kumimoji="1" sz="2000">
                <a:solidFill>
                  <a:srgbClr val="006600"/>
                </a:solidFill>
                <a:latin typeface="Comic Sans MS" panose="030F0702030302020204" pitchFamily="66" charset="0"/>
                <a:cs typeface="Arial" panose="020B0604020202020204" pitchFamily="34" charset="0"/>
              </a:defRPr>
            </a:lvl2pPr>
            <a:lvl3pPr marL="1143000" indent="-228600" eaLnBrk="0" hangingPunct="0">
              <a:spcBef>
                <a:spcPct val="50000"/>
              </a:spcBef>
              <a:buClr>
                <a:schemeClr val="tx1"/>
              </a:buClr>
              <a:buSzPct val="80000"/>
              <a:buFont typeface="Wingdings" panose="05000000000000000000" pitchFamily="2" charset="2"/>
              <a:buChar char="v"/>
              <a:defRPr kumimoji="1" sz="1600" b="1">
                <a:solidFill>
                  <a:srgbClr val="0033CC"/>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9pPr>
          </a:lstStyle>
          <a:p>
            <a:pPr algn="ctr">
              <a:buClrTx/>
              <a:buSzTx/>
              <a:buFontTx/>
              <a:buNone/>
            </a:pPr>
            <a:r>
              <a:rPr kumimoji="0" lang="en-US" altLang="en-US" sz="1600" b="1" dirty="0" smtClean="0">
                <a:solidFill>
                  <a:srgbClr val="FFFF00"/>
                </a:solidFill>
                <a:latin typeface="Century Gothic" panose="020B0502020202020204" pitchFamily="34" charset="0"/>
              </a:rPr>
              <a:t>DAP </a:t>
            </a:r>
            <a:r>
              <a:rPr kumimoji="0" lang="en-US" altLang="en-US" sz="1600" b="1" dirty="0">
                <a:solidFill>
                  <a:srgbClr val="FFFF00"/>
                </a:solidFill>
                <a:latin typeface="Century Gothic" panose="020B0502020202020204" pitchFamily="34" charset="0"/>
              </a:rPr>
              <a:t>Plant I &amp; </a:t>
            </a:r>
            <a:r>
              <a:rPr kumimoji="0" lang="en-US" altLang="en-US" sz="1600" b="1" dirty="0" smtClean="0">
                <a:solidFill>
                  <a:srgbClr val="FFFF00"/>
                </a:solidFill>
                <a:latin typeface="Century Gothic" panose="020B0502020202020204" pitchFamily="34" charset="0"/>
              </a:rPr>
              <a:t>II</a:t>
            </a:r>
          </a:p>
        </p:txBody>
      </p:sp>
      <p:sp>
        <p:nvSpPr>
          <p:cNvPr id="38" name="Oval 25"/>
          <p:cNvSpPr>
            <a:spLocks noChangeArrowheads="1"/>
          </p:cNvSpPr>
          <p:nvPr/>
        </p:nvSpPr>
        <p:spPr bwMode="auto">
          <a:xfrm>
            <a:off x="1845317" y="5505451"/>
            <a:ext cx="2362200" cy="438150"/>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95759" tIns="47879" rIns="95759" bIns="47879">
            <a:spAutoFit/>
          </a:bodyPr>
          <a:lstStyle>
            <a:lvl1pPr defTabSz="957263" eaLnBrk="0" hangingPunct="0">
              <a:spcBef>
                <a:spcPct val="50000"/>
              </a:spcBef>
              <a:buClr>
                <a:schemeClr val="tx2"/>
              </a:buClr>
              <a:buSzPct val="105000"/>
              <a:buChar char="•"/>
              <a:defRPr kumimoji="1" sz="2400">
                <a:solidFill>
                  <a:schemeClr val="tx1"/>
                </a:solidFill>
                <a:latin typeface="Arial" panose="020B0604020202020204" pitchFamily="34" charset="0"/>
                <a:cs typeface="Arial" panose="020B0604020202020204" pitchFamily="34" charset="0"/>
              </a:defRPr>
            </a:lvl1pPr>
            <a:lvl2pPr marL="742950" indent="-285750" defTabSz="957263" eaLnBrk="0" hangingPunct="0">
              <a:spcBef>
                <a:spcPct val="50000"/>
              </a:spcBef>
              <a:buClr>
                <a:schemeClr val="tx1"/>
              </a:buClr>
              <a:buFont typeface="Wingdings" panose="05000000000000000000" pitchFamily="2" charset="2"/>
              <a:buChar char="Ø"/>
              <a:defRPr kumimoji="1" sz="2000">
                <a:solidFill>
                  <a:srgbClr val="006600"/>
                </a:solidFill>
                <a:latin typeface="Comic Sans MS" panose="030F0702030302020204" pitchFamily="66" charset="0"/>
                <a:cs typeface="Arial" panose="020B0604020202020204" pitchFamily="34" charset="0"/>
              </a:defRPr>
            </a:lvl2pPr>
            <a:lvl3pPr marL="1143000" indent="-228600" defTabSz="957263" eaLnBrk="0" hangingPunct="0">
              <a:spcBef>
                <a:spcPct val="50000"/>
              </a:spcBef>
              <a:buClr>
                <a:schemeClr val="tx1"/>
              </a:buClr>
              <a:buSzPct val="80000"/>
              <a:buFont typeface="Wingdings" panose="05000000000000000000" pitchFamily="2" charset="2"/>
              <a:buChar char="v"/>
              <a:defRPr kumimoji="1" sz="1600" b="1">
                <a:solidFill>
                  <a:srgbClr val="0033CC"/>
                </a:solidFill>
                <a:latin typeface="Arial" panose="020B0604020202020204" pitchFamily="34" charset="0"/>
                <a:cs typeface="Arial" panose="020B0604020202020204" pitchFamily="34" charset="0"/>
              </a:defRPr>
            </a:lvl3pPr>
            <a:lvl4pPr marL="1600200" indent="-228600" defTabSz="957263"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4pPr>
            <a:lvl5pPr marL="2057400" indent="-228600" defTabSz="957263"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5pPr>
            <a:lvl6pPr marL="25146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6pPr>
            <a:lvl7pPr marL="29718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7pPr>
            <a:lvl8pPr marL="34290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8pPr>
            <a:lvl9pPr marL="38862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kumimoji="0" lang="en-US" altLang="en-US" sz="1400" b="1">
                <a:solidFill>
                  <a:srgbClr val="FFFFFF"/>
                </a:solidFill>
                <a:latin typeface="Century Gothic" panose="020B0502020202020204" pitchFamily="34" charset="0"/>
              </a:rPr>
              <a:t>Rock Phosphate</a:t>
            </a:r>
          </a:p>
        </p:txBody>
      </p:sp>
      <p:sp>
        <p:nvSpPr>
          <p:cNvPr id="39" name="AutoShape 28"/>
          <p:cNvSpPr>
            <a:spLocks noChangeArrowheads="1"/>
          </p:cNvSpPr>
          <p:nvPr/>
        </p:nvSpPr>
        <p:spPr bwMode="auto">
          <a:xfrm>
            <a:off x="8453717" y="1219201"/>
            <a:ext cx="1295400" cy="458788"/>
          </a:xfrm>
          <a:prstGeom prst="flowChartDecision">
            <a:avLst/>
          </a:prstGeom>
          <a:solidFill>
            <a:schemeClr val="accent3">
              <a:lumMod val="60000"/>
              <a:lumOff val="40000"/>
            </a:schemeClr>
          </a:solidFill>
          <a:ln w="9525">
            <a:solidFill>
              <a:srgbClr val="000066"/>
            </a:solidFill>
            <a:miter lim="800000"/>
            <a:headEnd/>
            <a:tailEnd/>
          </a:ln>
          <a:extLst/>
        </p:spPr>
        <p:txBody>
          <a:bodyPr tIns="0">
            <a:spAutoFit/>
          </a:bodyPr>
          <a:lstStyle>
            <a:lvl1pPr eaLnBrk="0" hangingPunct="0">
              <a:spcBef>
                <a:spcPct val="50000"/>
              </a:spcBef>
              <a:buClr>
                <a:schemeClr val="tx2"/>
              </a:buClr>
              <a:buSzPct val="105000"/>
              <a:buChar char="•"/>
              <a:defRPr kumimoji="1" sz="2400">
                <a:solidFill>
                  <a:schemeClr val="tx1"/>
                </a:solidFill>
                <a:latin typeface="Arial" panose="020B0604020202020204" pitchFamily="34" charset="0"/>
                <a:cs typeface="Arial" panose="020B0604020202020204" pitchFamily="34" charset="0"/>
              </a:defRPr>
            </a:lvl1pPr>
            <a:lvl2pPr marL="742950" indent="-285750" eaLnBrk="0" hangingPunct="0">
              <a:spcBef>
                <a:spcPct val="50000"/>
              </a:spcBef>
              <a:buClr>
                <a:schemeClr val="tx1"/>
              </a:buClr>
              <a:buFont typeface="Wingdings" panose="05000000000000000000" pitchFamily="2" charset="2"/>
              <a:buChar char="Ø"/>
              <a:defRPr kumimoji="1" sz="2000">
                <a:solidFill>
                  <a:srgbClr val="006600"/>
                </a:solidFill>
                <a:latin typeface="Comic Sans MS" panose="030F0702030302020204" pitchFamily="66" charset="0"/>
                <a:cs typeface="Arial" panose="020B0604020202020204" pitchFamily="34" charset="0"/>
              </a:defRPr>
            </a:lvl2pPr>
            <a:lvl3pPr marL="1143000" indent="-228600" eaLnBrk="0" hangingPunct="0">
              <a:spcBef>
                <a:spcPct val="50000"/>
              </a:spcBef>
              <a:buClr>
                <a:schemeClr val="tx1"/>
              </a:buClr>
              <a:buSzPct val="80000"/>
              <a:buFont typeface="Wingdings" panose="05000000000000000000" pitchFamily="2" charset="2"/>
              <a:buChar char="v"/>
              <a:defRPr kumimoji="1" sz="1600" b="1">
                <a:solidFill>
                  <a:srgbClr val="0033CC"/>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9pPr>
          </a:lstStyle>
          <a:p>
            <a:pPr algn="ctr">
              <a:buClrTx/>
              <a:buSzTx/>
              <a:buFontTx/>
              <a:buNone/>
            </a:pPr>
            <a:r>
              <a:rPr kumimoji="0" lang="en-US" altLang="en-US" sz="1200" b="1" dirty="0" smtClean="0">
                <a:solidFill>
                  <a:srgbClr val="000066"/>
                </a:solidFill>
                <a:latin typeface="Century Gothic" panose="020B0502020202020204" pitchFamily="34" charset="0"/>
              </a:rPr>
              <a:t>STG</a:t>
            </a:r>
            <a:endParaRPr kumimoji="0" lang="en-US" altLang="en-US" sz="1200" b="1" dirty="0">
              <a:solidFill>
                <a:srgbClr val="000066"/>
              </a:solidFill>
              <a:latin typeface="Century Gothic" panose="020B0502020202020204" pitchFamily="34" charset="0"/>
            </a:endParaRPr>
          </a:p>
        </p:txBody>
      </p:sp>
      <p:sp>
        <p:nvSpPr>
          <p:cNvPr id="40" name="AutoShape 32"/>
          <p:cNvSpPr>
            <a:spLocks noChangeArrowheads="1"/>
          </p:cNvSpPr>
          <p:nvPr/>
        </p:nvSpPr>
        <p:spPr bwMode="auto">
          <a:xfrm>
            <a:off x="4023367" y="4572001"/>
            <a:ext cx="1143000" cy="317500"/>
          </a:xfrm>
          <a:prstGeom prst="chevron">
            <a:avLst>
              <a:gd name="adj" fmla="val 90000"/>
            </a:avLst>
          </a:prstGeom>
          <a:ln>
            <a:headEnd/>
            <a:tailEnd/>
          </a:ln>
        </p:spPr>
        <p:style>
          <a:lnRef idx="0">
            <a:schemeClr val="accent2"/>
          </a:lnRef>
          <a:fillRef idx="3">
            <a:schemeClr val="accent2"/>
          </a:fillRef>
          <a:effectRef idx="3">
            <a:schemeClr val="accent2"/>
          </a:effectRef>
          <a:fontRef idx="minor">
            <a:schemeClr val="lt1"/>
          </a:fontRef>
        </p:style>
        <p:txBody>
          <a:bodyPr lIns="95759" tIns="47879" rIns="95759" bIns="47879">
            <a:spAutoFit/>
          </a:bodyPr>
          <a:lstStyle/>
          <a:p>
            <a:pPr algn="ctr" defTabSz="957263" eaLnBrk="0" hangingPunct="0">
              <a:defRPr/>
            </a:pPr>
            <a:r>
              <a:rPr lang="en-US" sz="1400" b="1">
                <a:solidFill>
                  <a:srgbClr val="000066"/>
                </a:solidFill>
                <a:latin typeface="Century Gothic" pitchFamily="34" charset="0"/>
              </a:rPr>
              <a:t>SSP</a:t>
            </a:r>
          </a:p>
        </p:txBody>
      </p:sp>
      <p:sp>
        <p:nvSpPr>
          <p:cNvPr id="41" name="AutoShape 33"/>
          <p:cNvSpPr>
            <a:spLocks noChangeArrowheads="1"/>
          </p:cNvSpPr>
          <p:nvPr/>
        </p:nvSpPr>
        <p:spPr bwMode="auto">
          <a:xfrm>
            <a:off x="6690367" y="2209801"/>
            <a:ext cx="1143000" cy="317500"/>
          </a:xfrm>
          <a:prstGeom prst="chevron">
            <a:avLst>
              <a:gd name="adj" fmla="val 90000"/>
            </a:avLst>
          </a:prstGeom>
          <a:ln>
            <a:headEnd/>
            <a:tailEnd/>
          </a:ln>
        </p:spPr>
        <p:style>
          <a:lnRef idx="0">
            <a:schemeClr val="accent2"/>
          </a:lnRef>
          <a:fillRef idx="3">
            <a:schemeClr val="accent2"/>
          </a:fillRef>
          <a:effectRef idx="3">
            <a:schemeClr val="accent2"/>
          </a:effectRef>
          <a:fontRef idx="minor">
            <a:schemeClr val="lt1"/>
          </a:fontRef>
        </p:style>
        <p:txBody>
          <a:bodyPr lIns="95759" tIns="47879" rIns="95759" bIns="47879">
            <a:spAutoFit/>
          </a:bodyPr>
          <a:lstStyle/>
          <a:p>
            <a:pPr algn="ctr" defTabSz="957263" eaLnBrk="0" hangingPunct="0">
              <a:defRPr/>
            </a:pPr>
            <a:r>
              <a:rPr lang="en-US" sz="1400" b="1">
                <a:solidFill>
                  <a:srgbClr val="000066"/>
                </a:solidFill>
                <a:latin typeface="Century Gothic" pitchFamily="34" charset="0"/>
              </a:rPr>
              <a:t>SA</a:t>
            </a:r>
          </a:p>
        </p:txBody>
      </p:sp>
      <p:cxnSp>
        <p:nvCxnSpPr>
          <p:cNvPr id="42" name="AutoShape 16"/>
          <p:cNvCxnSpPr>
            <a:cxnSpLocks noChangeShapeType="1"/>
          </p:cNvCxnSpPr>
          <p:nvPr/>
        </p:nvCxnSpPr>
        <p:spPr bwMode="auto">
          <a:xfrm rot="16200000" flipH="1">
            <a:off x="5444926" y="2915397"/>
            <a:ext cx="1725617" cy="1222469"/>
          </a:xfrm>
          <a:prstGeom prst="bentConnector3">
            <a:avLst>
              <a:gd name="adj1" fmla="val 50000"/>
            </a:avLst>
          </a:prstGeom>
          <a:noFill/>
          <a:ln w="38100">
            <a:solidFill>
              <a:srgbClr val="00642D"/>
            </a:solidFill>
            <a:miter lim="800000"/>
            <a:headEnd/>
            <a:tailEnd type="triangle" w="med" len="med"/>
          </a:ln>
          <a:extLst>
            <a:ext uri="{909E8E84-426E-40DD-AFC4-6F175D3DCCD1}">
              <a14:hiddenFill xmlns:a14="http://schemas.microsoft.com/office/drawing/2010/main">
                <a:noFill/>
              </a14:hiddenFill>
            </a:ext>
          </a:extLst>
        </p:spPr>
      </p:cxnSp>
      <p:sp>
        <p:nvSpPr>
          <p:cNvPr id="43" name="AutoShape 32"/>
          <p:cNvSpPr>
            <a:spLocks noChangeArrowheads="1"/>
          </p:cNvSpPr>
          <p:nvPr/>
        </p:nvSpPr>
        <p:spPr bwMode="auto">
          <a:xfrm>
            <a:off x="8476495" y="4572001"/>
            <a:ext cx="1728216" cy="281359"/>
          </a:xfrm>
          <a:prstGeom prst="chevron">
            <a:avLst>
              <a:gd name="adj" fmla="val 90000"/>
            </a:avLst>
          </a:prstGeom>
          <a:ln>
            <a:headEnd/>
            <a:tailEnd/>
          </a:ln>
        </p:spPr>
        <p:style>
          <a:lnRef idx="0">
            <a:schemeClr val="accent2"/>
          </a:lnRef>
          <a:fillRef idx="3">
            <a:schemeClr val="accent2"/>
          </a:fillRef>
          <a:effectRef idx="3">
            <a:schemeClr val="accent2"/>
          </a:effectRef>
          <a:fontRef idx="minor">
            <a:schemeClr val="lt1"/>
          </a:fontRef>
        </p:style>
        <p:txBody>
          <a:bodyPr lIns="95759" tIns="47879" rIns="95759" bIns="47879">
            <a:spAutoFit/>
          </a:bodyPr>
          <a:lstStyle/>
          <a:p>
            <a:pPr algn="ctr" defTabSz="957263" eaLnBrk="0" hangingPunct="0">
              <a:defRPr/>
            </a:pPr>
            <a:r>
              <a:rPr lang="en-US" sz="1200" b="1" dirty="0" smtClean="0">
                <a:solidFill>
                  <a:srgbClr val="000066"/>
                </a:solidFill>
              </a:rPr>
              <a:t>DAP/ </a:t>
            </a:r>
            <a:r>
              <a:rPr lang="en-US" sz="1200" b="1" dirty="0">
                <a:solidFill>
                  <a:srgbClr val="000066"/>
                </a:solidFill>
              </a:rPr>
              <a:t>NPK</a:t>
            </a:r>
            <a:endParaRPr lang="en-US" sz="1200" b="1" dirty="0">
              <a:solidFill>
                <a:srgbClr val="000066"/>
              </a:solidFill>
              <a:latin typeface="Century Gothic" pitchFamily="34" charset="0"/>
            </a:endParaRPr>
          </a:p>
        </p:txBody>
      </p:sp>
      <p:sp>
        <p:nvSpPr>
          <p:cNvPr id="44" name="Oval 8"/>
          <p:cNvSpPr>
            <a:spLocks noChangeArrowheads="1"/>
          </p:cNvSpPr>
          <p:nvPr/>
        </p:nvSpPr>
        <p:spPr bwMode="auto">
          <a:xfrm>
            <a:off x="5901017" y="5326350"/>
            <a:ext cx="3200400" cy="741878"/>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95759" tIns="47879" rIns="95759" bIns="47879">
            <a:spAutoFit/>
          </a:bodyPr>
          <a:lstStyle>
            <a:lvl1pPr marL="231775" indent="-231775" defTabSz="957263" eaLnBrk="0" hangingPunct="0">
              <a:spcBef>
                <a:spcPct val="50000"/>
              </a:spcBef>
              <a:buClr>
                <a:schemeClr val="tx2"/>
              </a:buClr>
              <a:buSzPct val="105000"/>
              <a:buChar char="•"/>
              <a:defRPr kumimoji="1" sz="2400">
                <a:solidFill>
                  <a:schemeClr val="tx1"/>
                </a:solidFill>
                <a:latin typeface="Arial" panose="020B0604020202020204" pitchFamily="34" charset="0"/>
                <a:cs typeface="Arial" panose="020B0604020202020204" pitchFamily="34" charset="0"/>
              </a:defRPr>
            </a:lvl1pPr>
            <a:lvl2pPr marL="742950" indent="-285750" defTabSz="957263" eaLnBrk="0" hangingPunct="0">
              <a:spcBef>
                <a:spcPct val="50000"/>
              </a:spcBef>
              <a:buClr>
                <a:schemeClr val="tx1"/>
              </a:buClr>
              <a:buFont typeface="Wingdings" panose="05000000000000000000" pitchFamily="2" charset="2"/>
              <a:buChar char="Ø"/>
              <a:defRPr kumimoji="1" sz="2000">
                <a:solidFill>
                  <a:srgbClr val="006600"/>
                </a:solidFill>
                <a:latin typeface="Comic Sans MS" panose="030F0702030302020204" pitchFamily="66" charset="0"/>
                <a:cs typeface="Arial" panose="020B0604020202020204" pitchFamily="34" charset="0"/>
              </a:defRPr>
            </a:lvl2pPr>
            <a:lvl3pPr marL="1143000" indent="-228600" defTabSz="957263" eaLnBrk="0" hangingPunct="0">
              <a:spcBef>
                <a:spcPct val="50000"/>
              </a:spcBef>
              <a:buClr>
                <a:schemeClr val="tx1"/>
              </a:buClr>
              <a:buSzPct val="80000"/>
              <a:buFont typeface="Wingdings" panose="05000000000000000000" pitchFamily="2" charset="2"/>
              <a:buChar char="v"/>
              <a:defRPr kumimoji="1" sz="1600" b="1">
                <a:solidFill>
                  <a:srgbClr val="0033CC"/>
                </a:solidFill>
                <a:latin typeface="Arial" panose="020B0604020202020204" pitchFamily="34" charset="0"/>
                <a:cs typeface="Arial" panose="020B0604020202020204" pitchFamily="34" charset="0"/>
              </a:defRPr>
            </a:lvl3pPr>
            <a:lvl4pPr marL="1600200" indent="-228600" defTabSz="957263"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4pPr>
            <a:lvl5pPr marL="2057400" indent="-228600" defTabSz="957263"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5pPr>
            <a:lvl6pPr marL="25146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6pPr>
            <a:lvl7pPr marL="29718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7pPr>
            <a:lvl8pPr marL="34290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8pPr>
            <a:lvl9pPr marL="38862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9pPr>
          </a:lstStyle>
          <a:p>
            <a:pPr>
              <a:spcBef>
                <a:spcPct val="0"/>
              </a:spcBef>
              <a:buClrTx/>
              <a:buSzTx/>
            </a:pPr>
            <a:r>
              <a:rPr kumimoji="0" lang="en-US" altLang="en-US" sz="1400" b="1" dirty="0">
                <a:solidFill>
                  <a:srgbClr val="FFFFFF"/>
                </a:solidFill>
                <a:latin typeface="Century Gothic" panose="020B0502020202020204" pitchFamily="34" charset="0"/>
              </a:rPr>
              <a:t>Phosphoric Acid</a:t>
            </a:r>
          </a:p>
          <a:p>
            <a:pPr>
              <a:spcBef>
                <a:spcPct val="0"/>
              </a:spcBef>
              <a:buClrTx/>
              <a:buSzTx/>
            </a:pPr>
            <a:r>
              <a:rPr kumimoji="0" lang="en-US" altLang="en-US" sz="1400" b="1" dirty="0" smtClean="0">
                <a:solidFill>
                  <a:srgbClr val="FFFFFF"/>
                </a:solidFill>
                <a:latin typeface="Century Gothic" panose="020B0502020202020204" pitchFamily="34" charset="0"/>
              </a:rPr>
              <a:t>MOP </a:t>
            </a:r>
            <a:endParaRPr kumimoji="0" lang="en-US" altLang="en-US" sz="1400" b="1" dirty="0">
              <a:solidFill>
                <a:srgbClr val="FFFFFF"/>
              </a:solidFill>
              <a:latin typeface="Century Gothic" panose="020B0502020202020204" pitchFamily="34" charset="0"/>
            </a:endParaRPr>
          </a:p>
        </p:txBody>
      </p:sp>
      <p:cxnSp>
        <p:nvCxnSpPr>
          <p:cNvPr id="45" name="AutoShape 16"/>
          <p:cNvCxnSpPr>
            <a:cxnSpLocks noChangeShapeType="1"/>
          </p:cNvCxnSpPr>
          <p:nvPr/>
        </p:nvCxnSpPr>
        <p:spPr bwMode="auto">
          <a:xfrm rot="5400000">
            <a:off x="3281209" y="2826546"/>
            <a:ext cx="1725620" cy="1400173"/>
          </a:xfrm>
          <a:prstGeom prst="bentConnector3">
            <a:avLst>
              <a:gd name="adj1" fmla="val 50000"/>
            </a:avLst>
          </a:prstGeom>
          <a:noFill/>
          <a:ln w="38100">
            <a:solidFill>
              <a:srgbClr val="00642D"/>
            </a:solidFill>
            <a:miter lim="800000"/>
            <a:headEnd/>
            <a:tailEnd type="triangle" w="med" len="med"/>
          </a:ln>
          <a:extLst>
            <a:ext uri="{909E8E84-426E-40DD-AFC4-6F175D3DCCD1}">
              <a14:hiddenFill xmlns:a14="http://schemas.microsoft.com/office/drawing/2010/main">
                <a:noFill/>
              </a14:hiddenFill>
            </a:ext>
          </a:extLst>
        </p:spPr>
      </p:cxnSp>
      <p:sp>
        <p:nvSpPr>
          <p:cNvPr id="46" name="Text Box 7"/>
          <p:cNvSpPr txBox="1">
            <a:spLocks noChangeArrowheads="1"/>
          </p:cNvSpPr>
          <p:nvPr/>
        </p:nvSpPr>
        <p:spPr bwMode="auto">
          <a:xfrm>
            <a:off x="5820416" y="2888264"/>
            <a:ext cx="1555751" cy="31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59" tIns="47879" rIns="95759" bIns="47879">
            <a:spAutoFit/>
          </a:bodyPr>
          <a:lstStyle>
            <a:lvl1pPr defTabSz="957263" eaLnBrk="0" hangingPunct="0">
              <a:spcBef>
                <a:spcPct val="50000"/>
              </a:spcBef>
              <a:buClr>
                <a:schemeClr val="tx2"/>
              </a:buClr>
              <a:buSzPct val="105000"/>
              <a:buChar char="•"/>
              <a:defRPr kumimoji="1" sz="2400">
                <a:solidFill>
                  <a:schemeClr val="tx1"/>
                </a:solidFill>
                <a:latin typeface="Arial" panose="020B0604020202020204" pitchFamily="34" charset="0"/>
                <a:cs typeface="Arial" panose="020B0604020202020204" pitchFamily="34" charset="0"/>
              </a:defRPr>
            </a:lvl1pPr>
            <a:lvl2pPr marL="742950" indent="-285750" defTabSz="957263" eaLnBrk="0" hangingPunct="0">
              <a:spcBef>
                <a:spcPct val="50000"/>
              </a:spcBef>
              <a:buClr>
                <a:schemeClr val="tx1"/>
              </a:buClr>
              <a:buFont typeface="Wingdings" panose="05000000000000000000" pitchFamily="2" charset="2"/>
              <a:buChar char="Ø"/>
              <a:defRPr kumimoji="1" sz="2000">
                <a:solidFill>
                  <a:srgbClr val="006600"/>
                </a:solidFill>
                <a:latin typeface="Comic Sans MS" panose="030F0702030302020204" pitchFamily="66" charset="0"/>
                <a:cs typeface="Arial" panose="020B0604020202020204" pitchFamily="34" charset="0"/>
              </a:defRPr>
            </a:lvl2pPr>
            <a:lvl3pPr marL="1143000" indent="-228600" defTabSz="957263" eaLnBrk="0" hangingPunct="0">
              <a:spcBef>
                <a:spcPct val="50000"/>
              </a:spcBef>
              <a:buClr>
                <a:schemeClr val="tx1"/>
              </a:buClr>
              <a:buSzPct val="80000"/>
              <a:buFont typeface="Wingdings" panose="05000000000000000000" pitchFamily="2" charset="2"/>
              <a:buChar char="v"/>
              <a:defRPr kumimoji="1" sz="1600" b="1">
                <a:solidFill>
                  <a:srgbClr val="0033CC"/>
                </a:solidFill>
                <a:latin typeface="Arial" panose="020B0604020202020204" pitchFamily="34" charset="0"/>
                <a:cs typeface="Arial" panose="020B0604020202020204" pitchFamily="34" charset="0"/>
              </a:defRPr>
            </a:lvl3pPr>
            <a:lvl4pPr marL="1600200" indent="-228600" defTabSz="957263"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4pPr>
            <a:lvl5pPr marL="2057400" indent="-228600" defTabSz="957263"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5pPr>
            <a:lvl6pPr marL="25146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6pPr>
            <a:lvl7pPr marL="29718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7pPr>
            <a:lvl8pPr marL="34290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8pPr>
            <a:lvl9pPr marL="38862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kumimoji="0" lang="en-US" altLang="en-US" sz="1400" b="1" dirty="0">
                <a:solidFill>
                  <a:srgbClr val="000066"/>
                </a:solidFill>
                <a:latin typeface="Century Gothic" panose="020B0502020202020204" pitchFamily="34" charset="0"/>
              </a:rPr>
              <a:t>Sulphuric Acid</a:t>
            </a:r>
          </a:p>
        </p:txBody>
      </p:sp>
      <p:sp>
        <p:nvSpPr>
          <p:cNvPr id="47" name="Text Box 7"/>
          <p:cNvSpPr txBox="1">
            <a:spLocks noChangeArrowheads="1"/>
          </p:cNvSpPr>
          <p:nvPr/>
        </p:nvSpPr>
        <p:spPr bwMode="auto">
          <a:xfrm>
            <a:off x="3185167" y="2895601"/>
            <a:ext cx="1555751" cy="31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59" tIns="47879" rIns="95759" bIns="47879">
            <a:spAutoFit/>
          </a:bodyPr>
          <a:lstStyle>
            <a:lvl1pPr defTabSz="957263" eaLnBrk="0" hangingPunct="0">
              <a:spcBef>
                <a:spcPct val="50000"/>
              </a:spcBef>
              <a:buClr>
                <a:schemeClr val="tx2"/>
              </a:buClr>
              <a:buSzPct val="105000"/>
              <a:buChar char="•"/>
              <a:defRPr kumimoji="1" sz="2400">
                <a:solidFill>
                  <a:schemeClr val="tx1"/>
                </a:solidFill>
                <a:latin typeface="Arial" panose="020B0604020202020204" pitchFamily="34" charset="0"/>
                <a:cs typeface="Arial" panose="020B0604020202020204" pitchFamily="34" charset="0"/>
              </a:defRPr>
            </a:lvl1pPr>
            <a:lvl2pPr marL="742950" indent="-285750" defTabSz="957263" eaLnBrk="0" hangingPunct="0">
              <a:spcBef>
                <a:spcPct val="50000"/>
              </a:spcBef>
              <a:buClr>
                <a:schemeClr val="tx1"/>
              </a:buClr>
              <a:buFont typeface="Wingdings" panose="05000000000000000000" pitchFamily="2" charset="2"/>
              <a:buChar char="Ø"/>
              <a:defRPr kumimoji="1" sz="2000">
                <a:solidFill>
                  <a:srgbClr val="006600"/>
                </a:solidFill>
                <a:latin typeface="Comic Sans MS" panose="030F0702030302020204" pitchFamily="66" charset="0"/>
                <a:cs typeface="Arial" panose="020B0604020202020204" pitchFamily="34" charset="0"/>
              </a:defRPr>
            </a:lvl2pPr>
            <a:lvl3pPr marL="1143000" indent="-228600" defTabSz="957263" eaLnBrk="0" hangingPunct="0">
              <a:spcBef>
                <a:spcPct val="50000"/>
              </a:spcBef>
              <a:buClr>
                <a:schemeClr val="tx1"/>
              </a:buClr>
              <a:buSzPct val="80000"/>
              <a:buFont typeface="Wingdings" panose="05000000000000000000" pitchFamily="2" charset="2"/>
              <a:buChar char="v"/>
              <a:defRPr kumimoji="1" sz="1600" b="1">
                <a:solidFill>
                  <a:srgbClr val="0033CC"/>
                </a:solidFill>
                <a:latin typeface="Arial" panose="020B0604020202020204" pitchFamily="34" charset="0"/>
                <a:cs typeface="Arial" panose="020B0604020202020204" pitchFamily="34" charset="0"/>
              </a:defRPr>
            </a:lvl3pPr>
            <a:lvl4pPr marL="1600200" indent="-228600" defTabSz="957263"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4pPr>
            <a:lvl5pPr marL="2057400" indent="-228600" defTabSz="957263"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5pPr>
            <a:lvl6pPr marL="25146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6pPr>
            <a:lvl7pPr marL="29718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7pPr>
            <a:lvl8pPr marL="34290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8pPr>
            <a:lvl9pPr marL="38862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kumimoji="0" lang="en-US" altLang="en-US" sz="1400" b="1" dirty="0">
                <a:solidFill>
                  <a:srgbClr val="000066"/>
                </a:solidFill>
                <a:latin typeface="Century Gothic" panose="020B0502020202020204" pitchFamily="34" charset="0"/>
              </a:rPr>
              <a:t>Sulphuric Acid</a:t>
            </a:r>
          </a:p>
        </p:txBody>
      </p:sp>
      <p:cxnSp>
        <p:nvCxnSpPr>
          <p:cNvPr id="48" name="AutoShape 16"/>
          <p:cNvCxnSpPr>
            <a:cxnSpLocks noChangeShapeType="1"/>
          </p:cNvCxnSpPr>
          <p:nvPr/>
        </p:nvCxnSpPr>
        <p:spPr bwMode="auto">
          <a:xfrm flipV="1">
            <a:off x="6515189" y="1579940"/>
            <a:ext cx="2287067" cy="345323"/>
          </a:xfrm>
          <a:prstGeom prst="bentConnector3">
            <a:avLst>
              <a:gd name="adj1" fmla="val 50000"/>
            </a:avLst>
          </a:prstGeom>
          <a:noFill/>
          <a:ln w="38100">
            <a:solidFill>
              <a:schemeClr val="accent2">
                <a:lumMod val="75000"/>
              </a:schemeClr>
            </a:solidFill>
            <a:miter lim="800000"/>
            <a:headEnd/>
            <a:tailEnd type="triangle" w="med" len="med"/>
          </a:ln>
          <a:extLst>
            <a:ext uri="{909E8E84-426E-40DD-AFC4-6F175D3DCCD1}">
              <a14:hiddenFill xmlns:a14="http://schemas.microsoft.com/office/drawing/2010/main">
                <a:noFill/>
              </a14:hiddenFill>
            </a:ext>
          </a:extLst>
        </p:spPr>
      </p:cxnSp>
      <p:cxnSp>
        <p:nvCxnSpPr>
          <p:cNvPr id="49" name="AutoShape 15"/>
          <p:cNvCxnSpPr>
            <a:cxnSpLocks noChangeShapeType="1"/>
          </p:cNvCxnSpPr>
          <p:nvPr/>
        </p:nvCxnSpPr>
        <p:spPr bwMode="auto">
          <a:xfrm flipV="1">
            <a:off x="6537966" y="1921921"/>
            <a:ext cx="1" cy="211679"/>
          </a:xfrm>
          <a:prstGeom prst="straightConnector1">
            <a:avLst/>
          </a:prstGeom>
          <a:noFill/>
          <a:ln w="38100">
            <a:solidFill>
              <a:schemeClr val="accent2">
                <a:lumMod val="75000"/>
              </a:schemeClr>
            </a:solidFill>
            <a:round/>
            <a:headEnd/>
            <a:tailEnd type="triangle" w="med" len="med"/>
          </a:ln>
          <a:extLst>
            <a:ext uri="{909E8E84-426E-40DD-AFC4-6F175D3DCCD1}">
              <a14:hiddenFill xmlns:a14="http://schemas.microsoft.com/office/drawing/2010/main">
                <a:noFill/>
              </a14:hiddenFill>
            </a:ext>
          </a:extLst>
        </p:spPr>
      </p:cxnSp>
      <p:sp>
        <p:nvSpPr>
          <p:cNvPr id="50" name="Text Box 7"/>
          <p:cNvSpPr txBox="1">
            <a:spLocks noChangeArrowheads="1"/>
          </p:cNvSpPr>
          <p:nvPr/>
        </p:nvSpPr>
        <p:spPr bwMode="auto">
          <a:xfrm>
            <a:off x="6277616" y="1897664"/>
            <a:ext cx="1555751" cy="31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59" tIns="47879" rIns="95759" bIns="47879">
            <a:spAutoFit/>
          </a:bodyPr>
          <a:lstStyle>
            <a:lvl1pPr defTabSz="957263" eaLnBrk="0" hangingPunct="0">
              <a:spcBef>
                <a:spcPct val="50000"/>
              </a:spcBef>
              <a:buClr>
                <a:schemeClr val="tx2"/>
              </a:buClr>
              <a:buSzPct val="105000"/>
              <a:buChar char="•"/>
              <a:defRPr kumimoji="1" sz="2400">
                <a:solidFill>
                  <a:schemeClr val="tx1"/>
                </a:solidFill>
                <a:latin typeface="Arial" panose="020B0604020202020204" pitchFamily="34" charset="0"/>
                <a:cs typeface="Arial" panose="020B0604020202020204" pitchFamily="34" charset="0"/>
              </a:defRPr>
            </a:lvl1pPr>
            <a:lvl2pPr marL="742950" indent="-285750" defTabSz="957263" eaLnBrk="0" hangingPunct="0">
              <a:spcBef>
                <a:spcPct val="50000"/>
              </a:spcBef>
              <a:buClr>
                <a:schemeClr val="tx1"/>
              </a:buClr>
              <a:buFont typeface="Wingdings" panose="05000000000000000000" pitchFamily="2" charset="2"/>
              <a:buChar char="Ø"/>
              <a:defRPr kumimoji="1" sz="2000">
                <a:solidFill>
                  <a:srgbClr val="006600"/>
                </a:solidFill>
                <a:latin typeface="Comic Sans MS" panose="030F0702030302020204" pitchFamily="66" charset="0"/>
                <a:cs typeface="Arial" panose="020B0604020202020204" pitchFamily="34" charset="0"/>
              </a:defRPr>
            </a:lvl2pPr>
            <a:lvl3pPr marL="1143000" indent="-228600" defTabSz="957263" eaLnBrk="0" hangingPunct="0">
              <a:spcBef>
                <a:spcPct val="50000"/>
              </a:spcBef>
              <a:buClr>
                <a:schemeClr val="tx1"/>
              </a:buClr>
              <a:buSzPct val="80000"/>
              <a:buFont typeface="Wingdings" panose="05000000000000000000" pitchFamily="2" charset="2"/>
              <a:buChar char="v"/>
              <a:defRPr kumimoji="1" sz="1600" b="1">
                <a:solidFill>
                  <a:srgbClr val="0033CC"/>
                </a:solidFill>
                <a:latin typeface="Arial" panose="020B0604020202020204" pitchFamily="34" charset="0"/>
                <a:cs typeface="Arial" panose="020B0604020202020204" pitchFamily="34" charset="0"/>
              </a:defRPr>
            </a:lvl3pPr>
            <a:lvl4pPr marL="1600200" indent="-228600" defTabSz="957263"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4pPr>
            <a:lvl5pPr marL="2057400" indent="-228600" defTabSz="957263"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5pPr>
            <a:lvl6pPr marL="25146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6pPr>
            <a:lvl7pPr marL="29718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7pPr>
            <a:lvl8pPr marL="34290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8pPr>
            <a:lvl9pPr marL="38862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kumimoji="0" lang="en-US" altLang="en-US" sz="1400" b="1" dirty="0" smtClean="0">
                <a:solidFill>
                  <a:srgbClr val="000066"/>
                </a:solidFill>
                <a:latin typeface="Century Gothic" panose="020B0502020202020204" pitchFamily="34" charset="0"/>
              </a:rPr>
              <a:t>         </a:t>
            </a:r>
            <a:r>
              <a:rPr kumimoji="0" lang="en-US" altLang="en-US" sz="1400" b="1" dirty="0">
                <a:solidFill>
                  <a:srgbClr val="000066"/>
                </a:solidFill>
                <a:latin typeface="Century Gothic" panose="020B0502020202020204" pitchFamily="34" charset="0"/>
              </a:rPr>
              <a:t>Steam</a:t>
            </a:r>
          </a:p>
        </p:txBody>
      </p:sp>
      <p:cxnSp>
        <p:nvCxnSpPr>
          <p:cNvPr id="51" name="AutoShape 16"/>
          <p:cNvCxnSpPr>
            <a:cxnSpLocks noChangeShapeType="1"/>
          </p:cNvCxnSpPr>
          <p:nvPr/>
        </p:nvCxnSpPr>
        <p:spPr bwMode="auto">
          <a:xfrm rot="5400000">
            <a:off x="6771794" y="2868312"/>
            <a:ext cx="2761273" cy="285702"/>
          </a:xfrm>
          <a:prstGeom prst="bentConnector3">
            <a:avLst>
              <a:gd name="adj1" fmla="val 50000"/>
            </a:avLst>
          </a:prstGeom>
          <a:noFill/>
          <a:ln w="38100">
            <a:solidFill>
              <a:schemeClr val="accent2">
                <a:lumMod val="75000"/>
              </a:schemeClr>
            </a:solidFill>
            <a:miter lim="800000"/>
            <a:headEnd/>
            <a:tailEnd type="triangle" w="med" len="med"/>
          </a:ln>
          <a:extLst>
            <a:ext uri="{909E8E84-426E-40DD-AFC4-6F175D3DCCD1}">
              <a14:hiddenFill xmlns:a14="http://schemas.microsoft.com/office/drawing/2010/main">
                <a:noFill/>
              </a14:hiddenFill>
            </a:ext>
          </a:extLst>
        </p:spPr>
      </p:cxnSp>
      <p:sp>
        <p:nvSpPr>
          <p:cNvPr id="52" name="Text Box 7"/>
          <p:cNvSpPr txBox="1">
            <a:spLocks noChangeArrowheads="1"/>
          </p:cNvSpPr>
          <p:nvPr/>
        </p:nvSpPr>
        <p:spPr bwMode="auto">
          <a:xfrm>
            <a:off x="8295282" y="2507753"/>
            <a:ext cx="1555751" cy="31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59" tIns="47879" rIns="95759" bIns="47879">
            <a:spAutoFit/>
          </a:bodyPr>
          <a:lstStyle>
            <a:lvl1pPr defTabSz="957263" eaLnBrk="0" hangingPunct="0">
              <a:spcBef>
                <a:spcPct val="50000"/>
              </a:spcBef>
              <a:buClr>
                <a:schemeClr val="tx2"/>
              </a:buClr>
              <a:buSzPct val="105000"/>
              <a:buChar char="•"/>
              <a:defRPr kumimoji="1" sz="2400">
                <a:solidFill>
                  <a:schemeClr val="tx1"/>
                </a:solidFill>
                <a:latin typeface="Arial" panose="020B0604020202020204" pitchFamily="34" charset="0"/>
                <a:cs typeface="Arial" panose="020B0604020202020204" pitchFamily="34" charset="0"/>
              </a:defRPr>
            </a:lvl1pPr>
            <a:lvl2pPr marL="742950" indent="-285750" defTabSz="957263" eaLnBrk="0" hangingPunct="0">
              <a:spcBef>
                <a:spcPct val="50000"/>
              </a:spcBef>
              <a:buClr>
                <a:schemeClr val="tx1"/>
              </a:buClr>
              <a:buFont typeface="Wingdings" panose="05000000000000000000" pitchFamily="2" charset="2"/>
              <a:buChar char="Ø"/>
              <a:defRPr kumimoji="1" sz="2000">
                <a:solidFill>
                  <a:srgbClr val="006600"/>
                </a:solidFill>
                <a:latin typeface="Comic Sans MS" panose="030F0702030302020204" pitchFamily="66" charset="0"/>
                <a:cs typeface="Arial" panose="020B0604020202020204" pitchFamily="34" charset="0"/>
              </a:defRPr>
            </a:lvl2pPr>
            <a:lvl3pPr marL="1143000" indent="-228600" defTabSz="957263" eaLnBrk="0" hangingPunct="0">
              <a:spcBef>
                <a:spcPct val="50000"/>
              </a:spcBef>
              <a:buClr>
                <a:schemeClr val="tx1"/>
              </a:buClr>
              <a:buSzPct val="80000"/>
              <a:buFont typeface="Wingdings" panose="05000000000000000000" pitchFamily="2" charset="2"/>
              <a:buChar char="v"/>
              <a:defRPr kumimoji="1" sz="1600" b="1">
                <a:solidFill>
                  <a:srgbClr val="0033CC"/>
                </a:solidFill>
                <a:latin typeface="Arial" panose="020B0604020202020204" pitchFamily="34" charset="0"/>
                <a:cs typeface="Arial" panose="020B0604020202020204" pitchFamily="34" charset="0"/>
              </a:defRPr>
            </a:lvl3pPr>
            <a:lvl4pPr marL="1600200" indent="-228600" defTabSz="957263"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4pPr>
            <a:lvl5pPr marL="2057400" indent="-228600" defTabSz="957263" eaLnBrk="0" hangingPunct="0">
              <a:spcBef>
                <a:spcPct val="20000"/>
              </a:spcBef>
              <a:buClr>
                <a:schemeClr val="accent2"/>
              </a:buClr>
              <a:buChar char="»"/>
              <a:defRPr kumimoji="1" sz="2000">
                <a:solidFill>
                  <a:schemeClr val="tx1"/>
                </a:solidFill>
                <a:latin typeface="Tahoma" panose="020B0604030504040204" pitchFamily="34" charset="0"/>
                <a:cs typeface="Arial" panose="020B0604020202020204" pitchFamily="34" charset="0"/>
              </a:defRPr>
            </a:lvl5pPr>
            <a:lvl6pPr marL="25146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6pPr>
            <a:lvl7pPr marL="29718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7pPr>
            <a:lvl8pPr marL="34290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8pPr>
            <a:lvl9pPr marL="3886200" indent="-228600" defTabSz="957263"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kumimoji="0" lang="en-US" altLang="en-US" sz="1400" b="1" dirty="0" smtClean="0">
                <a:solidFill>
                  <a:srgbClr val="000066"/>
                </a:solidFill>
                <a:latin typeface="Century Gothic" panose="020B0502020202020204" pitchFamily="34" charset="0"/>
              </a:rPr>
              <a:t>Steam</a:t>
            </a:r>
            <a:endParaRPr kumimoji="0" lang="en-US" altLang="en-US" sz="1400" b="1" dirty="0">
              <a:solidFill>
                <a:srgbClr val="000066"/>
              </a:solidFill>
              <a:latin typeface="Century Gothic" panose="020B0502020202020204" pitchFamily="34" charset="0"/>
            </a:endParaRPr>
          </a:p>
        </p:txBody>
      </p:sp>
      <p:cxnSp>
        <p:nvCxnSpPr>
          <p:cNvPr id="53" name="AutoShape 16"/>
          <p:cNvCxnSpPr>
            <a:cxnSpLocks noChangeShapeType="1"/>
            <a:stCxn id="39" idx="0"/>
          </p:cNvCxnSpPr>
          <p:nvPr/>
        </p:nvCxnSpPr>
        <p:spPr bwMode="auto">
          <a:xfrm rot="16200000" flipH="1" flipV="1">
            <a:off x="7082559" y="-456759"/>
            <a:ext cx="342899" cy="3694817"/>
          </a:xfrm>
          <a:prstGeom prst="bentConnector4">
            <a:avLst>
              <a:gd name="adj1" fmla="val -30303"/>
              <a:gd name="adj2" fmla="val 58765"/>
            </a:avLst>
          </a:prstGeom>
          <a:noFill/>
          <a:ln w="38100">
            <a:solidFill>
              <a:srgbClr val="FF0000"/>
            </a:solidFill>
            <a:prstDash val="sysDash"/>
            <a:miter lim="800000"/>
            <a:headEnd/>
            <a:tailEnd type="triangle" w="med" len="med"/>
          </a:ln>
          <a:extLst>
            <a:ext uri="{909E8E84-426E-40DD-AFC4-6F175D3DCCD1}">
              <a14:hiddenFill xmlns:a14="http://schemas.microsoft.com/office/drawing/2010/main">
                <a:noFill/>
              </a14:hiddenFill>
            </a:ext>
          </a:extLst>
        </p:spPr>
      </p:cxnSp>
      <p:cxnSp>
        <p:nvCxnSpPr>
          <p:cNvPr id="54" name="AutoShape 26"/>
          <p:cNvCxnSpPr>
            <a:cxnSpLocks noChangeShapeType="1"/>
          </p:cNvCxnSpPr>
          <p:nvPr/>
        </p:nvCxnSpPr>
        <p:spPr bwMode="auto">
          <a:xfrm flipV="1">
            <a:off x="3026417" y="5075239"/>
            <a:ext cx="0" cy="430212"/>
          </a:xfrm>
          <a:prstGeom prst="straightConnector1">
            <a:avLst/>
          </a:prstGeom>
          <a:ln>
            <a:solidFill>
              <a:srgbClr val="C00000"/>
            </a:solidFill>
            <a:headEnd/>
            <a:tailEnd type="triangle" w="med" len="med"/>
          </a:ln>
        </p:spPr>
        <p:style>
          <a:lnRef idx="3">
            <a:schemeClr val="dk1"/>
          </a:lnRef>
          <a:fillRef idx="0">
            <a:schemeClr val="dk1"/>
          </a:fillRef>
          <a:effectRef idx="2">
            <a:schemeClr val="dk1"/>
          </a:effectRef>
          <a:fontRef idx="minor">
            <a:schemeClr val="tx1"/>
          </a:fontRef>
        </p:style>
      </p:cxnSp>
      <p:cxnSp>
        <p:nvCxnSpPr>
          <p:cNvPr id="55" name="AutoShape 26"/>
          <p:cNvCxnSpPr>
            <a:cxnSpLocks noChangeShapeType="1"/>
            <a:stCxn id="44" idx="0"/>
          </p:cNvCxnSpPr>
          <p:nvPr/>
        </p:nvCxnSpPr>
        <p:spPr bwMode="auto">
          <a:xfrm flipV="1">
            <a:off x="7501217" y="4999326"/>
            <a:ext cx="0" cy="327024"/>
          </a:xfrm>
          <a:prstGeom prst="straightConnector1">
            <a:avLst/>
          </a:prstGeom>
          <a:ln>
            <a:solidFill>
              <a:srgbClr val="C00000"/>
            </a:solidFill>
            <a:headEnd/>
            <a:tailEnd type="triangle" w="med" len="med"/>
          </a:ln>
        </p:spPr>
        <p:style>
          <a:lnRef idx="3">
            <a:schemeClr val="dk1"/>
          </a:lnRef>
          <a:fillRef idx="0">
            <a:schemeClr val="dk1"/>
          </a:fillRef>
          <a:effectRef idx="2">
            <a:schemeClr val="dk1"/>
          </a:effectRef>
          <a:fontRef idx="minor">
            <a:schemeClr val="tx1"/>
          </a:fontRef>
        </p:style>
      </p:cxnSp>
      <p:cxnSp>
        <p:nvCxnSpPr>
          <p:cNvPr id="56" name="Elbow Connector 55"/>
          <p:cNvCxnSpPr>
            <a:stCxn id="39" idx="2"/>
          </p:cNvCxnSpPr>
          <p:nvPr/>
        </p:nvCxnSpPr>
        <p:spPr>
          <a:xfrm rot="5400000">
            <a:off x="7421842" y="2709864"/>
            <a:ext cx="2711450" cy="647700"/>
          </a:xfrm>
          <a:prstGeom prst="bentConnector3">
            <a:avLst/>
          </a:prstGeom>
          <a:noFill/>
          <a:ln w="38100">
            <a:solidFill>
              <a:srgbClr val="FF0000"/>
            </a:solidFill>
            <a:prstDash val="sysDash"/>
            <a:miter lim="800000"/>
            <a:headEnd/>
            <a:tailEnd type="triangle" w="med" len="med"/>
          </a:ln>
          <a:extLst>
            <a:ext uri="{909E8E84-426E-40DD-AFC4-6F175D3DCCD1}">
              <a14:hiddenFill xmlns:a14="http://schemas.microsoft.com/office/drawing/2010/main">
                <a:noFill/>
              </a14:hiddenFill>
            </a:ext>
          </a:extLst>
        </p:spPr>
      </p:cxnSp>
      <p:cxnSp>
        <p:nvCxnSpPr>
          <p:cNvPr id="57" name="Elbow Connector 56"/>
          <p:cNvCxnSpPr/>
          <p:nvPr/>
        </p:nvCxnSpPr>
        <p:spPr>
          <a:xfrm rot="5400000">
            <a:off x="2713583" y="1687897"/>
            <a:ext cx="2822179" cy="2580910"/>
          </a:xfrm>
          <a:prstGeom prst="bentConnector3">
            <a:avLst>
              <a:gd name="adj1" fmla="val -14310"/>
            </a:avLst>
          </a:prstGeom>
          <a:noFill/>
          <a:ln w="38100">
            <a:solidFill>
              <a:srgbClr val="FF0000"/>
            </a:solidFill>
            <a:prstDash val="sysDash"/>
            <a:miter lim="800000"/>
            <a:headEnd/>
            <a:tailEnd type="triangle" w="med" len="med"/>
          </a:ln>
          <a:extLst>
            <a:ext uri="{909E8E84-426E-40DD-AFC4-6F175D3DCCD1}">
              <a14:hiddenFill xmlns:a14="http://schemas.microsoft.com/office/drawing/2010/main">
                <a:noFill/>
              </a14:hiddenFill>
            </a:ext>
          </a:extLst>
        </p:spPr>
      </p:cxnSp>
      <p:cxnSp>
        <p:nvCxnSpPr>
          <p:cNvPr id="58" name="Elbow Connector 57"/>
          <p:cNvCxnSpPr>
            <a:stCxn id="35" idx="6"/>
          </p:cNvCxnSpPr>
          <p:nvPr/>
        </p:nvCxnSpPr>
        <p:spPr>
          <a:xfrm>
            <a:off x="4292968" y="1566007"/>
            <a:ext cx="551138" cy="575187"/>
          </a:xfrm>
          <a:prstGeom prst="bentConnector2">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59" name="Straight Arrow Connector 58"/>
          <p:cNvCxnSpPr/>
          <p:nvPr/>
        </p:nvCxnSpPr>
        <p:spPr>
          <a:xfrm>
            <a:off x="5406599" y="1579940"/>
            <a:ext cx="8529" cy="553660"/>
          </a:xfrm>
          <a:prstGeom prst="straightConnector1">
            <a:avLst/>
          </a:prstGeom>
          <a:noFill/>
          <a:ln w="38100">
            <a:solidFill>
              <a:srgbClr val="FF0000"/>
            </a:solidFill>
            <a:prstDash val="sysDash"/>
            <a:miter lim="800000"/>
            <a:headEnd/>
            <a:tailEnd type="triangle" w="med" len="med"/>
          </a:ln>
          <a:extLst>
            <a:ext uri="{909E8E84-426E-40DD-AFC4-6F175D3DCCD1}">
              <a14:hiddenFill xmlns:a14="http://schemas.microsoft.com/office/drawing/2010/main">
                <a:noFill/>
              </a14:hiddenFill>
            </a:ext>
          </a:extLst>
        </p:spPr>
      </p:cxnSp>
      <p:sp>
        <p:nvSpPr>
          <p:cNvPr id="60" name="Rectangle 59"/>
          <p:cNvSpPr/>
          <p:nvPr/>
        </p:nvSpPr>
        <p:spPr>
          <a:xfrm>
            <a:off x="4297322" y="5352955"/>
            <a:ext cx="1403532" cy="7431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Ammonia storage tank</a:t>
            </a:r>
            <a:endParaRPr lang="en-IN" dirty="0">
              <a:solidFill>
                <a:schemeClr val="bg1"/>
              </a:solidFill>
            </a:endParaRPr>
          </a:p>
        </p:txBody>
      </p:sp>
      <p:cxnSp>
        <p:nvCxnSpPr>
          <p:cNvPr id="64" name="Elbow Connector 63"/>
          <p:cNvCxnSpPr>
            <a:stCxn id="60" idx="3"/>
            <a:endCxn id="37" idx="1"/>
          </p:cNvCxnSpPr>
          <p:nvPr/>
        </p:nvCxnSpPr>
        <p:spPr>
          <a:xfrm flipV="1">
            <a:off x="5700854" y="4732339"/>
            <a:ext cx="784726" cy="992187"/>
          </a:xfrm>
          <a:prstGeom prst="bentConnector3">
            <a:avLst>
              <a:gd name="adj1" fmla="val 15846"/>
            </a:avLst>
          </a:prstGeom>
          <a:ln>
            <a:tailEnd type="triangle"/>
          </a:ln>
        </p:spPr>
        <p:style>
          <a:lnRef idx="2">
            <a:schemeClr val="accent4"/>
          </a:lnRef>
          <a:fillRef idx="0">
            <a:schemeClr val="accent4"/>
          </a:fillRef>
          <a:effectRef idx="1">
            <a:schemeClr val="accent4"/>
          </a:effectRef>
          <a:fontRef idx="minor">
            <a:schemeClr val="tx1"/>
          </a:fontRef>
        </p:style>
      </p:cxnSp>
      <p:sp>
        <p:nvSpPr>
          <p:cNvPr id="66" name="TextBox 65"/>
          <p:cNvSpPr txBox="1"/>
          <p:nvPr/>
        </p:nvSpPr>
        <p:spPr>
          <a:xfrm>
            <a:off x="5316958" y="4337834"/>
            <a:ext cx="1182256" cy="369332"/>
          </a:xfrm>
          <a:prstGeom prst="rect">
            <a:avLst/>
          </a:prstGeom>
          <a:noFill/>
        </p:spPr>
        <p:txBody>
          <a:bodyPr wrap="square" rtlCol="0">
            <a:spAutoFit/>
          </a:bodyPr>
          <a:lstStyle/>
          <a:p>
            <a:r>
              <a:rPr lang="en-US" dirty="0" smtClean="0"/>
              <a:t>Ammonia</a:t>
            </a:r>
            <a:endParaRPr lang="en-IN" dirty="0"/>
          </a:p>
        </p:txBody>
      </p:sp>
    </p:spTree>
    <p:extLst>
      <p:ext uri="{BB962C8B-B14F-4D97-AF65-F5344CB8AC3E}">
        <p14:creationId xmlns:p14="http://schemas.microsoft.com/office/powerpoint/2010/main" val="4194163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Policy at organization &amp; Entity Level &amp; Management Standard</a:t>
            </a:r>
            <a:endParaRPr lang="en-IN" dirty="0"/>
          </a:p>
        </p:txBody>
      </p:sp>
      <p:sp>
        <p:nvSpPr>
          <p:cNvPr id="4" name="Rectangle 3"/>
          <p:cNvSpPr/>
          <p:nvPr/>
        </p:nvSpPr>
        <p:spPr>
          <a:xfrm>
            <a:off x="454296" y="1180044"/>
            <a:ext cx="5496337" cy="39687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90000"/>
              </a:lnSpc>
              <a:spcBef>
                <a:spcPts val="1000"/>
              </a:spcBef>
            </a:pPr>
            <a:r>
              <a:rPr lang="en-US" sz="2400" b="1" u="sng" dirty="0" smtClean="0">
                <a:solidFill>
                  <a:schemeClr val="tx1"/>
                </a:solidFill>
                <a:latin typeface="Arial Narrow" panose="020B0604020202020204" pitchFamily="34" charset="0"/>
              </a:rPr>
              <a:t>Polices of Indorama Corporation :</a:t>
            </a:r>
          </a:p>
          <a:p>
            <a:pPr marL="342900" lvl="0" indent="-342900">
              <a:lnSpc>
                <a:spcPct val="90000"/>
              </a:lnSpc>
              <a:spcBef>
                <a:spcPts val="1000"/>
              </a:spcBef>
              <a:buFont typeface="Wingdings" panose="05000000000000000000" pitchFamily="2" charset="2"/>
              <a:buChar char="q"/>
            </a:pPr>
            <a:r>
              <a:rPr lang="en-US" sz="2200" dirty="0" smtClean="0">
                <a:solidFill>
                  <a:prstClr val="black"/>
                </a:solidFill>
                <a:latin typeface="Arial Narrow" panose="020B0604020202020204" pitchFamily="34" charset="0"/>
              </a:rPr>
              <a:t> </a:t>
            </a:r>
            <a:r>
              <a:rPr lang="en-US" sz="2200" dirty="0">
                <a:solidFill>
                  <a:prstClr val="black"/>
                </a:solidFill>
                <a:latin typeface="Arial Narrow" panose="020B0604020202020204" pitchFamily="34" charset="0"/>
              </a:rPr>
              <a:t>Community &amp; Stakeholder Policy</a:t>
            </a:r>
          </a:p>
          <a:p>
            <a:pPr marL="342900" lvl="0" indent="-342900">
              <a:lnSpc>
                <a:spcPct val="90000"/>
              </a:lnSpc>
              <a:spcBef>
                <a:spcPts val="1000"/>
              </a:spcBef>
              <a:buFont typeface="Wingdings" panose="05000000000000000000" pitchFamily="2" charset="2"/>
              <a:buChar char="q"/>
            </a:pPr>
            <a:r>
              <a:rPr lang="en-US" sz="2200" dirty="0">
                <a:solidFill>
                  <a:prstClr val="black"/>
                </a:solidFill>
                <a:latin typeface="Arial Narrow" panose="020B0604020202020204" pitchFamily="34" charset="0"/>
              </a:rPr>
              <a:t> </a:t>
            </a:r>
            <a:r>
              <a:rPr lang="en-US" sz="2200" dirty="0" smtClean="0">
                <a:solidFill>
                  <a:prstClr val="black"/>
                </a:solidFill>
                <a:latin typeface="Arial Narrow" panose="020B0604020202020204" pitchFamily="34" charset="0"/>
              </a:rPr>
              <a:t> </a:t>
            </a:r>
            <a:r>
              <a:rPr lang="en-US" sz="2200" dirty="0">
                <a:solidFill>
                  <a:prstClr val="black"/>
                </a:solidFill>
                <a:latin typeface="Arial Narrow" panose="020B0604020202020204" pitchFamily="34" charset="0"/>
              </a:rPr>
              <a:t>Environment &amp; Climate Change Policy</a:t>
            </a:r>
          </a:p>
          <a:p>
            <a:pPr marL="342900" lvl="0" indent="-342900">
              <a:lnSpc>
                <a:spcPct val="90000"/>
              </a:lnSpc>
              <a:spcBef>
                <a:spcPts val="1000"/>
              </a:spcBef>
              <a:buFont typeface="Wingdings" panose="05000000000000000000" pitchFamily="2" charset="2"/>
              <a:buChar char="q"/>
            </a:pPr>
            <a:r>
              <a:rPr lang="en-US" sz="2200" dirty="0">
                <a:solidFill>
                  <a:prstClr val="black"/>
                </a:solidFill>
                <a:latin typeface="Arial Narrow" panose="020B0604020202020204" pitchFamily="34" charset="0"/>
              </a:rPr>
              <a:t> </a:t>
            </a:r>
            <a:r>
              <a:rPr lang="en-US" sz="2200" dirty="0" smtClean="0">
                <a:solidFill>
                  <a:prstClr val="black"/>
                </a:solidFill>
                <a:latin typeface="Arial Narrow" panose="020B0604020202020204" pitchFamily="34" charset="0"/>
              </a:rPr>
              <a:t> </a:t>
            </a:r>
            <a:r>
              <a:rPr lang="en-US" sz="2200" dirty="0">
                <a:solidFill>
                  <a:prstClr val="black"/>
                </a:solidFill>
                <a:latin typeface="Arial Narrow" panose="020B0604020202020204" pitchFamily="34" charset="0"/>
              </a:rPr>
              <a:t>Health &amp; Safety Policy</a:t>
            </a:r>
          </a:p>
          <a:p>
            <a:pPr marL="342900" lvl="0" indent="-342900">
              <a:lnSpc>
                <a:spcPct val="90000"/>
              </a:lnSpc>
              <a:spcBef>
                <a:spcPts val="1000"/>
              </a:spcBef>
              <a:buFont typeface="Wingdings" panose="05000000000000000000" pitchFamily="2" charset="2"/>
              <a:buChar char="q"/>
            </a:pPr>
            <a:r>
              <a:rPr lang="en-US" sz="2200" dirty="0">
                <a:solidFill>
                  <a:prstClr val="black"/>
                </a:solidFill>
                <a:latin typeface="Arial Narrow" panose="020B0604020202020204" pitchFamily="34" charset="0"/>
              </a:rPr>
              <a:t>  </a:t>
            </a:r>
            <a:r>
              <a:rPr lang="en-US" sz="2200" dirty="0" smtClean="0">
                <a:solidFill>
                  <a:prstClr val="black"/>
                </a:solidFill>
                <a:latin typeface="Arial Narrow" panose="020B0604020202020204" pitchFamily="34" charset="0"/>
              </a:rPr>
              <a:t> </a:t>
            </a:r>
            <a:r>
              <a:rPr lang="en-US" sz="2200" dirty="0">
                <a:solidFill>
                  <a:prstClr val="black"/>
                </a:solidFill>
                <a:latin typeface="Arial Narrow" panose="020B0604020202020204" pitchFamily="34" charset="0"/>
              </a:rPr>
              <a:t>Humans Rights &amp; Labour Policy</a:t>
            </a:r>
          </a:p>
          <a:p>
            <a:pPr marL="342900" lvl="0" indent="-342900">
              <a:lnSpc>
                <a:spcPct val="90000"/>
              </a:lnSpc>
              <a:spcBef>
                <a:spcPts val="1000"/>
              </a:spcBef>
              <a:buFont typeface="Wingdings" panose="05000000000000000000" pitchFamily="2" charset="2"/>
              <a:buChar char="q"/>
            </a:pPr>
            <a:r>
              <a:rPr lang="en-US" sz="2200" dirty="0">
                <a:solidFill>
                  <a:prstClr val="black"/>
                </a:solidFill>
                <a:latin typeface="Arial Narrow" panose="020B0604020202020204" pitchFamily="34" charset="0"/>
              </a:rPr>
              <a:t>  </a:t>
            </a:r>
            <a:r>
              <a:rPr lang="en-US" sz="2200" dirty="0" smtClean="0">
                <a:solidFill>
                  <a:prstClr val="black"/>
                </a:solidFill>
                <a:latin typeface="Arial Narrow" panose="020B0604020202020204" pitchFamily="34" charset="0"/>
              </a:rPr>
              <a:t>Product </a:t>
            </a:r>
            <a:r>
              <a:rPr lang="en-US" sz="2200" dirty="0">
                <a:solidFill>
                  <a:prstClr val="black"/>
                </a:solidFill>
                <a:latin typeface="Arial Narrow" panose="020B0604020202020204" pitchFamily="34" charset="0"/>
              </a:rPr>
              <a:t>Stewardship Policy</a:t>
            </a:r>
          </a:p>
          <a:p>
            <a:pPr marL="342900" lvl="0" indent="-342900">
              <a:lnSpc>
                <a:spcPct val="90000"/>
              </a:lnSpc>
              <a:spcBef>
                <a:spcPts val="1000"/>
              </a:spcBef>
              <a:buFont typeface="Wingdings" panose="05000000000000000000" pitchFamily="2" charset="2"/>
              <a:buChar char="q"/>
            </a:pPr>
            <a:r>
              <a:rPr lang="en-US" sz="2200" dirty="0">
                <a:solidFill>
                  <a:prstClr val="black"/>
                </a:solidFill>
                <a:latin typeface="Arial Narrow" panose="020B0604020202020204" pitchFamily="34" charset="0"/>
              </a:rPr>
              <a:t> </a:t>
            </a:r>
            <a:r>
              <a:rPr lang="en-US" sz="2200" dirty="0" smtClean="0">
                <a:solidFill>
                  <a:prstClr val="black"/>
                </a:solidFill>
                <a:latin typeface="Arial Narrow" panose="020B0604020202020204" pitchFamily="34" charset="0"/>
              </a:rPr>
              <a:t> </a:t>
            </a:r>
            <a:r>
              <a:rPr lang="en-US" sz="2200" dirty="0">
                <a:solidFill>
                  <a:prstClr val="black"/>
                </a:solidFill>
                <a:latin typeface="Arial Narrow" panose="020B0604020202020204" pitchFamily="34" charset="0"/>
              </a:rPr>
              <a:t>Responsible Business Policy.</a:t>
            </a:r>
          </a:p>
        </p:txBody>
      </p:sp>
      <p:sp>
        <p:nvSpPr>
          <p:cNvPr id="6" name="Rectangle 5"/>
          <p:cNvSpPr/>
          <p:nvPr/>
        </p:nvSpPr>
        <p:spPr>
          <a:xfrm>
            <a:off x="6189785" y="1180044"/>
            <a:ext cx="5809957" cy="39687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lnSpc>
                <a:spcPct val="90000"/>
              </a:lnSpc>
              <a:spcBef>
                <a:spcPts val="1000"/>
              </a:spcBef>
            </a:pPr>
            <a:r>
              <a:rPr lang="en-US" sz="2400" dirty="0">
                <a:solidFill>
                  <a:prstClr val="black"/>
                </a:solidFill>
                <a:latin typeface="Arial Narrow" panose="020B0604020202020204" pitchFamily="34" charset="0"/>
              </a:rPr>
              <a:t>	</a:t>
            </a:r>
            <a:r>
              <a:rPr lang="en-US" sz="2400" dirty="0" smtClean="0">
                <a:solidFill>
                  <a:prstClr val="black"/>
                </a:solidFill>
                <a:latin typeface="Arial Narrow" panose="020B0604020202020204" pitchFamily="34" charset="0"/>
              </a:rPr>
              <a:t>														</a:t>
            </a:r>
          </a:p>
          <a:p>
            <a:pPr>
              <a:lnSpc>
                <a:spcPct val="90000"/>
              </a:lnSpc>
              <a:spcBef>
                <a:spcPts val="1000"/>
              </a:spcBef>
            </a:pPr>
            <a:endParaRPr lang="en-US" sz="2400" dirty="0" smtClean="0">
              <a:solidFill>
                <a:prstClr val="black"/>
              </a:solidFill>
              <a:latin typeface="Arial Narrow" panose="020B0604020202020204" pitchFamily="34" charset="0"/>
            </a:endParaRPr>
          </a:p>
          <a:p>
            <a:pPr>
              <a:lnSpc>
                <a:spcPct val="90000"/>
              </a:lnSpc>
              <a:spcBef>
                <a:spcPts val="1000"/>
              </a:spcBef>
            </a:pPr>
            <a:endParaRPr lang="en-US" sz="2400" dirty="0" smtClean="0">
              <a:solidFill>
                <a:prstClr val="black"/>
              </a:solidFill>
              <a:latin typeface="Arial Narrow" panose="020B0604020202020204" pitchFamily="34" charset="0"/>
            </a:endParaRPr>
          </a:p>
          <a:p>
            <a:pPr>
              <a:lnSpc>
                <a:spcPct val="90000"/>
              </a:lnSpc>
              <a:spcBef>
                <a:spcPts val="1000"/>
              </a:spcBef>
            </a:pPr>
            <a:endParaRPr lang="en-US" sz="2400" dirty="0">
              <a:solidFill>
                <a:prstClr val="black"/>
              </a:solidFill>
              <a:latin typeface="Arial Narrow" panose="020B0604020202020204" pitchFamily="34" charset="0"/>
            </a:endParaRPr>
          </a:p>
          <a:p>
            <a:pPr>
              <a:lnSpc>
                <a:spcPct val="90000"/>
              </a:lnSpc>
              <a:spcBef>
                <a:spcPts val="1000"/>
              </a:spcBef>
            </a:pPr>
            <a:endParaRPr lang="en-US" sz="2400" dirty="0" smtClean="0">
              <a:solidFill>
                <a:prstClr val="black"/>
              </a:solidFill>
              <a:latin typeface="Arial Narrow" panose="020B0604020202020204" pitchFamily="34" charset="0"/>
            </a:endParaRPr>
          </a:p>
          <a:p>
            <a:pPr>
              <a:lnSpc>
                <a:spcPct val="90000"/>
              </a:lnSpc>
              <a:spcBef>
                <a:spcPts val="1000"/>
              </a:spcBef>
            </a:pPr>
            <a:endParaRPr lang="en-US" sz="2400" dirty="0">
              <a:solidFill>
                <a:prstClr val="black"/>
              </a:solidFill>
              <a:latin typeface="Arial Narrow" panose="020B0604020202020204" pitchFamily="34" charset="0"/>
            </a:endParaRPr>
          </a:p>
          <a:p>
            <a:pPr>
              <a:lnSpc>
                <a:spcPct val="90000"/>
              </a:lnSpc>
              <a:spcBef>
                <a:spcPts val="1000"/>
              </a:spcBef>
            </a:pPr>
            <a:endParaRPr lang="en-US" sz="2400" dirty="0" smtClean="0">
              <a:solidFill>
                <a:prstClr val="black"/>
              </a:solidFill>
              <a:latin typeface="Arial Narrow" panose="020B0604020202020204" pitchFamily="34" charset="0"/>
            </a:endParaRPr>
          </a:p>
          <a:p>
            <a:pPr>
              <a:lnSpc>
                <a:spcPct val="90000"/>
              </a:lnSpc>
              <a:spcBef>
                <a:spcPts val="1000"/>
              </a:spcBef>
            </a:pPr>
            <a:endParaRPr lang="en-US" sz="2400" dirty="0">
              <a:solidFill>
                <a:prstClr val="black"/>
              </a:solidFill>
              <a:latin typeface="Arial Narrow" panose="020B0604020202020204" pitchFamily="34" charset="0"/>
            </a:endParaRPr>
          </a:p>
          <a:p>
            <a:pPr>
              <a:lnSpc>
                <a:spcPct val="90000"/>
              </a:lnSpc>
              <a:spcBef>
                <a:spcPts val="1000"/>
              </a:spcBef>
            </a:pPr>
            <a:endParaRPr lang="en-US" sz="2400" dirty="0" smtClean="0">
              <a:solidFill>
                <a:prstClr val="black"/>
              </a:solidFill>
              <a:latin typeface="Arial Narrow" panose="020B0604020202020204" pitchFamily="34" charset="0"/>
            </a:endParaRPr>
          </a:p>
          <a:p>
            <a:pPr>
              <a:lnSpc>
                <a:spcPct val="90000"/>
              </a:lnSpc>
              <a:spcBef>
                <a:spcPts val="1000"/>
              </a:spcBef>
            </a:pPr>
            <a:endParaRPr lang="en-US" sz="2400" dirty="0">
              <a:solidFill>
                <a:prstClr val="black"/>
              </a:solidFill>
              <a:latin typeface="Arial Narrow" panose="020B0604020202020204" pitchFamily="34" charset="0"/>
            </a:endParaRPr>
          </a:p>
          <a:p>
            <a:pPr>
              <a:lnSpc>
                <a:spcPct val="90000"/>
              </a:lnSpc>
              <a:spcBef>
                <a:spcPts val="1000"/>
              </a:spcBef>
            </a:pPr>
            <a:endParaRPr lang="en-US" sz="2400" dirty="0" smtClean="0">
              <a:solidFill>
                <a:prstClr val="black"/>
              </a:solidFill>
              <a:latin typeface="Arial Narrow" panose="020B0604020202020204" pitchFamily="34" charset="0"/>
            </a:endParaRPr>
          </a:p>
          <a:p>
            <a:pPr>
              <a:lnSpc>
                <a:spcPct val="90000"/>
              </a:lnSpc>
              <a:spcBef>
                <a:spcPts val="1000"/>
              </a:spcBef>
            </a:pPr>
            <a:endParaRPr lang="en-US" sz="2400" dirty="0">
              <a:solidFill>
                <a:prstClr val="black"/>
              </a:solidFill>
              <a:latin typeface="Arial Narrow" panose="020B0604020202020204" pitchFamily="34" charset="0"/>
            </a:endParaRPr>
          </a:p>
          <a:p>
            <a:pPr>
              <a:lnSpc>
                <a:spcPct val="90000"/>
              </a:lnSpc>
              <a:spcBef>
                <a:spcPts val="1000"/>
              </a:spcBef>
            </a:pPr>
            <a:endParaRPr lang="en-US" sz="2400" dirty="0" smtClean="0">
              <a:solidFill>
                <a:prstClr val="black"/>
              </a:solidFill>
              <a:latin typeface="Arial Narrow" panose="020B0604020202020204" pitchFamily="34" charset="0"/>
            </a:endParaRPr>
          </a:p>
          <a:p>
            <a:pPr>
              <a:lnSpc>
                <a:spcPct val="90000"/>
              </a:lnSpc>
              <a:spcBef>
                <a:spcPts val="1000"/>
              </a:spcBef>
            </a:pPr>
            <a:endParaRPr lang="en-US" sz="2400" dirty="0" smtClean="0">
              <a:solidFill>
                <a:prstClr val="black"/>
              </a:solidFill>
              <a:latin typeface="Arial Narrow" panose="020B0604020202020204" pitchFamily="34" charset="0"/>
            </a:endParaRPr>
          </a:p>
          <a:p>
            <a:pPr>
              <a:lnSpc>
                <a:spcPct val="90000"/>
              </a:lnSpc>
              <a:spcBef>
                <a:spcPts val="1000"/>
              </a:spcBef>
            </a:pPr>
            <a:endParaRPr lang="en-US" sz="2400" dirty="0" smtClean="0">
              <a:solidFill>
                <a:prstClr val="black"/>
              </a:solidFill>
              <a:latin typeface="Arial Narrow" panose="020B0604020202020204" pitchFamily="34" charset="0"/>
            </a:endParaRPr>
          </a:p>
          <a:p>
            <a:pPr>
              <a:lnSpc>
                <a:spcPct val="90000"/>
              </a:lnSpc>
              <a:spcBef>
                <a:spcPts val="1000"/>
              </a:spcBef>
            </a:pPr>
            <a:endParaRPr lang="en-US" sz="2400" dirty="0" smtClean="0">
              <a:solidFill>
                <a:prstClr val="black"/>
              </a:solidFill>
              <a:latin typeface="Arial Narrow" panose="020B0604020202020204" pitchFamily="34" charset="0"/>
            </a:endParaRPr>
          </a:p>
          <a:p>
            <a:pPr>
              <a:lnSpc>
                <a:spcPct val="90000"/>
              </a:lnSpc>
              <a:spcBef>
                <a:spcPts val="1000"/>
              </a:spcBef>
            </a:pPr>
            <a:endParaRPr lang="en-US" sz="2400" b="1" u="sng" dirty="0" smtClean="0">
              <a:solidFill>
                <a:prstClr val="black"/>
              </a:solidFill>
              <a:latin typeface="Arial Narrow" panose="020B0604020202020204" pitchFamily="34" charset="0"/>
            </a:endParaRPr>
          </a:p>
          <a:p>
            <a:pPr>
              <a:lnSpc>
                <a:spcPct val="90000"/>
              </a:lnSpc>
              <a:spcBef>
                <a:spcPts val="1000"/>
              </a:spcBef>
            </a:pPr>
            <a:r>
              <a:rPr lang="en-US" sz="2400" b="1" u="sng" dirty="0" smtClean="0">
                <a:solidFill>
                  <a:prstClr val="black"/>
                </a:solidFill>
                <a:latin typeface="Arial Narrow" panose="020B0604020202020204" pitchFamily="34" charset="0"/>
              </a:rPr>
              <a:t>Polices </a:t>
            </a:r>
            <a:r>
              <a:rPr lang="en-US" sz="2400" b="1" u="sng" dirty="0">
                <a:solidFill>
                  <a:prstClr val="black"/>
                </a:solidFill>
                <a:latin typeface="Arial Narrow" panose="020B0604020202020204" pitchFamily="34" charset="0"/>
              </a:rPr>
              <a:t>of </a:t>
            </a:r>
            <a:r>
              <a:rPr lang="en-US" sz="2400" b="1" u="sng" dirty="0" smtClean="0">
                <a:solidFill>
                  <a:schemeClr val="tx1"/>
                </a:solidFill>
                <a:latin typeface="Arial Narrow" panose="020B0604020202020204" pitchFamily="34" charset="0"/>
              </a:rPr>
              <a:t>Indorama India Haldia :</a:t>
            </a:r>
            <a:endParaRPr lang="en-US" sz="2400" b="1" u="sng" dirty="0">
              <a:solidFill>
                <a:schemeClr val="tx1"/>
              </a:solidFill>
              <a:latin typeface="Arial Narrow" panose="020B0604020202020204" pitchFamily="34" charset="0"/>
            </a:endParaRPr>
          </a:p>
          <a:p>
            <a:pPr marL="342900" lvl="0" indent="-342900">
              <a:lnSpc>
                <a:spcPct val="90000"/>
              </a:lnSpc>
              <a:spcBef>
                <a:spcPts val="1000"/>
              </a:spcBef>
              <a:buFont typeface="Wingdings" panose="05000000000000000000" pitchFamily="2" charset="2"/>
              <a:buChar char="q"/>
            </a:pPr>
            <a:r>
              <a:rPr lang="en-US" sz="2200" dirty="0" smtClean="0">
                <a:solidFill>
                  <a:prstClr val="black"/>
                </a:solidFill>
                <a:latin typeface="Arial Narrow" panose="020B0604020202020204" pitchFamily="34" charset="0"/>
              </a:rPr>
              <a:t>Health &amp; Safety Policy</a:t>
            </a:r>
          </a:p>
          <a:p>
            <a:pPr marL="342900" lvl="0" indent="-342900">
              <a:lnSpc>
                <a:spcPct val="90000"/>
              </a:lnSpc>
              <a:spcBef>
                <a:spcPts val="1000"/>
              </a:spcBef>
              <a:buFont typeface="Wingdings" panose="05000000000000000000" pitchFamily="2" charset="2"/>
              <a:buChar char="q"/>
            </a:pPr>
            <a:r>
              <a:rPr lang="en-US" sz="2200" dirty="0" smtClean="0">
                <a:solidFill>
                  <a:prstClr val="black"/>
                </a:solidFill>
                <a:latin typeface="Arial Narrow" panose="020B0604020202020204" pitchFamily="34" charset="0"/>
              </a:rPr>
              <a:t>Environment Policy</a:t>
            </a:r>
          </a:p>
          <a:p>
            <a:pPr marL="342900" lvl="0" indent="-342900">
              <a:lnSpc>
                <a:spcPct val="90000"/>
              </a:lnSpc>
              <a:spcBef>
                <a:spcPts val="1000"/>
              </a:spcBef>
              <a:buFont typeface="Wingdings" panose="05000000000000000000" pitchFamily="2" charset="2"/>
              <a:buChar char="q"/>
            </a:pPr>
            <a:r>
              <a:rPr lang="en-US" sz="2200" dirty="0" smtClean="0">
                <a:solidFill>
                  <a:prstClr val="black"/>
                </a:solidFill>
                <a:latin typeface="Arial Narrow" panose="020B0604020202020204" pitchFamily="34" charset="0"/>
              </a:rPr>
              <a:t>Energy Policy</a:t>
            </a:r>
          </a:p>
          <a:p>
            <a:pPr marL="342900" lvl="0" indent="-342900">
              <a:lnSpc>
                <a:spcPct val="90000"/>
              </a:lnSpc>
              <a:spcBef>
                <a:spcPts val="1000"/>
              </a:spcBef>
              <a:buFont typeface="Wingdings" panose="05000000000000000000" pitchFamily="2" charset="2"/>
              <a:buChar char="q"/>
            </a:pPr>
            <a:r>
              <a:rPr lang="en-US" sz="2200" dirty="0" smtClean="0">
                <a:solidFill>
                  <a:prstClr val="black"/>
                </a:solidFill>
                <a:latin typeface="Arial Narrow" panose="020B0604020202020204" pitchFamily="34" charset="0"/>
              </a:rPr>
              <a:t>Fire Policy  </a:t>
            </a:r>
          </a:p>
          <a:p>
            <a:pPr marL="342900" lvl="0" indent="-342900">
              <a:lnSpc>
                <a:spcPct val="90000"/>
              </a:lnSpc>
              <a:spcBef>
                <a:spcPts val="1000"/>
              </a:spcBef>
              <a:buFont typeface="Wingdings" panose="05000000000000000000" pitchFamily="2" charset="2"/>
              <a:buChar char="q"/>
            </a:pPr>
            <a:r>
              <a:rPr lang="en-US" sz="2200" dirty="0" smtClean="0">
                <a:solidFill>
                  <a:prstClr val="black"/>
                </a:solidFill>
                <a:latin typeface="Arial Narrow" panose="020B0604020202020204" pitchFamily="34" charset="0"/>
              </a:rPr>
              <a:t>Well Being Policy</a:t>
            </a:r>
          </a:p>
          <a:p>
            <a:pPr marL="342900" lvl="0" indent="-342900">
              <a:lnSpc>
                <a:spcPct val="90000"/>
              </a:lnSpc>
              <a:spcBef>
                <a:spcPts val="1000"/>
              </a:spcBef>
              <a:buFont typeface="Wingdings" panose="05000000000000000000" pitchFamily="2" charset="2"/>
              <a:buChar char="q"/>
            </a:pPr>
            <a:r>
              <a:rPr lang="en-US" sz="2200" dirty="0" smtClean="0">
                <a:solidFill>
                  <a:prstClr val="black"/>
                </a:solidFill>
                <a:latin typeface="Arial Narrow" panose="020B0604020202020204" pitchFamily="34" charset="0"/>
              </a:rPr>
              <a:t>Quality Policy</a:t>
            </a:r>
          </a:p>
          <a:p>
            <a:pPr lvl="0">
              <a:lnSpc>
                <a:spcPct val="90000"/>
              </a:lnSpc>
              <a:spcBef>
                <a:spcPts val="1000"/>
              </a:spcBef>
            </a:pPr>
            <a:endParaRPr lang="en-US" sz="2400" dirty="0" smtClean="0">
              <a:solidFill>
                <a:prstClr val="black"/>
              </a:solidFill>
              <a:latin typeface="Arial Narrow" panose="020B0604020202020204" pitchFamily="34" charset="0"/>
            </a:endParaRPr>
          </a:p>
          <a:p>
            <a:pPr marL="457200" lvl="0" indent="-457200">
              <a:lnSpc>
                <a:spcPct val="90000"/>
              </a:lnSpc>
              <a:spcBef>
                <a:spcPts val="1000"/>
              </a:spcBef>
              <a:buAutoNum type="arabicPeriod"/>
            </a:pPr>
            <a:endParaRPr lang="en-US" sz="2400" dirty="0" smtClean="0">
              <a:solidFill>
                <a:prstClr val="black"/>
              </a:solidFill>
              <a:latin typeface="Arial Narrow" panose="020B0604020202020204" pitchFamily="34" charset="0"/>
            </a:endParaRPr>
          </a:p>
          <a:p>
            <a:pPr marL="457200" lvl="0" indent="-457200">
              <a:lnSpc>
                <a:spcPct val="90000"/>
              </a:lnSpc>
              <a:spcBef>
                <a:spcPts val="1000"/>
              </a:spcBef>
              <a:buAutoNum type="arabicPeriod"/>
            </a:pPr>
            <a:endParaRPr lang="en-US" sz="2400" dirty="0" smtClean="0">
              <a:solidFill>
                <a:prstClr val="black"/>
              </a:solidFill>
              <a:latin typeface="Arial Narrow" panose="020B0604020202020204" pitchFamily="34" charset="0"/>
            </a:endParaRPr>
          </a:p>
          <a:p>
            <a:pPr lvl="0">
              <a:lnSpc>
                <a:spcPct val="90000"/>
              </a:lnSpc>
              <a:spcBef>
                <a:spcPts val="1000"/>
              </a:spcBef>
            </a:pPr>
            <a:endParaRPr lang="en-US" sz="2400" dirty="0">
              <a:solidFill>
                <a:prstClr val="black"/>
              </a:solidFill>
              <a:latin typeface="Arial Narrow" panose="020B0604020202020204" pitchFamily="34" charset="0"/>
            </a:endParaRPr>
          </a:p>
          <a:p>
            <a:pPr lvl="0">
              <a:lnSpc>
                <a:spcPct val="90000"/>
              </a:lnSpc>
              <a:spcBef>
                <a:spcPts val="1000"/>
              </a:spcBef>
            </a:pPr>
            <a:endParaRPr lang="en-US" sz="2400" dirty="0" smtClean="0">
              <a:solidFill>
                <a:prstClr val="black"/>
              </a:solidFill>
              <a:latin typeface="Arial Narrow" panose="020B0604020202020204" pitchFamily="34" charset="0"/>
            </a:endParaRPr>
          </a:p>
          <a:p>
            <a:pPr marL="457200" lvl="0" indent="-457200">
              <a:lnSpc>
                <a:spcPct val="90000"/>
              </a:lnSpc>
              <a:spcBef>
                <a:spcPts val="1000"/>
              </a:spcBef>
              <a:buAutoNum type="arabicPeriod"/>
            </a:pPr>
            <a:endParaRPr lang="en-US" sz="2400" dirty="0">
              <a:solidFill>
                <a:prstClr val="black"/>
              </a:solidFill>
              <a:latin typeface="Arial Narrow" panose="020B0604020202020204" pitchFamily="34" charset="0"/>
            </a:endParaRPr>
          </a:p>
          <a:p>
            <a:pPr marL="457200" lvl="0" indent="-457200">
              <a:lnSpc>
                <a:spcPct val="90000"/>
              </a:lnSpc>
              <a:spcBef>
                <a:spcPts val="1000"/>
              </a:spcBef>
              <a:buAutoNum type="arabicPeriod"/>
            </a:pPr>
            <a:endParaRPr lang="en-US" sz="2400" dirty="0" smtClean="0">
              <a:solidFill>
                <a:prstClr val="black"/>
              </a:solidFill>
              <a:latin typeface="Arial Narrow" panose="020B0604020202020204" pitchFamily="34" charset="0"/>
            </a:endParaRPr>
          </a:p>
          <a:p>
            <a:pPr marL="457200" lvl="0" indent="-457200">
              <a:lnSpc>
                <a:spcPct val="90000"/>
              </a:lnSpc>
              <a:spcBef>
                <a:spcPts val="1000"/>
              </a:spcBef>
              <a:buAutoNum type="arabicPeriod"/>
            </a:pPr>
            <a:endParaRPr lang="en-US" sz="2400" dirty="0">
              <a:solidFill>
                <a:prstClr val="black"/>
              </a:solidFill>
              <a:latin typeface="Arial Narrow" panose="020B0604020202020204" pitchFamily="34" charset="0"/>
            </a:endParaRPr>
          </a:p>
          <a:p>
            <a:pPr lvl="0">
              <a:lnSpc>
                <a:spcPct val="90000"/>
              </a:lnSpc>
              <a:spcBef>
                <a:spcPts val="1000"/>
              </a:spcBef>
            </a:pPr>
            <a:endParaRPr lang="en-US" sz="2400" dirty="0" smtClean="0">
              <a:solidFill>
                <a:prstClr val="black"/>
              </a:solidFill>
              <a:latin typeface="Arial Narrow" panose="020B0604020202020204" pitchFamily="34" charset="0"/>
            </a:endParaRPr>
          </a:p>
          <a:p>
            <a:pPr lvl="0">
              <a:lnSpc>
                <a:spcPct val="90000"/>
              </a:lnSpc>
              <a:spcBef>
                <a:spcPts val="1000"/>
              </a:spcBef>
            </a:pPr>
            <a:endParaRPr lang="en-US" sz="2400" dirty="0">
              <a:solidFill>
                <a:prstClr val="black"/>
              </a:solidFill>
              <a:latin typeface="Arial Narrow" panose="020B0604020202020204" pitchFamily="34" charset="0"/>
            </a:endParaRPr>
          </a:p>
          <a:p>
            <a:pPr lvl="0">
              <a:lnSpc>
                <a:spcPct val="90000"/>
              </a:lnSpc>
              <a:spcBef>
                <a:spcPts val="1000"/>
              </a:spcBef>
            </a:pPr>
            <a:endParaRPr lang="en-US" sz="2400" dirty="0" smtClean="0">
              <a:solidFill>
                <a:prstClr val="black"/>
              </a:solidFill>
              <a:latin typeface="Arial Narrow" panose="020B0604020202020204" pitchFamily="34" charset="0"/>
            </a:endParaRPr>
          </a:p>
          <a:p>
            <a:pPr lvl="0">
              <a:lnSpc>
                <a:spcPct val="90000"/>
              </a:lnSpc>
              <a:spcBef>
                <a:spcPts val="1000"/>
              </a:spcBef>
            </a:pPr>
            <a:endParaRPr lang="en-US" sz="2400" dirty="0">
              <a:solidFill>
                <a:prstClr val="black"/>
              </a:solidFill>
              <a:latin typeface="Arial Narrow" panose="020B0604020202020204" pitchFamily="34" charset="0"/>
            </a:endParaRPr>
          </a:p>
          <a:p>
            <a:pPr lvl="0">
              <a:lnSpc>
                <a:spcPct val="90000"/>
              </a:lnSpc>
              <a:spcBef>
                <a:spcPts val="1000"/>
              </a:spcBef>
            </a:pPr>
            <a:endParaRPr lang="en-US" sz="2400" dirty="0" smtClean="0">
              <a:solidFill>
                <a:prstClr val="black"/>
              </a:solidFill>
              <a:latin typeface="Arial Narrow" panose="020B0604020202020204" pitchFamily="34" charset="0"/>
            </a:endParaRPr>
          </a:p>
          <a:p>
            <a:pPr lvl="0">
              <a:lnSpc>
                <a:spcPct val="90000"/>
              </a:lnSpc>
              <a:spcBef>
                <a:spcPts val="1000"/>
              </a:spcBef>
            </a:pPr>
            <a:endParaRPr lang="en-US" sz="2400" dirty="0">
              <a:solidFill>
                <a:prstClr val="black"/>
              </a:solidFill>
              <a:latin typeface="Arial Narrow" panose="020B0604020202020204" pitchFamily="34" charset="0"/>
            </a:endParaRPr>
          </a:p>
          <a:p>
            <a:pPr lvl="0">
              <a:lnSpc>
                <a:spcPct val="90000"/>
              </a:lnSpc>
              <a:spcBef>
                <a:spcPts val="1000"/>
              </a:spcBef>
            </a:pPr>
            <a:endParaRPr lang="en-US" sz="2400" dirty="0" smtClean="0">
              <a:solidFill>
                <a:prstClr val="black"/>
              </a:solidFill>
              <a:latin typeface="Arial Narrow" panose="020B0604020202020204" pitchFamily="34" charset="0"/>
            </a:endParaRPr>
          </a:p>
          <a:p>
            <a:pPr lvl="0">
              <a:lnSpc>
                <a:spcPct val="90000"/>
              </a:lnSpc>
              <a:spcBef>
                <a:spcPts val="1000"/>
              </a:spcBef>
            </a:pPr>
            <a:endParaRPr lang="en-US" sz="2400" dirty="0">
              <a:solidFill>
                <a:prstClr val="black"/>
              </a:solidFill>
              <a:latin typeface="Arial Narrow" panose="020B0604020202020204" pitchFamily="34" charset="0"/>
            </a:endParaRPr>
          </a:p>
          <a:p>
            <a:pPr lvl="0">
              <a:lnSpc>
                <a:spcPct val="90000"/>
              </a:lnSpc>
              <a:spcBef>
                <a:spcPts val="1000"/>
              </a:spcBef>
            </a:pPr>
            <a:endParaRPr lang="en-US" sz="2400" dirty="0" smtClean="0">
              <a:solidFill>
                <a:prstClr val="black"/>
              </a:solidFill>
              <a:latin typeface="Arial Narrow" panose="020B0604020202020204" pitchFamily="34" charset="0"/>
            </a:endParaRPr>
          </a:p>
          <a:p>
            <a:pPr lvl="0">
              <a:lnSpc>
                <a:spcPct val="90000"/>
              </a:lnSpc>
              <a:spcBef>
                <a:spcPts val="1000"/>
              </a:spcBef>
            </a:pPr>
            <a:endParaRPr lang="en-US" sz="2400" dirty="0">
              <a:solidFill>
                <a:prstClr val="black"/>
              </a:solidFill>
              <a:latin typeface="Arial Narrow" panose="020B0604020202020204" pitchFamily="34" charset="0"/>
            </a:endParaRPr>
          </a:p>
          <a:p>
            <a:pPr lvl="0">
              <a:lnSpc>
                <a:spcPct val="90000"/>
              </a:lnSpc>
              <a:spcBef>
                <a:spcPts val="1000"/>
              </a:spcBef>
            </a:pPr>
            <a:endParaRPr lang="en-US" sz="2400" dirty="0" smtClean="0">
              <a:solidFill>
                <a:prstClr val="black"/>
              </a:solidFill>
              <a:latin typeface="Arial Narrow" panose="020B0604020202020204" pitchFamily="34" charset="0"/>
            </a:endParaRPr>
          </a:p>
        </p:txBody>
      </p:sp>
    </p:spTree>
    <p:extLst>
      <p:ext uri="{BB962C8B-B14F-4D97-AF65-F5344CB8AC3E}">
        <p14:creationId xmlns:p14="http://schemas.microsoft.com/office/powerpoint/2010/main" val="190563463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JPM_TEXT_SIZE" val="10"/>
</p:tagLst>
</file>

<file path=ppt/theme/theme1.xml><?xml version="1.0" encoding="utf-8"?>
<a:theme xmlns:a="http://schemas.openxmlformats.org/drawingml/2006/main" name="Tex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14410</TotalTime>
  <Words>2852</Words>
  <Application>Microsoft Office PowerPoint</Application>
  <PresentationFormat>Widescreen</PresentationFormat>
  <Paragraphs>598</Paragraphs>
  <Slides>31</Slides>
  <Notes>4</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5" baseType="lpstr">
      <vt:lpstr>ＭＳ Ｐゴシック</vt:lpstr>
      <vt:lpstr>Arial</vt:lpstr>
      <vt:lpstr>Arial Narrow</vt:lpstr>
      <vt:lpstr>Avenir Next Condensed Medium</vt:lpstr>
      <vt:lpstr>Calibri</vt:lpstr>
      <vt:lpstr>Calibri Light</vt:lpstr>
      <vt:lpstr>Century Gothic</vt:lpstr>
      <vt:lpstr>Courier New</vt:lpstr>
      <vt:lpstr>Gill Sans</vt:lpstr>
      <vt:lpstr>Monotype Sorts</vt:lpstr>
      <vt:lpstr>Wingdings</vt:lpstr>
      <vt:lpstr>ヒラギノ角ゴ ProN W3</vt:lpstr>
      <vt:lpstr>Text Slide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Presentation Title in Arial 36 points</dc:title>
  <dc:creator>Malavika Pitre</dc:creator>
  <cp:lastModifiedBy>Arun Mondal</cp:lastModifiedBy>
  <cp:revision>484</cp:revision>
  <dcterms:created xsi:type="dcterms:W3CDTF">2021-12-27T05:29:14Z</dcterms:created>
  <dcterms:modified xsi:type="dcterms:W3CDTF">2023-11-29T11:04:28Z</dcterms:modified>
</cp:coreProperties>
</file>