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0" r:id="rId1"/>
  </p:sldMasterIdLst>
  <p:notesMasterIdLst>
    <p:notesMasterId r:id="rId19"/>
  </p:notesMasterIdLst>
  <p:sldIdLst>
    <p:sldId id="256" r:id="rId2"/>
    <p:sldId id="273" r:id="rId3"/>
    <p:sldId id="258" r:id="rId4"/>
    <p:sldId id="274" r:id="rId5"/>
    <p:sldId id="275" r:id="rId6"/>
    <p:sldId id="277" r:id="rId7"/>
    <p:sldId id="276" r:id="rId8"/>
    <p:sldId id="278" r:id="rId9"/>
    <p:sldId id="271" r:id="rId10"/>
    <p:sldId id="284" r:id="rId11"/>
    <p:sldId id="263" r:id="rId12"/>
    <p:sldId id="279" r:id="rId13"/>
    <p:sldId id="280" r:id="rId14"/>
    <p:sldId id="281" r:id="rId15"/>
    <p:sldId id="285" r:id="rId16"/>
    <p:sldId id="282" r:id="rId17"/>
    <p:sldId id="28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3300"/>
    <a:srgbClr val="3A5925"/>
    <a:srgbClr val="FF9999"/>
    <a:srgbClr val="D5F3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4434" autoAdjust="0"/>
  </p:normalViewPr>
  <p:slideViewPr>
    <p:cSldViewPr snapToGrid="0">
      <p:cViewPr varScale="1">
        <p:scale>
          <a:sx n="67" d="100"/>
          <a:sy n="67" d="100"/>
        </p:scale>
        <p:origin x="7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000000"/>
                </a:solidFill>
                <a:latin typeface="Calibri"/>
                <a:ea typeface="Calibri"/>
                <a:cs typeface="Calibri"/>
              </a:defRPr>
            </a:pPr>
            <a:r>
              <a:rPr lang="en-US"/>
              <a:t>ENERGY SAVING TREND</a:t>
            </a:r>
            <a:r>
              <a:rPr lang="en-US" baseline="0"/>
              <a:t> OF HALDIA WORKS</a:t>
            </a:r>
            <a:endParaRPr lang="en-US"/>
          </a:p>
        </c:rich>
      </c:tx>
      <c:layout/>
      <c:overlay val="0"/>
      <c:spPr>
        <a:noFill/>
        <a:ln w="25400">
          <a:noFill/>
        </a:ln>
      </c:spPr>
    </c:title>
    <c:autoTitleDeleted val="0"/>
    <c:plotArea>
      <c:layout>
        <c:manualLayout>
          <c:layoutTarget val="inner"/>
          <c:xMode val="edge"/>
          <c:yMode val="edge"/>
          <c:x val="9.4760866139870684E-2"/>
          <c:y val="0.14463917525773196"/>
          <c:w val="0.88588994730718618"/>
          <c:h val="0.65319454493214824"/>
        </c:manualLayout>
      </c:layout>
      <c:barChart>
        <c:barDir val="col"/>
        <c:grouping val="clustered"/>
        <c:varyColors val="0"/>
        <c:ser>
          <c:idx val="0"/>
          <c:order val="0"/>
          <c:tx>
            <c:strRef>
              <c:f>TREND!$C$6</c:f>
              <c:strCache>
                <c:ptCount val="1"/>
                <c:pt idx="0">
                  <c:v>ENERGY SAVING</c:v>
                </c:pt>
              </c:strCache>
            </c:strRef>
          </c:tx>
          <c:spPr>
            <a:solidFill>
              <a:schemeClr val="accent2">
                <a:lumMod val="40000"/>
                <a:lumOff val="60000"/>
              </a:schemeClr>
            </a:solidFill>
            <a:ln>
              <a:noFill/>
            </a:ln>
            <a:effectLst/>
          </c:spPr>
          <c:invertIfNegative val="0"/>
          <c:dLbls>
            <c:spPr>
              <a:noFill/>
              <a:ln w="25400">
                <a:noFill/>
              </a:ln>
            </c:spPr>
            <c:txPr>
              <a:bodyPr wrap="square" lIns="38100" tIns="19050" rIns="38100" bIns="19050" anchor="ctr">
                <a:spAutoFit/>
              </a:bodyPr>
              <a:lstStyle/>
              <a:p>
                <a:pPr>
                  <a:defRPr sz="1100" b="1" i="0" u="none" strike="noStrike" baseline="0">
                    <a:solidFill>
                      <a:srgbClr val="FFFF00"/>
                    </a:solidFill>
                    <a:latin typeface="Calibri"/>
                    <a:ea typeface="Calibri"/>
                    <a:cs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TREND!$B$7:$B$21</c:f>
              <c:strCache>
                <c:ptCount val="15"/>
                <c:pt idx="0">
                  <c:v>2009-10</c:v>
                </c:pt>
                <c:pt idx="1">
                  <c:v>2010-11</c:v>
                </c:pt>
                <c:pt idx="2">
                  <c:v>2011-12</c:v>
                </c:pt>
                <c:pt idx="3">
                  <c:v>2012-13</c:v>
                </c:pt>
                <c:pt idx="4">
                  <c:v>2013-14</c:v>
                </c:pt>
                <c:pt idx="5">
                  <c:v>2014-15</c:v>
                </c:pt>
                <c:pt idx="6">
                  <c:v>2015-16</c:v>
                </c:pt>
                <c:pt idx="7">
                  <c:v>2016-17</c:v>
                </c:pt>
                <c:pt idx="8">
                  <c:v>2017-18</c:v>
                </c:pt>
                <c:pt idx="9">
                  <c:v>2018-19</c:v>
                </c:pt>
                <c:pt idx="10">
                  <c:v>2019-20</c:v>
                </c:pt>
                <c:pt idx="11">
                  <c:v>2020-21</c:v>
                </c:pt>
                <c:pt idx="12">
                  <c:v>2021-22</c:v>
                </c:pt>
                <c:pt idx="13">
                  <c:v>2022-23</c:v>
                </c:pt>
                <c:pt idx="14">
                  <c:v>2023-24</c:v>
                </c:pt>
              </c:strCache>
            </c:strRef>
          </c:cat>
          <c:val>
            <c:numRef>
              <c:f>TREND!$C$7:$C$21</c:f>
              <c:numCache>
                <c:formatCode>General</c:formatCode>
                <c:ptCount val="15"/>
                <c:pt idx="0">
                  <c:v>383612</c:v>
                </c:pt>
                <c:pt idx="1">
                  <c:v>110079</c:v>
                </c:pt>
                <c:pt idx="2">
                  <c:v>49990</c:v>
                </c:pt>
                <c:pt idx="3">
                  <c:v>183600</c:v>
                </c:pt>
                <c:pt idx="4">
                  <c:v>127750</c:v>
                </c:pt>
                <c:pt idx="5">
                  <c:v>91250</c:v>
                </c:pt>
                <c:pt idx="6">
                  <c:v>39317</c:v>
                </c:pt>
                <c:pt idx="7">
                  <c:v>34239</c:v>
                </c:pt>
                <c:pt idx="8">
                  <c:v>132484</c:v>
                </c:pt>
                <c:pt idx="9">
                  <c:v>43206</c:v>
                </c:pt>
                <c:pt idx="10">
                  <c:v>22776</c:v>
                </c:pt>
                <c:pt idx="11">
                  <c:v>32762</c:v>
                </c:pt>
                <c:pt idx="12">
                  <c:v>25762</c:v>
                </c:pt>
                <c:pt idx="13">
                  <c:v>84775</c:v>
                </c:pt>
                <c:pt idx="14">
                  <c:v>266669</c:v>
                </c:pt>
              </c:numCache>
            </c:numRef>
          </c:val>
        </c:ser>
        <c:dLbls>
          <c:showLegendKey val="0"/>
          <c:showVal val="0"/>
          <c:showCatName val="0"/>
          <c:showSerName val="0"/>
          <c:showPercent val="0"/>
          <c:showBubbleSize val="0"/>
        </c:dLbls>
        <c:gapWidth val="219"/>
        <c:overlap val="-27"/>
        <c:axId val="374735880"/>
        <c:axId val="374736664"/>
      </c:barChart>
      <c:catAx>
        <c:axId val="374735880"/>
        <c:scaling>
          <c:orientation val="minMax"/>
        </c:scaling>
        <c:delete val="0"/>
        <c:axPos val="b"/>
        <c:title>
          <c:tx>
            <c:rich>
              <a:bodyPr/>
              <a:lstStyle/>
              <a:p>
                <a:pPr>
                  <a:defRPr>
                    <a:solidFill>
                      <a:srgbClr val="FFFF00"/>
                    </a:solidFill>
                  </a:defRPr>
                </a:pPr>
                <a:r>
                  <a:rPr lang="en-IN" dirty="0" smtClean="0">
                    <a:solidFill>
                      <a:srgbClr val="FFFF00"/>
                    </a:solidFill>
                  </a:rPr>
                  <a:t>Fiscal Year</a:t>
                </a:r>
                <a:endParaRPr lang="en-IN" dirty="0">
                  <a:solidFill>
                    <a:srgbClr val="FFFF00"/>
                  </a:solidFill>
                </a:endParaRPr>
              </a:p>
            </c:rich>
          </c:tx>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1" i="0" u="none" strike="noStrike" baseline="0">
                <a:solidFill>
                  <a:srgbClr val="FFCC99"/>
                </a:solidFill>
                <a:latin typeface="Calibri"/>
                <a:ea typeface="Calibri"/>
                <a:cs typeface="Calibri"/>
              </a:defRPr>
            </a:pPr>
            <a:endParaRPr lang="en-US"/>
          </a:p>
        </c:txPr>
        <c:crossAx val="374736664"/>
        <c:crosses val="autoZero"/>
        <c:auto val="1"/>
        <c:lblAlgn val="ctr"/>
        <c:lblOffset val="100"/>
        <c:noMultiLvlLbl val="0"/>
      </c:catAx>
      <c:valAx>
        <c:axId val="374736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solidFill>
                      <a:srgbClr val="FFFF00"/>
                    </a:solidFill>
                  </a:defRPr>
                </a:pPr>
                <a:r>
                  <a:rPr lang="en-IN" dirty="0" smtClean="0">
                    <a:solidFill>
                      <a:srgbClr val="FFFF00"/>
                    </a:solidFill>
                  </a:rPr>
                  <a:t>kWh</a:t>
                </a:r>
                <a:endParaRPr lang="en-IN" dirty="0">
                  <a:solidFill>
                    <a:srgbClr val="FFFF00"/>
                  </a:solidFill>
                </a:endParaRPr>
              </a:p>
            </c:rich>
          </c:tx>
          <c:layout/>
          <c:overlay val="0"/>
        </c:title>
        <c:numFmt formatCode="General" sourceLinked="1"/>
        <c:majorTickMark val="none"/>
        <c:minorTickMark val="none"/>
        <c:tickLblPos val="nextTo"/>
        <c:spPr>
          <a:ln w="6350">
            <a:noFill/>
          </a:ln>
        </c:spPr>
        <c:txPr>
          <a:bodyPr rot="0" vert="horz"/>
          <a:lstStyle/>
          <a:p>
            <a:pPr>
              <a:defRPr sz="900" b="1" i="0" u="none" strike="noStrike" baseline="0">
                <a:solidFill>
                  <a:srgbClr val="FFFF00"/>
                </a:solidFill>
                <a:latin typeface="Calibri"/>
                <a:ea typeface="Calibri"/>
                <a:cs typeface="Calibri"/>
              </a:defRPr>
            </a:pPr>
            <a:endParaRPr lang="en-US"/>
          </a:p>
        </c:txPr>
        <c:crossAx val="374735880"/>
        <c:crosses val="autoZero"/>
        <c:crossBetween val="between"/>
      </c:valAx>
      <c:spPr>
        <a:noFill/>
        <a:ln w="25400">
          <a:noFill/>
        </a:ln>
      </c:spPr>
    </c:plotArea>
    <c:plotVisOnly val="1"/>
    <c:dispBlanksAs val="gap"/>
    <c:showDLblsOverMax val="0"/>
  </c:chart>
  <c:spPr>
    <a:solidFill>
      <a:schemeClr val="accent6">
        <a:lumMod val="75000"/>
      </a:schemeClr>
    </a:solidFill>
    <a:ln w="12700" cap="flat" cmpd="sng" algn="ctr">
      <a:solidFill>
        <a:schemeClr val="dk1"/>
      </a:solidFill>
      <a:prstDash val="solid"/>
      <a:miter lim="800000"/>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5F4085-CE36-4884-896C-84201E761F3B}" type="datetimeFigureOut">
              <a:rPr lang="en-IN" smtClean="0"/>
              <a:t>30-11-2023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C1E33-B0C1-40B8-9F19-D89E6AB3ACDD}" type="slidenum">
              <a:rPr lang="en-IN" smtClean="0"/>
              <a:t>‹#›</a:t>
            </a:fld>
            <a:endParaRPr lang="en-IN"/>
          </a:p>
        </p:txBody>
      </p:sp>
    </p:spTree>
    <p:extLst>
      <p:ext uri="{BB962C8B-B14F-4D97-AF65-F5344CB8AC3E}">
        <p14:creationId xmlns:p14="http://schemas.microsoft.com/office/powerpoint/2010/main" val="292923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5FC1E33-B0C1-40B8-9F19-D89E6AB3ACDD}" type="slidenum">
              <a:rPr lang="en-IN" smtClean="0"/>
              <a:t>1</a:t>
            </a:fld>
            <a:endParaRPr lang="en-IN"/>
          </a:p>
        </p:txBody>
      </p:sp>
    </p:spTree>
    <p:extLst>
      <p:ext uri="{BB962C8B-B14F-4D97-AF65-F5344CB8AC3E}">
        <p14:creationId xmlns:p14="http://schemas.microsoft.com/office/powerpoint/2010/main" val="2220661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5FC1E33-B0C1-40B8-9F19-D89E6AB3ACDD}" type="slidenum">
              <a:rPr lang="en-IN" smtClean="0"/>
              <a:t>13</a:t>
            </a:fld>
            <a:endParaRPr lang="en-IN"/>
          </a:p>
        </p:txBody>
      </p:sp>
    </p:spTree>
    <p:extLst>
      <p:ext uri="{BB962C8B-B14F-4D97-AF65-F5344CB8AC3E}">
        <p14:creationId xmlns:p14="http://schemas.microsoft.com/office/powerpoint/2010/main" val="323452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5FC1E33-B0C1-40B8-9F19-D89E6AB3ACDD}" type="slidenum">
              <a:rPr lang="en-IN" smtClean="0"/>
              <a:t>14</a:t>
            </a:fld>
            <a:endParaRPr lang="en-IN"/>
          </a:p>
        </p:txBody>
      </p:sp>
    </p:spTree>
    <p:extLst>
      <p:ext uri="{BB962C8B-B14F-4D97-AF65-F5344CB8AC3E}">
        <p14:creationId xmlns:p14="http://schemas.microsoft.com/office/powerpoint/2010/main" val="1708383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5FC1E33-B0C1-40B8-9F19-D89E6AB3ACDD}" type="slidenum">
              <a:rPr lang="en-IN" smtClean="0"/>
              <a:t>15</a:t>
            </a:fld>
            <a:endParaRPr lang="en-IN"/>
          </a:p>
        </p:txBody>
      </p:sp>
    </p:spTree>
    <p:extLst>
      <p:ext uri="{BB962C8B-B14F-4D97-AF65-F5344CB8AC3E}">
        <p14:creationId xmlns:p14="http://schemas.microsoft.com/office/powerpoint/2010/main" val="2295359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5FC1E33-B0C1-40B8-9F19-D89E6AB3ACDD}" type="slidenum">
              <a:rPr lang="en-IN" smtClean="0"/>
              <a:t>16</a:t>
            </a:fld>
            <a:endParaRPr lang="en-IN"/>
          </a:p>
        </p:txBody>
      </p:sp>
    </p:spTree>
    <p:extLst>
      <p:ext uri="{BB962C8B-B14F-4D97-AF65-F5344CB8AC3E}">
        <p14:creationId xmlns:p14="http://schemas.microsoft.com/office/powerpoint/2010/main" val="3635945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5FC1E33-B0C1-40B8-9F19-D89E6AB3ACDD}" type="slidenum">
              <a:rPr lang="en-IN" smtClean="0"/>
              <a:t>17</a:t>
            </a:fld>
            <a:endParaRPr lang="en-IN"/>
          </a:p>
        </p:txBody>
      </p:sp>
    </p:spTree>
    <p:extLst>
      <p:ext uri="{BB962C8B-B14F-4D97-AF65-F5344CB8AC3E}">
        <p14:creationId xmlns:p14="http://schemas.microsoft.com/office/powerpoint/2010/main" val="3288168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5FC1E33-B0C1-40B8-9F19-D89E6AB3ACDD}" type="slidenum">
              <a:rPr lang="en-IN" smtClean="0"/>
              <a:t>2</a:t>
            </a:fld>
            <a:endParaRPr lang="en-IN"/>
          </a:p>
        </p:txBody>
      </p:sp>
    </p:spTree>
    <p:extLst>
      <p:ext uri="{BB962C8B-B14F-4D97-AF65-F5344CB8AC3E}">
        <p14:creationId xmlns:p14="http://schemas.microsoft.com/office/powerpoint/2010/main" val="3878507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5FC1E33-B0C1-40B8-9F19-D89E6AB3ACDD}" type="slidenum">
              <a:rPr lang="en-IN" smtClean="0"/>
              <a:t>4</a:t>
            </a:fld>
            <a:endParaRPr lang="en-IN"/>
          </a:p>
        </p:txBody>
      </p:sp>
    </p:spTree>
    <p:extLst>
      <p:ext uri="{BB962C8B-B14F-4D97-AF65-F5344CB8AC3E}">
        <p14:creationId xmlns:p14="http://schemas.microsoft.com/office/powerpoint/2010/main" val="316887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5FC1E33-B0C1-40B8-9F19-D89E6AB3ACDD}" type="slidenum">
              <a:rPr lang="en-IN" smtClean="0"/>
              <a:t>5</a:t>
            </a:fld>
            <a:endParaRPr lang="en-IN"/>
          </a:p>
        </p:txBody>
      </p:sp>
    </p:spTree>
    <p:extLst>
      <p:ext uri="{BB962C8B-B14F-4D97-AF65-F5344CB8AC3E}">
        <p14:creationId xmlns:p14="http://schemas.microsoft.com/office/powerpoint/2010/main" val="1620421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5FC1E33-B0C1-40B8-9F19-D89E6AB3ACDD}" type="slidenum">
              <a:rPr lang="en-IN" smtClean="0"/>
              <a:t>6</a:t>
            </a:fld>
            <a:endParaRPr lang="en-IN"/>
          </a:p>
        </p:txBody>
      </p:sp>
    </p:spTree>
    <p:extLst>
      <p:ext uri="{BB962C8B-B14F-4D97-AF65-F5344CB8AC3E}">
        <p14:creationId xmlns:p14="http://schemas.microsoft.com/office/powerpoint/2010/main" val="226023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5FC1E33-B0C1-40B8-9F19-D89E6AB3ACDD}" type="slidenum">
              <a:rPr lang="en-IN" smtClean="0"/>
              <a:t>7</a:t>
            </a:fld>
            <a:endParaRPr lang="en-IN"/>
          </a:p>
        </p:txBody>
      </p:sp>
    </p:spTree>
    <p:extLst>
      <p:ext uri="{BB962C8B-B14F-4D97-AF65-F5344CB8AC3E}">
        <p14:creationId xmlns:p14="http://schemas.microsoft.com/office/powerpoint/2010/main" val="58737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5FC1E33-B0C1-40B8-9F19-D89E6AB3ACDD}" type="slidenum">
              <a:rPr lang="en-IN" smtClean="0"/>
              <a:t>8</a:t>
            </a:fld>
            <a:endParaRPr lang="en-IN"/>
          </a:p>
        </p:txBody>
      </p:sp>
    </p:spTree>
    <p:extLst>
      <p:ext uri="{BB962C8B-B14F-4D97-AF65-F5344CB8AC3E}">
        <p14:creationId xmlns:p14="http://schemas.microsoft.com/office/powerpoint/2010/main" val="216935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5FC1E33-B0C1-40B8-9F19-D89E6AB3ACDD}" type="slidenum">
              <a:rPr lang="en-IN" smtClean="0"/>
              <a:t>10</a:t>
            </a:fld>
            <a:endParaRPr lang="en-IN"/>
          </a:p>
        </p:txBody>
      </p:sp>
    </p:spTree>
    <p:extLst>
      <p:ext uri="{BB962C8B-B14F-4D97-AF65-F5344CB8AC3E}">
        <p14:creationId xmlns:p14="http://schemas.microsoft.com/office/powerpoint/2010/main" val="3770934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E5FC1E33-B0C1-40B8-9F19-D89E6AB3ACDD}" type="slidenum">
              <a:rPr lang="en-IN" smtClean="0"/>
              <a:t>12</a:t>
            </a:fld>
            <a:endParaRPr lang="en-IN"/>
          </a:p>
        </p:txBody>
      </p:sp>
    </p:spTree>
    <p:extLst>
      <p:ext uri="{BB962C8B-B14F-4D97-AF65-F5344CB8AC3E}">
        <p14:creationId xmlns:p14="http://schemas.microsoft.com/office/powerpoint/2010/main" val="2948323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B71EB7A7-E4B9-4203-9198-F9307224F018}" type="datetime1">
              <a:rPr lang="en-IN" smtClean="0"/>
              <a:t>30-11-2023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5686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07FADAF-4481-4B70-94B0-6B37AB8FE96D}" type="datetime1">
              <a:rPr lang="en-IN" smtClean="0"/>
              <a:t>30-11-2023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9756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9F59EAAF-F4A3-464E-AC31-C223FD07B0D2}" type="datetime1">
              <a:rPr lang="en-IN" smtClean="0"/>
              <a:t>30-11-2023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3636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F0C04E5-8020-488C-BCA0-5CC8804438B9}" type="datetime1">
              <a:rPr lang="en-IN" smtClean="0"/>
              <a:t>30-11-2023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04416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CD9B41D-A493-4E3A-91F7-64C5D66986F4}" type="datetime1">
              <a:rPr lang="en-IN" smtClean="0"/>
              <a:t>30-11-2023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1649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E7D3376A-8345-4848-9AA3-8057713B4B45}" type="datetime1">
              <a:rPr lang="en-IN" smtClean="0"/>
              <a:t>30-11-2023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8349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AAF872EE-8ECB-47AE-BCD3-F2FBE0BA5215}" type="datetime1">
              <a:rPr lang="en-IN" smtClean="0"/>
              <a:t>30-11-2023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7191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D09864E1-CC15-4435-9FA3-C5E9BDB04A20}" type="datetime1">
              <a:rPr lang="en-IN" smtClean="0"/>
              <a:t>30-11-2023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8889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CF960C-7303-4C08-A3CF-4355B2993892}" type="datetime1">
              <a:rPr lang="en-IN" smtClean="0"/>
              <a:t>30-11-2023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4735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DAE8DA-9394-43AA-A535-5164E7CD94FB}" type="datetime1">
              <a:rPr lang="en-IN" smtClean="0"/>
              <a:t>30-11-2023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0141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B5C0A52-EF40-4F10-A71A-4F329E0B18F3}" type="datetime1">
              <a:rPr lang="en-IN" smtClean="0"/>
              <a:t>30-11-2023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871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CF8B0-BB8B-48E0-A22A-517724B6A29E}" type="datetime1">
              <a:rPr lang="en-IN" smtClean="0"/>
              <a:t>30-11-2023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823979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4.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4.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34.png"/><Relationship Id="rId4" Type="http://schemas.microsoft.com/office/2007/relationships/hdphoto" Target="../media/hdphoto2.wdp"/><Relationship Id="rId9"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4.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4.png"/><Relationship Id="rId4" Type="http://schemas.microsoft.com/office/2007/relationships/hdphoto" Target="../media/hdphoto1.wdp"/><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microsoft.com/office/2007/relationships/hdphoto" Target="../media/hdphoto2.wdp"/><Relationship Id="rId7"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hyperlink" Target="https://climate.nasa.gov/vital-signs/carbon-dioxide/" TargetMode="Externa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hyperlink" Target="https://www.noaa.gov/news-release/greenhouse-gases-continued-to-increase-rapidly-in-2022"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Texturizer/>
                    </a14:imgEffect>
                    <a14:imgEffect>
                      <a14:brightnessContrast contrast="-2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5" descr="logo.JPG"/>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42514"/>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pic>
        <p:nvPicPr>
          <p:cNvPr id="12" name="Picture 3" descr="cid:image023.png@01D41F82.4872A7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p:cNvSpPr>
            <a:spLocks noGrp="1"/>
          </p:cNvSpPr>
          <p:nvPr>
            <p:ph type="dt" sz="half" idx="10"/>
          </p:nvPr>
        </p:nvSpPr>
        <p:spPr>
          <a:xfrm>
            <a:off x="27965" y="6463492"/>
            <a:ext cx="947585" cy="365125"/>
          </a:xfrm>
        </p:spPr>
        <p:txBody>
          <a:bodyPr/>
          <a:lstStyle/>
          <a:p>
            <a:fld id="{48968EB2-4AA9-49C7-BD7F-385365750296}" type="datetime1">
              <a:rPr lang="en-IN" b="1" smtClean="0">
                <a:solidFill>
                  <a:schemeClr val="accent2">
                    <a:lumMod val="75000"/>
                  </a:schemeClr>
                </a:solidFill>
              </a:rPr>
              <a:t>30-11-2023</a:t>
            </a:fld>
            <a:endParaRPr lang="en-US" b="1" dirty="0">
              <a:solidFill>
                <a:schemeClr val="accent2">
                  <a:lumMod val="75000"/>
                </a:schemeClr>
              </a:solidFill>
            </a:endParaRPr>
          </a:p>
        </p:txBody>
      </p:sp>
      <p:sp>
        <p:nvSpPr>
          <p:cNvPr id="14" name="Slide Number Placeholder 13"/>
          <p:cNvSpPr>
            <a:spLocks noGrp="1"/>
          </p:cNvSpPr>
          <p:nvPr>
            <p:ph type="sldNum" sz="quarter" idx="12"/>
          </p:nvPr>
        </p:nvSpPr>
        <p:spPr>
          <a:xfrm>
            <a:off x="11820388" y="6483293"/>
            <a:ext cx="276497" cy="365125"/>
          </a:xfrm>
        </p:spPr>
        <p:txBody>
          <a:bodyPr/>
          <a:lstStyle/>
          <a:p>
            <a:fld id="{D57F1E4F-1CFF-5643-939E-217C01CDF565}" type="slidenum">
              <a:rPr lang="en-US" smtClean="0">
                <a:solidFill>
                  <a:schemeClr val="accent2">
                    <a:lumMod val="75000"/>
                  </a:schemeClr>
                </a:solidFill>
              </a:rPr>
              <a:pPr/>
              <a:t>1</a:t>
            </a:fld>
            <a:endParaRPr lang="en-US" dirty="0">
              <a:solidFill>
                <a:schemeClr val="accent2">
                  <a:lumMod val="75000"/>
                </a:schemeClr>
              </a:solidFill>
            </a:endParaRPr>
          </a:p>
        </p:txBody>
      </p:sp>
      <p:sp>
        <p:nvSpPr>
          <p:cNvPr id="3" name="TextBox 2"/>
          <p:cNvSpPr txBox="1"/>
          <p:nvPr/>
        </p:nvSpPr>
        <p:spPr>
          <a:xfrm>
            <a:off x="5572897" y="5609968"/>
            <a:ext cx="6783861" cy="1077218"/>
          </a:xfrm>
          <a:prstGeom prst="rect">
            <a:avLst/>
          </a:prstGeom>
          <a:noFill/>
        </p:spPr>
        <p:txBody>
          <a:bodyPr wrap="square" rtlCol="0">
            <a:spAutoFit/>
          </a:bodyPr>
          <a:lstStyle/>
          <a:p>
            <a:r>
              <a:rPr lang="en-IN" dirty="0" smtClean="0">
                <a:solidFill>
                  <a:schemeClr val="accent6">
                    <a:lumMod val="50000"/>
                  </a:schemeClr>
                </a:solidFill>
              </a:rPr>
              <a:t>                Presented by</a:t>
            </a:r>
          </a:p>
          <a:p>
            <a:r>
              <a:rPr lang="en-IN" dirty="0" smtClean="0">
                <a:solidFill>
                  <a:schemeClr val="accent6">
                    <a:lumMod val="50000"/>
                  </a:schemeClr>
                </a:solidFill>
              </a:rPr>
              <a:t>                </a:t>
            </a:r>
            <a:r>
              <a:rPr lang="en-IN" u="sng" dirty="0" err="1">
                <a:solidFill>
                  <a:schemeClr val="accent6">
                    <a:lumMod val="50000"/>
                  </a:schemeClr>
                </a:solidFill>
              </a:rPr>
              <a:t>E</a:t>
            </a:r>
            <a:r>
              <a:rPr lang="en-IN" u="sng" dirty="0" err="1" smtClean="0">
                <a:solidFill>
                  <a:schemeClr val="accent6">
                    <a:lumMod val="50000"/>
                  </a:schemeClr>
                </a:solidFill>
              </a:rPr>
              <a:t>r</a:t>
            </a:r>
            <a:r>
              <a:rPr lang="en-IN" u="sng" dirty="0" smtClean="0">
                <a:solidFill>
                  <a:schemeClr val="accent6">
                    <a:lumMod val="50000"/>
                  </a:schemeClr>
                </a:solidFill>
              </a:rPr>
              <a:t>.  Sujit Pal</a:t>
            </a:r>
          </a:p>
          <a:p>
            <a:r>
              <a:rPr lang="en-IN" sz="1200" dirty="0" smtClean="0">
                <a:solidFill>
                  <a:schemeClr val="accent6">
                    <a:lumMod val="50000"/>
                  </a:schemeClr>
                </a:solidFill>
              </a:rPr>
              <a:t>On behalf of </a:t>
            </a:r>
            <a:r>
              <a:rPr lang="en-IN" sz="2800" b="1" dirty="0" smtClean="0">
                <a:solidFill>
                  <a:schemeClr val="accent6">
                    <a:lumMod val="50000"/>
                  </a:schemeClr>
                </a:solidFill>
              </a:rPr>
              <a:t>Electrosteel Castings Ltd, Haldia unit</a:t>
            </a:r>
            <a:endParaRPr lang="en-IN" sz="2800" b="1" dirty="0">
              <a:solidFill>
                <a:schemeClr val="accent6">
                  <a:lumMod val="50000"/>
                </a:schemeClr>
              </a:solidFill>
            </a:endParaRPr>
          </a:p>
        </p:txBody>
      </p:sp>
      <p:sp>
        <p:nvSpPr>
          <p:cNvPr id="4" name="Rectangle 3"/>
          <p:cNvSpPr/>
          <p:nvPr/>
        </p:nvSpPr>
        <p:spPr>
          <a:xfrm>
            <a:off x="975550" y="908623"/>
            <a:ext cx="7073746" cy="3046988"/>
          </a:xfrm>
          <a:prstGeom prst="rect">
            <a:avLst/>
          </a:prstGeom>
        </p:spPr>
        <p:txBody>
          <a:bodyPr wrap="square">
            <a:spAutoFit/>
          </a:bodyPr>
          <a:lstStyle/>
          <a:p>
            <a:r>
              <a:rPr lang="en-IN" sz="4800" dirty="0" smtClean="0">
                <a:solidFill>
                  <a:schemeClr val="accent6">
                    <a:lumMod val="50000"/>
                  </a:schemeClr>
                </a:solidFill>
                <a:latin typeface="Bookman Old Style" panose="02050604050505020204" pitchFamily="18" charset="0"/>
                <a:ea typeface="Calibri" panose="020F0502020204030204" pitchFamily="34" charset="0"/>
              </a:rPr>
              <a:t>Improvement </a:t>
            </a:r>
            <a:r>
              <a:rPr lang="en-IN" sz="4800" dirty="0">
                <a:solidFill>
                  <a:schemeClr val="accent6">
                    <a:lumMod val="50000"/>
                  </a:schemeClr>
                </a:solidFill>
                <a:latin typeface="Bookman Old Style" panose="02050604050505020204" pitchFamily="18" charset="0"/>
                <a:ea typeface="Calibri" panose="020F0502020204030204" pitchFamily="34" charset="0"/>
              </a:rPr>
              <a:t>in Industrial Sustainability with an approach </a:t>
            </a:r>
            <a:r>
              <a:rPr lang="en-IN" sz="4800" dirty="0" smtClean="0">
                <a:solidFill>
                  <a:schemeClr val="accent6">
                    <a:lumMod val="50000"/>
                  </a:schemeClr>
                </a:solidFill>
                <a:latin typeface="Bookman Old Style" panose="02050604050505020204" pitchFamily="18" charset="0"/>
                <a:ea typeface="Calibri" panose="020F0502020204030204" pitchFamily="34" charset="0"/>
              </a:rPr>
              <a:t>to</a:t>
            </a:r>
            <a:endParaRPr lang="en-IN" sz="4800" dirty="0">
              <a:solidFill>
                <a:schemeClr val="accent6">
                  <a:lumMod val="50000"/>
                </a:schemeClr>
              </a:solidFill>
              <a:latin typeface="Bookman Old Style" panose="02050604050505020204" pitchFamily="18" charset="0"/>
            </a:endParaRPr>
          </a:p>
        </p:txBody>
      </p:sp>
      <p:pic>
        <p:nvPicPr>
          <p:cNvPr id="1026" name="Picture 2" descr="Premium Photo | Concept of carbon neutral and net zero emissions. natural  environment a climate-neutral long-term 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4016" y="3323967"/>
            <a:ext cx="3429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5696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logo.JPG"/>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42514"/>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pic>
        <p:nvPicPr>
          <p:cNvPr id="12" name="Picture 3" descr="cid:image023.png@01D41F82.4872A7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p:cNvSpPr>
            <a:spLocks noGrp="1"/>
          </p:cNvSpPr>
          <p:nvPr>
            <p:ph type="dt" sz="half" idx="10"/>
          </p:nvPr>
        </p:nvSpPr>
        <p:spPr>
          <a:xfrm>
            <a:off x="27965" y="6463492"/>
            <a:ext cx="947585" cy="365125"/>
          </a:xfrm>
        </p:spPr>
        <p:txBody>
          <a:bodyPr/>
          <a:lstStyle/>
          <a:p>
            <a:fld id="{48968EB2-4AA9-49C7-BD7F-385365750296}" type="datetime1">
              <a:rPr lang="en-IN" b="1" smtClean="0">
                <a:solidFill>
                  <a:schemeClr val="accent2">
                    <a:lumMod val="75000"/>
                  </a:schemeClr>
                </a:solidFill>
              </a:rPr>
              <a:t>30-11-2023</a:t>
            </a:fld>
            <a:endParaRPr lang="en-US" b="1" dirty="0">
              <a:solidFill>
                <a:schemeClr val="accent2">
                  <a:lumMod val="75000"/>
                </a:schemeClr>
              </a:solidFill>
            </a:endParaRPr>
          </a:p>
        </p:txBody>
      </p:sp>
      <p:sp>
        <p:nvSpPr>
          <p:cNvPr id="14" name="Slide Number Placeholder 13"/>
          <p:cNvSpPr>
            <a:spLocks noGrp="1"/>
          </p:cNvSpPr>
          <p:nvPr>
            <p:ph type="sldNum" sz="quarter" idx="12"/>
          </p:nvPr>
        </p:nvSpPr>
        <p:spPr>
          <a:xfrm>
            <a:off x="11630160" y="6483293"/>
            <a:ext cx="466725" cy="365125"/>
          </a:xfrm>
        </p:spPr>
        <p:txBody>
          <a:bodyPr/>
          <a:lstStyle/>
          <a:p>
            <a:fld id="{D57F1E4F-1CFF-5643-939E-217C01CDF565}" type="slidenum">
              <a:rPr lang="en-US" smtClean="0">
                <a:solidFill>
                  <a:schemeClr val="accent2">
                    <a:lumMod val="75000"/>
                  </a:schemeClr>
                </a:solidFill>
              </a:rPr>
              <a:pPr/>
              <a:t>10</a:t>
            </a:fld>
            <a:endParaRPr lang="en-US" dirty="0">
              <a:solidFill>
                <a:schemeClr val="accent2">
                  <a:lumMod val="75000"/>
                </a:schemeClr>
              </a:solidFill>
            </a:endParaRPr>
          </a:p>
        </p:txBody>
      </p:sp>
      <p:pic>
        <p:nvPicPr>
          <p:cNvPr id="18" name="Picture 17"/>
          <p:cNvPicPr>
            <a:picLocks noChangeAspect="1"/>
          </p:cNvPicPr>
          <p:nvPr/>
        </p:nvPicPr>
        <p:blipFill>
          <a:blip r:embed="rId6"/>
          <a:stretch>
            <a:fillRect/>
          </a:stretch>
        </p:blipFill>
        <p:spPr>
          <a:xfrm>
            <a:off x="1412523" y="1764406"/>
            <a:ext cx="9285668" cy="4314423"/>
          </a:xfrm>
          <a:prstGeom prst="rect">
            <a:avLst/>
          </a:prstGeom>
        </p:spPr>
      </p:pic>
      <p:sp>
        <p:nvSpPr>
          <p:cNvPr id="27" name="Title 1"/>
          <p:cNvSpPr txBox="1">
            <a:spLocks/>
          </p:cNvSpPr>
          <p:nvPr/>
        </p:nvSpPr>
        <p:spPr>
          <a:xfrm>
            <a:off x="1773387" y="729717"/>
            <a:ext cx="8563940" cy="533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u="sng" dirty="0" smtClean="0">
                <a:solidFill>
                  <a:schemeClr val="tx2">
                    <a:lumMod val="50000"/>
                  </a:schemeClr>
                </a:solidFill>
                <a:latin typeface="Bell MT" panose="02020503060305020303" pitchFamily="18" charset="0"/>
              </a:rPr>
              <a:t>REDUCTION OF CO2 EMISSION THROUGH WASTE GAS POWER GENERATION</a:t>
            </a:r>
            <a:endParaRPr lang="en-IN" sz="2000" b="1" u="sng" dirty="0">
              <a:solidFill>
                <a:schemeClr val="tx2">
                  <a:lumMod val="50000"/>
                </a:schemeClr>
              </a:solidFill>
              <a:latin typeface="Bell MT" panose="02020503060305020303" pitchFamily="18" charset="0"/>
            </a:endParaRPr>
          </a:p>
        </p:txBody>
      </p:sp>
    </p:spTree>
    <p:extLst>
      <p:ext uri="{BB962C8B-B14F-4D97-AF65-F5344CB8AC3E}">
        <p14:creationId xmlns:p14="http://schemas.microsoft.com/office/powerpoint/2010/main" val="1838016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0" y="6492875"/>
            <a:ext cx="1068977" cy="365125"/>
          </a:xfrm>
        </p:spPr>
        <p:txBody>
          <a:bodyPr/>
          <a:lstStyle/>
          <a:p>
            <a:fld id="{6304F4AC-24F2-425F-A205-DA477F032496}" type="datetime1">
              <a:rPr lang="en-IN" smtClean="0">
                <a:solidFill>
                  <a:srgbClr val="C00000"/>
                </a:solidFill>
              </a:rPr>
              <a:t>30-11-2023</a:t>
            </a:fld>
            <a:endParaRPr lang="en-US" dirty="0">
              <a:solidFill>
                <a:srgbClr val="C00000"/>
              </a:solidFill>
            </a:endParaRPr>
          </a:p>
        </p:txBody>
      </p:sp>
      <p:sp>
        <p:nvSpPr>
          <p:cNvPr id="6" name="Slide Number Placeholder 5"/>
          <p:cNvSpPr>
            <a:spLocks noGrp="1"/>
          </p:cNvSpPr>
          <p:nvPr>
            <p:ph type="sldNum" sz="quarter" idx="12"/>
          </p:nvPr>
        </p:nvSpPr>
        <p:spPr>
          <a:xfrm>
            <a:off x="11755075" y="6492874"/>
            <a:ext cx="341810" cy="365125"/>
          </a:xfrm>
        </p:spPr>
        <p:txBody>
          <a:bodyPr/>
          <a:lstStyle/>
          <a:p>
            <a:fld id="{D57F1E4F-1CFF-5643-939E-217C01CDF565}" type="slidenum">
              <a:rPr lang="en-US" smtClean="0">
                <a:solidFill>
                  <a:srgbClr val="C00000"/>
                </a:solidFill>
              </a:rPr>
              <a:pPr/>
              <a:t>11</a:t>
            </a:fld>
            <a:endParaRPr lang="en-US" dirty="0">
              <a:solidFill>
                <a:srgbClr val="C00000"/>
              </a:solidFill>
            </a:endParaRPr>
          </a:p>
        </p:txBody>
      </p:sp>
      <p:pic>
        <p:nvPicPr>
          <p:cNvPr id="4" name="Picture 5" descr="logo.JPG"/>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81150"/>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pic>
        <p:nvPicPr>
          <p:cNvPr id="7" name="Picture 3" descr="cid:image023.png@01D41F82.4872A7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a:srcRect t="51042"/>
          <a:stretch/>
        </p:blipFill>
        <p:spPr>
          <a:xfrm>
            <a:off x="7862264" y="4008274"/>
            <a:ext cx="3549993" cy="2407002"/>
          </a:xfrm>
          <a:prstGeom prst="rect">
            <a:avLst/>
          </a:prstGeom>
        </p:spPr>
      </p:pic>
      <p:pic>
        <p:nvPicPr>
          <p:cNvPr id="3" name="Picture 2"/>
          <p:cNvPicPr>
            <a:picLocks noChangeAspect="1"/>
          </p:cNvPicPr>
          <p:nvPr/>
        </p:nvPicPr>
        <p:blipFill>
          <a:blip r:embed="rId6"/>
          <a:stretch>
            <a:fillRect/>
          </a:stretch>
        </p:blipFill>
        <p:spPr>
          <a:xfrm>
            <a:off x="1068977" y="2447629"/>
            <a:ext cx="2883658" cy="1932599"/>
          </a:xfrm>
          <a:prstGeom prst="rect">
            <a:avLst/>
          </a:prstGeom>
        </p:spPr>
      </p:pic>
      <p:pic>
        <p:nvPicPr>
          <p:cNvPr id="9" name="Picture 8"/>
          <p:cNvPicPr>
            <a:picLocks noChangeAspect="1"/>
          </p:cNvPicPr>
          <p:nvPr/>
        </p:nvPicPr>
        <p:blipFill>
          <a:blip r:embed="rId7"/>
          <a:stretch>
            <a:fillRect/>
          </a:stretch>
        </p:blipFill>
        <p:spPr>
          <a:xfrm>
            <a:off x="1068977" y="4457826"/>
            <a:ext cx="2883658" cy="1957450"/>
          </a:xfrm>
          <a:prstGeom prst="rect">
            <a:avLst/>
          </a:prstGeom>
        </p:spPr>
      </p:pic>
      <p:sp>
        <p:nvSpPr>
          <p:cNvPr id="10" name="TextBox 9"/>
          <p:cNvSpPr txBox="1"/>
          <p:nvPr/>
        </p:nvSpPr>
        <p:spPr>
          <a:xfrm>
            <a:off x="1068977" y="347290"/>
            <a:ext cx="7759700" cy="954107"/>
          </a:xfrm>
          <a:prstGeom prst="rect">
            <a:avLst/>
          </a:prstGeom>
          <a:noFill/>
        </p:spPr>
        <p:txBody>
          <a:bodyPr wrap="square" rtlCol="0">
            <a:spAutoFit/>
          </a:bodyPr>
          <a:lstStyle/>
          <a:p>
            <a:r>
              <a:rPr lang="en-IN" sz="2800" b="1" u="sng" dirty="0" smtClean="0">
                <a:solidFill>
                  <a:srgbClr val="C00000"/>
                </a:solidFill>
                <a:latin typeface="Palatino Linotype" panose="02040502050505030304" pitchFamily="18" charset="0"/>
              </a:rPr>
              <a:t>Sustainability enhancement through adopting new technology.</a:t>
            </a:r>
            <a:endParaRPr lang="en-IN" sz="2800" b="1" u="sng" dirty="0">
              <a:solidFill>
                <a:srgbClr val="C00000"/>
              </a:solidFill>
              <a:latin typeface="Palatino Linotype" panose="02040502050505030304" pitchFamily="18" charset="0"/>
            </a:endParaRPr>
          </a:p>
        </p:txBody>
      </p:sp>
      <p:sp>
        <p:nvSpPr>
          <p:cNvPr id="11" name="TextBox 10"/>
          <p:cNvSpPr txBox="1"/>
          <p:nvPr/>
        </p:nvSpPr>
        <p:spPr>
          <a:xfrm>
            <a:off x="1068977" y="1434276"/>
            <a:ext cx="9649823" cy="923330"/>
          </a:xfrm>
          <a:prstGeom prst="rect">
            <a:avLst/>
          </a:prstGeom>
          <a:noFill/>
        </p:spPr>
        <p:txBody>
          <a:bodyPr wrap="square" rtlCol="0">
            <a:spAutoFit/>
          </a:bodyPr>
          <a:lstStyle/>
          <a:p>
            <a:pPr algn="just"/>
            <a:r>
              <a:rPr lang="en-US" dirty="0"/>
              <a:t>L</a:t>
            </a:r>
            <a:r>
              <a:rPr lang="en-US" dirty="0" smtClean="0"/>
              <a:t>ocal grid at 33kV level is too much volatile </a:t>
            </a:r>
            <a:r>
              <a:rPr lang="en-US" dirty="0"/>
              <a:t>and frequent voltage dips </a:t>
            </a:r>
            <a:r>
              <a:rPr lang="en-US" dirty="0" smtClean="0"/>
              <a:t>caused </a:t>
            </a:r>
            <a:r>
              <a:rPr lang="en-US" dirty="0"/>
              <a:t>regular tripping of </a:t>
            </a:r>
            <a:r>
              <a:rPr lang="en-US" dirty="0" smtClean="0"/>
              <a:t>the sophisticated drives of Auxiliary system of Power Plant. The problem aggravated during the monsoon</a:t>
            </a:r>
            <a:r>
              <a:rPr lang="en-US" dirty="0"/>
              <a:t>. This resulted in significant </a:t>
            </a:r>
            <a:r>
              <a:rPr lang="en-US" dirty="0" smtClean="0"/>
              <a:t>downtime and </a:t>
            </a:r>
            <a:r>
              <a:rPr lang="en-US" dirty="0"/>
              <a:t>subsequently </a:t>
            </a:r>
            <a:r>
              <a:rPr lang="en-US" dirty="0" smtClean="0"/>
              <a:t>loss </a:t>
            </a:r>
            <a:r>
              <a:rPr lang="en-US" dirty="0"/>
              <a:t>of </a:t>
            </a:r>
            <a:r>
              <a:rPr lang="en-US" dirty="0" smtClean="0"/>
              <a:t>Generation.</a:t>
            </a:r>
            <a:endParaRPr lang="en-IN" dirty="0"/>
          </a:p>
        </p:txBody>
      </p:sp>
      <p:sp>
        <p:nvSpPr>
          <p:cNvPr id="12" name="TextBox 11"/>
          <p:cNvSpPr txBox="1"/>
          <p:nvPr/>
        </p:nvSpPr>
        <p:spPr>
          <a:xfrm>
            <a:off x="4201592" y="3159302"/>
            <a:ext cx="6517208" cy="646331"/>
          </a:xfrm>
          <a:prstGeom prst="rect">
            <a:avLst/>
          </a:prstGeom>
          <a:noFill/>
        </p:spPr>
        <p:txBody>
          <a:bodyPr wrap="square" rtlCol="0">
            <a:spAutoFit/>
          </a:bodyPr>
          <a:lstStyle/>
          <a:p>
            <a:pPr algn="just"/>
            <a:r>
              <a:rPr lang="en-US" dirty="0" smtClean="0"/>
              <a:t>To overcome the system, we introduced only single battery bank with a DC-DC converter backup system for all the auxiliary system. </a:t>
            </a:r>
            <a:endParaRPr lang="en-IN" dirty="0"/>
          </a:p>
        </p:txBody>
      </p:sp>
      <p:sp>
        <p:nvSpPr>
          <p:cNvPr id="13" name="TextBox 12"/>
          <p:cNvSpPr txBox="1"/>
          <p:nvPr/>
        </p:nvSpPr>
        <p:spPr>
          <a:xfrm>
            <a:off x="4201592" y="4268560"/>
            <a:ext cx="3411715" cy="2031325"/>
          </a:xfrm>
          <a:prstGeom prst="rect">
            <a:avLst/>
          </a:prstGeom>
          <a:noFill/>
        </p:spPr>
        <p:txBody>
          <a:bodyPr wrap="square" rtlCol="0">
            <a:spAutoFit/>
          </a:bodyPr>
          <a:lstStyle/>
          <a:p>
            <a:pPr algn="just"/>
            <a:r>
              <a:rPr lang="en-US" dirty="0"/>
              <a:t>During normal condition drives are running from the mains and when there is a voltage sag in mains, power is </a:t>
            </a:r>
            <a:r>
              <a:rPr lang="en-US" dirty="0" smtClean="0"/>
              <a:t>automatically transmitted </a:t>
            </a:r>
            <a:r>
              <a:rPr lang="en-US" dirty="0"/>
              <a:t>to all the drives from battery to provided uninterrupted running of drives.</a:t>
            </a:r>
            <a:endParaRPr lang="en-IN" dirty="0"/>
          </a:p>
        </p:txBody>
      </p:sp>
    </p:spTree>
    <p:extLst>
      <p:ext uri="{BB962C8B-B14F-4D97-AF65-F5344CB8AC3E}">
        <p14:creationId xmlns:p14="http://schemas.microsoft.com/office/powerpoint/2010/main" val="3142456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logo.JPG"/>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42514"/>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pic>
        <p:nvPicPr>
          <p:cNvPr id="12" name="Picture 3" descr="cid:image023.png@01D41F82.4872A7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p:cNvSpPr>
            <a:spLocks noGrp="1"/>
          </p:cNvSpPr>
          <p:nvPr>
            <p:ph type="dt" sz="half" idx="10"/>
          </p:nvPr>
        </p:nvSpPr>
        <p:spPr>
          <a:xfrm>
            <a:off x="27965" y="6463492"/>
            <a:ext cx="947585" cy="365125"/>
          </a:xfrm>
        </p:spPr>
        <p:txBody>
          <a:bodyPr/>
          <a:lstStyle/>
          <a:p>
            <a:fld id="{48968EB2-4AA9-49C7-BD7F-385365750296}" type="datetime1">
              <a:rPr lang="en-IN" b="1" smtClean="0">
                <a:solidFill>
                  <a:schemeClr val="accent2">
                    <a:lumMod val="75000"/>
                  </a:schemeClr>
                </a:solidFill>
              </a:rPr>
              <a:t>30-11-2023</a:t>
            </a:fld>
            <a:endParaRPr lang="en-US" b="1" dirty="0">
              <a:solidFill>
                <a:schemeClr val="accent2">
                  <a:lumMod val="75000"/>
                </a:schemeClr>
              </a:solidFill>
            </a:endParaRPr>
          </a:p>
        </p:txBody>
      </p:sp>
      <p:sp>
        <p:nvSpPr>
          <p:cNvPr id="14" name="Slide Number Placeholder 13"/>
          <p:cNvSpPr>
            <a:spLocks noGrp="1"/>
          </p:cNvSpPr>
          <p:nvPr>
            <p:ph type="sldNum" sz="quarter" idx="12"/>
          </p:nvPr>
        </p:nvSpPr>
        <p:spPr>
          <a:xfrm>
            <a:off x="11630160" y="6483293"/>
            <a:ext cx="466725" cy="365125"/>
          </a:xfrm>
        </p:spPr>
        <p:txBody>
          <a:bodyPr/>
          <a:lstStyle/>
          <a:p>
            <a:fld id="{D57F1E4F-1CFF-5643-939E-217C01CDF565}" type="slidenum">
              <a:rPr lang="en-US" smtClean="0">
                <a:solidFill>
                  <a:schemeClr val="accent2">
                    <a:lumMod val="75000"/>
                  </a:schemeClr>
                </a:solidFill>
              </a:rPr>
              <a:pPr/>
              <a:t>12</a:t>
            </a:fld>
            <a:endParaRPr lang="en-US" dirty="0">
              <a:solidFill>
                <a:schemeClr val="accent2">
                  <a:lumMod val="75000"/>
                </a:schemeClr>
              </a:solidFill>
            </a:endParaRPr>
          </a:p>
        </p:txBody>
      </p:sp>
      <p:sp>
        <p:nvSpPr>
          <p:cNvPr id="7" name="TextBox 6"/>
          <p:cNvSpPr txBox="1"/>
          <p:nvPr/>
        </p:nvSpPr>
        <p:spPr>
          <a:xfrm>
            <a:off x="647113" y="952545"/>
            <a:ext cx="7582487" cy="954107"/>
          </a:xfrm>
          <a:prstGeom prst="rect">
            <a:avLst/>
          </a:prstGeom>
          <a:noFill/>
        </p:spPr>
        <p:txBody>
          <a:bodyPr wrap="square" rtlCol="0">
            <a:spAutoFit/>
          </a:bodyPr>
          <a:lstStyle/>
          <a:p>
            <a:r>
              <a:rPr lang="en-IN" sz="2800" u="sng" dirty="0" smtClean="0">
                <a:solidFill>
                  <a:srgbClr val="C00000"/>
                </a:solidFill>
                <a:latin typeface="Palatino Linotype" panose="02040502050505030304" pitchFamily="18" charset="0"/>
              </a:rPr>
              <a:t>Reduction of Carbon emission by using Ductile Iron(DI) scrap </a:t>
            </a:r>
            <a:r>
              <a:rPr lang="en-IN" sz="2800" dirty="0" smtClean="0">
                <a:solidFill>
                  <a:srgbClr val="C00000"/>
                </a:solidFill>
                <a:latin typeface="Palatino Linotype" panose="02040502050505030304" pitchFamily="18" charset="0"/>
              </a:rPr>
              <a:t>:</a:t>
            </a:r>
          </a:p>
        </p:txBody>
      </p:sp>
      <p:sp>
        <p:nvSpPr>
          <p:cNvPr id="8" name="TextBox 7"/>
          <p:cNvSpPr txBox="1"/>
          <p:nvPr/>
        </p:nvSpPr>
        <p:spPr>
          <a:xfrm>
            <a:off x="975550" y="2368318"/>
            <a:ext cx="10654610" cy="523220"/>
          </a:xfrm>
          <a:prstGeom prst="rect">
            <a:avLst/>
          </a:prstGeom>
          <a:noFill/>
        </p:spPr>
        <p:txBody>
          <a:bodyPr wrap="square" rtlCol="0">
            <a:spAutoFit/>
          </a:bodyPr>
          <a:lstStyle/>
          <a:p>
            <a:endParaRPr lang="en-IN" sz="2800" dirty="0" smtClean="0">
              <a:solidFill>
                <a:srgbClr val="0070C0"/>
              </a:solidFill>
              <a:latin typeface="Palatino Linotype" panose="02040502050505030304" pitchFamily="18" charset="0"/>
            </a:endParaRPr>
          </a:p>
        </p:txBody>
      </p:sp>
      <p:sp>
        <p:nvSpPr>
          <p:cNvPr id="2" name="Rectangle 1"/>
          <p:cNvSpPr/>
          <p:nvPr/>
        </p:nvSpPr>
        <p:spPr>
          <a:xfrm>
            <a:off x="4515374" y="2043626"/>
            <a:ext cx="4163347" cy="3785652"/>
          </a:xfrm>
          <a:prstGeom prst="rect">
            <a:avLst/>
          </a:prstGeom>
        </p:spPr>
        <p:txBody>
          <a:bodyPr wrap="square">
            <a:spAutoFit/>
          </a:bodyPr>
          <a:lstStyle/>
          <a:p>
            <a:pPr algn="just"/>
            <a:r>
              <a:rPr lang="en-IN" sz="2400" dirty="0" smtClean="0">
                <a:solidFill>
                  <a:srgbClr val="0070C0"/>
                </a:solidFill>
                <a:latin typeface="Rockwell" panose="02060603020205020403" pitchFamily="18" charset="0"/>
              </a:rPr>
              <a:t>Ductile Iron (DI) pipe fittings, are now manufacturing from 100% DI scraps which are generated during pipe manufacturing process in our mother plant at Khardha. </a:t>
            </a:r>
          </a:p>
          <a:p>
            <a:pPr algn="just"/>
            <a:r>
              <a:rPr lang="en-IN" sz="2400" dirty="0" smtClean="0">
                <a:solidFill>
                  <a:srgbClr val="0070C0"/>
                </a:solidFill>
                <a:latin typeface="Rockwell" panose="02060603020205020403" pitchFamily="18" charset="0"/>
              </a:rPr>
              <a:t>This is an another step towards prohibiting new CO</a:t>
            </a:r>
            <a:r>
              <a:rPr lang="en-IN" sz="2400" baseline="-25000" dirty="0" smtClean="0">
                <a:solidFill>
                  <a:srgbClr val="0070C0"/>
                </a:solidFill>
                <a:latin typeface="Rockwell" panose="02060603020205020403" pitchFamily="18" charset="0"/>
              </a:rPr>
              <a:t>2</a:t>
            </a:r>
            <a:r>
              <a:rPr lang="en-IN" sz="2400" dirty="0" smtClean="0">
                <a:solidFill>
                  <a:srgbClr val="0070C0"/>
                </a:solidFill>
                <a:latin typeface="Rockwell" panose="02060603020205020403" pitchFamily="18" charset="0"/>
              </a:rPr>
              <a:t> emissions. </a:t>
            </a:r>
            <a:endParaRPr lang="en-IN" sz="2400" dirty="0">
              <a:solidFill>
                <a:srgbClr val="0070C0"/>
              </a:solidFill>
              <a:latin typeface="Rockwell" panose="02060603020205020403" pitchFamily="18" charset="0"/>
            </a:endParaRPr>
          </a:p>
        </p:txBody>
      </p:sp>
      <p:pic>
        <p:nvPicPr>
          <p:cNvPr id="1026" name="ymail_attachmentIdf6ae9df4-07f1-4b49-9ff6-84c4ff689dbe" descr="f6ae9df4-07f1-4b49-9ff6-84c4ff689dbe"/>
          <p:cNvPicPr>
            <a:picLocks noChangeAspect="1" noChangeArrowheads="1"/>
          </p:cNvPicPr>
          <p:nvPr/>
        </p:nvPicPr>
        <p:blipFill rotWithShape="1">
          <a:blip r:embed="rId6">
            <a:extLst>
              <a:ext uri="{28A0092B-C50C-407E-A947-70E740481C1C}">
                <a14:useLocalDpi xmlns:a14="http://schemas.microsoft.com/office/drawing/2010/main" val="0"/>
              </a:ext>
            </a:extLst>
          </a:blip>
          <a:srcRect l="41445" t="21886" r="17722" b="27152"/>
          <a:stretch/>
        </p:blipFill>
        <p:spPr bwMode="auto">
          <a:xfrm>
            <a:off x="386713" y="2629928"/>
            <a:ext cx="3987800" cy="279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ymail_attachmentId103e7018-cdc5-4417-b736-347e5426a376" descr="103e7018-cdc5-4417-b736-347e5426a376"/>
          <p:cNvPicPr>
            <a:picLocks noChangeAspect="1" noChangeArrowheads="1"/>
          </p:cNvPicPr>
          <p:nvPr/>
        </p:nvPicPr>
        <p:blipFill rotWithShape="1">
          <a:blip r:embed="rId7">
            <a:extLst>
              <a:ext uri="{28A0092B-C50C-407E-A947-70E740481C1C}">
                <a14:useLocalDpi xmlns:a14="http://schemas.microsoft.com/office/drawing/2010/main" val="0"/>
              </a:ext>
            </a:extLst>
          </a:blip>
          <a:srcRect l="40533" b="39114"/>
          <a:stretch/>
        </p:blipFill>
        <p:spPr bwMode="auto">
          <a:xfrm>
            <a:off x="8912083" y="2445109"/>
            <a:ext cx="2951439" cy="298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5472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logo.JPG"/>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42514"/>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pic>
        <p:nvPicPr>
          <p:cNvPr id="12" name="Picture 3" descr="cid:image023.png@01D41F82.4872A7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p:cNvSpPr>
            <a:spLocks noGrp="1"/>
          </p:cNvSpPr>
          <p:nvPr>
            <p:ph type="dt" sz="half" idx="10"/>
          </p:nvPr>
        </p:nvSpPr>
        <p:spPr>
          <a:xfrm>
            <a:off x="27965" y="6463492"/>
            <a:ext cx="947585" cy="365125"/>
          </a:xfrm>
        </p:spPr>
        <p:txBody>
          <a:bodyPr/>
          <a:lstStyle/>
          <a:p>
            <a:fld id="{48968EB2-4AA9-49C7-BD7F-385365750296}" type="datetime1">
              <a:rPr lang="en-IN" b="1" smtClean="0">
                <a:solidFill>
                  <a:schemeClr val="accent2">
                    <a:lumMod val="75000"/>
                  </a:schemeClr>
                </a:solidFill>
              </a:rPr>
              <a:t>30-11-2023</a:t>
            </a:fld>
            <a:endParaRPr lang="en-US" b="1" dirty="0">
              <a:solidFill>
                <a:schemeClr val="accent2">
                  <a:lumMod val="75000"/>
                </a:schemeClr>
              </a:solidFill>
            </a:endParaRPr>
          </a:p>
        </p:txBody>
      </p:sp>
      <p:sp>
        <p:nvSpPr>
          <p:cNvPr id="14" name="Slide Number Placeholder 13"/>
          <p:cNvSpPr>
            <a:spLocks noGrp="1"/>
          </p:cNvSpPr>
          <p:nvPr>
            <p:ph type="sldNum" sz="quarter" idx="12"/>
          </p:nvPr>
        </p:nvSpPr>
        <p:spPr>
          <a:xfrm>
            <a:off x="11630160" y="6483293"/>
            <a:ext cx="466725" cy="365125"/>
          </a:xfrm>
        </p:spPr>
        <p:txBody>
          <a:bodyPr/>
          <a:lstStyle/>
          <a:p>
            <a:fld id="{D57F1E4F-1CFF-5643-939E-217C01CDF565}" type="slidenum">
              <a:rPr lang="en-US" smtClean="0">
                <a:solidFill>
                  <a:schemeClr val="accent2">
                    <a:lumMod val="75000"/>
                  </a:schemeClr>
                </a:solidFill>
              </a:rPr>
              <a:pPr/>
              <a:t>13</a:t>
            </a:fld>
            <a:endParaRPr lang="en-US" dirty="0">
              <a:solidFill>
                <a:schemeClr val="accent2">
                  <a:lumMod val="75000"/>
                </a:schemeClr>
              </a:solidFill>
            </a:endParaRPr>
          </a:p>
        </p:txBody>
      </p:sp>
      <p:sp>
        <p:nvSpPr>
          <p:cNvPr id="7" name="TextBox 6"/>
          <p:cNvSpPr txBox="1"/>
          <p:nvPr/>
        </p:nvSpPr>
        <p:spPr>
          <a:xfrm>
            <a:off x="779123" y="509774"/>
            <a:ext cx="8661987" cy="954107"/>
          </a:xfrm>
          <a:prstGeom prst="rect">
            <a:avLst/>
          </a:prstGeom>
          <a:noFill/>
        </p:spPr>
        <p:txBody>
          <a:bodyPr wrap="square" rtlCol="0">
            <a:spAutoFit/>
          </a:bodyPr>
          <a:lstStyle/>
          <a:p>
            <a:r>
              <a:rPr lang="en-IN" sz="2800" u="sng" dirty="0" smtClean="0">
                <a:solidFill>
                  <a:srgbClr val="C00000"/>
                </a:solidFill>
                <a:latin typeface="Palatino Linotype" panose="02040502050505030304" pitchFamily="18" charset="0"/>
              </a:rPr>
              <a:t>Introduction of Battery operated vehicle for reduction of fossil fuel </a:t>
            </a:r>
            <a:r>
              <a:rPr lang="en-IN" sz="2800" dirty="0" smtClean="0">
                <a:solidFill>
                  <a:srgbClr val="C00000"/>
                </a:solidFill>
                <a:latin typeface="Palatino Linotype" panose="02040502050505030304" pitchFamily="18" charset="0"/>
              </a:rPr>
              <a:t>:</a:t>
            </a:r>
          </a:p>
        </p:txBody>
      </p:sp>
      <p:pic>
        <p:nvPicPr>
          <p:cNvPr id="3" name="Picture 2"/>
          <p:cNvPicPr>
            <a:picLocks noChangeAspect="1"/>
          </p:cNvPicPr>
          <p:nvPr/>
        </p:nvPicPr>
        <p:blipFill rotWithShape="1">
          <a:blip r:embed="rId6"/>
          <a:srcRect b="35741"/>
          <a:stretch/>
        </p:blipFill>
        <p:spPr>
          <a:xfrm>
            <a:off x="779123" y="2119662"/>
            <a:ext cx="2675277" cy="2486932"/>
          </a:xfrm>
          <a:prstGeom prst="rect">
            <a:avLst/>
          </a:prstGeom>
        </p:spPr>
      </p:pic>
      <p:sp>
        <p:nvSpPr>
          <p:cNvPr id="10" name="Rectangle 9"/>
          <p:cNvSpPr/>
          <p:nvPr/>
        </p:nvSpPr>
        <p:spPr>
          <a:xfrm>
            <a:off x="3650829" y="1605667"/>
            <a:ext cx="4762227" cy="1938992"/>
          </a:xfrm>
          <a:prstGeom prst="rect">
            <a:avLst/>
          </a:prstGeom>
          <a:solidFill>
            <a:schemeClr val="accent3">
              <a:lumMod val="75000"/>
            </a:schemeClr>
          </a:solidFill>
        </p:spPr>
        <p:txBody>
          <a:bodyPr wrap="square">
            <a:spAutoFit/>
          </a:bodyPr>
          <a:lstStyle/>
          <a:p>
            <a:pPr algn="just"/>
            <a:r>
              <a:rPr lang="en-IN" sz="2400" dirty="0" smtClean="0">
                <a:solidFill>
                  <a:schemeClr val="bg1"/>
                </a:solidFill>
                <a:latin typeface="Rockwell" panose="02060603020205020403" pitchFamily="18" charset="0"/>
              </a:rPr>
              <a:t>Battery operated electric vans, electric stackers &amp; electric fork- lifts are using inside the entire plant premises to reduce the direct use of fossil fuel.</a:t>
            </a:r>
            <a:endParaRPr lang="en-IN" sz="2400" dirty="0">
              <a:solidFill>
                <a:schemeClr val="bg1"/>
              </a:solidFill>
              <a:latin typeface="Rockwell" panose="02060603020205020403" pitchFamily="18" charset="0"/>
            </a:endParaRPr>
          </a:p>
        </p:txBody>
      </p:sp>
      <p:pic>
        <p:nvPicPr>
          <p:cNvPr id="4" name="Picture 3"/>
          <p:cNvPicPr>
            <a:picLocks noChangeAspect="1"/>
          </p:cNvPicPr>
          <p:nvPr/>
        </p:nvPicPr>
        <p:blipFill rotWithShape="1">
          <a:blip r:embed="rId7"/>
          <a:srcRect t="7407"/>
          <a:stretch/>
        </p:blipFill>
        <p:spPr>
          <a:xfrm>
            <a:off x="8609485" y="2119662"/>
            <a:ext cx="2953769" cy="2705742"/>
          </a:xfrm>
          <a:prstGeom prst="rect">
            <a:avLst/>
          </a:prstGeom>
        </p:spPr>
      </p:pic>
      <p:sp>
        <p:nvSpPr>
          <p:cNvPr id="2" name="TextBox 1"/>
          <p:cNvSpPr txBox="1"/>
          <p:nvPr/>
        </p:nvSpPr>
        <p:spPr>
          <a:xfrm>
            <a:off x="1483934" y="4703108"/>
            <a:ext cx="1426691" cy="400110"/>
          </a:xfrm>
          <a:prstGeom prst="rect">
            <a:avLst/>
          </a:prstGeom>
          <a:noFill/>
        </p:spPr>
        <p:txBody>
          <a:bodyPr wrap="square" rtlCol="0">
            <a:spAutoFit/>
          </a:bodyPr>
          <a:lstStyle/>
          <a:p>
            <a:r>
              <a:rPr lang="en-IN" sz="2000" b="1" dirty="0" smtClean="0">
                <a:solidFill>
                  <a:srgbClr val="FF6600"/>
                </a:solidFill>
                <a:latin typeface="72" panose="020B0503030000000003" pitchFamily="34" charset="0"/>
                <a:cs typeface="72" panose="020B0503030000000003" pitchFamily="34" charset="0"/>
              </a:rPr>
              <a:t>e-Vehicle</a:t>
            </a:r>
            <a:endParaRPr lang="en-IN" sz="2000" b="1" dirty="0">
              <a:solidFill>
                <a:srgbClr val="FF6600"/>
              </a:solidFill>
              <a:latin typeface="72" panose="020B0503030000000003" pitchFamily="34" charset="0"/>
              <a:cs typeface="72" panose="020B0503030000000003" pitchFamily="34" charset="0"/>
            </a:endParaRPr>
          </a:p>
        </p:txBody>
      </p:sp>
      <p:sp>
        <p:nvSpPr>
          <p:cNvPr id="11" name="TextBox 10"/>
          <p:cNvSpPr txBox="1"/>
          <p:nvPr/>
        </p:nvSpPr>
        <p:spPr>
          <a:xfrm>
            <a:off x="9309100" y="4912724"/>
            <a:ext cx="1426691" cy="400110"/>
          </a:xfrm>
          <a:prstGeom prst="rect">
            <a:avLst/>
          </a:prstGeom>
          <a:noFill/>
        </p:spPr>
        <p:txBody>
          <a:bodyPr wrap="square" rtlCol="0">
            <a:spAutoFit/>
          </a:bodyPr>
          <a:lstStyle/>
          <a:p>
            <a:r>
              <a:rPr lang="en-IN" sz="2000" b="1" dirty="0">
                <a:solidFill>
                  <a:srgbClr val="FF6600"/>
                </a:solidFill>
                <a:latin typeface="72" panose="020B0503030000000003" pitchFamily="34" charset="0"/>
                <a:cs typeface="72" panose="020B0503030000000003" pitchFamily="34" charset="0"/>
              </a:rPr>
              <a:t>e</a:t>
            </a:r>
            <a:r>
              <a:rPr lang="en-IN" sz="2000" b="1" dirty="0" smtClean="0">
                <a:solidFill>
                  <a:srgbClr val="FF6600"/>
                </a:solidFill>
                <a:latin typeface="72" panose="020B0503030000000003" pitchFamily="34" charset="0"/>
                <a:cs typeface="72" panose="020B0503030000000003" pitchFamily="34" charset="0"/>
              </a:rPr>
              <a:t>-Forklift</a:t>
            </a:r>
            <a:endParaRPr lang="en-IN" sz="2000" b="1" dirty="0">
              <a:solidFill>
                <a:srgbClr val="FF6600"/>
              </a:solidFill>
              <a:latin typeface="72" panose="020B0503030000000003" pitchFamily="34" charset="0"/>
              <a:cs typeface="72" panose="020B0503030000000003" pitchFamily="34" charset="0"/>
            </a:endParaRPr>
          </a:p>
        </p:txBody>
      </p:sp>
      <p:pic>
        <p:nvPicPr>
          <p:cNvPr id="5" name="Picture 4"/>
          <p:cNvPicPr>
            <a:picLocks noChangeAspect="1"/>
          </p:cNvPicPr>
          <p:nvPr/>
        </p:nvPicPr>
        <p:blipFill>
          <a:blip r:embed="rId8"/>
          <a:stretch>
            <a:fillRect/>
          </a:stretch>
        </p:blipFill>
        <p:spPr>
          <a:xfrm>
            <a:off x="4379108" y="3686446"/>
            <a:ext cx="3503054" cy="3028254"/>
          </a:xfrm>
          <a:prstGeom prst="rect">
            <a:avLst/>
          </a:prstGeom>
        </p:spPr>
      </p:pic>
      <p:sp>
        <p:nvSpPr>
          <p:cNvPr id="15" name="TextBox 14"/>
          <p:cNvSpPr txBox="1"/>
          <p:nvPr/>
        </p:nvSpPr>
        <p:spPr>
          <a:xfrm>
            <a:off x="8014419" y="6083183"/>
            <a:ext cx="1426691" cy="400110"/>
          </a:xfrm>
          <a:prstGeom prst="rect">
            <a:avLst/>
          </a:prstGeom>
          <a:noFill/>
        </p:spPr>
        <p:txBody>
          <a:bodyPr wrap="square" rtlCol="0">
            <a:spAutoFit/>
          </a:bodyPr>
          <a:lstStyle/>
          <a:p>
            <a:r>
              <a:rPr lang="en-IN" sz="2000" b="1" dirty="0" smtClean="0">
                <a:solidFill>
                  <a:srgbClr val="FF6600"/>
                </a:solidFill>
                <a:latin typeface="72" panose="020B0503030000000003" pitchFamily="34" charset="0"/>
                <a:cs typeface="72" panose="020B0503030000000003" pitchFamily="34" charset="0"/>
              </a:rPr>
              <a:t>e-Stacker</a:t>
            </a:r>
            <a:endParaRPr lang="en-IN" sz="2000" b="1" dirty="0">
              <a:solidFill>
                <a:srgbClr val="FF6600"/>
              </a:solidFill>
              <a:latin typeface="72" panose="020B0503030000000003" pitchFamily="34" charset="0"/>
              <a:cs typeface="72" panose="020B0503030000000003" pitchFamily="34" charset="0"/>
            </a:endParaRPr>
          </a:p>
        </p:txBody>
      </p:sp>
    </p:spTree>
    <p:extLst>
      <p:ext uri="{BB962C8B-B14F-4D97-AF65-F5344CB8AC3E}">
        <p14:creationId xmlns:p14="http://schemas.microsoft.com/office/powerpoint/2010/main" val="34345905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logo.JPG"/>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42514"/>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pic>
        <p:nvPicPr>
          <p:cNvPr id="12" name="Picture 3" descr="cid:image023.png@01D41F82.4872A7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p:cNvSpPr>
            <a:spLocks noGrp="1"/>
          </p:cNvSpPr>
          <p:nvPr>
            <p:ph type="dt" sz="half" idx="10"/>
          </p:nvPr>
        </p:nvSpPr>
        <p:spPr>
          <a:xfrm>
            <a:off x="27965" y="6463492"/>
            <a:ext cx="947585" cy="365125"/>
          </a:xfrm>
        </p:spPr>
        <p:txBody>
          <a:bodyPr/>
          <a:lstStyle/>
          <a:p>
            <a:fld id="{48968EB2-4AA9-49C7-BD7F-385365750296}" type="datetime1">
              <a:rPr lang="en-IN" b="1" smtClean="0">
                <a:solidFill>
                  <a:schemeClr val="accent2">
                    <a:lumMod val="75000"/>
                  </a:schemeClr>
                </a:solidFill>
              </a:rPr>
              <a:t>30-11-2023</a:t>
            </a:fld>
            <a:endParaRPr lang="en-US" b="1" dirty="0">
              <a:solidFill>
                <a:schemeClr val="accent2">
                  <a:lumMod val="75000"/>
                </a:schemeClr>
              </a:solidFill>
            </a:endParaRPr>
          </a:p>
        </p:txBody>
      </p:sp>
      <p:sp>
        <p:nvSpPr>
          <p:cNvPr id="14" name="Slide Number Placeholder 13"/>
          <p:cNvSpPr>
            <a:spLocks noGrp="1"/>
          </p:cNvSpPr>
          <p:nvPr>
            <p:ph type="sldNum" sz="quarter" idx="12"/>
          </p:nvPr>
        </p:nvSpPr>
        <p:spPr>
          <a:xfrm>
            <a:off x="11630160" y="6483293"/>
            <a:ext cx="466725" cy="365125"/>
          </a:xfrm>
        </p:spPr>
        <p:txBody>
          <a:bodyPr/>
          <a:lstStyle/>
          <a:p>
            <a:fld id="{D57F1E4F-1CFF-5643-939E-217C01CDF565}" type="slidenum">
              <a:rPr lang="en-US" smtClean="0">
                <a:solidFill>
                  <a:schemeClr val="accent2">
                    <a:lumMod val="75000"/>
                  </a:schemeClr>
                </a:solidFill>
              </a:rPr>
              <a:pPr/>
              <a:t>14</a:t>
            </a:fld>
            <a:endParaRPr lang="en-US" dirty="0">
              <a:solidFill>
                <a:schemeClr val="accent2">
                  <a:lumMod val="75000"/>
                </a:schemeClr>
              </a:solidFill>
            </a:endParaRPr>
          </a:p>
        </p:txBody>
      </p:sp>
      <p:sp>
        <p:nvSpPr>
          <p:cNvPr id="7" name="TextBox 6"/>
          <p:cNvSpPr txBox="1"/>
          <p:nvPr/>
        </p:nvSpPr>
        <p:spPr>
          <a:xfrm>
            <a:off x="215901" y="796733"/>
            <a:ext cx="4978400" cy="523220"/>
          </a:xfrm>
          <a:prstGeom prst="rect">
            <a:avLst/>
          </a:prstGeom>
          <a:noFill/>
        </p:spPr>
        <p:txBody>
          <a:bodyPr wrap="square" rtlCol="0">
            <a:spAutoFit/>
          </a:bodyPr>
          <a:lstStyle/>
          <a:p>
            <a:r>
              <a:rPr lang="en-IN" sz="2800" dirty="0" smtClean="0">
                <a:solidFill>
                  <a:srgbClr val="C00000"/>
                </a:solidFill>
                <a:latin typeface="Palatino Linotype" panose="02040502050505030304" pitchFamily="18" charset="0"/>
              </a:rPr>
              <a:t>Energy saving approaches:</a:t>
            </a:r>
          </a:p>
        </p:txBody>
      </p:sp>
      <p:sp>
        <p:nvSpPr>
          <p:cNvPr id="8" name="TextBox 7"/>
          <p:cNvSpPr txBox="1"/>
          <p:nvPr/>
        </p:nvSpPr>
        <p:spPr>
          <a:xfrm>
            <a:off x="975550" y="2368318"/>
            <a:ext cx="10654610" cy="523220"/>
          </a:xfrm>
          <a:prstGeom prst="rect">
            <a:avLst/>
          </a:prstGeom>
          <a:noFill/>
        </p:spPr>
        <p:txBody>
          <a:bodyPr wrap="square" rtlCol="0">
            <a:spAutoFit/>
          </a:bodyPr>
          <a:lstStyle/>
          <a:p>
            <a:endParaRPr lang="en-IN" sz="2800" dirty="0" smtClean="0">
              <a:solidFill>
                <a:srgbClr val="0070C0"/>
              </a:solidFill>
              <a:latin typeface="Palatino Linotype" panose="02040502050505030304" pitchFamily="18" charset="0"/>
            </a:endParaRPr>
          </a:p>
        </p:txBody>
      </p:sp>
      <p:sp>
        <p:nvSpPr>
          <p:cNvPr id="2" name="Rectangle 1"/>
          <p:cNvSpPr/>
          <p:nvPr/>
        </p:nvSpPr>
        <p:spPr>
          <a:xfrm>
            <a:off x="7308457" y="1184418"/>
            <a:ext cx="4153293" cy="5262979"/>
          </a:xfrm>
          <a:prstGeom prst="rect">
            <a:avLst/>
          </a:prstGeom>
        </p:spPr>
        <p:txBody>
          <a:bodyPr wrap="square">
            <a:spAutoFit/>
          </a:bodyPr>
          <a:lstStyle/>
          <a:p>
            <a:pPr algn="just"/>
            <a:r>
              <a:rPr lang="en-US" sz="2400" dirty="0">
                <a:solidFill>
                  <a:schemeClr val="accent5">
                    <a:lumMod val="50000"/>
                  </a:schemeClr>
                </a:solidFill>
                <a:latin typeface="Rockwell" panose="02060603020205020403" pitchFamily="18" charset="0"/>
              </a:rPr>
              <a:t>Energy efficiency is the “first </a:t>
            </a:r>
            <a:r>
              <a:rPr lang="en-US" sz="2400" dirty="0" smtClean="0">
                <a:solidFill>
                  <a:schemeClr val="accent5">
                    <a:lumMod val="50000"/>
                  </a:schemeClr>
                </a:solidFill>
                <a:latin typeface="Rockwell" panose="02060603020205020403" pitchFamily="18" charset="0"/>
              </a:rPr>
              <a:t>fuel” to accelerate </a:t>
            </a:r>
            <a:r>
              <a:rPr lang="en-US" sz="2400" dirty="0">
                <a:solidFill>
                  <a:schemeClr val="accent5">
                    <a:lumMod val="50000"/>
                  </a:schemeClr>
                </a:solidFill>
                <a:latin typeface="Rockwell" panose="02060603020205020403" pitchFamily="18" charset="0"/>
              </a:rPr>
              <a:t>progress toward net‑zero goals and higher global </a:t>
            </a:r>
            <a:r>
              <a:rPr lang="en-US" sz="2400" dirty="0" smtClean="0">
                <a:solidFill>
                  <a:schemeClr val="accent5">
                    <a:lumMod val="50000"/>
                  </a:schemeClr>
                </a:solidFill>
                <a:latin typeface="Rockwell" panose="02060603020205020403" pitchFamily="18" charset="0"/>
              </a:rPr>
              <a:t>climate ambition at </a:t>
            </a:r>
            <a:r>
              <a:rPr lang="en-US" sz="2400" dirty="0">
                <a:solidFill>
                  <a:schemeClr val="accent5">
                    <a:lumMod val="50000"/>
                  </a:schemeClr>
                </a:solidFill>
                <a:latin typeface="Rockwell" panose="02060603020205020403" pitchFamily="18" charset="0"/>
              </a:rPr>
              <a:t>lower costs, and </a:t>
            </a:r>
            <a:r>
              <a:rPr lang="en-US" sz="2400" dirty="0" smtClean="0">
                <a:solidFill>
                  <a:schemeClr val="accent5">
                    <a:lumMod val="50000"/>
                  </a:schemeClr>
                </a:solidFill>
                <a:latin typeface="Rockwell" panose="02060603020205020403" pitchFamily="18" charset="0"/>
              </a:rPr>
              <a:t>add a sustainable pathway towards the  </a:t>
            </a:r>
            <a:r>
              <a:rPr lang="en-US" sz="2400" dirty="0">
                <a:solidFill>
                  <a:schemeClr val="accent5">
                    <a:lumMod val="50000"/>
                  </a:schemeClr>
                </a:solidFill>
                <a:latin typeface="Rockwell" panose="02060603020205020403" pitchFamily="18" charset="0"/>
              </a:rPr>
              <a:t>benefits </a:t>
            </a:r>
            <a:r>
              <a:rPr lang="en-US" sz="2400" dirty="0" smtClean="0">
                <a:solidFill>
                  <a:schemeClr val="accent5">
                    <a:lumMod val="50000"/>
                  </a:schemeClr>
                </a:solidFill>
                <a:latin typeface="Rockwell" panose="02060603020205020403" pitchFamily="18" charset="0"/>
              </a:rPr>
              <a:t>for industry as well as society. </a:t>
            </a:r>
          </a:p>
          <a:p>
            <a:pPr algn="just"/>
            <a:r>
              <a:rPr lang="en-US" sz="2400" dirty="0" smtClean="0">
                <a:solidFill>
                  <a:schemeClr val="accent5">
                    <a:lumMod val="50000"/>
                  </a:schemeClr>
                </a:solidFill>
                <a:latin typeface="Rockwell" panose="02060603020205020403" pitchFamily="18" charset="0"/>
              </a:rPr>
              <a:t>Introduction of VVVF drive, automation in different application, uses of high efficient equipment, LED etc. contributed toward this.</a:t>
            </a:r>
            <a:endParaRPr lang="en-IN" sz="2400" dirty="0">
              <a:solidFill>
                <a:schemeClr val="accent5">
                  <a:lumMod val="50000"/>
                </a:schemeClr>
              </a:solidFill>
              <a:latin typeface="Rockwell" panose="02060603020205020403" pitchFamily="18" charset="0"/>
            </a:endParaRPr>
          </a:p>
        </p:txBody>
      </p:sp>
      <p:graphicFrame>
        <p:nvGraphicFramePr>
          <p:cNvPr id="10" name="Chart 9"/>
          <p:cNvGraphicFramePr>
            <a:graphicFrameLocks/>
          </p:cNvGraphicFramePr>
          <p:nvPr>
            <p:extLst>
              <p:ext uri="{D42A27DB-BD31-4B8C-83A1-F6EECF244321}">
                <p14:modId xmlns:p14="http://schemas.microsoft.com/office/powerpoint/2010/main" val="1138032862"/>
              </p:ext>
            </p:extLst>
          </p:nvPr>
        </p:nvGraphicFramePr>
        <p:xfrm>
          <a:off x="330200" y="1674484"/>
          <a:ext cx="6809847" cy="391351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1677402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logo.JPG"/>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42514"/>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pic>
        <p:nvPicPr>
          <p:cNvPr id="12" name="Picture 3" descr="cid:image023.png@01D41F82.4872A7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p:cNvSpPr>
            <a:spLocks noGrp="1"/>
          </p:cNvSpPr>
          <p:nvPr>
            <p:ph type="dt" sz="half" idx="10"/>
          </p:nvPr>
        </p:nvSpPr>
        <p:spPr>
          <a:xfrm>
            <a:off x="27965" y="6463492"/>
            <a:ext cx="947585" cy="365125"/>
          </a:xfrm>
        </p:spPr>
        <p:txBody>
          <a:bodyPr/>
          <a:lstStyle/>
          <a:p>
            <a:fld id="{48968EB2-4AA9-49C7-BD7F-385365750296}" type="datetime1">
              <a:rPr lang="en-IN" b="1" smtClean="0">
                <a:solidFill>
                  <a:schemeClr val="accent2">
                    <a:lumMod val="75000"/>
                  </a:schemeClr>
                </a:solidFill>
              </a:rPr>
              <a:t>30-11-2023</a:t>
            </a:fld>
            <a:endParaRPr lang="en-US" b="1" dirty="0">
              <a:solidFill>
                <a:schemeClr val="accent2">
                  <a:lumMod val="75000"/>
                </a:schemeClr>
              </a:solidFill>
            </a:endParaRPr>
          </a:p>
        </p:txBody>
      </p:sp>
      <p:sp>
        <p:nvSpPr>
          <p:cNvPr id="14" name="Slide Number Placeholder 13"/>
          <p:cNvSpPr>
            <a:spLocks noGrp="1"/>
          </p:cNvSpPr>
          <p:nvPr>
            <p:ph type="sldNum" sz="quarter" idx="12"/>
          </p:nvPr>
        </p:nvSpPr>
        <p:spPr>
          <a:xfrm>
            <a:off x="11630160" y="6483293"/>
            <a:ext cx="466725" cy="365125"/>
          </a:xfrm>
        </p:spPr>
        <p:txBody>
          <a:bodyPr/>
          <a:lstStyle/>
          <a:p>
            <a:fld id="{D57F1E4F-1CFF-5643-939E-217C01CDF565}" type="slidenum">
              <a:rPr lang="en-US" smtClean="0">
                <a:solidFill>
                  <a:schemeClr val="accent2">
                    <a:lumMod val="75000"/>
                  </a:schemeClr>
                </a:solidFill>
              </a:rPr>
              <a:pPr/>
              <a:t>15</a:t>
            </a:fld>
            <a:endParaRPr lang="en-US" dirty="0">
              <a:solidFill>
                <a:schemeClr val="accent2">
                  <a:lumMod val="75000"/>
                </a:schemeClr>
              </a:solidFill>
            </a:endParaRPr>
          </a:p>
        </p:txBody>
      </p:sp>
      <p:sp>
        <p:nvSpPr>
          <p:cNvPr id="7" name="TextBox 6"/>
          <p:cNvSpPr txBox="1"/>
          <p:nvPr/>
        </p:nvSpPr>
        <p:spPr>
          <a:xfrm>
            <a:off x="820067" y="416896"/>
            <a:ext cx="4720925" cy="523220"/>
          </a:xfrm>
          <a:prstGeom prst="rect">
            <a:avLst/>
          </a:prstGeom>
          <a:noFill/>
        </p:spPr>
        <p:txBody>
          <a:bodyPr wrap="square" rtlCol="0">
            <a:spAutoFit/>
          </a:bodyPr>
          <a:lstStyle/>
          <a:p>
            <a:r>
              <a:rPr lang="en-IN" sz="2800" dirty="0" smtClean="0">
                <a:solidFill>
                  <a:srgbClr val="C00000"/>
                </a:solidFill>
                <a:latin typeface="Palatino Linotype" panose="02040502050505030304" pitchFamily="18" charset="0"/>
              </a:rPr>
              <a:t>Development of Green Belt:</a:t>
            </a:r>
          </a:p>
        </p:txBody>
      </p:sp>
      <p:sp>
        <p:nvSpPr>
          <p:cNvPr id="10" name="Rectangle 9"/>
          <p:cNvSpPr/>
          <p:nvPr/>
        </p:nvSpPr>
        <p:spPr>
          <a:xfrm>
            <a:off x="8581448" y="3546385"/>
            <a:ext cx="3219630" cy="1569660"/>
          </a:xfrm>
          <a:prstGeom prst="rect">
            <a:avLst/>
          </a:prstGeom>
          <a:solidFill>
            <a:schemeClr val="accent3">
              <a:lumMod val="75000"/>
            </a:schemeClr>
          </a:solidFill>
        </p:spPr>
        <p:txBody>
          <a:bodyPr wrap="square">
            <a:spAutoFit/>
          </a:bodyPr>
          <a:lstStyle/>
          <a:p>
            <a:pPr algn="just"/>
            <a:r>
              <a:rPr lang="en-IN" sz="2000" dirty="0" smtClean="0">
                <a:solidFill>
                  <a:schemeClr val="bg1"/>
                </a:solidFill>
                <a:latin typeface="Rockwell" panose="02060603020205020403" pitchFamily="18" charset="0"/>
              </a:rPr>
              <a:t>Around</a:t>
            </a:r>
            <a:r>
              <a:rPr lang="en-IN" sz="2400" dirty="0" smtClean="0">
                <a:solidFill>
                  <a:schemeClr val="bg1"/>
                </a:solidFill>
                <a:latin typeface="Rockwell" panose="02060603020205020403" pitchFamily="18" charset="0"/>
              </a:rPr>
              <a:t> 50,000 trees we are maintaining inside the plant premises .</a:t>
            </a:r>
          </a:p>
        </p:txBody>
      </p:sp>
      <p:pic>
        <p:nvPicPr>
          <p:cNvPr id="6" name="Picture 5"/>
          <p:cNvPicPr>
            <a:picLocks noChangeAspect="1"/>
          </p:cNvPicPr>
          <p:nvPr/>
        </p:nvPicPr>
        <p:blipFill rotWithShape="1">
          <a:blip r:embed="rId6"/>
          <a:srcRect l="31542"/>
          <a:stretch/>
        </p:blipFill>
        <p:spPr>
          <a:xfrm>
            <a:off x="263883" y="1045507"/>
            <a:ext cx="3502899" cy="2631807"/>
          </a:xfrm>
          <a:prstGeom prst="rect">
            <a:avLst/>
          </a:prstGeom>
        </p:spPr>
      </p:pic>
      <p:pic>
        <p:nvPicPr>
          <p:cNvPr id="8" name="Picture 7"/>
          <p:cNvPicPr>
            <a:picLocks noChangeAspect="1"/>
          </p:cNvPicPr>
          <p:nvPr/>
        </p:nvPicPr>
        <p:blipFill>
          <a:blip r:embed="rId7"/>
          <a:stretch>
            <a:fillRect/>
          </a:stretch>
        </p:blipFill>
        <p:spPr>
          <a:xfrm>
            <a:off x="7820537" y="940116"/>
            <a:ext cx="3626687" cy="2670177"/>
          </a:xfrm>
          <a:prstGeom prst="rect">
            <a:avLst/>
          </a:prstGeom>
        </p:spPr>
      </p:pic>
      <p:pic>
        <p:nvPicPr>
          <p:cNvPr id="16" name="Picture 15"/>
          <p:cNvPicPr>
            <a:picLocks noChangeAspect="1"/>
          </p:cNvPicPr>
          <p:nvPr/>
        </p:nvPicPr>
        <p:blipFill rotWithShape="1">
          <a:blip r:embed="rId8"/>
          <a:srcRect t="16715" b="31941"/>
          <a:stretch/>
        </p:blipFill>
        <p:spPr>
          <a:xfrm>
            <a:off x="501757" y="3475934"/>
            <a:ext cx="3970526" cy="2823785"/>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7522" y="1359124"/>
            <a:ext cx="3812275" cy="2650993"/>
          </a:xfrm>
          <a:prstGeom prst="rect">
            <a:avLst/>
          </a:prstGeom>
        </p:spPr>
      </p:pic>
      <p:pic>
        <p:nvPicPr>
          <p:cNvPr id="18" name="Picture 17"/>
          <p:cNvPicPr>
            <a:picLocks noChangeAspect="1"/>
          </p:cNvPicPr>
          <p:nvPr/>
        </p:nvPicPr>
        <p:blipFill>
          <a:blip r:embed="rId10"/>
          <a:stretch>
            <a:fillRect/>
          </a:stretch>
        </p:blipFill>
        <p:spPr>
          <a:xfrm>
            <a:off x="4603238" y="4066148"/>
            <a:ext cx="3857470" cy="2580312"/>
          </a:xfrm>
          <a:prstGeom prst="rect">
            <a:avLst/>
          </a:prstGeom>
        </p:spPr>
      </p:pic>
      <p:sp>
        <p:nvSpPr>
          <p:cNvPr id="19" name="Rectangle 18"/>
          <p:cNvSpPr/>
          <p:nvPr/>
        </p:nvSpPr>
        <p:spPr>
          <a:xfrm>
            <a:off x="8591663" y="5135846"/>
            <a:ext cx="3219630" cy="1692771"/>
          </a:xfrm>
          <a:prstGeom prst="rect">
            <a:avLst/>
          </a:prstGeom>
          <a:solidFill>
            <a:schemeClr val="accent3">
              <a:lumMod val="75000"/>
            </a:schemeClr>
          </a:solidFill>
        </p:spPr>
        <p:txBody>
          <a:bodyPr wrap="square">
            <a:spAutoFit/>
          </a:bodyPr>
          <a:lstStyle/>
          <a:p>
            <a:pPr algn="just"/>
            <a:r>
              <a:rPr lang="en-IN" sz="2000" dirty="0" smtClean="0">
                <a:solidFill>
                  <a:schemeClr val="accent4">
                    <a:lumMod val="40000"/>
                    <a:lumOff val="60000"/>
                  </a:schemeClr>
                </a:solidFill>
                <a:latin typeface="Rockwell" panose="02060603020205020403" pitchFamily="18" charset="0"/>
              </a:rPr>
              <a:t>Every year distribution of saplings to nearest village  and awareness development program is also conducted</a:t>
            </a:r>
            <a:r>
              <a:rPr lang="en-IN" sz="2400" dirty="0" smtClean="0">
                <a:solidFill>
                  <a:schemeClr val="accent4">
                    <a:lumMod val="40000"/>
                    <a:lumOff val="60000"/>
                  </a:schemeClr>
                </a:solidFill>
                <a:latin typeface="Rockwell" panose="02060603020205020403" pitchFamily="18" charset="0"/>
              </a:rPr>
              <a:t>.</a:t>
            </a:r>
          </a:p>
        </p:txBody>
      </p:sp>
    </p:spTree>
    <p:extLst>
      <p:ext uri="{BB962C8B-B14F-4D97-AF65-F5344CB8AC3E}">
        <p14:creationId xmlns:p14="http://schemas.microsoft.com/office/powerpoint/2010/main" val="3181744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logo.JPG"/>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42514"/>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pic>
        <p:nvPicPr>
          <p:cNvPr id="12" name="Picture 3" descr="cid:image023.png@01D41F82.4872A7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p:cNvSpPr>
            <a:spLocks noGrp="1"/>
          </p:cNvSpPr>
          <p:nvPr>
            <p:ph type="dt" sz="half" idx="10"/>
          </p:nvPr>
        </p:nvSpPr>
        <p:spPr>
          <a:xfrm>
            <a:off x="27965" y="6463492"/>
            <a:ext cx="947585" cy="365125"/>
          </a:xfrm>
        </p:spPr>
        <p:txBody>
          <a:bodyPr/>
          <a:lstStyle/>
          <a:p>
            <a:fld id="{48968EB2-4AA9-49C7-BD7F-385365750296}" type="datetime1">
              <a:rPr lang="en-IN" b="1" smtClean="0">
                <a:solidFill>
                  <a:schemeClr val="accent2">
                    <a:lumMod val="75000"/>
                  </a:schemeClr>
                </a:solidFill>
              </a:rPr>
              <a:t>30-11-2023</a:t>
            </a:fld>
            <a:endParaRPr lang="en-US" b="1" dirty="0">
              <a:solidFill>
                <a:schemeClr val="accent2">
                  <a:lumMod val="75000"/>
                </a:schemeClr>
              </a:solidFill>
            </a:endParaRPr>
          </a:p>
        </p:txBody>
      </p:sp>
      <p:sp>
        <p:nvSpPr>
          <p:cNvPr id="14" name="Slide Number Placeholder 13"/>
          <p:cNvSpPr>
            <a:spLocks noGrp="1"/>
          </p:cNvSpPr>
          <p:nvPr>
            <p:ph type="sldNum" sz="quarter" idx="12"/>
          </p:nvPr>
        </p:nvSpPr>
        <p:spPr>
          <a:xfrm>
            <a:off x="11630160" y="6483293"/>
            <a:ext cx="466725" cy="365125"/>
          </a:xfrm>
        </p:spPr>
        <p:txBody>
          <a:bodyPr/>
          <a:lstStyle/>
          <a:p>
            <a:fld id="{D57F1E4F-1CFF-5643-939E-217C01CDF565}" type="slidenum">
              <a:rPr lang="en-US" smtClean="0">
                <a:solidFill>
                  <a:schemeClr val="accent2">
                    <a:lumMod val="75000"/>
                  </a:schemeClr>
                </a:solidFill>
              </a:rPr>
              <a:pPr/>
              <a:t>16</a:t>
            </a:fld>
            <a:endParaRPr lang="en-US" dirty="0">
              <a:solidFill>
                <a:schemeClr val="accent2">
                  <a:lumMod val="75000"/>
                </a:schemeClr>
              </a:solidFill>
            </a:endParaRPr>
          </a:p>
        </p:txBody>
      </p:sp>
      <p:sp>
        <p:nvSpPr>
          <p:cNvPr id="7" name="TextBox 6"/>
          <p:cNvSpPr txBox="1"/>
          <p:nvPr/>
        </p:nvSpPr>
        <p:spPr>
          <a:xfrm>
            <a:off x="647113" y="525753"/>
            <a:ext cx="8838151" cy="523220"/>
          </a:xfrm>
          <a:prstGeom prst="rect">
            <a:avLst/>
          </a:prstGeom>
          <a:noFill/>
        </p:spPr>
        <p:txBody>
          <a:bodyPr wrap="square" rtlCol="0">
            <a:spAutoFit/>
          </a:bodyPr>
          <a:lstStyle/>
          <a:p>
            <a:r>
              <a:rPr lang="en-IN" sz="2800" dirty="0">
                <a:solidFill>
                  <a:srgbClr val="C00000"/>
                </a:solidFill>
                <a:latin typeface="Palatino Linotype" panose="02040502050505030304" pitchFamily="18" charset="0"/>
              </a:rPr>
              <a:t> </a:t>
            </a:r>
            <a:r>
              <a:rPr lang="en-IN" sz="2800" dirty="0" smtClean="0">
                <a:solidFill>
                  <a:srgbClr val="C00000"/>
                </a:solidFill>
                <a:latin typeface="Palatino Linotype" panose="02040502050505030304" pitchFamily="18" charset="0"/>
              </a:rPr>
              <a:t>   </a:t>
            </a:r>
            <a:r>
              <a:rPr lang="en-IN" sz="2800" u="sng" dirty="0" smtClean="0">
                <a:solidFill>
                  <a:srgbClr val="C00000"/>
                </a:solidFill>
                <a:latin typeface="Palatino Linotype" panose="02040502050505030304" pitchFamily="18" charset="0"/>
              </a:rPr>
              <a:t>Future pathway for reduction in carbon footprint</a:t>
            </a:r>
            <a:r>
              <a:rPr lang="en-IN" sz="2800" dirty="0" smtClean="0">
                <a:solidFill>
                  <a:srgbClr val="C00000"/>
                </a:solidFill>
                <a:latin typeface="Palatino Linotype" panose="02040502050505030304" pitchFamily="18" charset="0"/>
              </a:rPr>
              <a:t>:</a:t>
            </a:r>
          </a:p>
        </p:txBody>
      </p:sp>
      <p:sp>
        <p:nvSpPr>
          <p:cNvPr id="8" name="TextBox 7"/>
          <p:cNvSpPr txBox="1"/>
          <p:nvPr/>
        </p:nvSpPr>
        <p:spPr>
          <a:xfrm>
            <a:off x="975550" y="2368318"/>
            <a:ext cx="10654610" cy="523220"/>
          </a:xfrm>
          <a:prstGeom prst="rect">
            <a:avLst/>
          </a:prstGeom>
          <a:noFill/>
        </p:spPr>
        <p:txBody>
          <a:bodyPr wrap="square" rtlCol="0">
            <a:spAutoFit/>
          </a:bodyPr>
          <a:lstStyle/>
          <a:p>
            <a:endParaRPr lang="en-IN" sz="2800" dirty="0" smtClean="0">
              <a:solidFill>
                <a:srgbClr val="0070C0"/>
              </a:solidFill>
              <a:latin typeface="Palatino Linotype" panose="02040502050505030304" pitchFamily="18" charset="0"/>
            </a:endParaRPr>
          </a:p>
        </p:txBody>
      </p:sp>
      <p:sp>
        <p:nvSpPr>
          <p:cNvPr id="2" name="Rectangle 1"/>
          <p:cNvSpPr/>
          <p:nvPr/>
        </p:nvSpPr>
        <p:spPr>
          <a:xfrm>
            <a:off x="975550" y="1413666"/>
            <a:ext cx="9678969" cy="4893647"/>
          </a:xfrm>
          <a:prstGeom prst="rect">
            <a:avLst/>
          </a:prstGeom>
        </p:spPr>
        <p:txBody>
          <a:bodyPr wrap="square">
            <a:spAutoFit/>
          </a:bodyPr>
          <a:lstStyle/>
          <a:p>
            <a:pPr marL="457200" indent="-457200" algn="just">
              <a:buAutoNum type="arabicPeriod"/>
            </a:pPr>
            <a:r>
              <a:rPr lang="en-IN" sz="2400" dirty="0">
                <a:solidFill>
                  <a:srgbClr val="0070C0"/>
                </a:solidFill>
                <a:latin typeface="Rockwell" panose="02060603020205020403" pitchFamily="18" charset="0"/>
              </a:rPr>
              <a:t>F</a:t>
            </a:r>
            <a:r>
              <a:rPr lang="en-IN" sz="2400" dirty="0" smtClean="0">
                <a:solidFill>
                  <a:srgbClr val="0070C0"/>
                </a:solidFill>
                <a:latin typeface="Rockwell" panose="02060603020205020403" pitchFamily="18" charset="0"/>
              </a:rPr>
              <a:t>irst phase of Roof-top solar of 1.5MWp is already in a very advanced stage and hopefully will be installed very soon.</a:t>
            </a:r>
          </a:p>
          <a:p>
            <a:pPr algn="just"/>
            <a:endParaRPr lang="en-IN" sz="2400" dirty="0" smtClean="0">
              <a:solidFill>
                <a:srgbClr val="0070C0"/>
              </a:solidFill>
              <a:latin typeface="Rockwell" panose="02060603020205020403" pitchFamily="18" charset="0"/>
            </a:endParaRPr>
          </a:p>
          <a:p>
            <a:pPr algn="just"/>
            <a:r>
              <a:rPr lang="en-IN" sz="2400" dirty="0" smtClean="0">
                <a:solidFill>
                  <a:srgbClr val="0070C0"/>
                </a:solidFill>
                <a:latin typeface="Rockwell" panose="02060603020205020403" pitchFamily="18" charset="0"/>
              </a:rPr>
              <a:t>2.   Feasibility study of Coke dry quenching(CDQ) and Power  </a:t>
            </a:r>
          </a:p>
          <a:p>
            <a:pPr algn="just"/>
            <a:r>
              <a:rPr lang="en-IN" sz="2400" dirty="0">
                <a:solidFill>
                  <a:srgbClr val="0070C0"/>
                </a:solidFill>
                <a:latin typeface="Rockwell" panose="02060603020205020403" pitchFamily="18" charset="0"/>
              </a:rPr>
              <a:t> </a:t>
            </a:r>
            <a:r>
              <a:rPr lang="en-IN" sz="2400" dirty="0" smtClean="0">
                <a:solidFill>
                  <a:srgbClr val="0070C0"/>
                </a:solidFill>
                <a:latin typeface="Rockwell" panose="02060603020205020403" pitchFamily="18" charset="0"/>
              </a:rPr>
              <a:t>     generation utilising the sensible heat from Coke is being carried       </a:t>
            </a:r>
          </a:p>
          <a:p>
            <a:pPr algn="just"/>
            <a:r>
              <a:rPr lang="en-IN" sz="2400" dirty="0">
                <a:solidFill>
                  <a:srgbClr val="0070C0"/>
                </a:solidFill>
                <a:latin typeface="Rockwell" panose="02060603020205020403" pitchFamily="18" charset="0"/>
              </a:rPr>
              <a:t> </a:t>
            </a:r>
            <a:r>
              <a:rPr lang="en-IN" sz="2400" dirty="0" smtClean="0">
                <a:solidFill>
                  <a:srgbClr val="0070C0"/>
                </a:solidFill>
                <a:latin typeface="Rockwell" panose="02060603020205020403" pitchFamily="18" charset="0"/>
              </a:rPr>
              <a:t>     out in place of wet quenching.</a:t>
            </a:r>
          </a:p>
          <a:p>
            <a:pPr algn="just"/>
            <a:endParaRPr lang="en-IN" sz="2400" dirty="0">
              <a:solidFill>
                <a:srgbClr val="0070C0"/>
              </a:solidFill>
              <a:latin typeface="Rockwell" panose="02060603020205020403" pitchFamily="18" charset="0"/>
            </a:endParaRPr>
          </a:p>
          <a:p>
            <a:pPr marL="457200" indent="-457200" algn="just">
              <a:buAutoNum type="arabicPeriod" startAt="3"/>
            </a:pPr>
            <a:r>
              <a:rPr lang="en-IN" sz="2400" dirty="0">
                <a:solidFill>
                  <a:srgbClr val="0070C0"/>
                </a:solidFill>
                <a:latin typeface="Rockwell" panose="02060603020205020403" pitchFamily="18" charset="0"/>
              </a:rPr>
              <a:t>I</a:t>
            </a:r>
            <a:r>
              <a:rPr lang="en-IN" sz="2400" dirty="0" smtClean="0">
                <a:solidFill>
                  <a:srgbClr val="0070C0"/>
                </a:solidFill>
                <a:latin typeface="Rockwell" panose="02060603020205020403" pitchFamily="18" charset="0"/>
              </a:rPr>
              <a:t>ntroduction of rice husk briquette into Sub-Merged Arc Furnace at Ferro-Alloy plant for reduction in consumption of fossil fuel.</a:t>
            </a:r>
          </a:p>
          <a:p>
            <a:pPr marL="457200" indent="-457200" algn="just">
              <a:buAutoNum type="arabicPeriod" startAt="3"/>
            </a:pPr>
            <a:endParaRPr lang="en-IN" sz="2400" dirty="0">
              <a:solidFill>
                <a:srgbClr val="0070C0"/>
              </a:solidFill>
              <a:latin typeface="Rockwell" panose="02060603020205020403" pitchFamily="18" charset="0"/>
            </a:endParaRPr>
          </a:p>
          <a:p>
            <a:pPr marL="457200" indent="-457200" algn="just">
              <a:buAutoNum type="arabicPeriod" startAt="3"/>
            </a:pPr>
            <a:r>
              <a:rPr lang="en-IN" sz="2400" dirty="0" smtClean="0">
                <a:solidFill>
                  <a:srgbClr val="0070C0"/>
                </a:solidFill>
                <a:latin typeface="Rockwell" panose="02060603020205020403" pitchFamily="18" charset="0"/>
              </a:rPr>
              <a:t>Feasibility study on introduction of Hydrogen gas in DRI production.</a:t>
            </a:r>
          </a:p>
          <a:p>
            <a:pPr algn="just"/>
            <a:r>
              <a:rPr lang="en-IN" sz="2400" dirty="0" smtClean="0">
                <a:solidFill>
                  <a:srgbClr val="0070C0"/>
                </a:solidFill>
                <a:latin typeface="Rockwell" panose="02060603020205020403" pitchFamily="18" charset="0"/>
              </a:rPr>
              <a:t>  </a:t>
            </a:r>
            <a:endParaRPr lang="en-IN" sz="2400" dirty="0">
              <a:solidFill>
                <a:srgbClr val="0070C0"/>
              </a:solidFill>
              <a:latin typeface="Rockwell" panose="02060603020205020403" pitchFamily="18" charset="0"/>
            </a:endParaRPr>
          </a:p>
        </p:txBody>
      </p:sp>
    </p:spTree>
    <p:extLst>
      <p:ext uri="{BB962C8B-B14F-4D97-AF65-F5344CB8AC3E}">
        <p14:creationId xmlns:p14="http://schemas.microsoft.com/office/powerpoint/2010/main" val="36943530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logo.JPG"/>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42514"/>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pic>
        <p:nvPicPr>
          <p:cNvPr id="12" name="Picture 3" descr="cid:image023.png@01D41F82.4872A7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p:cNvSpPr>
            <a:spLocks noGrp="1"/>
          </p:cNvSpPr>
          <p:nvPr>
            <p:ph type="dt" sz="half" idx="10"/>
          </p:nvPr>
        </p:nvSpPr>
        <p:spPr>
          <a:xfrm>
            <a:off x="27965" y="6463492"/>
            <a:ext cx="947585" cy="365125"/>
          </a:xfrm>
        </p:spPr>
        <p:txBody>
          <a:bodyPr/>
          <a:lstStyle/>
          <a:p>
            <a:fld id="{48968EB2-4AA9-49C7-BD7F-385365750296}" type="datetime1">
              <a:rPr lang="en-IN" b="1" smtClean="0">
                <a:solidFill>
                  <a:schemeClr val="accent2">
                    <a:lumMod val="75000"/>
                  </a:schemeClr>
                </a:solidFill>
              </a:rPr>
              <a:t>30-11-2023</a:t>
            </a:fld>
            <a:endParaRPr lang="en-US" b="1" dirty="0">
              <a:solidFill>
                <a:schemeClr val="accent2">
                  <a:lumMod val="75000"/>
                </a:schemeClr>
              </a:solidFill>
            </a:endParaRPr>
          </a:p>
        </p:txBody>
      </p:sp>
      <p:sp>
        <p:nvSpPr>
          <p:cNvPr id="14" name="Slide Number Placeholder 13"/>
          <p:cNvSpPr>
            <a:spLocks noGrp="1"/>
          </p:cNvSpPr>
          <p:nvPr>
            <p:ph type="sldNum" sz="quarter" idx="12"/>
          </p:nvPr>
        </p:nvSpPr>
        <p:spPr>
          <a:xfrm>
            <a:off x="11630160" y="6483293"/>
            <a:ext cx="466725" cy="365125"/>
          </a:xfrm>
        </p:spPr>
        <p:txBody>
          <a:bodyPr/>
          <a:lstStyle/>
          <a:p>
            <a:fld id="{D57F1E4F-1CFF-5643-939E-217C01CDF565}" type="slidenum">
              <a:rPr lang="en-US" smtClean="0">
                <a:solidFill>
                  <a:schemeClr val="accent2">
                    <a:lumMod val="75000"/>
                  </a:schemeClr>
                </a:solidFill>
              </a:rPr>
              <a:pPr/>
              <a:t>17</a:t>
            </a:fld>
            <a:endParaRPr lang="en-US" dirty="0">
              <a:solidFill>
                <a:schemeClr val="accent2">
                  <a:lumMod val="75000"/>
                </a:schemeClr>
              </a:solidFill>
            </a:endParaRPr>
          </a:p>
        </p:txBody>
      </p:sp>
      <p:sp>
        <p:nvSpPr>
          <p:cNvPr id="4" name="TextBox 3"/>
          <p:cNvSpPr txBox="1"/>
          <p:nvPr/>
        </p:nvSpPr>
        <p:spPr>
          <a:xfrm>
            <a:off x="4419600" y="2994878"/>
            <a:ext cx="3479800" cy="830997"/>
          </a:xfrm>
          <a:prstGeom prst="rect">
            <a:avLst/>
          </a:prstGeom>
          <a:noFill/>
        </p:spPr>
        <p:txBody>
          <a:bodyPr wrap="square" rtlCol="0">
            <a:spAutoFit/>
          </a:bodyPr>
          <a:lstStyle/>
          <a:p>
            <a:r>
              <a:rPr lang="en-IN" sz="4800" dirty="0" smtClean="0">
                <a:solidFill>
                  <a:schemeClr val="accent6">
                    <a:lumMod val="75000"/>
                  </a:schemeClr>
                </a:solidFill>
                <a:latin typeface="Imprint MT Shadow" panose="04020605060303030202" pitchFamily="82" charset="0"/>
              </a:rPr>
              <a:t>Thank you</a:t>
            </a:r>
            <a:endParaRPr lang="en-IN" sz="4800" dirty="0">
              <a:solidFill>
                <a:schemeClr val="accent6">
                  <a:lumMod val="75000"/>
                </a:schemeClr>
              </a:solidFill>
              <a:latin typeface="Imprint MT Shadow" panose="04020605060303030202" pitchFamily="82" charset="0"/>
            </a:endParaRPr>
          </a:p>
        </p:txBody>
      </p:sp>
      <p:pic>
        <p:nvPicPr>
          <p:cNvPr id="2056" name="Picture 8" descr="Free transparent single flower png images, page 1 - pngaaa.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975" y="4168775"/>
            <a:ext cx="161925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113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Texturizer/>
                    </a14:imgEffect>
                    <a14:imgEffect>
                      <a14:brightnessContrast contrast="-2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4" name="Subtitle 2"/>
          <p:cNvSpPr txBox="1">
            <a:spLocks/>
          </p:cNvSpPr>
          <p:nvPr/>
        </p:nvSpPr>
        <p:spPr>
          <a:xfrm>
            <a:off x="770681" y="1135077"/>
            <a:ext cx="7234757" cy="2695212"/>
          </a:xfrm>
          <a:prstGeom prst="rect">
            <a:avLst/>
          </a:prstGeom>
          <a:solidFill>
            <a:schemeClr val="accent6">
              <a:lumMod val="20000"/>
              <a:lumOff val="80000"/>
            </a:schemeClr>
          </a:solidFill>
        </p:spPr>
        <p:txBody>
          <a:bodyPr vert="horz" lIns="91440" tIns="45720" rIns="91440" bIns="45720" rtlCol="0" anchor="t">
            <a:norm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algn="just"/>
            <a:r>
              <a:rPr lang="en-US" altLang="en-US" sz="2000" b="1" i="1" u="sng" dirty="0" smtClean="0">
                <a:solidFill>
                  <a:schemeClr val="accent5">
                    <a:lumMod val="75000"/>
                  </a:schemeClr>
                </a:solidFill>
                <a:latin typeface="High Tower Text" panose="02040502050506030303" pitchFamily="18" charset="0"/>
              </a:rPr>
              <a:t>ELECTROSTEEL CASTINGS LTD </a:t>
            </a:r>
            <a:r>
              <a:rPr lang="en-US" altLang="en-US" sz="2400" b="1" cap="none" dirty="0" smtClean="0">
                <a:solidFill>
                  <a:schemeClr val="tx2">
                    <a:lumMod val="50000"/>
                  </a:schemeClr>
                </a:solidFill>
                <a:latin typeface="High Tower Text" panose="02040502050506030303" pitchFamily="18" charset="0"/>
              </a:rPr>
              <a:t>is the pioneer of introducing </a:t>
            </a:r>
            <a:r>
              <a:rPr lang="en-US" altLang="en-US" sz="2400" b="1" u="sng" cap="none" dirty="0" smtClean="0">
                <a:solidFill>
                  <a:schemeClr val="tx2">
                    <a:lumMod val="50000"/>
                  </a:schemeClr>
                </a:solidFill>
                <a:latin typeface="High Tower Text" panose="02040502050506030303" pitchFamily="18" charset="0"/>
              </a:rPr>
              <a:t>ductile iron pipes </a:t>
            </a:r>
            <a:r>
              <a:rPr lang="en-US" altLang="en-US" sz="2400" b="1" cap="none" dirty="0" smtClean="0">
                <a:solidFill>
                  <a:schemeClr val="tx2">
                    <a:lumMod val="50000"/>
                  </a:schemeClr>
                </a:solidFill>
                <a:latin typeface="High Tower Text" panose="02040502050506030303" pitchFamily="18" charset="0"/>
              </a:rPr>
              <a:t>in India. </a:t>
            </a:r>
            <a:r>
              <a:rPr lang="en-US" altLang="en-US" sz="2400" b="1" cap="none" dirty="0">
                <a:solidFill>
                  <a:schemeClr val="tx2">
                    <a:lumMod val="50000"/>
                  </a:schemeClr>
                </a:solidFill>
                <a:latin typeface="High Tower Text" panose="02040502050506030303" pitchFamily="18" charset="0"/>
              </a:rPr>
              <a:t>W</a:t>
            </a:r>
            <a:r>
              <a:rPr lang="en-US" altLang="en-US" sz="2400" b="1" cap="none" dirty="0" smtClean="0">
                <a:solidFill>
                  <a:schemeClr val="tx2">
                    <a:lumMod val="50000"/>
                  </a:schemeClr>
                </a:solidFill>
                <a:latin typeface="High Tower Text" panose="02040502050506030303" pitchFamily="18" charset="0"/>
              </a:rPr>
              <a:t>ith five decades of experience, we are fulfilling its vision of ‘carrying life to people, safe drinking water for all’. Being country’s leading water infrastructure solution provider, we have been  providing clean drinking water to millions of Indians and </a:t>
            </a:r>
            <a:r>
              <a:rPr lang="en-US" altLang="en-US" sz="2400" b="1" cap="none" dirty="0" smtClean="0">
                <a:solidFill>
                  <a:schemeClr val="tx2">
                    <a:lumMod val="50000"/>
                  </a:schemeClr>
                </a:solidFill>
                <a:latin typeface="High Tower Text" panose="02040502050506030303" pitchFamily="18" charset="0"/>
              </a:rPr>
              <a:t>abroad</a:t>
            </a:r>
            <a:r>
              <a:rPr lang="en-US" altLang="en-US" sz="2400" b="1" cap="none" dirty="0" smtClean="0">
                <a:solidFill>
                  <a:schemeClr val="tx2">
                    <a:lumMod val="50000"/>
                  </a:schemeClr>
                </a:solidFill>
                <a:latin typeface="High Tower Text" panose="02040502050506030303" pitchFamily="18" charset="0"/>
              </a:rPr>
              <a:t>. </a:t>
            </a:r>
            <a:endParaRPr lang="en-US" altLang="en-US" b="1" dirty="0" smtClean="0">
              <a:solidFill>
                <a:schemeClr val="tx2">
                  <a:lumMod val="50000"/>
                </a:schemeClr>
              </a:solidFill>
              <a:latin typeface="High Tower Text" panose="02040502050506030303" pitchFamily="18" charset="0"/>
            </a:endParaRPr>
          </a:p>
        </p:txBody>
      </p:sp>
      <p:pic>
        <p:nvPicPr>
          <p:cNvPr id="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1976" y="1135077"/>
            <a:ext cx="3218184" cy="269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0793" y="3942270"/>
            <a:ext cx="3439730" cy="265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7"/>
          <a:stretch>
            <a:fillRect/>
          </a:stretch>
        </p:blipFill>
        <p:spPr>
          <a:xfrm>
            <a:off x="8140126" y="3942270"/>
            <a:ext cx="3490033" cy="2500892"/>
          </a:xfrm>
          <a:prstGeom prst="rect">
            <a:avLst/>
          </a:prstGeom>
        </p:spPr>
      </p:pic>
      <p:pic>
        <p:nvPicPr>
          <p:cNvPr id="9" name="Picture 5" descr="logo.JPG"/>
          <p:cNvPicPr>
            <a:picLocks noChangeAspect="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81150"/>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sp>
        <p:nvSpPr>
          <p:cNvPr id="10" name="TextBox 9"/>
          <p:cNvSpPr txBox="1"/>
          <p:nvPr/>
        </p:nvSpPr>
        <p:spPr>
          <a:xfrm>
            <a:off x="647113" y="460442"/>
            <a:ext cx="2347181" cy="646331"/>
          </a:xfrm>
          <a:prstGeom prst="rect">
            <a:avLst/>
          </a:prstGeom>
          <a:noFill/>
        </p:spPr>
        <p:txBody>
          <a:bodyPr wrap="square" rtlCol="0">
            <a:spAutoFit/>
          </a:bodyPr>
          <a:lstStyle/>
          <a:p>
            <a:r>
              <a:rPr lang="en-IN" sz="3600" b="1" i="1" u="sng" dirty="0" smtClean="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rPr>
              <a:t>About us</a:t>
            </a:r>
            <a:r>
              <a:rPr lang="en-IN" sz="3600" i="1" u="sng" dirty="0" smtClean="0">
                <a:solidFill>
                  <a:schemeClr val="accent5">
                    <a:lumMod val="75000"/>
                  </a:schemeClr>
                </a:solidFill>
              </a:rPr>
              <a:t>:</a:t>
            </a:r>
            <a:endParaRPr lang="en-IN" sz="3600" i="1" u="sng" dirty="0">
              <a:solidFill>
                <a:schemeClr val="accent5">
                  <a:lumMod val="75000"/>
                </a:schemeClr>
              </a:solidFill>
            </a:endParaRPr>
          </a:p>
        </p:txBody>
      </p:sp>
      <p:pic>
        <p:nvPicPr>
          <p:cNvPr id="12" name="Picture 3" descr="cid:image023.png@01D41F82.4872A7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p:cNvSpPr>
            <a:spLocks noGrp="1"/>
          </p:cNvSpPr>
          <p:nvPr>
            <p:ph type="dt" sz="half" idx="10"/>
          </p:nvPr>
        </p:nvSpPr>
        <p:spPr>
          <a:xfrm>
            <a:off x="0" y="6527925"/>
            <a:ext cx="947585" cy="365125"/>
          </a:xfrm>
        </p:spPr>
        <p:txBody>
          <a:bodyPr/>
          <a:lstStyle/>
          <a:p>
            <a:fld id="{48968EB2-4AA9-49C7-BD7F-385365750296}" type="datetime1">
              <a:rPr lang="en-IN" b="1" smtClean="0">
                <a:solidFill>
                  <a:schemeClr val="accent2">
                    <a:lumMod val="75000"/>
                  </a:schemeClr>
                </a:solidFill>
              </a:rPr>
              <a:t>30-11-2023</a:t>
            </a:fld>
            <a:endParaRPr lang="en-US" b="1" dirty="0">
              <a:solidFill>
                <a:schemeClr val="accent2">
                  <a:lumMod val="75000"/>
                </a:schemeClr>
              </a:solidFill>
            </a:endParaRPr>
          </a:p>
        </p:txBody>
      </p:sp>
      <p:sp>
        <p:nvSpPr>
          <p:cNvPr id="14" name="Slide Number Placeholder 13"/>
          <p:cNvSpPr>
            <a:spLocks noGrp="1"/>
          </p:cNvSpPr>
          <p:nvPr>
            <p:ph type="sldNum" sz="quarter" idx="12"/>
          </p:nvPr>
        </p:nvSpPr>
        <p:spPr>
          <a:xfrm>
            <a:off x="11820388" y="6483293"/>
            <a:ext cx="276497" cy="365125"/>
          </a:xfrm>
        </p:spPr>
        <p:txBody>
          <a:bodyPr/>
          <a:lstStyle/>
          <a:p>
            <a:fld id="{D57F1E4F-1CFF-5643-939E-217C01CDF565}" type="slidenum">
              <a:rPr lang="en-US" smtClean="0">
                <a:solidFill>
                  <a:schemeClr val="accent2">
                    <a:lumMod val="75000"/>
                  </a:schemeClr>
                </a:solidFill>
              </a:rPr>
              <a:pPr/>
              <a:t>2</a:t>
            </a:fld>
            <a:endParaRPr lang="en-US" dirty="0">
              <a:solidFill>
                <a:schemeClr val="accent2">
                  <a:lumMod val="75000"/>
                </a:schemeClr>
              </a:solidFill>
            </a:endParaRPr>
          </a:p>
        </p:txBody>
      </p:sp>
      <p:pic>
        <p:nvPicPr>
          <p:cNvPr id="2" name="Picture 1"/>
          <p:cNvPicPr>
            <a:picLocks noChangeAspect="1"/>
          </p:cNvPicPr>
          <p:nvPr/>
        </p:nvPicPr>
        <p:blipFill rotWithShape="1">
          <a:blip r:embed="rId11"/>
          <a:srcRect l="49873" t="21685" r="12233" b="8585"/>
          <a:stretch/>
        </p:blipFill>
        <p:spPr>
          <a:xfrm>
            <a:off x="647113" y="3942270"/>
            <a:ext cx="3393546" cy="2656237"/>
          </a:xfrm>
          <a:prstGeom prst="rect">
            <a:avLst/>
          </a:prstGeom>
        </p:spPr>
      </p:pic>
    </p:spTree>
    <p:extLst>
      <p:ext uri="{BB962C8B-B14F-4D97-AF65-F5344CB8AC3E}">
        <p14:creationId xmlns:p14="http://schemas.microsoft.com/office/powerpoint/2010/main" val="26624226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113" y="1106773"/>
            <a:ext cx="10939641" cy="1754326"/>
          </a:xfrm>
          <a:prstGeom prst="rect">
            <a:avLst/>
          </a:prstGeom>
          <a:solidFill>
            <a:schemeClr val="accent6">
              <a:lumMod val="20000"/>
              <a:lumOff val="80000"/>
            </a:schemeClr>
          </a:solidFill>
        </p:spPr>
        <p:txBody>
          <a:bodyPr wrap="square" rtlCol="0">
            <a:spAutoFit/>
          </a:bodyPr>
          <a:lstStyle/>
          <a:p>
            <a:pPr algn="just"/>
            <a:r>
              <a:rPr lang="en-US" altLang="en-US" b="1" dirty="0" smtClean="0">
                <a:solidFill>
                  <a:schemeClr val="accent5">
                    <a:lumMod val="75000"/>
                  </a:schemeClr>
                </a:solidFill>
                <a:latin typeface="Palatino Linotype" panose="02040502050505030304" pitchFamily="18" charset="0"/>
              </a:rPr>
              <a:t>To support as a backward </a:t>
            </a:r>
            <a:r>
              <a:rPr lang="en-US" altLang="en-US" b="1" dirty="0">
                <a:solidFill>
                  <a:schemeClr val="accent5">
                    <a:lumMod val="75000"/>
                  </a:schemeClr>
                </a:solidFill>
                <a:latin typeface="Palatino Linotype" panose="02040502050505030304" pitchFamily="18" charset="0"/>
              </a:rPr>
              <a:t>integration of the Ductile Iron pipes plant located at Khardha,24 P</a:t>
            </a:r>
            <a:r>
              <a:rPr lang="en-US" altLang="en-US" b="1" dirty="0" smtClean="0">
                <a:solidFill>
                  <a:schemeClr val="accent5">
                    <a:lumMod val="75000"/>
                  </a:schemeClr>
                </a:solidFill>
                <a:latin typeface="Palatino Linotype" panose="02040502050505030304" pitchFamily="18" charset="0"/>
              </a:rPr>
              <a:t>arganas</a:t>
            </a:r>
            <a:r>
              <a:rPr lang="en-US" altLang="en-US" b="1" dirty="0">
                <a:solidFill>
                  <a:schemeClr val="accent5">
                    <a:lumMod val="75000"/>
                  </a:schemeClr>
                </a:solidFill>
                <a:latin typeface="Palatino Linotype" panose="02040502050505030304" pitchFamily="18" charset="0"/>
              </a:rPr>
              <a:t>, </a:t>
            </a:r>
            <a:r>
              <a:rPr lang="en-IN" b="1" u="sng" dirty="0">
                <a:solidFill>
                  <a:schemeClr val="accent5">
                    <a:lumMod val="75000"/>
                  </a:schemeClr>
                </a:solidFill>
                <a:latin typeface="Palatino Linotype" panose="02040502050505030304" pitchFamily="18" charset="0"/>
              </a:rPr>
              <a:t>Haldia </a:t>
            </a:r>
            <a:r>
              <a:rPr lang="en-IN" b="1" u="sng" dirty="0" smtClean="0">
                <a:solidFill>
                  <a:schemeClr val="accent5">
                    <a:lumMod val="75000"/>
                  </a:schemeClr>
                </a:solidFill>
                <a:latin typeface="Palatino Linotype" panose="02040502050505030304" pitchFamily="18" charset="0"/>
              </a:rPr>
              <a:t>Unit </a:t>
            </a:r>
            <a:r>
              <a:rPr lang="en-IN" b="1" dirty="0" smtClean="0">
                <a:solidFill>
                  <a:schemeClr val="accent5">
                    <a:lumMod val="75000"/>
                  </a:schemeClr>
                </a:solidFill>
                <a:latin typeface="Palatino Linotype" panose="02040502050505030304" pitchFamily="18" charset="0"/>
              </a:rPr>
              <a:t>is having 2,40,000 </a:t>
            </a:r>
            <a:r>
              <a:rPr lang="en-IN" b="1" dirty="0">
                <a:solidFill>
                  <a:schemeClr val="accent5">
                    <a:lumMod val="75000"/>
                  </a:schemeClr>
                </a:solidFill>
                <a:latin typeface="Palatino Linotype" panose="02040502050505030304" pitchFamily="18" charset="0"/>
              </a:rPr>
              <a:t>TPA Coke Oven </a:t>
            </a:r>
            <a:r>
              <a:rPr lang="en-IN" b="1" dirty="0" smtClean="0">
                <a:solidFill>
                  <a:schemeClr val="accent5">
                    <a:lumMod val="75000"/>
                  </a:schemeClr>
                </a:solidFill>
                <a:latin typeface="Palatino Linotype" panose="02040502050505030304" pitchFamily="18" charset="0"/>
              </a:rPr>
              <a:t>Plant, 2 </a:t>
            </a:r>
            <a:r>
              <a:rPr lang="en-IN" b="1" dirty="0">
                <a:solidFill>
                  <a:schemeClr val="accent5">
                    <a:lumMod val="75000"/>
                  </a:schemeClr>
                </a:solidFill>
                <a:latin typeface="Palatino Linotype" panose="02040502050505030304" pitchFamily="18" charset="0"/>
              </a:rPr>
              <a:t>X 100 TPD Sponge Iron </a:t>
            </a:r>
            <a:r>
              <a:rPr lang="en-IN" b="1" dirty="0" smtClean="0">
                <a:solidFill>
                  <a:schemeClr val="accent5">
                    <a:lumMod val="75000"/>
                  </a:schemeClr>
                </a:solidFill>
                <a:latin typeface="Palatino Linotype" panose="02040502050505030304" pitchFamily="18" charset="0"/>
              </a:rPr>
              <a:t>unit,  </a:t>
            </a:r>
            <a:r>
              <a:rPr lang="en-IN" b="1" dirty="0">
                <a:solidFill>
                  <a:schemeClr val="accent5">
                    <a:lumMod val="75000"/>
                  </a:schemeClr>
                </a:solidFill>
                <a:latin typeface="Palatino Linotype" panose="02040502050505030304" pitchFamily="18" charset="0"/>
              </a:rPr>
              <a:t>DI fittings and Accessories plant and one 9MVA Ferro-Alloy producing unit. </a:t>
            </a:r>
            <a:endParaRPr lang="en-IN" b="1" dirty="0" smtClean="0">
              <a:solidFill>
                <a:schemeClr val="accent5">
                  <a:lumMod val="75000"/>
                </a:schemeClr>
              </a:solidFill>
              <a:latin typeface="Palatino Linotype" panose="02040502050505030304" pitchFamily="18" charset="0"/>
            </a:endParaRPr>
          </a:p>
          <a:p>
            <a:pPr algn="just"/>
            <a:r>
              <a:rPr lang="en-IN" b="1" dirty="0" smtClean="0">
                <a:solidFill>
                  <a:schemeClr val="accent5">
                    <a:lumMod val="75000"/>
                  </a:schemeClr>
                </a:solidFill>
                <a:latin typeface="Palatino Linotype" panose="02040502050505030304" pitchFamily="18" charset="0"/>
              </a:rPr>
              <a:t>A </a:t>
            </a:r>
            <a:r>
              <a:rPr lang="en-IN" b="1" dirty="0">
                <a:solidFill>
                  <a:schemeClr val="accent5">
                    <a:lumMod val="75000"/>
                  </a:schemeClr>
                </a:solidFill>
                <a:latin typeface="Palatino Linotype" panose="02040502050505030304" pitchFamily="18" charset="0"/>
              </a:rPr>
              <a:t>12 + 5 MW Waste Heat Recovery Power Plant is also located here, which generates power using the waste heat of Coke Oven Plant and Sponge Iron </a:t>
            </a:r>
            <a:r>
              <a:rPr lang="en-IN" b="1" dirty="0" smtClean="0">
                <a:solidFill>
                  <a:schemeClr val="accent5">
                    <a:lumMod val="75000"/>
                  </a:schemeClr>
                </a:solidFill>
                <a:latin typeface="Palatino Linotype" panose="02040502050505030304" pitchFamily="18" charset="0"/>
              </a:rPr>
              <a:t>Plant and meets the demand of the entire plant and export excess power to State Grid.</a:t>
            </a:r>
            <a:endParaRPr lang="en-IN" b="1" dirty="0">
              <a:solidFill>
                <a:schemeClr val="accent5">
                  <a:lumMod val="75000"/>
                </a:schemeClr>
              </a:solidFill>
              <a:latin typeface="Palatino Linotype" panose="02040502050505030304" pitchFamily="18" charset="0"/>
            </a:endParaRPr>
          </a:p>
        </p:txBody>
      </p:sp>
      <p:sp>
        <p:nvSpPr>
          <p:cNvPr id="5" name="Date Placeholder 4"/>
          <p:cNvSpPr>
            <a:spLocks noGrp="1"/>
          </p:cNvSpPr>
          <p:nvPr>
            <p:ph type="dt" sz="half" idx="10"/>
          </p:nvPr>
        </p:nvSpPr>
        <p:spPr>
          <a:xfrm>
            <a:off x="0" y="6476781"/>
            <a:ext cx="899160" cy="365125"/>
          </a:xfrm>
        </p:spPr>
        <p:txBody>
          <a:bodyPr/>
          <a:lstStyle/>
          <a:p>
            <a:fld id="{85C2DD79-4D10-4522-B746-BB2A5BC6BA81}" type="datetime1">
              <a:rPr lang="en-IN" smtClean="0">
                <a:solidFill>
                  <a:schemeClr val="accent2">
                    <a:lumMod val="75000"/>
                  </a:schemeClr>
                </a:solidFill>
              </a:rPr>
              <a:t>30-11-2023</a:t>
            </a:fld>
            <a:endParaRPr lang="en-US" dirty="0">
              <a:solidFill>
                <a:schemeClr val="accent2">
                  <a:lumMod val="75000"/>
                </a:schemeClr>
              </a:solidFill>
            </a:endParaRPr>
          </a:p>
        </p:txBody>
      </p:sp>
      <p:sp>
        <p:nvSpPr>
          <p:cNvPr id="6" name="Slide Number Placeholder 5"/>
          <p:cNvSpPr>
            <a:spLocks noGrp="1"/>
          </p:cNvSpPr>
          <p:nvPr>
            <p:ph type="sldNum" sz="quarter" idx="12"/>
          </p:nvPr>
        </p:nvSpPr>
        <p:spPr>
          <a:xfrm>
            <a:off x="11863522" y="6587307"/>
            <a:ext cx="248194" cy="274638"/>
          </a:xfrm>
        </p:spPr>
        <p:txBody>
          <a:bodyPr/>
          <a:lstStyle/>
          <a:p>
            <a:fld id="{D57F1E4F-1CFF-5643-939E-217C01CDF565}" type="slidenum">
              <a:rPr lang="en-US" smtClean="0">
                <a:solidFill>
                  <a:schemeClr val="accent2">
                    <a:lumMod val="75000"/>
                  </a:schemeClr>
                </a:solidFill>
              </a:rPr>
              <a:pPr/>
              <a:t>3</a:t>
            </a:fld>
            <a:endParaRPr lang="en-US" dirty="0">
              <a:solidFill>
                <a:schemeClr val="accent2">
                  <a:lumMod val="75000"/>
                </a:schemeClr>
              </a:solidFill>
            </a:endParaRPr>
          </a:p>
        </p:txBody>
      </p:sp>
      <p:pic>
        <p:nvPicPr>
          <p:cNvPr id="11" name="Picture 5" descr="logo.JPG"/>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81150"/>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pic>
        <p:nvPicPr>
          <p:cNvPr id="12" name="Picture 3" descr="cid:image023.png@01D41F82.4872A7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928829" y="185076"/>
            <a:ext cx="8419615" cy="646331"/>
          </a:xfrm>
          <a:prstGeom prst="rect">
            <a:avLst/>
          </a:prstGeom>
          <a:noFill/>
        </p:spPr>
        <p:txBody>
          <a:bodyPr wrap="square" rtlCol="0">
            <a:spAutoFit/>
          </a:bodyPr>
          <a:lstStyle/>
          <a:p>
            <a:r>
              <a:rPr lang="en-IN" sz="3600" i="1" u="sng" dirty="0" smtClean="0">
                <a:solidFill>
                  <a:schemeClr val="accent5">
                    <a:lumMod val="75000"/>
                  </a:schemeClr>
                </a:solidFill>
              </a:rPr>
              <a:t>ELECTROSTEEL CASTINGS LTD, HALDIA UNIT:</a:t>
            </a:r>
            <a:endParaRPr lang="en-IN" sz="3600" i="1" u="sng" dirty="0">
              <a:solidFill>
                <a:schemeClr val="accent5">
                  <a:lumMod val="75000"/>
                </a:schemeClr>
              </a:solidFill>
            </a:endParaRPr>
          </a:p>
        </p:txBody>
      </p:sp>
      <p:sp>
        <p:nvSpPr>
          <p:cNvPr id="14" name="TextBox 13"/>
          <p:cNvSpPr txBox="1"/>
          <p:nvPr/>
        </p:nvSpPr>
        <p:spPr>
          <a:xfrm>
            <a:off x="356678" y="3490364"/>
            <a:ext cx="2159187" cy="461665"/>
          </a:xfrm>
          <a:prstGeom prst="rect">
            <a:avLst/>
          </a:prstGeom>
          <a:noFill/>
        </p:spPr>
        <p:txBody>
          <a:bodyPr wrap="square" rtlCol="0">
            <a:spAutoFit/>
          </a:bodyPr>
          <a:lstStyle/>
          <a:p>
            <a:r>
              <a:rPr lang="en-IN" sz="2400" i="1" u="sng" dirty="0" smtClean="0">
                <a:solidFill>
                  <a:schemeClr val="accent5">
                    <a:lumMod val="75000"/>
                  </a:schemeClr>
                </a:solidFill>
              </a:rPr>
              <a:t>POWER PLANT:</a:t>
            </a:r>
            <a:endParaRPr lang="en-IN" sz="2400" i="1" u="sng" dirty="0">
              <a:solidFill>
                <a:schemeClr val="accent5">
                  <a:lumMod val="75000"/>
                </a:schemeClr>
              </a:solidFill>
            </a:endParaRPr>
          </a:p>
        </p:txBody>
      </p:sp>
      <p:sp>
        <p:nvSpPr>
          <p:cNvPr id="15" name="TextBox 14"/>
          <p:cNvSpPr txBox="1"/>
          <p:nvPr/>
        </p:nvSpPr>
        <p:spPr>
          <a:xfrm>
            <a:off x="5941625" y="3069959"/>
            <a:ext cx="3073587" cy="461665"/>
          </a:xfrm>
          <a:prstGeom prst="rect">
            <a:avLst/>
          </a:prstGeom>
          <a:noFill/>
        </p:spPr>
        <p:txBody>
          <a:bodyPr wrap="square" rtlCol="0">
            <a:spAutoFit/>
          </a:bodyPr>
          <a:lstStyle/>
          <a:p>
            <a:r>
              <a:rPr lang="en-IN" sz="2400" i="1" u="sng" dirty="0" smtClean="0">
                <a:solidFill>
                  <a:schemeClr val="accent5">
                    <a:lumMod val="75000"/>
                  </a:schemeClr>
                </a:solidFill>
              </a:rPr>
              <a:t>PRODUCT BASKET:</a:t>
            </a:r>
            <a:endParaRPr lang="en-IN" sz="2400" i="1" u="sng" dirty="0">
              <a:solidFill>
                <a:schemeClr val="accent5">
                  <a:lumMod val="75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414487175"/>
              </p:ext>
            </p:extLst>
          </p:nvPr>
        </p:nvGraphicFramePr>
        <p:xfrm>
          <a:off x="2709263" y="3580092"/>
          <a:ext cx="9359501" cy="2939952"/>
        </p:xfrm>
        <a:graphic>
          <a:graphicData uri="http://schemas.openxmlformats.org/drawingml/2006/table">
            <a:tbl>
              <a:tblPr firstRow="1" bandRow="1">
                <a:tableStyleId>{5940675A-B579-460E-94D1-54222C63F5DA}</a:tableStyleId>
              </a:tblPr>
              <a:tblGrid>
                <a:gridCol w="2222253">
                  <a:extLst>
                    <a:ext uri="{9D8B030D-6E8A-4147-A177-3AD203B41FA5}">
                      <a16:colId xmlns="" xmlns:a16="http://schemas.microsoft.com/office/drawing/2014/main" val="20000"/>
                    </a:ext>
                  </a:extLst>
                </a:gridCol>
                <a:gridCol w="2234690">
                  <a:extLst>
                    <a:ext uri="{9D8B030D-6E8A-4147-A177-3AD203B41FA5}">
                      <a16:colId xmlns="" xmlns:a16="http://schemas.microsoft.com/office/drawing/2014/main" val="20001"/>
                    </a:ext>
                  </a:extLst>
                </a:gridCol>
                <a:gridCol w="2550263">
                  <a:extLst>
                    <a:ext uri="{9D8B030D-6E8A-4147-A177-3AD203B41FA5}">
                      <a16:colId xmlns="" xmlns:a16="http://schemas.microsoft.com/office/drawing/2014/main" val="20002"/>
                    </a:ext>
                  </a:extLst>
                </a:gridCol>
                <a:gridCol w="2352295">
                  <a:extLst>
                    <a:ext uri="{9D8B030D-6E8A-4147-A177-3AD203B41FA5}">
                      <a16:colId xmlns="" xmlns:a16="http://schemas.microsoft.com/office/drawing/2014/main" val="20003"/>
                    </a:ext>
                  </a:extLst>
                </a:gridCol>
              </a:tblGrid>
              <a:tr h="611209">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extLst>
                  <a:ext uri="{0D108BD9-81ED-4DB2-BD59-A6C34878D82A}">
                    <a16:rowId xmlns="" xmlns:a16="http://schemas.microsoft.com/office/drawing/2014/main" val="10000"/>
                  </a:ext>
                </a:extLst>
              </a:tr>
              <a:tr h="2328743">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extLst>
                  <a:ext uri="{0D108BD9-81ED-4DB2-BD59-A6C34878D82A}">
                    <a16:rowId xmlns="" xmlns:a16="http://schemas.microsoft.com/office/drawing/2014/main" val="10001"/>
                  </a:ext>
                </a:extLst>
              </a:tr>
            </a:tbl>
          </a:graphicData>
        </a:graphic>
      </p:graphicFrame>
      <p:sp>
        <p:nvSpPr>
          <p:cNvPr id="16" name="TextBox 15"/>
          <p:cNvSpPr txBox="1"/>
          <p:nvPr/>
        </p:nvSpPr>
        <p:spPr>
          <a:xfrm>
            <a:off x="7362195" y="3732295"/>
            <a:ext cx="2202287" cy="369332"/>
          </a:xfrm>
          <a:prstGeom prst="rect">
            <a:avLst/>
          </a:prstGeom>
          <a:noFill/>
        </p:spPr>
        <p:txBody>
          <a:bodyPr wrap="square" rtlCol="0">
            <a:spAutoFit/>
          </a:bodyPr>
          <a:lstStyle/>
          <a:p>
            <a:r>
              <a:rPr lang="en-IN" i="1" u="sng" dirty="0" smtClean="0">
                <a:solidFill>
                  <a:schemeClr val="accent5">
                    <a:lumMod val="75000"/>
                  </a:schemeClr>
                </a:solidFill>
              </a:rPr>
              <a:t>SILICO-MANGANESE:</a:t>
            </a:r>
            <a:endParaRPr lang="en-IN" i="1" u="sng" dirty="0">
              <a:solidFill>
                <a:schemeClr val="accent5">
                  <a:lumMod val="75000"/>
                </a:schemeClr>
              </a:solidFill>
            </a:endParaRPr>
          </a:p>
        </p:txBody>
      </p:sp>
      <p:pic>
        <p:nvPicPr>
          <p:cNvPr id="13" name="Picture 12"/>
          <p:cNvPicPr>
            <a:picLocks noChangeAspect="1"/>
          </p:cNvPicPr>
          <p:nvPr/>
        </p:nvPicPr>
        <p:blipFill rotWithShape="1">
          <a:blip r:embed="rId5"/>
          <a:srcRect l="20718" t="38661" r="49872" b="35982"/>
          <a:stretch/>
        </p:blipFill>
        <p:spPr>
          <a:xfrm>
            <a:off x="9784444" y="4224270"/>
            <a:ext cx="2312441" cy="1107402"/>
          </a:xfrm>
          <a:prstGeom prst="rect">
            <a:avLst/>
          </a:prstGeom>
        </p:spPr>
      </p:pic>
      <p:pic>
        <p:nvPicPr>
          <p:cNvPr id="18" name="Picture 17"/>
          <p:cNvPicPr>
            <a:picLocks noChangeAspect="1"/>
          </p:cNvPicPr>
          <p:nvPr/>
        </p:nvPicPr>
        <p:blipFill rotWithShape="1">
          <a:blip r:embed="rId5"/>
          <a:srcRect l="49004" t="38661" r="22558" b="35982"/>
          <a:stretch/>
        </p:blipFill>
        <p:spPr>
          <a:xfrm>
            <a:off x="9763186" y="5331672"/>
            <a:ext cx="2286705" cy="1145109"/>
          </a:xfrm>
          <a:prstGeom prst="rect">
            <a:avLst/>
          </a:prstGeom>
        </p:spPr>
      </p:pic>
      <p:sp>
        <p:nvSpPr>
          <p:cNvPr id="10" name="TextBox 9"/>
          <p:cNvSpPr txBox="1"/>
          <p:nvPr/>
        </p:nvSpPr>
        <p:spPr>
          <a:xfrm>
            <a:off x="5229776" y="3732295"/>
            <a:ext cx="1597824" cy="369332"/>
          </a:xfrm>
          <a:prstGeom prst="rect">
            <a:avLst/>
          </a:prstGeom>
          <a:noFill/>
        </p:spPr>
        <p:txBody>
          <a:bodyPr wrap="square" rtlCol="0">
            <a:spAutoFit/>
          </a:bodyPr>
          <a:lstStyle/>
          <a:p>
            <a:r>
              <a:rPr lang="en-IN" i="1" u="sng" dirty="0" smtClean="0">
                <a:solidFill>
                  <a:schemeClr val="accent5">
                    <a:lumMod val="75000"/>
                  </a:schemeClr>
                </a:solidFill>
              </a:rPr>
              <a:t>SPONGE IRON:</a:t>
            </a:r>
            <a:endParaRPr lang="en-IN" i="1" u="sng" dirty="0">
              <a:solidFill>
                <a:schemeClr val="accent5">
                  <a:lumMod val="75000"/>
                </a:schemeClr>
              </a:solidFill>
            </a:endParaRPr>
          </a:p>
        </p:txBody>
      </p:sp>
      <p:sp>
        <p:nvSpPr>
          <p:cNvPr id="7" name="TextBox 6"/>
          <p:cNvSpPr txBox="1"/>
          <p:nvPr/>
        </p:nvSpPr>
        <p:spPr>
          <a:xfrm>
            <a:off x="3359709" y="3725487"/>
            <a:ext cx="981120" cy="369332"/>
          </a:xfrm>
          <a:prstGeom prst="rect">
            <a:avLst/>
          </a:prstGeom>
          <a:noFill/>
        </p:spPr>
        <p:txBody>
          <a:bodyPr wrap="square" rtlCol="0">
            <a:spAutoFit/>
          </a:bodyPr>
          <a:lstStyle/>
          <a:p>
            <a:r>
              <a:rPr lang="en-IN" i="1" u="sng" dirty="0" smtClean="0">
                <a:solidFill>
                  <a:schemeClr val="accent5">
                    <a:lumMod val="75000"/>
                  </a:schemeClr>
                </a:solidFill>
              </a:rPr>
              <a:t>COKE:</a:t>
            </a:r>
            <a:endParaRPr lang="en-IN" i="1" u="sng" dirty="0">
              <a:solidFill>
                <a:schemeClr val="accent5">
                  <a:lumMod val="75000"/>
                </a:schemeClr>
              </a:solidFill>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7233" r="11876"/>
          <a:stretch/>
        </p:blipFill>
        <p:spPr>
          <a:xfrm>
            <a:off x="4946999" y="4284617"/>
            <a:ext cx="2179714" cy="2263819"/>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0446" r="30089"/>
          <a:stretch/>
        </p:blipFill>
        <p:spPr>
          <a:xfrm>
            <a:off x="7254829" y="4284617"/>
            <a:ext cx="2417020" cy="2242655"/>
          </a:xfrm>
          <a:prstGeom prst="rect">
            <a:avLst/>
          </a:prstGeom>
        </p:spPr>
      </p:pic>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l="11025" t="-7952" r="12472"/>
          <a:stretch/>
        </p:blipFill>
        <p:spPr>
          <a:xfrm>
            <a:off x="2709263" y="4094819"/>
            <a:ext cx="2153394" cy="2473705"/>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719" y="3978155"/>
            <a:ext cx="2451950" cy="2549117"/>
          </a:xfrm>
          <a:prstGeom prst="rect">
            <a:avLst/>
          </a:prstGeom>
        </p:spPr>
      </p:pic>
      <p:sp>
        <p:nvSpPr>
          <p:cNvPr id="17" name="TextBox 16"/>
          <p:cNvSpPr txBox="1"/>
          <p:nvPr/>
        </p:nvSpPr>
        <p:spPr>
          <a:xfrm>
            <a:off x="10219334" y="3732295"/>
            <a:ext cx="1817831" cy="369332"/>
          </a:xfrm>
          <a:prstGeom prst="rect">
            <a:avLst/>
          </a:prstGeom>
          <a:noFill/>
        </p:spPr>
        <p:txBody>
          <a:bodyPr wrap="square" rtlCol="0">
            <a:spAutoFit/>
          </a:bodyPr>
          <a:lstStyle/>
          <a:p>
            <a:r>
              <a:rPr lang="en-IN" i="1" u="sng" dirty="0" smtClean="0">
                <a:solidFill>
                  <a:schemeClr val="accent5">
                    <a:lumMod val="75000"/>
                  </a:schemeClr>
                </a:solidFill>
              </a:rPr>
              <a:t>DI FITTINGS:</a:t>
            </a:r>
            <a:endParaRPr lang="en-IN" i="1" u="sng" dirty="0">
              <a:solidFill>
                <a:schemeClr val="accent5">
                  <a:lumMod val="75000"/>
                </a:schemeClr>
              </a:solidFill>
            </a:endParaRPr>
          </a:p>
        </p:txBody>
      </p:sp>
    </p:spTree>
    <p:extLst>
      <p:ext uri="{BB962C8B-B14F-4D97-AF65-F5344CB8AC3E}">
        <p14:creationId xmlns:p14="http://schemas.microsoft.com/office/powerpoint/2010/main" val="9132966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Texturizer/>
                    </a14:imgEffect>
                    <a14:imgEffect>
                      <a14:brightnessContrast contrast="-2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5" descr="logo.JPG"/>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42514"/>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pic>
        <p:nvPicPr>
          <p:cNvPr id="12" name="Picture 3" descr="cid:image023.png@01D41F82.4872A7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p:cNvSpPr>
            <a:spLocks noGrp="1"/>
          </p:cNvSpPr>
          <p:nvPr>
            <p:ph type="dt" sz="half" idx="10"/>
          </p:nvPr>
        </p:nvSpPr>
        <p:spPr>
          <a:xfrm>
            <a:off x="27965" y="6463492"/>
            <a:ext cx="947585" cy="365125"/>
          </a:xfrm>
        </p:spPr>
        <p:txBody>
          <a:bodyPr/>
          <a:lstStyle/>
          <a:p>
            <a:fld id="{48968EB2-4AA9-49C7-BD7F-385365750296}" type="datetime1">
              <a:rPr lang="en-IN" b="1" smtClean="0">
                <a:solidFill>
                  <a:schemeClr val="accent2">
                    <a:lumMod val="75000"/>
                  </a:schemeClr>
                </a:solidFill>
              </a:rPr>
              <a:t>30-11-2023</a:t>
            </a:fld>
            <a:endParaRPr lang="en-US" b="1" dirty="0">
              <a:solidFill>
                <a:schemeClr val="accent2">
                  <a:lumMod val="75000"/>
                </a:schemeClr>
              </a:solidFill>
            </a:endParaRPr>
          </a:p>
        </p:txBody>
      </p:sp>
      <p:sp>
        <p:nvSpPr>
          <p:cNvPr id="14" name="Slide Number Placeholder 13"/>
          <p:cNvSpPr>
            <a:spLocks noGrp="1"/>
          </p:cNvSpPr>
          <p:nvPr>
            <p:ph type="sldNum" sz="quarter" idx="12"/>
          </p:nvPr>
        </p:nvSpPr>
        <p:spPr>
          <a:xfrm>
            <a:off x="11820388" y="6483293"/>
            <a:ext cx="276497" cy="365125"/>
          </a:xfrm>
        </p:spPr>
        <p:txBody>
          <a:bodyPr/>
          <a:lstStyle/>
          <a:p>
            <a:fld id="{D57F1E4F-1CFF-5643-939E-217C01CDF565}" type="slidenum">
              <a:rPr lang="en-US" smtClean="0">
                <a:solidFill>
                  <a:schemeClr val="accent2">
                    <a:lumMod val="75000"/>
                  </a:schemeClr>
                </a:solidFill>
              </a:rPr>
              <a:pPr/>
              <a:t>4</a:t>
            </a:fld>
            <a:endParaRPr lang="en-US" dirty="0">
              <a:solidFill>
                <a:schemeClr val="accent2">
                  <a:lumMod val="75000"/>
                </a:schemeClr>
              </a:solidFill>
            </a:endParaRPr>
          </a:p>
        </p:txBody>
      </p:sp>
      <p:sp>
        <p:nvSpPr>
          <p:cNvPr id="2" name="TextBox 1"/>
          <p:cNvSpPr txBox="1"/>
          <p:nvPr/>
        </p:nvSpPr>
        <p:spPr>
          <a:xfrm>
            <a:off x="1765495" y="913600"/>
            <a:ext cx="5974080" cy="523220"/>
          </a:xfrm>
          <a:prstGeom prst="rect">
            <a:avLst/>
          </a:prstGeom>
          <a:noFill/>
        </p:spPr>
        <p:txBody>
          <a:bodyPr wrap="square" rtlCol="0">
            <a:spAutoFit/>
          </a:bodyPr>
          <a:lstStyle/>
          <a:p>
            <a:r>
              <a:rPr lang="en-IN" sz="2800" b="1" dirty="0" smtClean="0">
                <a:solidFill>
                  <a:schemeClr val="accent6">
                    <a:lumMod val="75000"/>
                  </a:schemeClr>
                </a:solidFill>
                <a:latin typeface="Palatino Linotype" panose="02040502050505030304" pitchFamily="18" charset="0"/>
              </a:rPr>
              <a:t>What is ‘net-zero’ ?</a:t>
            </a:r>
            <a:endParaRPr lang="en-IN" sz="2800" b="1" dirty="0">
              <a:solidFill>
                <a:schemeClr val="accent6">
                  <a:lumMod val="75000"/>
                </a:schemeClr>
              </a:solidFill>
              <a:latin typeface="Palatino Linotype" panose="02040502050505030304" pitchFamily="18" charset="0"/>
            </a:endParaRPr>
          </a:p>
        </p:txBody>
      </p:sp>
      <p:sp>
        <p:nvSpPr>
          <p:cNvPr id="10" name="TextBox 9"/>
          <p:cNvSpPr txBox="1"/>
          <p:nvPr/>
        </p:nvSpPr>
        <p:spPr>
          <a:xfrm>
            <a:off x="1807698" y="1464306"/>
            <a:ext cx="9076202" cy="1384995"/>
          </a:xfrm>
          <a:prstGeom prst="rect">
            <a:avLst/>
          </a:prstGeom>
          <a:noFill/>
        </p:spPr>
        <p:txBody>
          <a:bodyPr wrap="square" rtlCol="0">
            <a:spAutoFit/>
          </a:bodyPr>
          <a:lstStyle/>
          <a:p>
            <a:endParaRPr lang="en-IN" sz="2800" dirty="0" smtClean="0"/>
          </a:p>
          <a:p>
            <a:r>
              <a:rPr lang="en-IN" sz="2800" dirty="0" smtClean="0">
                <a:solidFill>
                  <a:srgbClr val="7030A0"/>
                </a:solidFill>
              </a:rPr>
              <a:t> </a:t>
            </a:r>
            <a:r>
              <a:rPr lang="en-IN" sz="2800" b="1" dirty="0" smtClean="0">
                <a:solidFill>
                  <a:schemeClr val="tx2">
                    <a:lumMod val="75000"/>
                  </a:schemeClr>
                </a:solidFill>
                <a:latin typeface="Bell MT" panose="02020503060305020303" pitchFamily="18" charset="0"/>
              </a:rPr>
              <a:t>Emission by sources (e.g., Burning of fossil fuels, deforestation</a:t>
            </a:r>
            <a:r>
              <a:rPr lang="en-IN" b="1" dirty="0" smtClean="0">
                <a:solidFill>
                  <a:schemeClr val="tx2">
                    <a:lumMod val="75000"/>
                  </a:schemeClr>
                </a:solidFill>
                <a:latin typeface="Bell MT" panose="02020503060305020303" pitchFamily="18" charset="0"/>
              </a:rPr>
              <a:t>)</a:t>
            </a:r>
            <a:endParaRPr lang="en-IN" b="1" dirty="0">
              <a:solidFill>
                <a:schemeClr val="tx2">
                  <a:lumMod val="75000"/>
                </a:schemeClr>
              </a:solidFill>
              <a:latin typeface="Bell MT" panose="02020503060305020303" pitchFamily="18" charset="0"/>
            </a:endParaRPr>
          </a:p>
        </p:txBody>
      </p:sp>
      <p:sp>
        <p:nvSpPr>
          <p:cNvPr id="11" name="TextBox 10"/>
          <p:cNvSpPr txBox="1"/>
          <p:nvPr/>
        </p:nvSpPr>
        <p:spPr>
          <a:xfrm>
            <a:off x="1918952" y="3406891"/>
            <a:ext cx="8964948" cy="892552"/>
          </a:xfrm>
          <a:prstGeom prst="rect">
            <a:avLst/>
          </a:prstGeom>
          <a:noFill/>
        </p:spPr>
        <p:txBody>
          <a:bodyPr wrap="square" rtlCol="0">
            <a:spAutoFit/>
          </a:bodyPr>
          <a:lstStyle/>
          <a:p>
            <a:r>
              <a:rPr lang="en-IN" sz="2400" b="1" dirty="0" smtClean="0">
                <a:solidFill>
                  <a:schemeClr val="tx2">
                    <a:lumMod val="75000"/>
                  </a:schemeClr>
                </a:solidFill>
                <a:latin typeface="Bell MT" panose="02020503060305020303" pitchFamily="18" charset="0"/>
              </a:rPr>
              <a:t>Removals by </a:t>
            </a:r>
            <a:r>
              <a:rPr lang="en-IN" sz="2800" b="1" dirty="0" smtClean="0">
                <a:solidFill>
                  <a:schemeClr val="tx2">
                    <a:lumMod val="75000"/>
                  </a:schemeClr>
                </a:solidFill>
                <a:latin typeface="Bell MT" panose="02020503060305020303" pitchFamily="18" charset="0"/>
              </a:rPr>
              <a:t>sinks</a:t>
            </a:r>
            <a:r>
              <a:rPr lang="en-IN" sz="2400" b="1" dirty="0" smtClean="0">
                <a:solidFill>
                  <a:schemeClr val="tx2">
                    <a:lumMod val="75000"/>
                  </a:schemeClr>
                </a:solidFill>
                <a:latin typeface="Bell MT" panose="02020503060305020303" pitchFamily="18" charset="0"/>
              </a:rPr>
              <a:t> (e.g., growing new forests, engineered &amp; economical removal of CO2 from atmosphere).</a:t>
            </a:r>
            <a:endParaRPr lang="en-IN" sz="2400" b="1" dirty="0">
              <a:solidFill>
                <a:schemeClr val="tx2">
                  <a:lumMod val="75000"/>
                </a:schemeClr>
              </a:solidFill>
              <a:latin typeface="Bell MT" panose="02020503060305020303" pitchFamily="18" charset="0"/>
            </a:endParaRPr>
          </a:p>
        </p:txBody>
      </p:sp>
      <p:grpSp>
        <p:nvGrpSpPr>
          <p:cNvPr id="6" name="Group 5"/>
          <p:cNvGrpSpPr/>
          <p:nvPr/>
        </p:nvGrpSpPr>
        <p:grpSpPr>
          <a:xfrm>
            <a:off x="1287193" y="2008579"/>
            <a:ext cx="520505" cy="450166"/>
            <a:chOff x="4149969" y="5022166"/>
            <a:chExt cx="520505" cy="450166"/>
          </a:xfrm>
        </p:grpSpPr>
        <p:sp>
          <p:nvSpPr>
            <p:cNvPr id="4" name="Oval 3"/>
            <p:cNvSpPr/>
            <p:nvPr/>
          </p:nvSpPr>
          <p:spPr>
            <a:xfrm>
              <a:off x="4149969" y="5022166"/>
              <a:ext cx="478302" cy="450166"/>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5" name="TextBox 4"/>
            <p:cNvSpPr txBox="1"/>
            <p:nvPr/>
          </p:nvSpPr>
          <p:spPr>
            <a:xfrm>
              <a:off x="4149969" y="5062583"/>
              <a:ext cx="520505" cy="369332"/>
            </a:xfrm>
            <a:prstGeom prst="rect">
              <a:avLst/>
            </a:prstGeom>
            <a:noFill/>
          </p:spPr>
          <p:txBody>
            <a:bodyPr wrap="square" rtlCol="0">
              <a:spAutoFit/>
            </a:bodyPr>
            <a:lstStyle/>
            <a:p>
              <a:r>
                <a:rPr lang="en-IN" b="1" dirty="0" smtClean="0">
                  <a:latin typeface="Bookman Old Style" panose="02050604050505020204" pitchFamily="18" charset="0"/>
                </a:rPr>
                <a:t> A</a:t>
              </a:r>
              <a:endParaRPr lang="en-IN" b="1" dirty="0">
                <a:latin typeface="Bookman Old Style" panose="02050604050505020204" pitchFamily="18" charset="0"/>
              </a:endParaRPr>
            </a:p>
          </p:txBody>
        </p:sp>
      </p:grpSp>
      <p:grpSp>
        <p:nvGrpSpPr>
          <p:cNvPr id="15" name="Group 14"/>
          <p:cNvGrpSpPr/>
          <p:nvPr/>
        </p:nvGrpSpPr>
        <p:grpSpPr>
          <a:xfrm>
            <a:off x="3590722" y="5962932"/>
            <a:ext cx="520505" cy="450166"/>
            <a:chOff x="4149969" y="5022166"/>
            <a:chExt cx="520505" cy="450166"/>
          </a:xfrm>
        </p:grpSpPr>
        <p:sp>
          <p:nvSpPr>
            <p:cNvPr id="16" name="Oval 15"/>
            <p:cNvSpPr/>
            <p:nvPr/>
          </p:nvSpPr>
          <p:spPr>
            <a:xfrm>
              <a:off x="4149969" y="5022166"/>
              <a:ext cx="478302" cy="450166"/>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17" name="TextBox 16"/>
            <p:cNvSpPr txBox="1"/>
            <p:nvPr/>
          </p:nvSpPr>
          <p:spPr>
            <a:xfrm>
              <a:off x="4149969" y="5062583"/>
              <a:ext cx="520505" cy="369332"/>
            </a:xfrm>
            <a:prstGeom prst="rect">
              <a:avLst/>
            </a:prstGeom>
            <a:noFill/>
          </p:spPr>
          <p:txBody>
            <a:bodyPr wrap="square" rtlCol="0">
              <a:spAutoFit/>
            </a:bodyPr>
            <a:lstStyle/>
            <a:p>
              <a:r>
                <a:rPr lang="en-IN" b="1" dirty="0" smtClean="0">
                  <a:latin typeface="Bookman Old Style" panose="02050604050505020204" pitchFamily="18" charset="0"/>
                </a:rPr>
                <a:t> B</a:t>
              </a:r>
              <a:endParaRPr lang="en-IN" b="1" dirty="0">
                <a:latin typeface="Bookman Old Style" panose="02050604050505020204" pitchFamily="18" charset="0"/>
              </a:endParaRPr>
            </a:p>
          </p:txBody>
        </p:sp>
      </p:grpSp>
      <p:sp>
        <p:nvSpPr>
          <p:cNvPr id="19" name="TextBox 18"/>
          <p:cNvSpPr txBox="1"/>
          <p:nvPr/>
        </p:nvSpPr>
        <p:spPr>
          <a:xfrm>
            <a:off x="1918952" y="5506957"/>
            <a:ext cx="8420092" cy="830997"/>
          </a:xfrm>
          <a:prstGeom prst="rect">
            <a:avLst/>
          </a:prstGeom>
          <a:noFill/>
        </p:spPr>
        <p:txBody>
          <a:bodyPr wrap="square" rtlCol="0">
            <a:spAutoFit/>
          </a:bodyPr>
          <a:lstStyle/>
          <a:p>
            <a:r>
              <a:rPr lang="en-IN" sz="2400" b="1" dirty="0" smtClean="0">
                <a:solidFill>
                  <a:schemeClr val="tx2">
                    <a:lumMod val="75000"/>
                  </a:schemeClr>
                </a:solidFill>
                <a:latin typeface="Bell MT" panose="02020503060305020303" pitchFamily="18" charset="0"/>
              </a:rPr>
              <a:t>So, ‘net zero’ approach is to make a balance between activity  and activity</a:t>
            </a:r>
            <a:endParaRPr lang="en-IN" sz="2400" b="1" dirty="0">
              <a:solidFill>
                <a:schemeClr val="tx2">
                  <a:lumMod val="75000"/>
                </a:schemeClr>
              </a:solidFill>
              <a:latin typeface="Bell MT" panose="02020503060305020303" pitchFamily="18" charset="0"/>
            </a:endParaRPr>
          </a:p>
        </p:txBody>
      </p:sp>
      <p:grpSp>
        <p:nvGrpSpPr>
          <p:cNvPr id="20" name="Group 19"/>
          <p:cNvGrpSpPr/>
          <p:nvPr/>
        </p:nvGrpSpPr>
        <p:grpSpPr>
          <a:xfrm>
            <a:off x="10078791" y="5512766"/>
            <a:ext cx="520505" cy="450166"/>
            <a:chOff x="4149969" y="5022166"/>
            <a:chExt cx="520505" cy="450166"/>
          </a:xfrm>
        </p:grpSpPr>
        <p:sp>
          <p:nvSpPr>
            <p:cNvPr id="21" name="Oval 20"/>
            <p:cNvSpPr/>
            <p:nvPr/>
          </p:nvSpPr>
          <p:spPr>
            <a:xfrm>
              <a:off x="4149969" y="5022166"/>
              <a:ext cx="478302" cy="450166"/>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22" name="TextBox 21"/>
            <p:cNvSpPr txBox="1"/>
            <p:nvPr/>
          </p:nvSpPr>
          <p:spPr>
            <a:xfrm>
              <a:off x="4149969" y="5062583"/>
              <a:ext cx="520505" cy="369332"/>
            </a:xfrm>
            <a:prstGeom prst="rect">
              <a:avLst/>
            </a:prstGeom>
            <a:noFill/>
          </p:spPr>
          <p:txBody>
            <a:bodyPr wrap="square" rtlCol="0">
              <a:spAutoFit/>
            </a:bodyPr>
            <a:lstStyle/>
            <a:p>
              <a:r>
                <a:rPr lang="en-IN" b="1" dirty="0" smtClean="0">
                  <a:latin typeface="Bookman Old Style" panose="02050604050505020204" pitchFamily="18" charset="0"/>
                </a:rPr>
                <a:t> A</a:t>
              </a:r>
              <a:endParaRPr lang="en-IN" b="1" dirty="0">
                <a:latin typeface="Bookman Old Style" panose="02050604050505020204" pitchFamily="18" charset="0"/>
              </a:endParaRPr>
            </a:p>
          </p:txBody>
        </p:sp>
      </p:grpSp>
      <p:grpSp>
        <p:nvGrpSpPr>
          <p:cNvPr id="23" name="Group 22"/>
          <p:cNvGrpSpPr/>
          <p:nvPr/>
        </p:nvGrpSpPr>
        <p:grpSpPr>
          <a:xfrm>
            <a:off x="1266091" y="3521087"/>
            <a:ext cx="520505" cy="450166"/>
            <a:chOff x="4149969" y="5022166"/>
            <a:chExt cx="520505" cy="450166"/>
          </a:xfrm>
        </p:grpSpPr>
        <p:sp>
          <p:nvSpPr>
            <p:cNvPr id="24" name="Oval 23"/>
            <p:cNvSpPr/>
            <p:nvPr/>
          </p:nvSpPr>
          <p:spPr>
            <a:xfrm>
              <a:off x="4149969" y="5022166"/>
              <a:ext cx="478302" cy="450166"/>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sp>
          <p:nvSpPr>
            <p:cNvPr id="25" name="TextBox 24"/>
            <p:cNvSpPr txBox="1"/>
            <p:nvPr/>
          </p:nvSpPr>
          <p:spPr>
            <a:xfrm>
              <a:off x="4149969" y="5062583"/>
              <a:ext cx="520505" cy="369332"/>
            </a:xfrm>
            <a:prstGeom prst="rect">
              <a:avLst/>
            </a:prstGeom>
            <a:noFill/>
          </p:spPr>
          <p:txBody>
            <a:bodyPr wrap="square" rtlCol="0">
              <a:spAutoFit/>
            </a:bodyPr>
            <a:lstStyle/>
            <a:p>
              <a:r>
                <a:rPr lang="en-IN" b="1" dirty="0" smtClean="0">
                  <a:latin typeface="Bookman Old Style" panose="02050604050505020204" pitchFamily="18" charset="0"/>
                </a:rPr>
                <a:t> B</a:t>
              </a:r>
              <a:endParaRPr lang="en-IN" b="1" dirty="0">
                <a:latin typeface="Bookman Old Style" panose="02050604050505020204" pitchFamily="18" charset="0"/>
              </a:endParaRPr>
            </a:p>
          </p:txBody>
        </p:sp>
      </p:grpSp>
      <p:grpSp>
        <p:nvGrpSpPr>
          <p:cNvPr id="7" name="Group 6"/>
          <p:cNvGrpSpPr/>
          <p:nvPr/>
        </p:nvGrpSpPr>
        <p:grpSpPr>
          <a:xfrm>
            <a:off x="4111227" y="4664703"/>
            <a:ext cx="3556000" cy="523220"/>
            <a:chOff x="3378200" y="4664703"/>
            <a:chExt cx="3556000" cy="523220"/>
          </a:xfrm>
        </p:grpSpPr>
        <p:sp>
          <p:nvSpPr>
            <p:cNvPr id="26" name="TextBox 25"/>
            <p:cNvSpPr txBox="1"/>
            <p:nvPr/>
          </p:nvSpPr>
          <p:spPr>
            <a:xfrm>
              <a:off x="3378200" y="4664703"/>
              <a:ext cx="3556000" cy="523220"/>
            </a:xfrm>
            <a:prstGeom prst="rect">
              <a:avLst/>
            </a:prstGeom>
            <a:noFill/>
          </p:spPr>
          <p:txBody>
            <a:bodyPr wrap="square" rtlCol="0">
              <a:spAutoFit/>
            </a:bodyPr>
            <a:lstStyle/>
            <a:p>
              <a:r>
                <a:rPr lang="en-IN" sz="2800" b="1" dirty="0" smtClean="0">
                  <a:solidFill>
                    <a:schemeClr val="accent6">
                      <a:lumMod val="75000"/>
                    </a:schemeClr>
                  </a:solidFill>
                  <a:latin typeface="Palatino Linotype" panose="02040502050505030304" pitchFamily="18" charset="0"/>
                </a:rPr>
                <a:t> (A-B)       ‘zero’</a:t>
              </a:r>
              <a:endParaRPr lang="en-IN" sz="2800" b="1" dirty="0">
                <a:solidFill>
                  <a:schemeClr val="accent6">
                    <a:lumMod val="75000"/>
                  </a:schemeClr>
                </a:solidFill>
                <a:latin typeface="Palatino Linotype" panose="02040502050505030304" pitchFamily="18" charset="0"/>
              </a:endParaRPr>
            </a:p>
          </p:txBody>
        </p:sp>
        <p:sp>
          <p:nvSpPr>
            <p:cNvPr id="3" name="Striped Right Arrow 2"/>
            <p:cNvSpPr/>
            <p:nvPr/>
          </p:nvSpPr>
          <p:spPr>
            <a:xfrm>
              <a:off x="4601912" y="4805663"/>
              <a:ext cx="266700" cy="2413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5264960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Texturizer/>
                    </a14:imgEffect>
                    <a14:imgEffect>
                      <a14:brightnessContrast contrast="-2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5" descr="logo.JPG"/>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42514"/>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pic>
        <p:nvPicPr>
          <p:cNvPr id="12" name="Picture 3" descr="cid:image023.png@01D41F82.4872A7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p:cNvSpPr>
            <a:spLocks noGrp="1"/>
          </p:cNvSpPr>
          <p:nvPr>
            <p:ph type="dt" sz="half" idx="10"/>
          </p:nvPr>
        </p:nvSpPr>
        <p:spPr>
          <a:xfrm>
            <a:off x="27965" y="6463492"/>
            <a:ext cx="947585" cy="365125"/>
          </a:xfrm>
        </p:spPr>
        <p:txBody>
          <a:bodyPr/>
          <a:lstStyle/>
          <a:p>
            <a:fld id="{48968EB2-4AA9-49C7-BD7F-385365750296}" type="datetime1">
              <a:rPr lang="en-IN" b="1" smtClean="0">
                <a:solidFill>
                  <a:schemeClr val="accent2">
                    <a:lumMod val="75000"/>
                  </a:schemeClr>
                </a:solidFill>
              </a:rPr>
              <a:t>30-11-2023</a:t>
            </a:fld>
            <a:endParaRPr lang="en-US" b="1" dirty="0">
              <a:solidFill>
                <a:schemeClr val="accent2">
                  <a:lumMod val="75000"/>
                </a:schemeClr>
              </a:solidFill>
            </a:endParaRPr>
          </a:p>
        </p:txBody>
      </p:sp>
      <p:sp>
        <p:nvSpPr>
          <p:cNvPr id="14" name="Slide Number Placeholder 13"/>
          <p:cNvSpPr>
            <a:spLocks noGrp="1"/>
          </p:cNvSpPr>
          <p:nvPr>
            <p:ph type="sldNum" sz="quarter" idx="12"/>
          </p:nvPr>
        </p:nvSpPr>
        <p:spPr>
          <a:xfrm>
            <a:off x="11820388" y="6483293"/>
            <a:ext cx="276497" cy="365125"/>
          </a:xfrm>
        </p:spPr>
        <p:txBody>
          <a:bodyPr/>
          <a:lstStyle/>
          <a:p>
            <a:fld id="{D57F1E4F-1CFF-5643-939E-217C01CDF565}" type="slidenum">
              <a:rPr lang="en-US" smtClean="0">
                <a:solidFill>
                  <a:schemeClr val="accent2">
                    <a:lumMod val="75000"/>
                  </a:schemeClr>
                </a:solidFill>
              </a:rPr>
              <a:pPr/>
              <a:t>5</a:t>
            </a:fld>
            <a:endParaRPr lang="en-US" dirty="0">
              <a:solidFill>
                <a:schemeClr val="accent2">
                  <a:lumMod val="75000"/>
                </a:schemeClr>
              </a:solidFill>
            </a:endParaRPr>
          </a:p>
        </p:txBody>
      </p:sp>
      <p:sp>
        <p:nvSpPr>
          <p:cNvPr id="18" name="TextBox 17"/>
          <p:cNvSpPr txBox="1"/>
          <p:nvPr/>
        </p:nvSpPr>
        <p:spPr>
          <a:xfrm>
            <a:off x="872518" y="711595"/>
            <a:ext cx="8464665" cy="646331"/>
          </a:xfrm>
          <a:prstGeom prst="rect">
            <a:avLst/>
          </a:prstGeom>
          <a:noFill/>
        </p:spPr>
        <p:txBody>
          <a:bodyPr wrap="square" rtlCol="0">
            <a:spAutoFit/>
          </a:bodyPr>
          <a:lstStyle/>
          <a:p>
            <a:r>
              <a:rPr lang="en-IN" sz="3600" b="1" dirty="0" smtClean="0">
                <a:solidFill>
                  <a:srgbClr val="C00000"/>
                </a:solidFill>
                <a:latin typeface="Palatino Linotype" panose="02040502050505030304" pitchFamily="18" charset="0"/>
              </a:rPr>
              <a:t>Why ‘net zero’ approach is significant </a:t>
            </a:r>
            <a:r>
              <a:rPr lang="en-IN" sz="3600" dirty="0" smtClean="0">
                <a:solidFill>
                  <a:srgbClr val="C00000"/>
                </a:solidFill>
                <a:latin typeface="Palatino Linotype" panose="02040502050505030304" pitchFamily="18" charset="0"/>
              </a:rPr>
              <a:t>?</a:t>
            </a:r>
            <a:endParaRPr lang="en-IN" sz="3600" dirty="0">
              <a:solidFill>
                <a:srgbClr val="C00000"/>
              </a:solidFill>
              <a:latin typeface="Palatino Linotype" panose="02040502050505030304" pitchFamily="18" charset="0"/>
            </a:endParaRPr>
          </a:p>
        </p:txBody>
      </p:sp>
      <p:sp>
        <p:nvSpPr>
          <p:cNvPr id="20" name="TextBox 19"/>
          <p:cNvSpPr txBox="1"/>
          <p:nvPr/>
        </p:nvSpPr>
        <p:spPr>
          <a:xfrm>
            <a:off x="975550" y="1529537"/>
            <a:ext cx="9829825" cy="1261884"/>
          </a:xfrm>
          <a:prstGeom prst="rect">
            <a:avLst/>
          </a:prstGeom>
          <a:noFill/>
        </p:spPr>
        <p:txBody>
          <a:bodyPr wrap="square" rtlCol="0">
            <a:spAutoFit/>
          </a:bodyPr>
          <a:lstStyle/>
          <a:p>
            <a:pPr algn="just"/>
            <a:r>
              <a:rPr lang="en-IN" sz="2400" b="1" dirty="0" smtClean="0">
                <a:latin typeface="Palatino Linotype" panose="02040502050505030304" pitchFamily="18" charset="0"/>
              </a:rPr>
              <a:t>It reduces </a:t>
            </a:r>
            <a:r>
              <a:rPr lang="en-IN" sz="2400" b="1" dirty="0">
                <a:latin typeface="Palatino Linotype" panose="02040502050505030304" pitchFamily="18" charset="0"/>
              </a:rPr>
              <a:t>the greenhouse gas emissions that </a:t>
            </a:r>
            <a:r>
              <a:rPr lang="en-IN" sz="2400" b="1" dirty="0" smtClean="0">
                <a:latin typeface="Palatino Linotype" panose="02040502050505030304" pitchFamily="18" charset="0"/>
              </a:rPr>
              <a:t>causes reduction in global warming by </a:t>
            </a:r>
            <a:r>
              <a:rPr lang="en-IN" sz="2400" b="1" dirty="0">
                <a:latin typeface="Palatino Linotype" panose="02040502050505030304" pitchFamily="18" charset="0"/>
              </a:rPr>
              <a:t>balancing the amount released into the atmosphere with the amount removed and stored by carbon sinks</a:t>
            </a:r>
            <a:r>
              <a:rPr lang="en-IN" sz="2800" dirty="0">
                <a:latin typeface="Palatino Linotype" panose="02040502050505030304" pitchFamily="18" charset="0"/>
              </a:rPr>
              <a:t>.</a:t>
            </a:r>
          </a:p>
        </p:txBody>
      </p:sp>
      <p:sp>
        <p:nvSpPr>
          <p:cNvPr id="7" name="Rectangle 6"/>
          <p:cNvSpPr/>
          <p:nvPr/>
        </p:nvSpPr>
        <p:spPr>
          <a:xfrm>
            <a:off x="975550" y="3193962"/>
            <a:ext cx="5000247" cy="2585323"/>
          </a:xfrm>
          <a:prstGeom prst="rect">
            <a:avLst/>
          </a:prstGeom>
        </p:spPr>
        <p:txBody>
          <a:bodyPr wrap="square">
            <a:spAutoFit/>
          </a:bodyPr>
          <a:lstStyle/>
          <a:p>
            <a:pPr algn="just"/>
            <a:r>
              <a:rPr lang="en-IN" b="1" u="sng" dirty="0" smtClean="0">
                <a:solidFill>
                  <a:srgbClr val="0000FF"/>
                </a:solidFill>
                <a:latin typeface="Palatino Linotype" panose="02040502050505030304" pitchFamily="18" charset="0"/>
                <a:ea typeface="Calibri" panose="020F0502020204030204" pitchFamily="34" charset="0"/>
                <a:cs typeface="Times New Roman" panose="02020603050405020304" pitchFamily="18" charset="0"/>
                <a:hlinkClick r:id="rId8"/>
              </a:rPr>
              <a:t>Atmospheric CO2 concentration has increased by 50%</a:t>
            </a:r>
            <a:r>
              <a:rPr lang="en-IN" dirty="0" smtClean="0">
                <a:latin typeface="Palatino Linotype" panose="02040502050505030304" pitchFamily="18" charset="0"/>
                <a:ea typeface="Calibri" panose="020F0502020204030204" pitchFamily="34" charset="0"/>
                <a:cs typeface="Times New Roman" panose="02020603050405020304" pitchFamily="18" charset="0"/>
              </a:rPr>
              <a:t> since the Industrial Revolution began in the 1800s, due to human activities like the burning of fossil fuels and large-scale deforestation. </a:t>
            </a:r>
            <a:r>
              <a:rPr lang="en-IN" dirty="0">
                <a:latin typeface="Palatino Linotype" panose="02040502050505030304" pitchFamily="18" charset="0"/>
              </a:rPr>
              <a:t>Based on </a:t>
            </a:r>
            <a:r>
              <a:rPr lang="en-IN" u="sng" dirty="0">
                <a:latin typeface="Palatino Linotype" panose="02040502050505030304" pitchFamily="18" charset="0"/>
                <a:hlinkClick r:id="rId9"/>
              </a:rPr>
              <a:t>the annual report from NOAA’s Global Monitoring Lab</a:t>
            </a:r>
            <a:r>
              <a:rPr lang="en-IN" dirty="0">
                <a:latin typeface="Palatino Linotype" panose="02040502050505030304" pitchFamily="18" charset="0"/>
              </a:rPr>
              <a:t>, global average atmospheric carbon dioxide set a new record high in 2022: </a:t>
            </a:r>
            <a:r>
              <a:rPr lang="en-IN" b="1" dirty="0">
                <a:latin typeface="Palatino Linotype" panose="02040502050505030304" pitchFamily="18" charset="0"/>
              </a:rPr>
              <a:t>417.06 parts per million</a:t>
            </a:r>
            <a:r>
              <a:rPr lang="en-IN" dirty="0">
                <a:latin typeface="Palatino Linotype" panose="02040502050505030304" pitchFamily="18" charset="0"/>
              </a:rPr>
              <a:t>. </a:t>
            </a:r>
          </a:p>
          <a:p>
            <a:pPr algn="just"/>
            <a:endParaRPr lang="en-IN" dirty="0">
              <a:latin typeface="Palatino Linotype" panose="02040502050505030304" pitchFamily="18" charset="0"/>
            </a:endParaRPr>
          </a:p>
        </p:txBody>
      </p:sp>
      <p:pic>
        <p:nvPicPr>
          <p:cNvPr id="22" name="Picture 21" descr="Line graphs showing how atmospheric carbon dioxide amounts have risen at roughly the same pace as carbon dioxide emissions"/>
          <p:cNvPicPr/>
          <p:nvPr/>
        </p:nvPicPr>
        <p:blipFill>
          <a:blip r:embed="rId10">
            <a:extLst>
              <a:ext uri="{28A0092B-C50C-407E-A947-70E740481C1C}">
                <a14:useLocalDpi xmlns:a14="http://schemas.microsoft.com/office/drawing/2010/main" val="0"/>
              </a:ext>
            </a:extLst>
          </a:blip>
          <a:srcRect/>
          <a:stretch>
            <a:fillRect/>
          </a:stretch>
        </p:blipFill>
        <p:spPr bwMode="auto">
          <a:xfrm>
            <a:off x="6132012" y="3193962"/>
            <a:ext cx="5214275" cy="3110350"/>
          </a:xfrm>
          <a:prstGeom prst="rect">
            <a:avLst/>
          </a:prstGeom>
          <a:noFill/>
          <a:ln>
            <a:noFill/>
          </a:ln>
        </p:spPr>
      </p:pic>
    </p:spTree>
    <p:extLst>
      <p:ext uri="{BB962C8B-B14F-4D97-AF65-F5344CB8AC3E}">
        <p14:creationId xmlns:p14="http://schemas.microsoft.com/office/powerpoint/2010/main" val="19071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Texturizer/>
                    </a14:imgEffect>
                    <a14:imgEffect>
                      <a14:brightnessContrast contrast="-2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5" descr="logo.JPG"/>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42514"/>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pic>
        <p:nvPicPr>
          <p:cNvPr id="12" name="Picture 3" descr="cid:image023.png@01D41F82.4872A7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p:cNvSpPr>
            <a:spLocks noGrp="1"/>
          </p:cNvSpPr>
          <p:nvPr>
            <p:ph type="dt" sz="half" idx="10"/>
          </p:nvPr>
        </p:nvSpPr>
        <p:spPr>
          <a:xfrm>
            <a:off x="27965" y="6463492"/>
            <a:ext cx="947585" cy="365125"/>
          </a:xfrm>
        </p:spPr>
        <p:txBody>
          <a:bodyPr/>
          <a:lstStyle/>
          <a:p>
            <a:fld id="{48968EB2-4AA9-49C7-BD7F-385365750296}" type="datetime1">
              <a:rPr lang="en-IN" b="1" smtClean="0">
                <a:solidFill>
                  <a:schemeClr val="accent2">
                    <a:lumMod val="75000"/>
                  </a:schemeClr>
                </a:solidFill>
              </a:rPr>
              <a:t>30-11-2023</a:t>
            </a:fld>
            <a:endParaRPr lang="en-US" b="1" dirty="0">
              <a:solidFill>
                <a:schemeClr val="accent2">
                  <a:lumMod val="75000"/>
                </a:schemeClr>
              </a:solidFill>
            </a:endParaRPr>
          </a:p>
        </p:txBody>
      </p:sp>
      <p:sp>
        <p:nvSpPr>
          <p:cNvPr id="14" name="Slide Number Placeholder 13"/>
          <p:cNvSpPr>
            <a:spLocks noGrp="1"/>
          </p:cNvSpPr>
          <p:nvPr>
            <p:ph type="sldNum" sz="quarter" idx="12"/>
          </p:nvPr>
        </p:nvSpPr>
        <p:spPr>
          <a:xfrm>
            <a:off x="11820388" y="6483293"/>
            <a:ext cx="276497" cy="365125"/>
          </a:xfrm>
        </p:spPr>
        <p:txBody>
          <a:bodyPr/>
          <a:lstStyle/>
          <a:p>
            <a:fld id="{D57F1E4F-1CFF-5643-939E-217C01CDF565}" type="slidenum">
              <a:rPr lang="en-US" smtClean="0">
                <a:solidFill>
                  <a:schemeClr val="accent2">
                    <a:lumMod val="75000"/>
                  </a:schemeClr>
                </a:solidFill>
              </a:rPr>
              <a:pPr/>
              <a:t>6</a:t>
            </a:fld>
            <a:endParaRPr lang="en-US" dirty="0">
              <a:solidFill>
                <a:schemeClr val="accent2">
                  <a:lumMod val="75000"/>
                </a:schemeClr>
              </a:solidFill>
            </a:endParaRPr>
          </a:p>
        </p:txBody>
      </p:sp>
      <p:pic>
        <p:nvPicPr>
          <p:cNvPr id="6" name="Picture 5"/>
          <p:cNvPicPr>
            <a:picLocks noChangeAspect="1"/>
          </p:cNvPicPr>
          <p:nvPr/>
        </p:nvPicPr>
        <p:blipFill>
          <a:blip r:embed="rId8"/>
          <a:stretch>
            <a:fillRect/>
          </a:stretch>
        </p:blipFill>
        <p:spPr>
          <a:xfrm>
            <a:off x="936263" y="1909890"/>
            <a:ext cx="3992450" cy="2243010"/>
          </a:xfrm>
          <a:prstGeom prst="rect">
            <a:avLst/>
          </a:prstGeom>
        </p:spPr>
      </p:pic>
      <p:sp>
        <p:nvSpPr>
          <p:cNvPr id="7" name="TextBox 6"/>
          <p:cNvSpPr txBox="1"/>
          <p:nvPr/>
        </p:nvSpPr>
        <p:spPr>
          <a:xfrm>
            <a:off x="782366" y="942457"/>
            <a:ext cx="6622985" cy="523220"/>
          </a:xfrm>
          <a:prstGeom prst="rect">
            <a:avLst/>
          </a:prstGeom>
          <a:noFill/>
        </p:spPr>
        <p:txBody>
          <a:bodyPr wrap="square" rtlCol="0">
            <a:spAutoFit/>
          </a:bodyPr>
          <a:lstStyle/>
          <a:p>
            <a:r>
              <a:rPr lang="en-IN" sz="2800" u="sng" dirty="0" smtClean="0">
                <a:solidFill>
                  <a:srgbClr val="C00000"/>
                </a:solidFill>
                <a:latin typeface="Palatino Linotype" panose="02040502050505030304" pitchFamily="18" charset="0"/>
              </a:rPr>
              <a:t>Why Greenhouse gases are responsible?</a:t>
            </a:r>
            <a:endParaRPr lang="en-IN" sz="2800" u="sng" dirty="0">
              <a:solidFill>
                <a:srgbClr val="C00000"/>
              </a:solidFill>
              <a:latin typeface="Palatino Linotype" panose="02040502050505030304" pitchFamily="18" charset="0"/>
            </a:endParaRPr>
          </a:p>
        </p:txBody>
      </p:sp>
      <p:sp>
        <p:nvSpPr>
          <p:cNvPr id="2" name="Rectangle 1"/>
          <p:cNvSpPr/>
          <p:nvPr/>
        </p:nvSpPr>
        <p:spPr>
          <a:xfrm>
            <a:off x="4949667" y="1743268"/>
            <a:ext cx="6518433" cy="2954655"/>
          </a:xfrm>
          <a:prstGeom prst="rect">
            <a:avLst/>
          </a:prstGeom>
        </p:spPr>
        <p:txBody>
          <a:bodyPr wrap="square">
            <a:spAutoFit/>
          </a:bodyPr>
          <a:lstStyle/>
          <a:p>
            <a:pPr algn="just"/>
            <a:r>
              <a:rPr lang="en-IN" sz="2400" b="1" dirty="0">
                <a:solidFill>
                  <a:schemeClr val="accent6">
                    <a:lumMod val="50000"/>
                  </a:schemeClr>
                </a:solidFill>
                <a:latin typeface="Palatino Linotype" panose="02040502050505030304" pitchFamily="18" charset="0"/>
                <a:ea typeface="Times New Roman" panose="02020603050405020304" pitchFamily="18" charset="0"/>
              </a:rPr>
              <a:t>Energy from the Sun reaches Earth as mostly visible light. Earth </a:t>
            </a:r>
            <a:r>
              <a:rPr lang="en-IN" sz="2400" b="1" dirty="0" smtClean="0">
                <a:solidFill>
                  <a:schemeClr val="accent6">
                    <a:lumMod val="50000"/>
                  </a:schemeClr>
                </a:solidFill>
                <a:latin typeface="Palatino Linotype" panose="02040502050505030304" pitchFamily="18" charset="0"/>
              </a:rPr>
              <a:t>surface </a:t>
            </a:r>
            <a:r>
              <a:rPr lang="en-IN" sz="2400" b="1" dirty="0">
                <a:solidFill>
                  <a:schemeClr val="accent6">
                    <a:lumMod val="50000"/>
                  </a:schemeClr>
                </a:solidFill>
                <a:latin typeface="Palatino Linotype" panose="02040502050505030304" pitchFamily="18" charset="0"/>
              </a:rPr>
              <a:t>absorbs some of the light’s </a:t>
            </a:r>
            <a:r>
              <a:rPr lang="en-IN" sz="2400" b="1" dirty="0" smtClean="0">
                <a:solidFill>
                  <a:schemeClr val="accent6">
                    <a:lumMod val="50000"/>
                  </a:schemeClr>
                </a:solidFill>
                <a:latin typeface="Palatino Linotype" panose="02040502050505030304" pitchFamily="18" charset="0"/>
              </a:rPr>
              <a:t>energy and </a:t>
            </a:r>
            <a:r>
              <a:rPr lang="en-IN" sz="2400" b="1" dirty="0" smtClean="0">
                <a:solidFill>
                  <a:schemeClr val="accent6">
                    <a:lumMod val="50000"/>
                  </a:schemeClr>
                </a:solidFill>
                <a:latin typeface="Palatino Linotype" panose="02040502050505030304" pitchFamily="18" charset="0"/>
                <a:ea typeface="Times New Roman" panose="02020603050405020304" pitchFamily="18" charset="0"/>
              </a:rPr>
              <a:t>reradiates </a:t>
            </a:r>
            <a:r>
              <a:rPr lang="en-IN" sz="2400" b="1" dirty="0">
                <a:solidFill>
                  <a:schemeClr val="accent6">
                    <a:lumMod val="50000"/>
                  </a:schemeClr>
                </a:solidFill>
                <a:latin typeface="Palatino Linotype" panose="02040502050505030304" pitchFamily="18" charset="0"/>
                <a:ea typeface="Times New Roman" panose="02020603050405020304" pitchFamily="18" charset="0"/>
              </a:rPr>
              <a:t>that energy as infrared energy, which has a longer, slower wavelength</a:t>
            </a:r>
            <a:r>
              <a:rPr lang="en-IN" sz="2400" b="1" dirty="0" smtClean="0">
                <a:solidFill>
                  <a:schemeClr val="accent6">
                    <a:lumMod val="50000"/>
                  </a:schemeClr>
                </a:solidFill>
                <a:latin typeface="Palatino Linotype" panose="02040502050505030304" pitchFamily="18" charset="0"/>
                <a:ea typeface="Times New Roman" panose="02020603050405020304" pitchFamily="18" charset="0"/>
              </a:rPr>
              <a:t>. </a:t>
            </a:r>
            <a:r>
              <a:rPr lang="en-IN" sz="2400" b="1" dirty="0" smtClean="0">
                <a:solidFill>
                  <a:schemeClr val="accent6">
                    <a:lumMod val="50000"/>
                  </a:schemeClr>
                </a:solidFill>
                <a:latin typeface="Palatino Linotype" panose="02040502050505030304" pitchFamily="18" charset="0"/>
              </a:rPr>
              <a:t>Oxygen(O</a:t>
            </a:r>
            <a:r>
              <a:rPr lang="en-IN" sz="2400" b="1" baseline="-25000" dirty="0" smtClean="0">
                <a:solidFill>
                  <a:schemeClr val="accent6">
                    <a:lumMod val="50000"/>
                  </a:schemeClr>
                </a:solidFill>
                <a:latin typeface="Palatino Linotype" panose="02040502050505030304" pitchFamily="18" charset="0"/>
              </a:rPr>
              <a:t>2</a:t>
            </a:r>
            <a:r>
              <a:rPr lang="en-IN" sz="2400" b="1" dirty="0" smtClean="0">
                <a:solidFill>
                  <a:schemeClr val="accent6">
                    <a:lumMod val="50000"/>
                  </a:schemeClr>
                </a:solidFill>
                <a:latin typeface="Palatino Linotype" panose="02040502050505030304" pitchFamily="18" charset="0"/>
              </a:rPr>
              <a:t>) </a:t>
            </a:r>
            <a:r>
              <a:rPr lang="en-IN" sz="2400" b="1" dirty="0">
                <a:solidFill>
                  <a:schemeClr val="accent6">
                    <a:lumMod val="50000"/>
                  </a:schemeClr>
                </a:solidFill>
                <a:latin typeface="Palatino Linotype" panose="02040502050505030304" pitchFamily="18" charset="0"/>
              </a:rPr>
              <a:t>and N</a:t>
            </a:r>
            <a:r>
              <a:rPr lang="en-IN" sz="2400" b="1" dirty="0" smtClean="0">
                <a:solidFill>
                  <a:schemeClr val="accent6">
                    <a:lumMod val="50000"/>
                  </a:schemeClr>
                </a:solidFill>
                <a:latin typeface="Palatino Linotype" panose="02040502050505030304" pitchFamily="18" charset="0"/>
              </a:rPr>
              <a:t>itrogen(N</a:t>
            </a:r>
            <a:r>
              <a:rPr lang="en-IN" sz="2400" b="1" baseline="-25000" dirty="0" smtClean="0">
                <a:solidFill>
                  <a:schemeClr val="accent6">
                    <a:lumMod val="50000"/>
                  </a:schemeClr>
                </a:solidFill>
                <a:latin typeface="Palatino Linotype" panose="02040502050505030304" pitchFamily="18" charset="0"/>
              </a:rPr>
              <a:t>2</a:t>
            </a:r>
            <a:r>
              <a:rPr lang="en-IN" sz="2400" b="1" dirty="0" smtClean="0">
                <a:solidFill>
                  <a:schemeClr val="accent6">
                    <a:lumMod val="50000"/>
                  </a:schemeClr>
                </a:solidFill>
                <a:latin typeface="Palatino Linotype" panose="02040502050505030304" pitchFamily="18" charset="0"/>
              </a:rPr>
              <a:t>) </a:t>
            </a:r>
            <a:r>
              <a:rPr lang="en-IN" sz="2400" b="1" dirty="0">
                <a:solidFill>
                  <a:schemeClr val="accent6">
                    <a:lumMod val="50000"/>
                  </a:schemeClr>
                </a:solidFill>
                <a:latin typeface="Palatino Linotype" panose="02040502050505030304" pitchFamily="18" charset="0"/>
              </a:rPr>
              <a:t>don’t interfere with infrared waves in the </a:t>
            </a:r>
            <a:r>
              <a:rPr lang="en-IN" sz="2400" b="1" dirty="0" smtClean="0">
                <a:solidFill>
                  <a:schemeClr val="accent6">
                    <a:lumMod val="50000"/>
                  </a:schemeClr>
                </a:solidFill>
                <a:latin typeface="Palatino Linotype" panose="02040502050505030304" pitchFamily="18" charset="0"/>
              </a:rPr>
              <a:t>atmosphere.</a:t>
            </a:r>
          </a:p>
          <a:p>
            <a:endParaRPr lang="en-IN" dirty="0"/>
          </a:p>
        </p:txBody>
      </p:sp>
      <p:sp>
        <p:nvSpPr>
          <p:cNvPr id="10" name="Rectangle 9"/>
          <p:cNvSpPr/>
          <p:nvPr/>
        </p:nvSpPr>
        <p:spPr>
          <a:xfrm>
            <a:off x="647114" y="4616833"/>
            <a:ext cx="10841940" cy="1846659"/>
          </a:xfrm>
          <a:prstGeom prst="rect">
            <a:avLst/>
          </a:prstGeom>
        </p:spPr>
        <p:txBody>
          <a:bodyPr wrap="square">
            <a:spAutoFit/>
          </a:bodyPr>
          <a:lstStyle/>
          <a:p>
            <a:pPr algn="just"/>
            <a:r>
              <a:rPr lang="en-IN" sz="2400" b="1" dirty="0" smtClean="0">
                <a:solidFill>
                  <a:srgbClr val="3A5925"/>
                </a:solidFill>
                <a:latin typeface="Palatino Linotype" panose="02040502050505030304" pitchFamily="18" charset="0"/>
              </a:rPr>
              <a:t>But, </a:t>
            </a:r>
            <a:r>
              <a:rPr lang="en-IN" sz="2400" b="1" dirty="0">
                <a:solidFill>
                  <a:srgbClr val="3A5925"/>
                </a:solidFill>
                <a:latin typeface="Palatino Linotype" panose="02040502050505030304" pitchFamily="18" charset="0"/>
              </a:rPr>
              <a:t>CO2 and other greenhouse </a:t>
            </a:r>
            <a:r>
              <a:rPr lang="en-IN" sz="2400" b="1" dirty="0" smtClean="0">
                <a:solidFill>
                  <a:srgbClr val="3A5925"/>
                </a:solidFill>
                <a:latin typeface="Palatino Linotype" panose="02040502050505030304" pitchFamily="18" charset="0"/>
              </a:rPr>
              <a:t>gases soaks </a:t>
            </a:r>
            <a:r>
              <a:rPr lang="en-IN" sz="2400" b="1" dirty="0">
                <a:solidFill>
                  <a:srgbClr val="3A5925"/>
                </a:solidFill>
                <a:latin typeface="Palatino Linotype" panose="02040502050505030304" pitchFamily="18" charset="0"/>
              </a:rPr>
              <a:t>up this infrared energy, it vibrates and re-emits the infrared energy back in all directions. About half of that energy goes out into space, and about half of it returns to Earth as heat, contributing to the ‘greenhouse effect.’</a:t>
            </a:r>
          </a:p>
          <a:p>
            <a:endParaRPr lang="en-IN" dirty="0"/>
          </a:p>
        </p:txBody>
      </p:sp>
    </p:spTree>
    <p:extLst>
      <p:ext uri="{BB962C8B-B14F-4D97-AF65-F5344CB8AC3E}">
        <p14:creationId xmlns:p14="http://schemas.microsoft.com/office/powerpoint/2010/main" val="2347340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Texturizer/>
                    </a14:imgEffect>
                    <a14:imgEffect>
                      <a14:brightnessContrast contrast="-2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5" descr="logo.JPG"/>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42514"/>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pic>
        <p:nvPicPr>
          <p:cNvPr id="12" name="Picture 3" descr="cid:image023.png@01D41F82.4872A7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p:cNvSpPr>
            <a:spLocks noGrp="1"/>
          </p:cNvSpPr>
          <p:nvPr>
            <p:ph type="dt" sz="half" idx="10"/>
          </p:nvPr>
        </p:nvSpPr>
        <p:spPr>
          <a:xfrm>
            <a:off x="27965" y="6463492"/>
            <a:ext cx="947585" cy="365125"/>
          </a:xfrm>
        </p:spPr>
        <p:txBody>
          <a:bodyPr/>
          <a:lstStyle/>
          <a:p>
            <a:fld id="{48968EB2-4AA9-49C7-BD7F-385365750296}" type="datetime1">
              <a:rPr lang="en-IN" b="1" smtClean="0">
                <a:solidFill>
                  <a:schemeClr val="accent2">
                    <a:lumMod val="75000"/>
                  </a:schemeClr>
                </a:solidFill>
              </a:rPr>
              <a:t>30-11-2023</a:t>
            </a:fld>
            <a:endParaRPr lang="en-US" b="1" dirty="0">
              <a:solidFill>
                <a:schemeClr val="accent2">
                  <a:lumMod val="75000"/>
                </a:schemeClr>
              </a:solidFill>
            </a:endParaRPr>
          </a:p>
        </p:txBody>
      </p:sp>
      <p:sp>
        <p:nvSpPr>
          <p:cNvPr id="14" name="Slide Number Placeholder 13"/>
          <p:cNvSpPr>
            <a:spLocks noGrp="1"/>
          </p:cNvSpPr>
          <p:nvPr>
            <p:ph type="sldNum" sz="quarter" idx="12"/>
          </p:nvPr>
        </p:nvSpPr>
        <p:spPr>
          <a:xfrm>
            <a:off x="11820388" y="6483293"/>
            <a:ext cx="276497" cy="365125"/>
          </a:xfrm>
        </p:spPr>
        <p:txBody>
          <a:bodyPr/>
          <a:lstStyle/>
          <a:p>
            <a:fld id="{D57F1E4F-1CFF-5643-939E-217C01CDF565}" type="slidenum">
              <a:rPr lang="en-US" smtClean="0">
                <a:solidFill>
                  <a:schemeClr val="accent2">
                    <a:lumMod val="75000"/>
                  </a:schemeClr>
                </a:solidFill>
              </a:rPr>
              <a:pPr/>
              <a:t>7</a:t>
            </a:fld>
            <a:endParaRPr lang="en-US" dirty="0">
              <a:solidFill>
                <a:schemeClr val="accent2">
                  <a:lumMod val="75000"/>
                </a:schemeClr>
              </a:solidFill>
            </a:endParaRPr>
          </a:p>
        </p:txBody>
      </p:sp>
      <p:sp>
        <p:nvSpPr>
          <p:cNvPr id="7" name="TextBox 6"/>
          <p:cNvSpPr txBox="1"/>
          <p:nvPr/>
        </p:nvSpPr>
        <p:spPr>
          <a:xfrm>
            <a:off x="975550" y="622337"/>
            <a:ext cx="7520750" cy="523220"/>
          </a:xfrm>
          <a:prstGeom prst="rect">
            <a:avLst/>
          </a:prstGeom>
          <a:noFill/>
        </p:spPr>
        <p:txBody>
          <a:bodyPr wrap="square" rtlCol="0">
            <a:spAutoFit/>
          </a:bodyPr>
          <a:lstStyle/>
          <a:p>
            <a:r>
              <a:rPr lang="en-IN" sz="2800" u="sng" dirty="0" smtClean="0">
                <a:solidFill>
                  <a:srgbClr val="C00000"/>
                </a:solidFill>
                <a:latin typeface="Palatino Linotype" panose="02040502050505030304" pitchFamily="18" charset="0"/>
              </a:rPr>
              <a:t>Steps to achieve towards ‘net zero’ </a:t>
            </a:r>
            <a:r>
              <a:rPr lang="en-IN" sz="2800" dirty="0" smtClean="0">
                <a:solidFill>
                  <a:srgbClr val="C00000"/>
                </a:solidFill>
                <a:latin typeface="Palatino Linotype" panose="02040502050505030304" pitchFamily="18" charset="0"/>
              </a:rPr>
              <a:t>:</a:t>
            </a:r>
          </a:p>
        </p:txBody>
      </p:sp>
      <p:sp>
        <p:nvSpPr>
          <p:cNvPr id="8" name="TextBox 7"/>
          <p:cNvSpPr txBox="1"/>
          <p:nvPr/>
        </p:nvSpPr>
        <p:spPr>
          <a:xfrm>
            <a:off x="975550" y="1982388"/>
            <a:ext cx="9636642" cy="4339650"/>
          </a:xfrm>
          <a:prstGeom prst="rect">
            <a:avLst/>
          </a:prstGeom>
          <a:noFill/>
        </p:spPr>
        <p:txBody>
          <a:bodyPr wrap="square" rtlCol="0">
            <a:spAutoFit/>
          </a:bodyPr>
          <a:lstStyle/>
          <a:p>
            <a:r>
              <a:rPr lang="en-IN" sz="2800" dirty="0" err="1" smtClean="0">
                <a:solidFill>
                  <a:schemeClr val="tx2">
                    <a:lumMod val="75000"/>
                  </a:schemeClr>
                </a:solidFill>
                <a:latin typeface="Palatino Linotype" panose="02040502050505030304" pitchFamily="18" charset="0"/>
              </a:rPr>
              <a:t>i</a:t>
            </a:r>
            <a:r>
              <a:rPr lang="en-IN" sz="2800" dirty="0" smtClean="0">
                <a:solidFill>
                  <a:schemeClr val="tx2">
                    <a:lumMod val="75000"/>
                  </a:schemeClr>
                </a:solidFill>
                <a:latin typeface="Palatino Linotype" panose="02040502050505030304" pitchFamily="18" charset="0"/>
              </a:rPr>
              <a:t>)  Evaluation of carbon footprint for each product.</a:t>
            </a:r>
          </a:p>
          <a:p>
            <a:r>
              <a:rPr lang="en-IN" sz="2800" dirty="0" smtClean="0">
                <a:solidFill>
                  <a:schemeClr val="tx2">
                    <a:lumMod val="75000"/>
                  </a:schemeClr>
                </a:solidFill>
                <a:latin typeface="Palatino Linotype" panose="02040502050505030304" pitchFamily="18" charset="0"/>
              </a:rPr>
              <a:t>ii) Identification the scope of reduction of direct fossil fuel consumption (development in Scope:1).</a:t>
            </a:r>
          </a:p>
          <a:p>
            <a:r>
              <a:rPr lang="en-IN" sz="2800" dirty="0" smtClean="0">
                <a:solidFill>
                  <a:schemeClr val="tx2">
                    <a:lumMod val="75000"/>
                  </a:schemeClr>
                </a:solidFill>
                <a:latin typeface="Palatino Linotype" panose="02040502050505030304" pitchFamily="18" charset="0"/>
              </a:rPr>
              <a:t>iii) Use of renewal energy (development in Scope:2).</a:t>
            </a:r>
          </a:p>
          <a:p>
            <a:r>
              <a:rPr lang="en-IN" sz="2800" dirty="0" smtClean="0">
                <a:solidFill>
                  <a:schemeClr val="tx2">
                    <a:lumMod val="75000"/>
                  </a:schemeClr>
                </a:solidFill>
                <a:latin typeface="Palatino Linotype" panose="02040502050505030304" pitchFamily="18" charset="0"/>
              </a:rPr>
              <a:t>iv) </a:t>
            </a:r>
            <a:r>
              <a:rPr lang="en-IN" sz="2800" dirty="0">
                <a:solidFill>
                  <a:schemeClr val="tx2">
                    <a:lumMod val="75000"/>
                  </a:schemeClr>
                </a:solidFill>
                <a:latin typeface="Palatino Linotype" panose="02040502050505030304" pitchFamily="18" charset="0"/>
              </a:rPr>
              <a:t>A</a:t>
            </a:r>
            <a:r>
              <a:rPr lang="en-IN" sz="2800" dirty="0" smtClean="0">
                <a:solidFill>
                  <a:schemeClr val="tx2">
                    <a:lumMod val="75000"/>
                  </a:schemeClr>
                </a:solidFill>
                <a:latin typeface="Palatino Linotype" panose="02040502050505030304" pitchFamily="18" charset="0"/>
              </a:rPr>
              <a:t>lternate use of low carbon fuel/ H</a:t>
            </a:r>
            <a:r>
              <a:rPr lang="en-IN" sz="2800" baseline="-25000" dirty="0" smtClean="0">
                <a:solidFill>
                  <a:schemeClr val="tx2">
                    <a:lumMod val="75000"/>
                  </a:schemeClr>
                </a:solidFill>
                <a:latin typeface="Palatino Linotype" panose="02040502050505030304" pitchFamily="18" charset="0"/>
              </a:rPr>
              <a:t>2</a:t>
            </a:r>
            <a:r>
              <a:rPr lang="en-IN" sz="2800" dirty="0">
                <a:solidFill>
                  <a:schemeClr val="tx2">
                    <a:lumMod val="75000"/>
                  </a:schemeClr>
                </a:solidFill>
                <a:latin typeface="Palatino Linotype" panose="02040502050505030304" pitchFamily="18" charset="0"/>
              </a:rPr>
              <a:t> </a:t>
            </a:r>
            <a:r>
              <a:rPr lang="en-IN" sz="2800" dirty="0" smtClean="0">
                <a:solidFill>
                  <a:schemeClr val="tx2">
                    <a:lumMod val="75000"/>
                  </a:schemeClr>
                </a:solidFill>
                <a:latin typeface="Palatino Linotype" panose="02040502050505030304" pitchFamily="18" charset="0"/>
              </a:rPr>
              <a:t>gas.</a:t>
            </a:r>
          </a:p>
          <a:p>
            <a:r>
              <a:rPr lang="en-IN" sz="2800" dirty="0" smtClean="0">
                <a:solidFill>
                  <a:schemeClr val="tx2">
                    <a:lumMod val="75000"/>
                  </a:schemeClr>
                </a:solidFill>
                <a:latin typeface="Palatino Linotype" panose="02040502050505030304" pitchFamily="18" charset="0"/>
              </a:rPr>
              <a:t>V) Development of Green Belt.</a:t>
            </a:r>
          </a:p>
          <a:p>
            <a:endParaRPr lang="en-IN" sz="2800" dirty="0" smtClean="0">
              <a:solidFill>
                <a:srgbClr val="0070C0"/>
              </a:solidFill>
              <a:latin typeface="Palatino Linotype" panose="02040502050505030304" pitchFamily="18" charset="0"/>
            </a:endParaRPr>
          </a:p>
          <a:p>
            <a:r>
              <a:rPr lang="en-IN" sz="2400" b="1" u="sng" dirty="0" smtClean="0">
                <a:solidFill>
                  <a:schemeClr val="accent1">
                    <a:lumMod val="75000"/>
                  </a:schemeClr>
                </a:solidFill>
                <a:latin typeface="Palatino Linotype" panose="02040502050505030304" pitchFamily="18" charset="0"/>
              </a:rPr>
              <a:t>Advance step:</a:t>
            </a:r>
          </a:p>
          <a:p>
            <a:pPr marL="571500" indent="-571500">
              <a:buAutoNum type="romanLcParenR" startAt="5"/>
            </a:pPr>
            <a:r>
              <a:rPr lang="en-IN" sz="2800" dirty="0" smtClean="0">
                <a:solidFill>
                  <a:schemeClr val="tx2">
                    <a:lumMod val="75000"/>
                  </a:schemeClr>
                </a:solidFill>
                <a:latin typeface="Palatino Linotype" panose="02040502050505030304" pitchFamily="18" charset="0"/>
              </a:rPr>
              <a:t>Adopting Carbon capturing, utilisation and storing </a:t>
            </a:r>
          </a:p>
          <a:p>
            <a:r>
              <a:rPr lang="en-IN" sz="2800" dirty="0">
                <a:solidFill>
                  <a:schemeClr val="tx2">
                    <a:lumMod val="75000"/>
                  </a:schemeClr>
                </a:solidFill>
                <a:latin typeface="Palatino Linotype" panose="02040502050505030304" pitchFamily="18" charset="0"/>
              </a:rPr>
              <a:t> </a:t>
            </a:r>
            <a:r>
              <a:rPr lang="en-IN" sz="2800" dirty="0" smtClean="0">
                <a:solidFill>
                  <a:schemeClr val="tx2">
                    <a:lumMod val="75000"/>
                  </a:schemeClr>
                </a:solidFill>
                <a:latin typeface="Palatino Linotype" panose="02040502050505030304" pitchFamily="18" charset="0"/>
              </a:rPr>
              <a:t>     (CCUS).</a:t>
            </a:r>
          </a:p>
        </p:txBody>
      </p:sp>
      <p:sp>
        <p:nvSpPr>
          <p:cNvPr id="2" name="TextBox 1"/>
          <p:cNvSpPr txBox="1"/>
          <p:nvPr/>
        </p:nvSpPr>
        <p:spPr>
          <a:xfrm>
            <a:off x="975550" y="1444704"/>
            <a:ext cx="2437351" cy="461665"/>
          </a:xfrm>
          <a:prstGeom prst="rect">
            <a:avLst/>
          </a:prstGeom>
          <a:noFill/>
        </p:spPr>
        <p:txBody>
          <a:bodyPr wrap="square" rtlCol="0">
            <a:spAutoFit/>
          </a:bodyPr>
          <a:lstStyle/>
          <a:p>
            <a:r>
              <a:rPr lang="en-IN" sz="2400" b="1" u="sng" dirty="0" smtClean="0">
                <a:solidFill>
                  <a:schemeClr val="accent1">
                    <a:lumMod val="75000"/>
                  </a:schemeClr>
                </a:solidFill>
                <a:latin typeface="Palatino Linotype" panose="02040502050505030304" pitchFamily="18" charset="0"/>
              </a:rPr>
              <a:t>Primary Steps</a:t>
            </a:r>
            <a:r>
              <a:rPr lang="en-IN" sz="2400" u="sng" dirty="0" smtClean="0">
                <a:solidFill>
                  <a:schemeClr val="accent1">
                    <a:lumMod val="75000"/>
                  </a:schemeClr>
                </a:solidFill>
                <a:latin typeface="Palatino Linotype" panose="02040502050505030304" pitchFamily="18" charset="0"/>
              </a:rPr>
              <a:t>:</a:t>
            </a:r>
            <a:endParaRPr lang="en-IN" sz="2400" u="sng" dirty="0">
              <a:solidFill>
                <a:schemeClr val="accent1">
                  <a:lumMod val="75000"/>
                </a:schemeClr>
              </a:solidFill>
              <a:latin typeface="Palatino Linotype" panose="02040502050505030304" pitchFamily="18" charset="0"/>
            </a:endParaRPr>
          </a:p>
        </p:txBody>
      </p:sp>
    </p:spTree>
    <p:extLst>
      <p:ext uri="{BB962C8B-B14F-4D97-AF65-F5344CB8AC3E}">
        <p14:creationId xmlns:p14="http://schemas.microsoft.com/office/powerpoint/2010/main" val="7677277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Texturizer/>
                    </a14:imgEffect>
                    <a14:imgEffect>
                      <a14:brightnessContrast contrast="-2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5" descr="logo.JPG"/>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42514"/>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pic>
        <p:nvPicPr>
          <p:cNvPr id="12" name="Picture 3" descr="cid:image023.png@01D41F82.4872A7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p:cNvSpPr>
            <a:spLocks noGrp="1"/>
          </p:cNvSpPr>
          <p:nvPr>
            <p:ph type="dt" sz="half" idx="10"/>
          </p:nvPr>
        </p:nvSpPr>
        <p:spPr>
          <a:xfrm>
            <a:off x="27965" y="6463492"/>
            <a:ext cx="947585" cy="365125"/>
          </a:xfrm>
        </p:spPr>
        <p:txBody>
          <a:bodyPr/>
          <a:lstStyle/>
          <a:p>
            <a:fld id="{48968EB2-4AA9-49C7-BD7F-385365750296}" type="datetime1">
              <a:rPr lang="en-IN" b="1" smtClean="0">
                <a:solidFill>
                  <a:schemeClr val="accent2">
                    <a:lumMod val="75000"/>
                  </a:schemeClr>
                </a:solidFill>
              </a:rPr>
              <a:t>30-11-2023</a:t>
            </a:fld>
            <a:endParaRPr lang="en-US" b="1" dirty="0">
              <a:solidFill>
                <a:schemeClr val="accent2">
                  <a:lumMod val="75000"/>
                </a:schemeClr>
              </a:solidFill>
            </a:endParaRPr>
          </a:p>
        </p:txBody>
      </p:sp>
      <p:sp>
        <p:nvSpPr>
          <p:cNvPr id="14" name="Slide Number Placeholder 13"/>
          <p:cNvSpPr>
            <a:spLocks noGrp="1"/>
          </p:cNvSpPr>
          <p:nvPr>
            <p:ph type="sldNum" sz="quarter" idx="12"/>
          </p:nvPr>
        </p:nvSpPr>
        <p:spPr>
          <a:xfrm>
            <a:off x="11820388" y="6483293"/>
            <a:ext cx="276497" cy="365125"/>
          </a:xfrm>
        </p:spPr>
        <p:txBody>
          <a:bodyPr/>
          <a:lstStyle/>
          <a:p>
            <a:fld id="{D57F1E4F-1CFF-5643-939E-217C01CDF565}" type="slidenum">
              <a:rPr lang="en-US" smtClean="0">
                <a:solidFill>
                  <a:schemeClr val="accent2">
                    <a:lumMod val="75000"/>
                  </a:schemeClr>
                </a:solidFill>
              </a:rPr>
              <a:pPr/>
              <a:t>8</a:t>
            </a:fld>
            <a:endParaRPr lang="en-US" dirty="0">
              <a:solidFill>
                <a:schemeClr val="accent2">
                  <a:lumMod val="75000"/>
                </a:schemeClr>
              </a:solidFill>
            </a:endParaRPr>
          </a:p>
        </p:txBody>
      </p:sp>
      <p:pic>
        <p:nvPicPr>
          <p:cNvPr id="5" name="Picture 4"/>
          <p:cNvPicPr>
            <a:picLocks noChangeAspect="1"/>
          </p:cNvPicPr>
          <p:nvPr/>
        </p:nvPicPr>
        <p:blipFill>
          <a:blip r:embed="rId8"/>
          <a:stretch>
            <a:fillRect/>
          </a:stretch>
        </p:blipFill>
        <p:spPr>
          <a:xfrm>
            <a:off x="899973" y="3289300"/>
            <a:ext cx="10730187" cy="3259466"/>
          </a:xfrm>
          <a:prstGeom prst="rect">
            <a:avLst/>
          </a:prstGeom>
        </p:spPr>
      </p:pic>
      <p:pic>
        <p:nvPicPr>
          <p:cNvPr id="2" name="Picture 1"/>
          <p:cNvPicPr>
            <a:picLocks noChangeAspect="1"/>
          </p:cNvPicPr>
          <p:nvPr/>
        </p:nvPicPr>
        <p:blipFill>
          <a:blip r:embed="rId9"/>
          <a:stretch>
            <a:fillRect/>
          </a:stretch>
        </p:blipFill>
        <p:spPr>
          <a:xfrm>
            <a:off x="899972" y="1382785"/>
            <a:ext cx="10639497" cy="1811175"/>
          </a:xfrm>
          <a:prstGeom prst="rect">
            <a:avLst/>
          </a:prstGeom>
        </p:spPr>
      </p:pic>
      <p:sp>
        <p:nvSpPr>
          <p:cNvPr id="3" name="Rectangle 2"/>
          <p:cNvSpPr/>
          <p:nvPr/>
        </p:nvSpPr>
        <p:spPr>
          <a:xfrm>
            <a:off x="797302" y="562799"/>
            <a:ext cx="6894836" cy="461665"/>
          </a:xfrm>
          <a:prstGeom prst="rect">
            <a:avLst/>
          </a:prstGeom>
        </p:spPr>
        <p:txBody>
          <a:bodyPr wrap="none">
            <a:spAutoFit/>
          </a:bodyPr>
          <a:lstStyle/>
          <a:p>
            <a:r>
              <a:rPr lang="en-IN" sz="2400" b="1" dirty="0">
                <a:solidFill>
                  <a:schemeClr val="tx2">
                    <a:lumMod val="50000"/>
                  </a:schemeClr>
                </a:solidFill>
                <a:latin typeface="Palatino Linotype" panose="02040502050505030304" pitchFamily="18" charset="0"/>
              </a:rPr>
              <a:t>Evaluation of carbon footprint for each product.</a:t>
            </a:r>
          </a:p>
        </p:txBody>
      </p:sp>
    </p:spTree>
    <p:extLst>
      <p:ext uri="{BB962C8B-B14F-4D97-AF65-F5344CB8AC3E}">
        <p14:creationId xmlns:p14="http://schemas.microsoft.com/office/powerpoint/2010/main" val="675392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0" y="6467940"/>
            <a:ext cx="938349" cy="365125"/>
          </a:xfrm>
        </p:spPr>
        <p:txBody>
          <a:bodyPr/>
          <a:lstStyle/>
          <a:p>
            <a:fld id="{6304F4AC-24F2-425F-A205-DA477F032496}" type="datetime1">
              <a:rPr lang="en-IN" smtClean="0">
                <a:solidFill>
                  <a:schemeClr val="accent2">
                    <a:lumMod val="50000"/>
                  </a:schemeClr>
                </a:solidFill>
              </a:rPr>
              <a:t>30-11-2023</a:t>
            </a:fld>
            <a:endParaRPr lang="en-US" dirty="0">
              <a:solidFill>
                <a:schemeClr val="accent2">
                  <a:lumMod val="50000"/>
                </a:schemeClr>
              </a:solidFill>
            </a:endParaRPr>
          </a:p>
        </p:txBody>
      </p:sp>
      <p:sp>
        <p:nvSpPr>
          <p:cNvPr id="6" name="Slide Number Placeholder 5"/>
          <p:cNvSpPr>
            <a:spLocks noGrp="1"/>
          </p:cNvSpPr>
          <p:nvPr>
            <p:ph type="sldNum" sz="quarter" idx="12"/>
          </p:nvPr>
        </p:nvSpPr>
        <p:spPr>
          <a:xfrm>
            <a:off x="11834948" y="6492875"/>
            <a:ext cx="357051" cy="365125"/>
          </a:xfrm>
        </p:spPr>
        <p:txBody>
          <a:bodyPr/>
          <a:lstStyle/>
          <a:p>
            <a:fld id="{D57F1E4F-1CFF-5643-939E-217C01CDF565}" type="slidenum">
              <a:rPr lang="en-US" smtClean="0">
                <a:solidFill>
                  <a:srgbClr val="C00000"/>
                </a:solidFill>
              </a:rPr>
              <a:pPr/>
              <a:t>9</a:t>
            </a:fld>
            <a:endParaRPr lang="en-US" dirty="0">
              <a:solidFill>
                <a:srgbClr val="C00000"/>
              </a:solidFill>
            </a:endParaRPr>
          </a:p>
        </p:txBody>
      </p:sp>
      <p:pic>
        <p:nvPicPr>
          <p:cNvPr id="4" name="Picture 5" descr="logo.JPG"/>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314" y="81150"/>
            <a:ext cx="520799" cy="477399"/>
          </a:xfrm>
          <a:prstGeom prst="rect">
            <a:avLst/>
          </a:prstGeom>
          <a:noFill/>
          <a:ln>
            <a:noFill/>
          </a:ln>
          <a:effectLst>
            <a:outerShdw dist="50800" dir="5400000" algn="ctr" rotWithShape="0">
              <a:schemeClr val="tx1">
                <a:alpha val="0"/>
              </a:schemeClr>
            </a:outerShdw>
            <a:reflection stA="0" endPos="65000" dist="50800" dir="5400000" sy="-100000" algn="bl" rotWithShape="0"/>
          </a:effectLst>
        </p:spPr>
      </p:pic>
      <p:pic>
        <p:nvPicPr>
          <p:cNvPr id="7" name="Picture 3" descr="cid:image023.png@01D41F82.4872A7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0160" y="80584"/>
            <a:ext cx="466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Title 1"/>
          <p:cNvSpPr>
            <a:spLocks noGrp="1"/>
          </p:cNvSpPr>
          <p:nvPr>
            <p:ph type="title"/>
          </p:nvPr>
        </p:nvSpPr>
        <p:spPr>
          <a:xfrm>
            <a:off x="1039036" y="222790"/>
            <a:ext cx="8563940" cy="533400"/>
          </a:xfrm>
        </p:spPr>
        <p:txBody>
          <a:bodyPr>
            <a:noAutofit/>
          </a:bodyPr>
          <a:lstStyle/>
          <a:p>
            <a:pPr algn="ctr"/>
            <a:r>
              <a:rPr lang="en-US" sz="2000" b="1" u="sng" dirty="0" smtClean="0">
                <a:solidFill>
                  <a:srgbClr val="0070C0"/>
                </a:solidFill>
                <a:latin typeface="Bell MT" panose="02020503060305020303" pitchFamily="18" charset="0"/>
              </a:rPr>
              <a:t>GENERATION OF POWER FROM WASTE HEAT RECOVERY SYSTEM</a:t>
            </a:r>
            <a:endParaRPr lang="en-IN" sz="2000" b="1" u="sng" dirty="0">
              <a:solidFill>
                <a:srgbClr val="0070C0"/>
              </a:solidFill>
              <a:latin typeface="Bell MT" panose="02020503060305020303" pitchFamily="18" charset="0"/>
            </a:endParaRPr>
          </a:p>
        </p:txBody>
      </p:sp>
      <p:pic>
        <p:nvPicPr>
          <p:cNvPr id="118" name="Picture 117"/>
          <p:cNvPicPr>
            <a:picLocks noChangeAspect="1"/>
          </p:cNvPicPr>
          <p:nvPr/>
        </p:nvPicPr>
        <p:blipFill>
          <a:blip r:embed="rId5"/>
          <a:stretch>
            <a:fillRect/>
          </a:stretch>
        </p:blipFill>
        <p:spPr>
          <a:xfrm>
            <a:off x="9792788" y="5175476"/>
            <a:ext cx="2220685" cy="1292464"/>
          </a:xfrm>
          <a:prstGeom prst="rect">
            <a:avLst/>
          </a:prstGeom>
        </p:spPr>
      </p:pic>
      <p:pic>
        <p:nvPicPr>
          <p:cNvPr id="119" name="Picture 118"/>
          <p:cNvPicPr>
            <a:picLocks noChangeAspect="1"/>
          </p:cNvPicPr>
          <p:nvPr/>
        </p:nvPicPr>
        <p:blipFill>
          <a:blip r:embed="rId6"/>
          <a:stretch>
            <a:fillRect/>
          </a:stretch>
        </p:blipFill>
        <p:spPr>
          <a:xfrm>
            <a:off x="647113" y="953830"/>
            <a:ext cx="9347787" cy="5476114"/>
          </a:xfrm>
          <a:prstGeom prst="rect">
            <a:avLst/>
          </a:prstGeom>
        </p:spPr>
      </p:pic>
      <p:sp>
        <p:nvSpPr>
          <p:cNvPr id="2" name="TextBox 1"/>
          <p:cNvSpPr txBox="1"/>
          <p:nvPr/>
        </p:nvSpPr>
        <p:spPr>
          <a:xfrm>
            <a:off x="5156201" y="6060612"/>
            <a:ext cx="4203700" cy="369332"/>
          </a:xfrm>
          <a:prstGeom prst="rect">
            <a:avLst/>
          </a:prstGeom>
          <a:noFill/>
        </p:spPr>
        <p:txBody>
          <a:bodyPr wrap="square" rtlCol="0">
            <a:spAutoFit/>
          </a:bodyPr>
          <a:lstStyle/>
          <a:p>
            <a:r>
              <a:rPr lang="en-IN" b="1" dirty="0" smtClean="0">
                <a:solidFill>
                  <a:srgbClr val="C00000"/>
                </a:solidFill>
                <a:latin typeface="72" panose="020B0503030000000003" pitchFamily="34" charset="0"/>
                <a:cs typeface="72" panose="020B0503030000000003" pitchFamily="34" charset="0"/>
              </a:rPr>
              <a:t>TO All process &amp; export to Grid</a:t>
            </a:r>
            <a:endParaRPr lang="en-IN" b="1" dirty="0">
              <a:solidFill>
                <a:srgbClr val="C00000"/>
              </a:solidFill>
              <a:latin typeface="72" panose="020B0503030000000003" pitchFamily="34" charset="0"/>
              <a:cs typeface="72" panose="020B0503030000000003" pitchFamily="34" charset="0"/>
            </a:endParaRPr>
          </a:p>
        </p:txBody>
      </p:sp>
    </p:spTree>
    <p:extLst>
      <p:ext uri="{BB962C8B-B14F-4D97-AF65-F5344CB8AC3E}">
        <p14:creationId xmlns:p14="http://schemas.microsoft.com/office/powerpoint/2010/main" val="25860842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4955</TotalTime>
  <Words>1049</Words>
  <Application>Microsoft Office PowerPoint</Application>
  <PresentationFormat>Widescreen</PresentationFormat>
  <Paragraphs>127</Paragraphs>
  <Slides>17</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72</vt:lpstr>
      <vt:lpstr>Arial</vt:lpstr>
      <vt:lpstr>Bell MT</vt:lpstr>
      <vt:lpstr>Bookman Old Style</vt:lpstr>
      <vt:lpstr>Calibri</vt:lpstr>
      <vt:lpstr>Calibri Light</vt:lpstr>
      <vt:lpstr>High Tower Text</vt:lpstr>
      <vt:lpstr>Imprint MT Shadow</vt:lpstr>
      <vt:lpstr>Palatino Linotype</vt:lpstr>
      <vt:lpstr>Rockwell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GENERATION OF POWER FROM WASTE HEAT RECOVERY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179</cp:revision>
  <dcterms:created xsi:type="dcterms:W3CDTF">2022-05-13T15:23:38Z</dcterms:created>
  <dcterms:modified xsi:type="dcterms:W3CDTF">2023-11-30T04:02:42Z</dcterms:modified>
</cp:coreProperties>
</file>