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8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9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7" r:id="rId4"/>
    <p:sldMasterId id="2147483702" r:id="rId5"/>
    <p:sldMasterId id="2147483714" r:id="rId6"/>
    <p:sldMasterId id="2147483726" r:id="rId7"/>
    <p:sldMasterId id="2147483738" r:id="rId8"/>
    <p:sldMasterId id="2147483750" r:id="rId9"/>
    <p:sldMasterId id="2147483762" r:id="rId10"/>
    <p:sldMasterId id="2147483774" r:id="rId11"/>
    <p:sldMasterId id="2147483786" r:id="rId12"/>
  </p:sldMasterIdLst>
  <p:sldIdLst>
    <p:sldId id="256" r:id="rId13"/>
    <p:sldId id="259" r:id="rId14"/>
    <p:sldId id="261" r:id="rId15"/>
    <p:sldId id="263" r:id="rId16"/>
    <p:sldId id="265" r:id="rId17"/>
    <p:sldId id="267" r:id="rId18"/>
    <p:sldId id="268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5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823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10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6967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5599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3709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592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52780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3854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5863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4704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30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854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1047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65837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0253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0013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449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4991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6354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60262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338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368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BC0D8-BBAA-4C76-9A7D-EA1385AFBBA0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41A8B-83C7-4B87-A317-E7A1EF4EA2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5708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66720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8094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31621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3070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0340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1455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3851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2542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0239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67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5ED453-46D1-4EEB-8490-E03266F32D24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161A5-9081-492A-AE1E-5CDD704C88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569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4070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84612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2053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6391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3385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8322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6710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82339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621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697B7C-D7B1-4378-A90C-51EC9FD615A7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AC0DF-8433-49CA-A92A-539288D7CE4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202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6B952C-C559-460D-A02D-F004AD0E0932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EDCF0-6732-4BA3-B4EE-86E3295BE9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534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6CB09-68BD-4472-8D8D-15F1261F163E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07731-CFA0-426E-B588-146B2C3E4E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9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FEA2B-520C-4B74-B644-4EFEA2E18357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02A9-254C-4E33-A9F4-351CDA571D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38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D0DA21-1AE2-4813-B651-8688E1382756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4A660-5FDE-4485-8AD2-958172F91C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18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59E7D4-7401-43D5-9BD0-6AC0B1B9C8FE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DD237-5A5F-467C-BC38-E398A75859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6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138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F31DF2-26F6-4924-9E9E-A778B27A3BDC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A018A-5BC8-4648-A80B-04CF574E44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09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280FAD-19C9-4039-A020-AC35EA301BC9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B7B25-6EE7-4697-8B3C-174274924D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77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60EA7B-3D6D-4FDD-B946-00A0DFEF6B5B}" type="datetime1">
              <a:rPr lang="en-US">
                <a:solidFill>
                  <a:srgbClr val="000000"/>
                </a:solidFill>
              </a:rPr>
              <a:pPr/>
              <a:t>05/03/2012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98756-71A7-476C-9601-3B2664ED58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60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39B14-5000-4DB8-AF3B-B1A3024B0667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3347-74F8-4D68-A78C-4EA3BFEF9FB6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833681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6F2F-9222-4231-A293-4318F556093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D8532-FAA1-4DC1-A0DC-355E3BE7EA0F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4590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8575-08B4-4B1A-9774-A00C21C9B73D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7E1F-E4C8-4827-9C51-2FF3D65207D9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90159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DD31-4E3C-41FE-9738-68FCE5FADB2D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764EA-58A3-4C11-AEF1-1D0806D7543F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8732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1C00E-7A53-4033-83B4-815C89411CD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CB8D0-42F4-4FD7-B2D8-0041BD633FEB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0583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24290-2EF0-4248-B213-AA2C9531A3B9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6D4BA-9E78-4AFD-87AD-80262D94FA58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8802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949C3-968E-47EC-AB5D-5CFEEBD296D3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BA7D2-1C8E-45E1-B52F-CF17C5E7FBBA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56283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948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82AA-A16D-4F42-BC0D-2A6C4587F7C2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360FE-0D21-4B9C-A67C-605DB01C7EF2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94086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E61A-D158-467A-8847-9B6B9E8D8C0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1E021-7481-46AE-BDD6-5789EB201EE6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5707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57EB-73E4-4875-B0EF-2CAA5B81603A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5272C-269E-4647-B8D6-9E4DEC4B3994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52590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B5F0-79E6-48CA-B64A-B3AFCD6490C5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5B0F8-A382-467A-92F1-DA3B39A57A73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9854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7C9E6-28C6-4531-BB0E-C8CA7B168A97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0C502-1712-40A7-898B-7B820CA8D971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557658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CF656-0B01-4E01-B3F0-3FB36004831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A3F70-E65C-4D97-B0B7-406B58B75457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278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F1ACB-F888-4FDA-A441-98B622AD7B15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139F8-2417-4672-894C-F271387AEADE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53680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39B14-5000-4DB8-AF3B-B1A3024B0667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3347-74F8-4D68-A78C-4EA3BFEF9FB6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976782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6F2F-9222-4231-A293-4318F556093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D8532-FAA1-4DC1-A0DC-355E3BE7EA0F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92765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8575-08B4-4B1A-9774-A00C21C9B73D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87E1F-E4C8-4827-9C51-2FF3D65207D9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328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55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DDD31-4E3C-41FE-9738-68FCE5FADB2D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764EA-58A3-4C11-AEF1-1D0806D7543F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45631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1C00E-7A53-4033-83B4-815C89411CD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CB8D0-42F4-4FD7-B2D8-0041BD633FEB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85848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24290-2EF0-4248-B213-AA2C9531A3B9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6D4BA-9E78-4AFD-87AD-80262D94FA58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19568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949C3-968E-47EC-AB5D-5CFEEBD296D3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BA7D2-1C8E-45E1-B52F-CF17C5E7FBBA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89397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82AA-A16D-4F42-BC0D-2A6C4587F7C2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360FE-0D21-4B9C-A67C-605DB01C7EF2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13211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E61A-D158-467A-8847-9B6B9E8D8C0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1E021-7481-46AE-BDD6-5789EB201EE6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68788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57EB-73E4-4875-B0EF-2CAA5B81603A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5272C-269E-4647-B8D6-9E4DEC4B3994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97517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B5F0-79E6-48CA-B64A-B3AFCD6490C5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5B0F8-A382-467A-92F1-DA3B39A57A73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653948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7C9E6-28C6-4531-BB0E-C8CA7B168A97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0C502-1712-40A7-898B-7B820CA8D971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65962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CF656-0B01-4E01-B3F0-3FB360048311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A3F70-E65C-4D97-B0B7-406B58B75457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396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009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F1ACB-F888-4FDA-A441-98B622AD7B15}" type="datetime1">
              <a:rPr lang="en-US">
                <a:solidFill>
                  <a:srgbClr val="000000"/>
                </a:solidFill>
              </a:rPr>
              <a:pPr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139F8-2417-4672-894C-F271387AEADE}" type="slidenum">
              <a:rPr lang="en-I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75269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188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25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2340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88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7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159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035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5705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0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58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190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474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065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791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1160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3601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89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5743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135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9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96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9204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83479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2128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824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72893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866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283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34538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6893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8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570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3878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791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0123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13883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3798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0894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0518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024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2974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58EB-560B-44A5-97EE-AED1CBE88EE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97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0146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6CF71-A14B-4F03-A9C1-899BF8BB6C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20844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1DD5D-41E2-4CAD-87D9-5310850A21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597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E0F6-3A03-4700-B964-75F0786785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2033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4A9D-BF32-4F7F-A208-737BDC4D9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1410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15E8F-7071-41F5-AFDA-223DD9C559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237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38BA-D3FF-44FB-A46E-39D3239E9F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2278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1CB-703C-4927-81E9-5BA5DEEFFA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5267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58647-9228-4169-AE98-65C9319242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721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361CA-FAF7-4E55-A568-602627B2FC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25471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C7DE-DF6E-4AA8-AF8C-142180346BE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27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1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4.xml"/><Relationship Id="rId3" Type="http://schemas.openxmlformats.org/officeDocument/2006/relationships/slideLayout" Target="../slideLayouts/slideLayout119.xml"/><Relationship Id="rId7" Type="http://schemas.openxmlformats.org/officeDocument/2006/relationships/slideLayout" Target="../slideLayouts/slideLayout123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22.xml"/><Relationship Id="rId11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0.xml"/><Relationship Id="rId9" Type="http://schemas.openxmlformats.org/officeDocument/2006/relationships/slideLayout" Target="../slideLayouts/slideLayout125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5.xml"/><Relationship Id="rId3" Type="http://schemas.openxmlformats.org/officeDocument/2006/relationships/slideLayout" Target="../slideLayouts/slideLayout130.xml"/><Relationship Id="rId7" Type="http://schemas.openxmlformats.org/officeDocument/2006/relationships/slideLayout" Target="../slideLayouts/slideLayout134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33.xml"/><Relationship Id="rId11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1.xml"/><Relationship Id="rId9" Type="http://schemas.openxmlformats.org/officeDocument/2006/relationships/slideLayout" Target="../slideLayouts/slideLayout13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24BDA-0D2A-4D74-B33F-055B452DDC61}" type="datetimeFigureOut">
              <a:rPr lang="en-US" smtClean="0"/>
              <a:t>05/03/2012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A804-91F8-4D67-86DD-3FCAB2ED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7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35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16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1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0BCA89-A67D-4019-B20A-44B967CE307F}" type="datetime1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05/03/2012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16A9BA-1033-44ED-B3ED-34AE14E1F80E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2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09BA9-C605-4B4C-A49B-01A57CC7D955}" type="datetime1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44070-D00B-444A-8C3C-84F38CA2460B}" type="slidenum">
              <a:rPr lang="en-I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2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09BA9-C605-4B4C-A49B-01A57CC7D955}" type="datetime1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05/03/2012</a:t>
            </a:fld>
            <a:endParaRPr lang="en-IN">
              <a:solidFill>
                <a:srgbClr val="000000"/>
              </a:solidFill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844070-D00B-444A-8C3C-84F38CA2460B}" type="slidenum">
              <a:rPr lang="en-I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I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0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63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82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74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6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06A9-3896-4D52-8DFB-65C8509B9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05/03/2012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7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Cabotage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March 2012</a:t>
            </a:r>
          </a:p>
          <a:p>
            <a:r>
              <a:rPr lang="en-US" dirty="0" smtClean="0"/>
              <a:t>Planning Commission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4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Limited </a:t>
            </a:r>
            <a:r>
              <a:rPr lang="en-US" sz="2800" dirty="0" err="1" smtClean="0"/>
              <a:t>Feedering</a:t>
            </a:r>
            <a:r>
              <a:rPr lang="en-US" sz="2800" dirty="0" smtClean="0"/>
              <a:t> Capacity in India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5162252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Mainline vessels  4,000 – 6,500 TEUs </a:t>
            </a:r>
          </a:p>
          <a:p>
            <a:pPr algn="just"/>
            <a:r>
              <a:rPr lang="en-US" sz="2000" dirty="0" smtClean="0"/>
              <a:t>Insufficient </a:t>
            </a:r>
            <a:r>
              <a:rPr lang="en-US" sz="2000" dirty="0" err="1" smtClean="0"/>
              <a:t>feedering</a:t>
            </a:r>
            <a:r>
              <a:rPr lang="en-US" sz="2000" dirty="0" smtClean="0"/>
              <a:t> at Cochin, as India has a total capacity of 12,156 TEUs </a:t>
            </a:r>
          </a:p>
          <a:p>
            <a:pPr lvl="1" algn="just"/>
            <a:r>
              <a:rPr lang="en-US" sz="1800" dirty="0" smtClean="0"/>
              <a:t>Even all of this is not available at Cochin</a:t>
            </a:r>
          </a:p>
          <a:p>
            <a:pPr algn="just"/>
            <a:r>
              <a:rPr lang="en-US" sz="2000" dirty="0" smtClean="0"/>
              <a:t>Leads to long detention of boxes at Cochin</a:t>
            </a:r>
          </a:p>
          <a:p>
            <a:pPr algn="just"/>
            <a:r>
              <a:rPr lang="en-US" sz="2000" dirty="0" err="1" smtClean="0"/>
              <a:t>Feedering</a:t>
            </a:r>
            <a:r>
              <a:rPr lang="en-US" sz="2000" dirty="0" smtClean="0"/>
              <a:t> by train means only 90 boxes at a time</a:t>
            </a:r>
          </a:p>
          <a:p>
            <a:pPr algn="just"/>
            <a:r>
              <a:rPr lang="en-US" sz="2000" dirty="0" smtClean="0"/>
              <a:t>Whereas Colombo has no such limitation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88640"/>
            <a:ext cx="5652119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38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/>
              <a:t>Position of Transhipment in ICTT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4040188" cy="158417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n-US" sz="2000" dirty="0" smtClean="0"/>
              <a:t>At present, transshipped cargo is only 6% of throughput, but massive detention.</a:t>
            </a:r>
          </a:p>
          <a:p>
            <a:pPr algn="just"/>
            <a:r>
              <a:rPr lang="en-US" sz="2000" dirty="0" smtClean="0"/>
              <a:t>In full flow, transshipment would be 80%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323528" y="2996952"/>
          <a:ext cx="404018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37084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No of Transshipment Boxes in ICTT as on 29-7-11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Time of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Dwell in ICTT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Boxes for 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Tuticorin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249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603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032" y="5517232"/>
            <a:ext cx="4041775" cy="864096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lt1"/>
                </a:solidFill>
                <a:latin typeface="Calibri"/>
                <a:ea typeface="Calibri"/>
                <a:cs typeface="Times New Roman"/>
              </a:rPr>
              <a:t>No of Transhipment Boxes on 27-9-11 is Nil</a:t>
            </a:r>
            <a:endParaRPr lang="en-US" sz="2000" dirty="0">
              <a:solidFill>
                <a:schemeClr val="lt1"/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644008" y="1556792"/>
          <a:ext cx="4041776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37084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No of Transshipment Boxes in ICTT as on 23-8-11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Time of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Dwell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 ICTT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Boxes for </a:t>
                      </a: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Tuticorin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3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185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03232" cy="5636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CMA CGM Pulls Out from ICTT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980728"/>
            <a:ext cx="7992888" cy="697756"/>
          </a:xfrm>
        </p:spPr>
        <p:txBody>
          <a:bodyPr>
            <a:noAutofit/>
          </a:bodyPr>
          <a:lstStyle/>
          <a:p>
            <a:r>
              <a:rPr lang="en-US" sz="2400" dirty="0" smtClean="0"/>
              <a:t>Insufficient  </a:t>
            </a:r>
            <a:r>
              <a:rPr lang="en-US" sz="2400" dirty="0" err="1" smtClean="0"/>
              <a:t>feedering</a:t>
            </a:r>
            <a:r>
              <a:rPr lang="en-US" sz="2400" dirty="0" smtClean="0"/>
              <a:t> at ICTT  caused CMA CGM to pull out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8496945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859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Cabotage</a:t>
            </a:r>
            <a:r>
              <a:rPr lang="en-US" sz="3600" dirty="0" smtClean="0"/>
              <a:t> is Crucial to ICTT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988" y="1556792"/>
            <a:ext cx="883213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760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707678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/>
              <a:t>Cabotage</a:t>
            </a:r>
            <a:r>
              <a:rPr lang="en-US" sz="3600" dirty="0" smtClean="0"/>
              <a:t> Law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3861048"/>
            <a:ext cx="8712968" cy="2664296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smtClean="0">
                <a:solidFill>
                  <a:srgbClr val="0070C0"/>
                </a:solidFill>
              </a:rPr>
              <a:t>Transhipment containers from foreign ports for ports in India cannot be treated as coasting cargo under </a:t>
            </a:r>
            <a:r>
              <a:rPr lang="en-US" sz="1800" b="1" dirty="0" err="1" smtClean="0">
                <a:solidFill>
                  <a:srgbClr val="0070C0"/>
                </a:solidFill>
              </a:rPr>
              <a:t>cabotage</a:t>
            </a:r>
            <a:r>
              <a:rPr lang="en-US" sz="1800" b="1" dirty="0" smtClean="0">
                <a:solidFill>
                  <a:srgbClr val="0070C0"/>
                </a:solidFill>
              </a:rPr>
              <a:t> law. </a:t>
            </a:r>
          </a:p>
          <a:p>
            <a:pPr lvl="1" algn="just"/>
            <a:r>
              <a:rPr lang="en-US" sz="1600" b="1" dirty="0" smtClean="0">
                <a:solidFill>
                  <a:srgbClr val="0070C0"/>
                </a:solidFill>
              </a:rPr>
              <a:t>Transshipped Containers undergo customs examination only at the Indian port of origin /destination.</a:t>
            </a:r>
          </a:p>
          <a:p>
            <a:pPr algn="just"/>
            <a:r>
              <a:rPr lang="en-US" sz="1800" b="1" dirty="0" smtClean="0">
                <a:solidFill>
                  <a:srgbClr val="0070C0"/>
                </a:solidFill>
              </a:rPr>
              <a:t>A container from Hamburg for </a:t>
            </a:r>
            <a:r>
              <a:rPr lang="en-US" sz="1800" b="1" dirty="0" err="1" smtClean="0">
                <a:solidFill>
                  <a:srgbClr val="0070C0"/>
                </a:solidFill>
              </a:rPr>
              <a:t>Kandla</a:t>
            </a:r>
            <a:r>
              <a:rPr lang="en-US" sz="1800" b="1" dirty="0" smtClean="0">
                <a:solidFill>
                  <a:srgbClr val="0070C0"/>
                </a:solidFill>
              </a:rPr>
              <a:t> may be transshipped at </a:t>
            </a:r>
            <a:r>
              <a:rPr lang="en-US" sz="1800" b="1" dirty="0" err="1" smtClean="0">
                <a:solidFill>
                  <a:srgbClr val="0070C0"/>
                </a:solidFill>
              </a:rPr>
              <a:t>Vallarpadam</a:t>
            </a:r>
            <a:r>
              <a:rPr lang="en-US" sz="1800" b="1" dirty="0" smtClean="0">
                <a:solidFill>
                  <a:srgbClr val="0070C0"/>
                </a:solidFill>
              </a:rPr>
              <a:t> or at Colombo at option of shipping line</a:t>
            </a:r>
          </a:p>
          <a:p>
            <a:pPr lvl="1" algn="just"/>
            <a:r>
              <a:rPr lang="en-US" sz="1600" b="1" dirty="0" smtClean="0">
                <a:solidFill>
                  <a:srgbClr val="0070C0"/>
                </a:solidFill>
              </a:rPr>
              <a:t>Entire journey of the container from Hamburg to </a:t>
            </a:r>
            <a:r>
              <a:rPr lang="en-US" sz="1600" b="1" dirty="0" err="1" smtClean="0">
                <a:solidFill>
                  <a:srgbClr val="0070C0"/>
                </a:solidFill>
              </a:rPr>
              <a:t>Kandla</a:t>
            </a:r>
            <a:r>
              <a:rPr lang="en-US" sz="1600" b="1" dirty="0" smtClean="0">
                <a:solidFill>
                  <a:srgbClr val="0070C0"/>
                </a:solidFill>
              </a:rPr>
              <a:t> is one international movement, as the customs examination of the container will take place only at the destination, </a:t>
            </a:r>
            <a:r>
              <a:rPr lang="en-US" sz="1600" b="1" dirty="0" err="1" smtClean="0">
                <a:solidFill>
                  <a:srgbClr val="0070C0"/>
                </a:solidFill>
              </a:rPr>
              <a:t>ie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Kandla</a:t>
            </a:r>
            <a:r>
              <a:rPr lang="en-US" sz="1600" b="1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r>
              <a:rPr lang="en-US" sz="1800" b="1" dirty="0" smtClean="0">
                <a:solidFill>
                  <a:srgbClr val="0070C0"/>
                </a:solidFill>
              </a:rPr>
              <a:t>Moreover, ICTT is located within a Special Economic Zone (SEZ), a deemed foreign territory.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7"/>
            <a:ext cx="843528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08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b="1">
                <a:solidFill>
                  <a:schemeClr val="bg1"/>
                </a:solidFill>
                <a:latin typeface="Book Antiqua" pitchFamily="18" charset="0"/>
              </a:rPr>
              <a:t>STRATEGICALLY LOCATED ON THE  EAST WEST SEA TRADE ROUTES</a:t>
            </a:r>
          </a:p>
        </p:txBody>
      </p:sp>
    </p:spTree>
    <p:extLst>
      <p:ext uri="{BB962C8B-B14F-4D97-AF65-F5344CB8AC3E}">
        <p14:creationId xmlns:p14="http://schemas.microsoft.com/office/powerpoint/2010/main" val="42064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ORT CONNECTIVITY ROAD&amp; RAIL  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414838" y="5246688"/>
            <a:ext cx="3470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00"/>
                </a:solidFill>
                <a:latin typeface="Arial Unicode MS" pitchFamily="34" charset="-128"/>
              </a:rPr>
              <a:t>ICTT VALLARPADAM</a:t>
            </a:r>
            <a:endParaRPr lang="en-US" sz="2400">
              <a:solidFill>
                <a:srgbClr val="FFFF00"/>
              </a:solidFill>
              <a:latin typeface="Arial Unicode MS" pitchFamily="34" charset="-128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4038600"/>
            <a:ext cx="238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00"/>
                </a:solidFill>
                <a:latin typeface="Arial Unicode MS" pitchFamily="34" charset="-128"/>
              </a:rPr>
              <a:t>NH connectivity</a:t>
            </a:r>
            <a:r>
              <a:rPr lang="en-US" sz="2400">
                <a:solidFill>
                  <a:srgbClr val="FFFF0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1524000" y="3657600"/>
            <a:ext cx="457200" cy="45720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 flipV="1">
            <a:off x="5105400" y="3886200"/>
            <a:ext cx="1219200" cy="121920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124200" y="1676400"/>
            <a:ext cx="247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00"/>
                </a:solidFill>
                <a:latin typeface="Arial Unicode MS" pitchFamily="34" charset="-128"/>
              </a:rPr>
              <a:t>Rail connectivity</a:t>
            </a:r>
            <a:r>
              <a:rPr lang="en-US" sz="2400">
                <a:solidFill>
                  <a:srgbClr val="FFFF0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3076575" y="2286000"/>
            <a:ext cx="352425" cy="60960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>
          <a:xfrm>
            <a:off x="3584575" y="0"/>
            <a:ext cx="6172200" cy="838200"/>
          </a:xfrm>
          <a:noFill/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ICTT CONNECTIVITIES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 flipV="1">
            <a:off x="1187450" y="333375"/>
            <a:ext cx="1081088" cy="4318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239838" y="2060575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66FF66"/>
                </a:solidFill>
              </a:rPr>
              <a:t>NH 17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68538" y="61436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66FF66"/>
                </a:solidFill>
              </a:rPr>
              <a:t>NH 47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 flipV="1">
            <a:off x="755650" y="1844675"/>
            <a:ext cx="576263" cy="3603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445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Key Mark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34925" y="1119188"/>
            <a:ext cx="6778625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000000"/>
                </a:solidFill>
              </a:rPr>
              <a:t>Hinterland -  From DP World Cochin</a:t>
            </a:r>
          </a:p>
        </p:txBody>
      </p:sp>
      <p:sp>
        <p:nvSpPr>
          <p:cNvPr id="11268" name="Oval 7"/>
          <p:cNvSpPr>
            <a:spLocks noChangeArrowheads="1"/>
          </p:cNvSpPr>
          <p:nvPr/>
        </p:nvSpPr>
        <p:spPr bwMode="auto">
          <a:xfrm>
            <a:off x="6156325" y="4941888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156325" y="4891088"/>
            <a:ext cx="704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Alleppey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6084888" y="4652963"/>
            <a:ext cx="704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Aroor</a:t>
            </a:r>
          </a:p>
        </p:txBody>
      </p:sp>
      <p:sp>
        <p:nvSpPr>
          <p:cNvPr id="11271" name="Oval 11"/>
          <p:cNvSpPr>
            <a:spLocks noChangeArrowheads="1"/>
          </p:cNvSpPr>
          <p:nvPr/>
        </p:nvSpPr>
        <p:spPr bwMode="auto">
          <a:xfrm>
            <a:off x="6372225" y="5229225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72" name="Oval 13"/>
          <p:cNvSpPr>
            <a:spLocks noChangeArrowheads="1"/>
          </p:cNvSpPr>
          <p:nvPr/>
        </p:nvSpPr>
        <p:spPr bwMode="auto">
          <a:xfrm>
            <a:off x="6084888" y="4718050"/>
            <a:ext cx="71437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73" name="Text Box 15"/>
          <p:cNvSpPr txBox="1">
            <a:spLocks noChangeArrowheads="1"/>
          </p:cNvSpPr>
          <p:nvPr/>
        </p:nvSpPr>
        <p:spPr bwMode="auto">
          <a:xfrm>
            <a:off x="6372225" y="5106988"/>
            <a:ext cx="704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Kollam</a:t>
            </a:r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>
            <a:off x="6659563" y="3573463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Coimbatore</a:t>
            </a:r>
          </a:p>
        </p:txBody>
      </p:sp>
      <p:sp>
        <p:nvSpPr>
          <p:cNvPr id="11275" name="Oval 17"/>
          <p:cNvSpPr>
            <a:spLocks noChangeArrowheads="1"/>
          </p:cNvSpPr>
          <p:nvPr/>
        </p:nvSpPr>
        <p:spPr bwMode="auto">
          <a:xfrm>
            <a:off x="6661150" y="3644900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76" name="Oval 18"/>
          <p:cNvSpPr>
            <a:spLocks noChangeArrowheads="1"/>
          </p:cNvSpPr>
          <p:nvPr/>
        </p:nvSpPr>
        <p:spPr bwMode="auto">
          <a:xfrm>
            <a:off x="6877050" y="3500438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77" name="Text Box 19"/>
          <p:cNvSpPr txBox="1">
            <a:spLocks noChangeArrowheads="1"/>
          </p:cNvSpPr>
          <p:nvPr/>
        </p:nvSpPr>
        <p:spPr bwMode="auto">
          <a:xfrm>
            <a:off x="6875463" y="3429000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Tirupur</a:t>
            </a:r>
          </a:p>
        </p:txBody>
      </p:sp>
      <p:sp>
        <p:nvSpPr>
          <p:cNvPr id="11278" name="Oval 20"/>
          <p:cNvSpPr>
            <a:spLocks noChangeArrowheads="1"/>
          </p:cNvSpPr>
          <p:nvPr/>
        </p:nvSpPr>
        <p:spPr bwMode="auto">
          <a:xfrm>
            <a:off x="6588125" y="3860800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79" name="Oval 21"/>
          <p:cNvSpPr>
            <a:spLocks noChangeArrowheads="1"/>
          </p:cNvSpPr>
          <p:nvPr/>
        </p:nvSpPr>
        <p:spPr bwMode="auto">
          <a:xfrm>
            <a:off x="6804025" y="3925888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6011863" y="3832225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Pollachi</a:t>
            </a:r>
          </a:p>
        </p:txBody>
      </p:sp>
      <p:sp>
        <p:nvSpPr>
          <p:cNvPr id="11281" name="Text Box 23"/>
          <p:cNvSpPr txBox="1">
            <a:spLocks noChangeArrowheads="1"/>
          </p:cNvSpPr>
          <p:nvPr/>
        </p:nvSpPr>
        <p:spPr bwMode="auto">
          <a:xfrm>
            <a:off x="6804025" y="3905250"/>
            <a:ext cx="1081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Udumalaipettai</a:t>
            </a:r>
          </a:p>
        </p:txBody>
      </p:sp>
      <p:sp>
        <p:nvSpPr>
          <p:cNvPr id="11282" name="Oval 24"/>
          <p:cNvSpPr>
            <a:spLocks noChangeArrowheads="1"/>
          </p:cNvSpPr>
          <p:nvPr/>
        </p:nvSpPr>
        <p:spPr bwMode="auto">
          <a:xfrm>
            <a:off x="7451725" y="3141663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83" name="Oval 25"/>
          <p:cNvSpPr>
            <a:spLocks noChangeArrowheads="1"/>
          </p:cNvSpPr>
          <p:nvPr/>
        </p:nvSpPr>
        <p:spPr bwMode="auto">
          <a:xfrm>
            <a:off x="7669213" y="2781300"/>
            <a:ext cx="71437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84" name="Text Box 26"/>
          <p:cNvSpPr txBox="1">
            <a:spLocks noChangeArrowheads="1"/>
          </p:cNvSpPr>
          <p:nvPr/>
        </p:nvSpPr>
        <p:spPr bwMode="auto">
          <a:xfrm>
            <a:off x="7667625" y="2708275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Salem</a:t>
            </a:r>
          </a:p>
        </p:txBody>
      </p:sp>
      <p:sp>
        <p:nvSpPr>
          <p:cNvPr id="11285" name="Text Box 27"/>
          <p:cNvSpPr txBox="1">
            <a:spLocks noChangeArrowheads="1"/>
          </p:cNvSpPr>
          <p:nvPr/>
        </p:nvSpPr>
        <p:spPr bwMode="auto">
          <a:xfrm>
            <a:off x="7451725" y="3113088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Erode</a:t>
            </a:r>
          </a:p>
        </p:txBody>
      </p:sp>
      <p:sp>
        <p:nvSpPr>
          <p:cNvPr id="11286" name="Text Box 28"/>
          <p:cNvSpPr txBox="1">
            <a:spLocks noChangeArrowheads="1"/>
          </p:cNvSpPr>
          <p:nvPr/>
        </p:nvSpPr>
        <p:spPr bwMode="auto">
          <a:xfrm>
            <a:off x="7740650" y="3573463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Karur</a:t>
            </a:r>
          </a:p>
        </p:txBody>
      </p:sp>
      <p:sp>
        <p:nvSpPr>
          <p:cNvPr id="11287" name="Text Box 29"/>
          <p:cNvSpPr txBox="1">
            <a:spLocks noChangeArrowheads="1"/>
          </p:cNvSpPr>
          <p:nvPr/>
        </p:nvSpPr>
        <p:spPr bwMode="auto">
          <a:xfrm>
            <a:off x="7883525" y="3141663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Namakkal</a:t>
            </a:r>
          </a:p>
        </p:txBody>
      </p:sp>
      <p:sp>
        <p:nvSpPr>
          <p:cNvPr id="11288" name="Oval 30"/>
          <p:cNvSpPr>
            <a:spLocks noChangeArrowheads="1"/>
          </p:cNvSpPr>
          <p:nvPr/>
        </p:nvSpPr>
        <p:spPr bwMode="auto">
          <a:xfrm>
            <a:off x="7740650" y="3644900"/>
            <a:ext cx="71438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89" name="Oval 31"/>
          <p:cNvSpPr>
            <a:spLocks noChangeArrowheads="1"/>
          </p:cNvSpPr>
          <p:nvPr/>
        </p:nvSpPr>
        <p:spPr bwMode="auto">
          <a:xfrm>
            <a:off x="7885113" y="3213100"/>
            <a:ext cx="71437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90" name="Oval 32"/>
          <p:cNvSpPr>
            <a:spLocks noChangeArrowheads="1"/>
          </p:cNvSpPr>
          <p:nvPr/>
        </p:nvSpPr>
        <p:spPr bwMode="auto">
          <a:xfrm>
            <a:off x="7237413" y="2133600"/>
            <a:ext cx="71437" cy="793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N">
              <a:solidFill>
                <a:srgbClr val="000000"/>
              </a:solidFill>
            </a:endParaRPr>
          </a:p>
        </p:txBody>
      </p:sp>
      <p:sp>
        <p:nvSpPr>
          <p:cNvPr id="11291" name="Text Box 36"/>
          <p:cNvSpPr txBox="1">
            <a:spLocks noChangeArrowheads="1"/>
          </p:cNvSpPr>
          <p:nvPr/>
        </p:nvSpPr>
        <p:spPr bwMode="auto">
          <a:xfrm>
            <a:off x="7235825" y="2060575"/>
            <a:ext cx="936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000">
                <a:solidFill>
                  <a:srgbClr val="009999"/>
                </a:solidFill>
              </a:rPr>
              <a:t>Bangalore</a:t>
            </a:r>
          </a:p>
        </p:txBody>
      </p:sp>
      <p:graphicFrame>
        <p:nvGraphicFramePr>
          <p:cNvPr id="229562" name="Group 186"/>
          <p:cNvGraphicFramePr>
            <a:graphicFrameLocks noGrp="1"/>
          </p:cNvGraphicFramePr>
          <p:nvPr>
            <p:ph/>
          </p:nvPr>
        </p:nvGraphicFramePr>
        <p:xfrm>
          <a:off x="1033463" y="2276475"/>
          <a:ext cx="2098675" cy="3344868"/>
        </p:xfrm>
        <a:graphic>
          <a:graphicData uri="http://schemas.openxmlformats.org/drawingml/2006/table">
            <a:tbl>
              <a:tblPr/>
              <a:tblGrid>
                <a:gridCol w="1287462"/>
                <a:gridCol w="811213"/>
              </a:tblGrid>
              <a:tr h="428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Market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Size (TEU)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Bangalore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Tirupur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Coimbatore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Karur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28800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Alleppey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Kollam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Udumalaipettai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Aroor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Salem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Pollachi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Namakkal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680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u="sng" dirty="0"/>
              <a:t>Existing Status of Coastal Shipping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444153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2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Existing Status of Coastal Shipping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Overseas </a:t>
            </a:r>
            <a:r>
              <a:rPr lang="en-US" dirty="0"/>
              <a:t>cargo has </a:t>
            </a:r>
            <a:r>
              <a:rPr lang="en-US" dirty="0" smtClean="0"/>
              <a:t>grown at 12%p.a., and </a:t>
            </a:r>
            <a:r>
              <a:rPr lang="en-US" dirty="0"/>
              <a:t>coastal cargo </a:t>
            </a:r>
            <a:r>
              <a:rPr lang="en-US" dirty="0" smtClean="0"/>
              <a:t>at 3.3%p.a. </a:t>
            </a:r>
            <a:r>
              <a:rPr lang="en-US" dirty="0"/>
              <a:t>during </a:t>
            </a:r>
            <a:r>
              <a:rPr lang="en-US" dirty="0" smtClean="0"/>
              <a:t>2001 </a:t>
            </a:r>
            <a:r>
              <a:rPr lang="en-US" dirty="0"/>
              <a:t>to 2010. </a:t>
            </a:r>
            <a:endParaRPr lang="en-US" dirty="0" smtClean="0"/>
          </a:p>
          <a:p>
            <a:pPr lvl="1" algn="just"/>
            <a:r>
              <a:rPr lang="en-US" dirty="0" smtClean="0"/>
              <a:t>Share </a:t>
            </a:r>
            <a:r>
              <a:rPr lang="en-US" dirty="0"/>
              <a:t>of </a:t>
            </a:r>
            <a:r>
              <a:rPr lang="en-US" dirty="0" smtClean="0"/>
              <a:t>coastal </a:t>
            </a:r>
            <a:r>
              <a:rPr lang="en-US" dirty="0"/>
              <a:t>cargo has </a:t>
            </a:r>
            <a:r>
              <a:rPr lang="en-US" dirty="0" smtClean="0"/>
              <a:t>fallen in </a:t>
            </a:r>
            <a:r>
              <a:rPr lang="en-US" dirty="0"/>
              <a:t>total cargo </a:t>
            </a:r>
            <a:r>
              <a:rPr lang="en-US" dirty="0" smtClean="0"/>
              <a:t>traffic from 31% in 2000-01 to18% in 2009-10 .</a:t>
            </a:r>
            <a:endParaRPr lang="en-US" dirty="0"/>
          </a:p>
          <a:p>
            <a:pPr algn="just"/>
            <a:r>
              <a:rPr lang="en-US" dirty="0" smtClean="0"/>
              <a:t>Share of EXIM cargo carried by Indian ships has fallen from 13.8% in 2003-04 to 8.4% in 2008-09 despite Indian policy objectives of increasing it.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4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6768" cy="1143000"/>
          </a:xfrm>
        </p:spPr>
        <p:txBody>
          <a:bodyPr>
            <a:normAutofit fontScale="90000"/>
          </a:bodyPr>
          <a:lstStyle/>
          <a:p>
            <a:r>
              <a:rPr lang="en-US" b="0" u="sng" dirty="0" smtClean="0"/>
              <a:t>Coastal Cargo Pattern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3394720" cy="434216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Coastal cargo </a:t>
            </a:r>
            <a:r>
              <a:rPr lang="en-US" b="0" dirty="0"/>
              <a:t>pattern being handled at the Indian ports is undergoing a change. </a:t>
            </a:r>
            <a:endParaRPr lang="en-US" b="0" dirty="0" smtClean="0"/>
          </a:p>
          <a:p>
            <a:pPr lvl="1">
              <a:buFont typeface="Wingdings" pitchFamily="2" charset="2"/>
              <a:buChar char="ü"/>
            </a:pPr>
            <a:r>
              <a:rPr lang="en-US" b="0" dirty="0" smtClean="0"/>
              <a:t>share </a:t>
            </a:r>
            <a:r>
              <a:rPr lang="en-US" b="0" dirty="0"/>
              <a:t>of bulk cargo (liquid, dry and break) commodities such as POL, Coal, Iron and Cement has come down from 94% in 2005-06 to 87% in 2009-10. </a:t>
            </a:r>
            <a:endParaRPr lang="en-US" b="0" dirty="0" smtClean="0"/>
          </a:p>
          <a:p>
            <a:pPr lvl="1">
              <a:buFont typeface="Wingdings" pitchFamily="2" charset="2"/>
              <a:buChar char="ü"/>
            </a:pPr>
            <a:r>
              <a:rPr lang="en-US" b="0" dirty="0" smtClean="0"/>
              <a:t>Share </a:t>
            </a:r>
            <a:r>
              <a:rPr lang="en-US" b="0" dirty="0"/>
              <a:t>of “Others” has seen an increase from 6% to 13%. </a:t>
            </a:r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573016"/>
            <a:ext cx="478802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32656"/>
            <a:ext cx="478802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5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err="1" smtClean="0"/>
              <a:t>Cabotage</a:t>
            </a:r>
            <a:r>
              <a:rPr lang="en-US" sz="3200" u="sng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0405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Cabotage</a:t>
            </a:r>
            <a:r>
              <a:rPr lang="en-US" dirty="0" smtClean="0"/>
              <a:t> policy is important </a:t>
            </a:r>
          </a:p>
          <a:p>
            <a:pPr lvl="1" algn="just"/>
            <a:r>
              <a:rPr lang="en-US" dirty="0" smtClean="0"/>
              <a:t>Is practiced by USA, China, Indonesia, Greece </a:t>
            </a:r>
          </a:p>
          <a:p>
            <a:pPr algn="just"/>
            <a:r>
              <a:rPr lang="en-US" dirty="0" smtClean="0"/>
              <a:t>But stacking the cards against domestic shipping, and hoping that </a:t>
            </a:r>
            <a:r>
              <a:rPr lang="en-US" dirty="0" err="1" smtClean="0"/>
              <a:t>cabotage</a:t>
            </a:r>
            <a:r>
              <a:rPr lang="en-US" dirty="0" smtClean="0"/>
              <a:t> alone will turn the tide in its </a:t>
            </a:r>
            <a:r>
              <a:rPr lang="en-US" dirty="0" err="1" smtClean="0"/>
              <a:t>favour</a:t>
            </a:r>
            <a:r>
              <a:rPr lang="en-US" dirty="0" smtClean="0"/>
              <a:t>, has not worked: it has not increased Indian share in tonnage or cargo carried. </a:t>
            </a:r>
          </a:p>
          <a:p>
            <a:pPr algn="just"/>
            <a:r>
              <a:rPr lang="en-US" dirty="0" smtClean="0"/>
              <a:t>If past record is a guide for future policy formulation, then the policy of pushing </a:t>
            </a:r>
            <a:r>
              <a:rPr lang="en-US" dirty="0" err="1" smtClean="0"/>
              <a:t>cabotage</a:t>
            </a:r>
            <a:r>
              <a:rPr lang="en-US" dirty="0" smtClean="0"/>
              <a:t> alone to increase the role of coastal shipping seems to have been grossly overrated: </a:t>
            </a:r>
          </a:p>
          <a:p>
            <a:pPr lvl="1" algn="just"/>
            <a:r>
              <a:rPr lang="en-US" dirty="0" smtClean="0"/>
              <a:t>Despite consistently </a:t>
            </a:r>
            <a:r>
              <a:rPr lang="en-US" dirty="0" err="1" smtClean="0"/>
              <a:t>practising</a:t>
            </a:r>
            <a:r>
              <a:rPr lang="en-US" dirty="0" smtClean="0"/>
              <a:t> </a:t>
            </a:r>
            <a:r>
              <a:rPr lang="en-US" dirty="0" err="1" smtClean="0"/>
              <a:t>cabotage</a:t>
            </a:r>
            <a:r>
              <a:rPr lang="en-US" dirty="0" smtClean="0"/>
              <a:t>, the Indian-flagged share in tonnage and in cargo has not risen noticeably despite increases in absolute figures.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err="1" smtClean="0"/>
              <a:t>Cabotage</a:t>
            </a:r>
            <a:r>
              <a:rPr lang="en-US" sz="3200" u="sng" dirty="0" smtClean="0"/>
              <a:t> in </a:t>
            </a:r>
            <a:r>
              <a:rPr lang="en-US" sz="3200" u="sng" dirty="0" err="1" smtClean="0"/>
              <a:t>Containerised</a:t>
            </a:r>
            <a:r>
              <a:rPr lang="en-US" sz="3200" u="sng" dirty="0" smtClean="0"/>
              <a:t> Cargo 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3400" dirty="0" smtClean="0"/>
              <a:t>World fleet has reached 15 million TEUs in March 2011, but there are only 16 Indian-flagged vessels with a combined capacity of 22,000 TEUs</a:t>
            </a:r>
          </a:p>
          <a:p>
            <a:pPr algn="just"/>
            <a:r>
              <a:rPr lang="en-US" sz="3400" dirty="0" smtClean="0"/>
              <a:t>Levels of containerization in India are low compared to the international levels.</a:t>
            </a:r>
          </a:p>
          <a:p>
            <a:pPr lvl="2" algn="just"/>
            <a:r>
              <a:rPr lang="en-US" sz="2600" dirty="0" smtClean="0"/>
              <a:t>8% for coastal trade and 18% in the EXIM trade </a:t>
            </a:r>
          </a:p>
          <a:p>
            <a:pPr algn="just"/>
            <a:r>
              <a:rPr lang="en-US" sz="3400" dirty="0" smtClean="0"/>
              <a:t>Almost all of Indian container cargo for transshipment is getting diverted to Colombo, Singapore and Jebel Ali since the feedering of the cargo is covered by the current </a:t>
            </a:r>
            <a:r>
              <a:rPr lang="en-US" sz="3400" dirty="0" err="1" smtClean="0"/>
              <a:t>cabotage</a:t>
            </a:r>
            <a:r>
              <a:rPr lang="en-US" sz="3400" dirty="0" smtClean="0"/>
              <a:t> policy</a:t>
            </a:r>
          </a:p>
          <a:p>
            <a:pPr algn="just"/>
            <a:r>
              <a:rPr lang="en-US" sz="3400" dirty="0" smtClean="0"/>
              <a:t>So “a nuanced approach towards transshipment cargo would require opening it up foreign flag so as to boost containerization and the requisite infrastructure </a:t>
            </a:r>
            <a:r>
              <a:rPr lang="en-US" dirty="0" smtClean="0"/>
              <a:t>and practices”.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D585-C679-4A49-89C8-0286F2A85E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724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Office Theme</vt:lpstr>
      <vt:lpstr>1_Default Design</vt:lpstr>
      <vt:lpstr>Default Design</vt:lpstr>
      <vt:lpstr>2_Default Design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Cabotage Policy</vt:lpstr>
      <vt:lpstr>PowerPoint Presentation</vt:lpstr>
      <vt:lpstr>ICTT CONNECTIVITIES</vt:lpstr>
      <vt:lpstr>PowerPoint Presentation</vt:lpstr>
      <vt:lpstr>Existing Status of Coastal Shipping</vt:lpstr>
      <vt:lpstr>Existing Status of Coastal Shipping</vt:lpstr>
      <vt:lpstr>Coastal Cargo Pattern</vt:lpstr>
      <vt:lpstr>Cabotage </vt:lpstr>
      <vt:lpstr>Cabotage in Containerised Cargo </vt:lpstr>
      <vt:lpstr>Limited Feedering Capacity in India</vt:lpstr>
      <vt:lpstr>Position of Transhipment in ICTT</vt:lpstr>
      <vt:lpstr>CMA CGM Pulls Out from ICTT</vt:lpstr>
      <vt:lpstr>Cabotage is Crucial to ICTT</vt:lpstr>
      <vt:lpstr>Cabotage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</cp:revision>
  <dcterms:created xsi:type="dcterms:W3CDTF">2012-03-05T08:07:19Z</dcterms:created>
  <dcterms:modified xsi:type="dcterms:W3CDTF">2012-03-05T09:40:53Z</dcterms:modified>
</cp:coreProperties>
</file>