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4"/>
  </p:handoutMasterIdLst>
  <p:sldIdLst>
    <p:sldId id="256" r:id="rId2"/>
    <p:sldId id="257" r:id="rId3"/>
    <p:sldId id="258" r:id="rId4"/>
    <p:sldId id="259" r:id="rId5"/>
    <p:sldId id="261" r:id="rId6"/>
    <p:sldId id="262" r:id="rId7"/>
    <p:sldId id="268" r:id="rId8"/>
    <p:sldId id="263" r:id="rId9"/>
    <p:sldId id="265" r:id="rId10"/>
    <p:sldId id="266" r:id="rId11"/>
    <p:sldId id="269"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B162959-53F2-4F03-9144-3E74B60D3B37}">
          <p14:sldIdLst>
            <p14:sldId id="256"/>
            <p14:sldId id="257"/>
            <p14:sldId id="258"/>
            <p14:sldId id="259"/>
            <p14:sldId id="261"/>
            <p14:sldId id="262"/>
            <p14:sldId id="268"/>
            <p14:sldId id="263"/>
            <p14:sldId id="265"/>
            <p14:sldId id="266"/>
            <p14:sldId id="269"/>
            <p14:sldId id="267"/>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58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5EEBF55-1D95-40F4-9091-B02C91769212}" type="datetimeFigureOut">
              <a:rPr lang="en-US" smtClean="0"/>
              <a:t>10/03/2012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DC349F6-F477-4F3A-894A-973DF49A7D72}" type="slidenum">
              <a:rPr lang="en-US" smtClean="0"/>
              <a:t>‹#›</a:t>
            </a:fld>
            <a:endParaRPr lang="en-US"/>
          </a:p>
        </p:txBody>
      </p:sp>
    </p:spTree>
    <p:extLst>
      <p:ext uri="{BB962C8B-B14F-4D97-AF65-F5344CB8AC3E}">
        <p14:creationId xmlns:p14="http://schemas.microsoft.com/office/powerpoint/2010/main" val="17608878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F387C9A-3048-416A-B5D6-F5B2E2E1A97B}" type="datetimeFigureOut">
              <a:rPr lang="en-US" smtClean="0"/>
              <a:t>10/03/2012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A2276F-C15D-4EE1-8C58-BE48A5EAE845}" type="slidenum">
              <a:rPr lang="en-US" smtClean="0"/>
              <a:t>‹#›</a:t>
            </a:fld>
            <a:endParaRPr lang="en-US"/>
          </a:p>
        </p:txBody>
      </p:sp>
    </p:spTree>
    <p:extLst>
      <p:ext uri="{BB962C8B-B14F-4D97-AF65-F5344CB8AC3E}">
        <p14:creationId xmlns:p14="http://schemas.microsoft.com/office/powerpoint/2010/main" val="2633655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387C9A-3048-416A-B5D6-F5B2E2E1A97B}" type="datetimeFigureOut">
              <a:rPr lang="en-US" smtClean="0"/>
              <a:t>10/03/2012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A2276F-C15D-4EE1-8C58-BE48A5EAE845}" type="slidenum">
              <a:rPr lang="en-US" smtClean="0"/>
              <a:t>‹#›</a:t>
            </a:fld>
            <a:endParaRPr lang="en-US"/>
          </a:p>
        </p:txBody>
      </p:sp>
    </p:spTree>
    <p:extLst>
      <p:ext uri="{BB962C8B-B14F-4D97-AF65-F5344CB8AC3E}">
        <p14:creationId xmlns:p14="http://schemas.microsoft.com/office/powerpoint/2010/main" val="1093318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387C9A-3048-416A-B5D6-F5B2E2E1A97B}" type="datetimeFigureOut">
              <a:rPr lang="en-US" smtClean="0"/>
              <a:t>10/03/2012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A2276F-C15D-4EE1-8C58-BE48A5EAE845}" type="slidenum">
              <a:rPr lang="en-US" smtClean="0"/>
              <a:t>‹#›</a:t>
            </a:fld>
            <a:endParaRPr lang="en-US"/>
          </a:p>
        </p:txBody>
      </p:sp>
    </p:spTree>
    <p:extLst>
      <p:ext uri="{BB962C8B-B14F-4D97-AF65-F5344CB8AC3E}">
        <p14:creationId xmlns:p14="http://schemas.microsoft.com/office/powerpoint/2010/main" val="578762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387C9A-3048-416A-B5D6-F5B2E2E1A97B}" type="datetimeFigureOut">
              <a:rPr lang="en-US" smtClean="0"/>
              <a:t>10/03/2012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A2276F-C15D-4EE1-8C58-BE48A5EAE845}" type="slidenum">
              <a:rPr lang="en-US" smtClean="0"/>
              <a:t>‹#›</a:t>
            </a:fld>
            <a:endParaRPr lang="en-US"/>
          </a:p>
        </p:txBody>
      </p:sp>
    </p:spTree>
    <p:extLst>
      <p:ext uri="{BB962C8B-B14F-4D97-AF65-F5344CB8AC3E}">
        <p14:creationId xmlns:p14="http://schemas.microsoft.com/office/powerpoint/2010/main" val="288307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387C9A-3048-416A-B5D6-F5B2E2E1A97B}" type="datetimeFigureOut">
              <a:rPr lang="en-US" smtClean="0"/>
              <a:t>10/03/2012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A2276F-C15D-4EE1-8C58-BE48A5EAE845}" type="slidenum">
              <a:rPr lang="en-US" smtClean="0"/>
              <a:t>‹#›</a:t>
            </a:fld>
            <a:endParaRPr lang="en-US"/>
          </a:p>
        </p:txBody>
      </p:sp>
    </p:spTree>
    <p:extLst>
      <p:ext uri="{BB962C8B-B14F-4D97-AF65-F5344CB8AC3E}">
        <p14:creationId xmlns:p14="http://schemas.microsoft.com/office/powerpoint/2010/main" val="4034897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F387C9A-3048-416A-B5D6-F5B2E2E1A97B}" type="datetimeFigureOut">
              <a:rPr lang="en-US" smtClean="0"/>
              <a:t>10/03/2012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A2276F-C15D-4EE1-8C58-BE48A5EAE845}" type="slidenum">
              <a:rPr lang="en-US" smtClean="0"/>
              <a:t>‹#›</a:t>
            </a:fld>
            <a:endParaRPr lang="en-US"/>
          </a:p>
        </p:txBody>
      </p:sp>
    </p:spTree>
    <p:extLst>
      <p:ext uri="{BB962C8B-B14F-4D97-AF65-F5344CB8AC3E}">
        <p14:creationId xmlns:p14="http://schemas.microsoft.com/office/powerpoint/2010/main" val="2859514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F387C9A-3048-416A-B5D6-F5B2E2E1A97B}" type="datetimeFigureOut">
              <a:rPr lang="en-US" smtClean="0"/>
              <a:t>10/03/2012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A2276F-C15D-4EE1-8C58-BE48A5EAE845}" type="slidenum">
              <a:rPr lang="en-US" smtClean="0"/>
              <a:t>‹#›</a:t>
            </a:fld>
            <a:endParaRPr lang="en-US"/>
          </a:p>
        </p:txBody>
      </p:sp>
    </p:spTree>
    <p:extLst>
      <p:ext uri="{BB962C8B-B14F-4D97-AF65-F5344CB8AC3E}">
        <p14:creationId xmlns:p14="http://schemas.microsoft.com/office/powerpoint/2010/main" val="2345781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F387C9A-3048-416A-B5D6-F5B2E2E1A97B}" type="datetimeFigureOut">
              <a:rPr lang="en-US" smtClean="0"/>
              <a:t>10/03/2012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A2276F-C15D-4EE1-8C58-BE48A5EAE845}" type="slidenum">
              <a:rPr lang="en-US" smtClean="0"/>
              <a:t>‹#›</a:t>
            </a:fld>
            <a:endParaRPr lang="en-US"/>
          </a:p>
        </p:txBody>
      </p:sp>
    </p:spTree>
    <p:extLst>
      <p:ext uri="{BB962C8B-B14F-4D97-AF65-F5344CB8AC3E}">
        <p14:creationId xmlns:p14="http://schemas.microsoft.com/office/powerpoint/2010/main" val="1587283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387C9A-3048-416A-B5D6-F5B2E2E1A97B}" type="datetimeFigureOut">
              <a:rPr lang="en-US" smtClean="0"/>
              <a:t>10/03/2012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A2276F-C15D-4EE1-8C58-BE48A5EAE845}" type="slidenum">
              <a:rPr lang="en-US" smtClean="0"/>
              <a:t>‹#›</a:t>
            </a:fld>
            <a:endParaRPr lang="en-US"/>
          </a:p>
        </p:txBody>
      </p:sp>
    </p:spTree>
    <p:extLst>
      <p:ext uri="{BB962C8B-B14F-4D97-AF65-F5344CB8AC3E}">
        <p14:creationId xmlns:p14="http://schemas.microsoft.com/office/powerpoint/2010/main" val="1335433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387C9A-3048-416A-B5D6-F5B2E2E1A97B}" type="datetimeFigureOut">
              <a:rPr lang="en-US" smtClean="0"/>
              <a:t>10/03/2012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A2276F-C15D-4EE1-8C58-BE48A5EAE845}" type="slidenum">
              <a:rPr lang="en-US" smtClean="0"/>
              <a:t>‹#›</a:t>
            </a:fld>
            <a:endParaRPr lang="en-US"/>
          </a:p>
        </p:txBody>
      </p:sp>
    </p:spTree>
    <p:extLst>
      <p:ext uri="{BB962C8B-B14F-4D97-AF65-F5344CB8AC3E}">
        <p14:creationId xmlns:p14="http://schemas.microsoft.com/office/powerpoint/2010/main" val="626083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387C9A-3048-416A-B5D6-F5B2E2E1A97B}" type="datetimeFigureOut">
              <a:rPr lang="en-US" smtClean="0"/>
              <a:t>10/03/2012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A2276F-C15D-4EE1-8C58-BE48A5EAE845}" type="slidenum">
              <a:rPr lang="en-US" smtClean="0"/>
              <a:t>‹#›</a:t>
            </a:fld>
            <a:endParaRPr lang="en-US"/>
          </a:p>
        </p:txBody>
      </p:sp>
    </p:spTree>
    <p:extLst>
      <p:ext uri="{BB962C8B-B14F-4D97-AF65-F5344CB8AC3E}">
        <p14:creationId xmlns:p14="http://schemas.microsoft.com/office/powerpoint/2010/main" val="4064404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387C9A-3048-416A-B5D6-F5B2E2E1A97B}" type="datetimeFigureOut">
              <a:rPr lang="en-US" smtClean="0"/>
              <a:t>10/03/2012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A2276F-C15D-4EE1-8C58-BE48A5EAE845}" type="slidenum">
              <a:rPr lang="en-US" smtClean="0"/>
              <a:t>‹#›</a:t>
            </a:fld>
            <a:endParaRPr lang="en-US"/>
          </a:p>
        </p:txBody>
      </p:sp>
    </p:spTree>
    <p:extLst>
      <p:ext uri="{BB962C8B-B14F-4D97-AF65-F5344CB8AC3E}">
        <p14:creationId xmlns:p14="http://schemas.microsoft.com/office/powerpoint/2010/main" val="10998267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Inter-Ministerial Committee on Capital Dredging for Major Ports</a:t>
            </a:r>
            <a:endParaRPr lang="en-US" dirty="0"/>
          </a:p>
        </p:txBody>
      </p:sp>
      <p:sp>
        <p:nvSpPr>
          <p:cNvPr id="3" name="Subtitle 2"/>
          <p:cNvSpPr>
            <a:spLocks noGrp="1"/>
          </p:cNvSpPr>
          <p:nvPr>
            <p:ph type="subTitle" idx="1"/>
          </p:nvPr>
        </p:nvSpPr>
        <p:spPr/>
        <p:txBody>
          <a:bodyPr/>
          <a:lstStyle/>
          <a:p>
            <a:r>
              <a:rPr lang="en-US" dirty="0" err="1" smtClean="0"/>
              <a:t>Ist</a:t>
            </a:r>
            <a:r>
              <a:rPr lang="en-US" dirty="0" smtClean="0"/>
              <a:t> Meeting </a:t>
            </a:r>
          </a:p>
          <a:p>
            <a:r>
              <a:rPr lang="en-US" dirty="0" smtClean="0"/>
              <a:t>12</a:t>
            </a:r>
            <a:r>
              <a:rPr lang="en-US" baseline="30000" dirty="0" smtClean="0"/>
              <a:t>th</a:t>
            </a:r>
            <a:r>
              <a:rPr lang="en-US" dirty="0" smtClean="0"/>
              <a:t> March 2012</a:t>
            </a:r>
          </a:p>
          <a:p>
            <a:r>
              <a:rPr lang="en-US" dirty="0" err="1" smtClean="0"/>
              <a:t>Yojana</a:t>
            </a:r>
            <a:r>
              <a:rPr lang="en-US" dirty="0" smtClean="0"/>
              <a:t> </a:t>
            </a:r>
            <a:r>
              <a:rPr lang="en-US" dirty="0" err="1" smtClean="0"/>
              <a:t>Bhawan</a:t>
            </a:r>
            <a:endParaRPr lang="en-US" dirty="0"/>
          </a:p>
        </p:txBody>
      </p:sp>
    </p:spTree>
    <p:extLst>
      <p:ext uri="{BB962C8B-B14F-4D97-AF65-F5344CB8AC3E}">
        <p14:creationId xmlns:p14="http://schemas.microsoft.com/office/powerpoint/2010/main" val="31960726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Ministry of Shipping’s Suggestion </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a:t>Ministry of Shipping has suggested that in line with international practice where the cost of dredging the channel and berth is funded either by the municipal government owning the port or the federal government, the central government may consider the declaration of port channel as “National Channel” and fund capital dredging project through budgetary support till all the ports achieve 14 </a:t>
            </a:r>
            <a:r>
              <a:rPr lang="en-US" dirty="0" err="1"/>
              <a:t>mtr</a:t>
            </a:r>
            <a:r>
              <a:rPr lang="en-US" dirty="0"/>
              <a:t> of draft. There projects could be appraised by EFC/PIB depending upon the quantum of financial support required for each project.</a:t>
            </a:r>
          </a:p>
          <a:p>
            <a:endParaRPr lang="en-US" dirty="0"/>
          </a:p>
        </p:txBody>
      </p:sp>
    </p:spTree>
    <p:extLst>
      <p:ext uri="{BB962C8B-B14F-4D97-AF65-F5344CB8AC3E}">
        <p14:creationId xmlns:p14="http://schemas.microsoft.com/office/powerpoint/2010/main" val="37917674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Factors need Consideration</a:t>
            </a:r>
            <a:endParaRPr lang="en-US" dirty="0"/>
          </a:p>
        </p:txBody>
      </p:sp>
      <p:sp>
        <p:nvSpPr>
          <p:cNvPr id="3" name="Content Placeholder 2"/>
          <p:cNvSpPr>
            <a:spLocks noGrp="1"/>
          </p:cNvSpPr>
          <p:nvPr>
            <p:ph idx="1"/>
          </p:nvPr>
        </p:nvSpPr>
        <p:spPr>
          <a:xfrm>
            <a:off x="457200" y="1600200"/>
            <a:ext cx="8534400" cy="5257800"/>
          </a:xfrm>
        </p:spPr>
        <p:txBody>
          <a:bodyPr>
            <a:normAutofit fontScale="62500" lnSpcReduction="20000"/>
          </a:bodyPr>
          <a:lstStyle/>
          <a:p>
            <a:r>
              <a:rPr lang="en-US" dirty="0" smtClean="0"/>
              <a:t>Past Practice of Providing GBS for dredging at Kolkata Port only and to some extent to Cochin</a:t>
            </a:r>
          </a:p>
          <a:p>
            <a:r>
              <a:rPr lang="en-US" dirty="0" smtClean="0"/>
              <a:t>Dredging can be financed from Reserves and Surpluses at ports</a:t>
            </a:r>
          </a:p>
          <a:p>
            <a:r>
              <a:rPr lang="en-US" dirty="0" smtClean="0"/>
              <a:t>Low Dredging achievement due to non-financial factors</a:t>
            </a:r>
          </a:p>
          <a:p>
            <a:r>
              <a:rPr lang="en-US" dirty="0" smtClean="0"/>
              <a:t>Capacity of dredging industry, DCI performance, operational and technological issues in dredging, time/cost overrun in dredging projects, availability of trained manpower,  possibility of entering into JV with ports etc. need to be reviewed</a:t>
            </a:r>
          </a:p>
          <a:p>
            <a:r>
              <a:rPr lang="en-US" dirty="0" smtClean="0"/>
              <a:t>Higher GBS for dredging, if approved, should translate to arrival of higher capacity vessels in Indian ports</a:t>
            </a:r>
          </a:p>
          <a:p>
            <a:r>
              <a:rPr lang="en-US" dirty="0" smtClean="0"/>
              <a:t>Port Charges, especially Vessel Related Charges which are currently high due to inclusion of dredging cost in tariff computation, should also come down – Quantification of these advantages would be required. </a:t>
            </a:r>
          </a:p>
          <a:p>
            <a:r>
              <a:rPr lang="en-US" dirty="0" smtClean="0"/>
              <a:t>Alternative financing mechanisms such as PPP in dredging need to be explored</a:t>
            </a:r>
          </a:p>
          <a:p>
            <a:r>
              <a:rPr lang="en-US" dirty="0" smtClean="0"/>
              <a:t>Environmental factors – EIA notification 2006 and CRZ notification 2011 require state government and MOEF approval for all dredging projects. Ministry of Shipping’s proposal to speed up this process pending with </a:t>
            </a:r>
            <a:r>
              <a:rPr lang="en-US" dirty="0" err="1" smtClean="0"/>
              <a:t>MoEF</a:t>
            </a:r>
            <a:r>
              <a:rPr lang="en-US" dirty="0" smtClean="0"/>
              <a:t>. </a:t>
            </a:r>
            <a:endParaRPr lang="en-US" dirty="0"/>
          </a:p>
        </p:txBody>
      </p:sp>
    </p:spTree>
    <p:extLst>
      <p:ext uri="{BB962C8B-B14F-4D97-AF65-F5344CB8AC3E}">
        <p14:creationId xmlns:p14="http://schemas.microsoft.com/office/powerpoint/2010/main" val="3207373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Terms of Reference of the IMC</a:t>
            </a:r>
            <a:endParaRPr lang="en-US" dirty="0"/>
          </a:p>
        </p:txBody>
      </p:sp>
      <p:sp>
        <p:nvSpPr>
          <p:cNvPr id="3" name="Content Placeholder 2"/>
          <p:cNvSpPr>
            <a:spLocks noGrp="1"/>
          </p:cNvSpPr>
          <p:nvPr>
            <p:ph idx="1"/>
          </p:nvPr>
        </p:nvSpPr>
        <p:spPr>
          <a:xfrm>
            <a:off x="533400" y="1143000"/>
            <a:ext cx="8153400" cy="4983163"/>
          </a:xfrm>
        </p:spPr>
        <p:txBody>
          <a:bodyPr>
            <a:noAutofit/>
          </a:bodyPr>
          <a:lstStyle/>
          <a:p>
            <a:pPr lvl="0"/>
            <a:r>
              <a:rPr lang="en-US" sz="2400" dirty="0"/>
              <a:t>To estimate the dredging cost (capital and recurring) of maintaining draft at all major ports at 17 </a:t>
            </a:r>
            <a:r>
              <a:rPr lang="en-US" sz="2400" dirty="0" err="1"/>
              <a:t>metres</a:t>
            </a:r>
            <a:r>
              <a:rPr lang="en-US" sz="2400" dirty="0"/>
              <a:t>.</a:t>
            </a:r>
          </a:p>
          <a:p>
            <a:pPr lvl="0"/>
            <a:r>
              <a:rPr lang="en-US" sz="2400" dirty="0"/>
              <a:t> </a:t>
            </a:r>
            <a:r>
              <a:rPr lang="en-US" sz="2400" dirty="0" smtClean="0"/>
              <a:t> </a:t>
            </a:r>
            <a:r>
              <a:rPr lang="en-US" sz="2400" dirty="0"/>
              <a:t>To assess the impact of capital dredging on traffic, port charges, investment in port equipment, etc.</a:t>
            </a:r>
          </a:p>
          <a:p>
            <a:pPr lvl="0"/>
            <a:r>
              <a:rPr lang="en-US" sz="2400" dirty="0" smtClean="0"/>
              <a:t> To </a:t>
            </a:r>
            <a:r>
              <a:rPr lang="en-US" sz="2400" dirty="0"/>
              <a:t>assess the financial ability of ports to meet the dredging costs.</a:t>
            </a:r>
          </a:p>
          <a:p>
            <a:r>
              <a:rPr lang="en-US" sz="2400" dirty="0"/>
              <a:t> </a:t>
            </a:r>
            <a:r>
              <a:rPr lang="en-US" sz="2400" dirty="0" smtClean="0"/>
              <a:t> To </a:t>
            </a:r>
            <a:r>
              <a:rPr lang="en-US" sz="2400" dirty="0"/>
              <a:t>evaluate financial alternatives for meeting dredging costs, including debt instruments, PPP, etc.</a:t>
            </a:r>
          </a:p>
          <a:p>
            <a:r>
              <a:rPr lang="en-US" sz="2400" dirty="0"/>
              <a:t> </a:t>
            </a:r>
            <a:r>
              <a:rPr lang="en-US" sz="2400" dirty="0" smtClean="0"/>
              <a:t>To </a:t>
            </a:r>
            <a:r>
              <a:rPr lang="en-US" sz="2400" dirty="0"/>
              <a:t>assess the capacity of Dredging Corporation of India (DCI) to meet additional dredging requirements.</a:t>
            </a:r>
          </a:p>
          <a:p>
            <a:r>
              <a:rPr lang="en-US" sz="2400" dirty="0"/>
              <a:t> </a:t>
            </a:r>
            <a:r>
              <a:rPr lang="en-US" sz="2400" dirty="0" smtClean="0"/>
              <a:t>  To </a:t>
            </a:r>
            <a:r>
              <a:rPr lang="en-US" sz="2400" dirty="0"/>
              <a:t>compare the average dredging cost of DCI with dredging costs of chartering dredgers.</a:t>
            </a:r>
          </a:p>
          <a:p>
            <a:r>
              <a:rPr lang="en-US" sz="2400" dirty="0" smtClean="0"/>
              <a:t> </a:t>
            </a:r>
            <a:r>
              <a:rPr lang="en-US" sz="2400" dirty="0"/>
              <a:t>To find out the best international practices in dredging.</a:t>
            </a:r>
          </a:p>
          <a:p>
            <a:r>
              <a:rPr lang="en-US" sz="2400" dirty="0"/>
              <a:t> </a:t>
            </a:r>
            <a:r>
              <a:rPr lang="en-US" sz="2400" dirty="0" smtClean="0"/>
              <a:t> </a:t>
            </a:r>
            <a:r>
              <a:rPr lang="en-US" sz="2400" dirty="0"/>
              <a:t>Any other issue.</a:t>
            </a:r>
          </a:p>
          <a:p>
            <a:endParaRPr lang="en-US" sz="2400" dirty="0"/>
          </a:p>
        </p:txBody>
      </p:sp>
    </p:spTree>
    <p:extLst>
      <p:ext uri="{BB962C8B-B14F-4D97-AF65-F5344CB8AC3E}">
        <p14:creationId xmlns:p14="http://schemas.microsoft.com/office/powerpoint/2010/main" val="3706690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Draft at Indian Ports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Low Drafts at Indian Ports</a:t>
            </a:r>
          </a:p>
          <a:p>
            <a:pPr lvl="1"/>
            <a:r>
              <a:rPr lang="en-US" dirty="0" smtClean="0"/>
              <a:t>Range between 7 </a:t>
            </a:r>
            <a:r>
              <a:rPr lang="en-US" dirty="0" err="1" smtClean="0"/>
              <a:t>mts</a:t>
            </a:r>
            <a:r>
              <a:rPr lang="en-US" dirty="0"/>
              <a:t> </a:t>
            </a:r>
            <a:r>
              <a:rPr lang="en-US" dirty="0" smtClean="0"/>
              <a:t>in old ports to 17 </a:t>
            </a:r>
            <a:r>
              <a:rPr lang="en-US" dirty="0" err="1" smtClean="0"/>
              <a:t>mts</a:t>
            </a:r>
            <a:r>
              <a:rPr lang="en-US" dirty="0" smtClean="0"/>
              <a:t> in new ports</a:t>
            </a:r>
          </a:p>
          <a:p>
            <a:pPr lvl="1"/>
            <a:r>
              <a:rPr lang="en-US" dirty="0" smtClean="0"/>
              <a:t>Implication of lower Draft: Higher parcel Size vessels cannot be accommodated</a:t>
            </a:r>
          </a:p>
          <a:p>
            <a:pPr lvl="1"/>
            <a:r>
              <a:rPr lang="en-US" dirty="0" smtClean="0"/>
              <a:t>True especially for bulk commodities such as coal and also of containers</a:t>
            </a:r>
          </a:p>
          <a:p>
            <a:pPr lvl="1"/>
            <a:r>
              <a:rPr lang="en-US" dirty="0" smtClean="0"/>
              <a:t>Need to Increase the draft to 14 </a:t>
            </a:r>
            <a:r>
              <a:rPr lang="en-US" dirty="0" err="1" smtClean="0"/>
              <a:t>mts</a:t>
            </a:r>
            <a:r>
              <a:rPr lang="en-US" dirty="0" smtClean="0"/>
              <a:t> in all ports and to 17 </a:t>
            </a:r>
            <a:r>
              <a:rPr lang="en-US" dirty="0" err="1" smtClean="0"/>
              <a:t>mts</a:t>
            </a:r>
            <a:r>
              <a:rPr lang="en-US" dirty="0" smtClean="0"/>
              <a:t> in the proposed hub ports of Chennai and </a:t>
            </a:r>
            <a:r>
              <a:rPr lang="en-US" dirty="0" err="1" smtClean="0"/>
              <a:t>Vizag</a:t>
            </a:r>
            <a:r>
              <a:rPr lang="en-US" dirty="0" smtClean="0"/>
              <a:t> on east coast and JNPT and Cochin on the west coast</a:t>
            </a:r>
            <a:endParaRPr lang="en-US" dirty="0"/>
          </a:p>
        </p:txBody>
      </p:sp>
    </p:spTree>
    <p:extLst>
      <p:ext uri="{BB962C8B-B14F-4D97-AF65-F5344CB8AC3E}">
        <p14:creationId xmlns:p14="http://schemas.microsoft.com/office/powerpoint/2010/main" val="2742524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Dredging </a:t>
            </a:r>
            <a:endParaRPr lang="en-US" dirty="0"/>
          </a:p>
        </p:txBody>
      </p:sp>
      <p:sp>
        <p:nvSpPr>
          <p:cNvPr id="3" name="Content Placeholder 2"/>
          <p:cNvSpPr>
            <a:spLocks noGrp="1"/>
          </p:cNvSpPr>
          <p:nvPr>
            <p:ph idx="1"/>
          </p:nvPr>
        </p:nvSpPr>
        <p:spPr/>
        <p:txBody>
          <a:bodyPr/>
          <a:lstStyle/>
          <a:p>
            <a:r>
              <a:rPr lang="en-US" dirty="0" smtClean="0"/>
              <a:t>Capital Dredging is undertaken either to create new channels, basins, berths etc. or to deepen the existing infrastructure</a:t>
            </a:r>
          </a:p>
          <a:p>
            <a:endParaRPr lang="en-US" dirty="0" smtClean="0"/>
          </a:p>
          <a:p>
            <a:r>
              <a:rPr lang="en-US" dirty="0" smtClean="0"/>
              <a:t>Maintenance dredging is carried out to maintain the depth of existing infrastructure</a:t>
            </a:r>
          </a:p>
          <a:p>
            <a:endParaRPr lang="en-US" dirty="0"/>
          </a:p>
        </p:txBody>
      </p:sp>
    </p:spTree>
    <p:extLst>
      <p:ext uri="{BB962C8B-B14F-4D97-AF65-F5344CB8AC3E}">
        <p14:creationId xmlns:p14="http://schemas.microsoft.com/office/powerpoint/2010/main" val="144378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Dredging in the 11</a:t>
            </a:r>
            <a:r>
              <a:rPr lang="en-US" baseline="30000" dirty="0" smtClean="0"/>
              <a:t>th</a:t>
            </a:r>
            <a:r>
              <a:rPr lang="en-US" dirty="0" smtClean="0"/>
              <a:t> Plan by Major Ports: Targets and Achievements </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310788751"/>
              </p:ext>
            </p:extLst>
          </p:nvPr>
        </p:nvGraphicFramePr>
        <p:xfrm>
          <a:off x="609600" y="2057400"/>
          <a:ext cx="8153400" cy="1757680"/>
        </p:xfrm>
        <a:graphic>
          <a:graphicData uri="http://schemas.openxmlformats.org/drawingml/2006/table">
            <a:tbl>
              <a:tblPr firstRow="1" bandRow="1">
                <a:tableStyleId>{5C22544A-7EE6-4342-B048-85BDC9FD1C3A}</a:tableStyleId>
              </a:tblPr>
              <a:tblGrid>
                <a:gridCol w="1358900"/>
                <a:gridCol w="1509889"/>
                <a:gridCol w="1207911"/>
                <a:gridCol w="1132417"/>
                <a:gridCol w="1585383"/>
                <a:gridCol w="1358900"/>
              </a:tblGrid>
              <a:tr h="558800">
                <a:tc gridSpan="3">
                  <a:txBody>
                    <a:bodyPr/>
                    <a:lstStyle/>
                    <a:p>
                      <a:pPr algn="ctr"/>
                      <a:r>
                        <a:rPr lang="en-US" dirty="0" smtClean="0"/>
                        <a:t>Targets</a:t>
                      </a:r>
                    </a:p>
                    <a:p>
                      <a:pPr algn="ctr"/>
                      <a:r>
                        <a:rPr lang="en-US" dirty="0" smtClean="0"/>
                        <a:t>(Million Cubic </a:t>
                      </a:r>
                      <a:r>
                        <a:rPr lang="en-US" dirty="0" err="1" smtClean="0"/>
                        <a:t>Metres</a:t>
                      </a:r>
                      <a:r>
                        <a:rPr lang="en-US" dirty="0" smtClean="0"/>
                        <a:t>)</a:t>
                      </a:r>
                      <a:endParaRPr lang="en-US" dirty="0"/>
                    </a:p>
                  </a:txBody>
                  <a:tcPr/>
                </a:tc>
                <a:tc hMerge="1">
                  <a:txBody>
                    <a:bodyPr/>
                    <a:lstStyle/>
                    <a:p>
                      <a:endParaRPr lang="en-US" dirty="0"/>
                    </a:p>
                  </a:txBody>
                  <a:tcPr/>
                </a:tc>
                <a:tc hMerge="1">
                  <a:txBody>
                    <a:bodyPr/>
                    <a:lstStyle/>
                    <a:p>
                      <a:endParaRPr lang="en-US" dirty="0"/>
                    </a:p>
                  </a:txBody>
                  <a:tcPr/>
                </a:tc>
                <a:tc gridSpan="3">
                  <a:txBody>
                    <a:bodyPr/>
                    <a:lstStyle/>
                    <a:p>
                      <a:pPr algn="ctr"/>
                      <a:r>
                        <a:rPr lang="en-US" dirty="0" smtClean="0"/>
                        <a:t>Achievements</a:t>
                      </a:r>
                      <a:r>
                        <a:rPr lang="en-US" baseline="0" dirty="0" smtClean="0"/>
                        <a:t> </a:t>
                      </a:r>
                    </a:p>
                    <a:p>
                      <a:pPr algn="ctr"/>
                      <a:r>
                        <a:rPr lang="en-US" baseline="0" dirty="0" smtClean="0"/>
                        <a:t>(Million Cubic </a:t>
                      </a:r>
                      <a:r>
                        <a:rPr lang="en-US" baseline="0" dirty="0" err="1" smtClean="0"/>
                        <a:t>Metres</a:t>
                      </a:r>
                      <a:r>
                        <a:rPr lang="en-US" baseline="0" dirty="0" smtClean="0"/>
                        <a:t>)</a:t>
                      </a:r>
                      <a:endParaRPr lang="en-US" dirty="0"/>
                    </a:p>
                  </a:txBody>
                  <a:tcPr/>
                </a:tc>
                <a:tc hMerge="1">
                  <a:txBody>
                    <a:bodyPr/>
                    <a:lstStyle/>
                    <a:p>
                      <a:endParaRPr lang="en-US" dirty="0"/>
                    </a:p>
                  </a:txBody>
                  <a:tcPr/>
                </a:tc>
                <a:tc hMerge="1">
                  <a:txBody>
                    <a:bodyPr/>
                    <a:lstStyle/>
                    <a:p>
                      <a:endParaRPr lang="en-US" dirty="0"/>
                    </a:p>
                  </a:txBody>
                  <a:tcPr/>
                </a:tc>
              </a:tr>
              <a:tr h="558800">
                <a:tc>
                  <a:txBody>
                    <a:bodyPr/>
                    <a:lstStyle/>
                    <a:p>
                      <a:r>
                        <a:rPr lang="en-US" dirty="0" smtClean="0"/>
                        <a:t>Capital </a:t>
                      </a:r>
                      <a:endParaRPr lang="en-US" dirty="0"/>
                    </a:p>
                  </a:txBody>
                  <a:tcPr/>
                </a:tc>
                <a:tc>
                  <a:txBody>
                    <a:bodyPr/>
                    <a:lstStyle/>
                    <a:p>
                      <a:r>
                        <a:rPr lang="en-US" dirty="0" smtClean="0"/>
                        <a:t>Maintenance</a:t>
                      </a:r>
                      <a:endParaRPr lang="en-US" dirty="0"/>
                    </a:p>
                  </a:txBody>
                  <a:tcPr/>
                </a:tc>
                <a:tc>
                  <a:txBody>
                    <a:bodyPr/>
                    <a:lstStyle/>
                    <a:p>
                      <a:r>
                        <a:rPr lang="en-US" dirty="0" smtClean="0"/>
                        <a:t>Total</a:t>
                      </a:r>
                      <a:endParaRPr lang="en-US" dirty="0"/>
                    </a:p>
                  </a:txBody>
                  <a:tcPr/>
                </a:tc>
                <a:tc>
                  <a:txBody>
                    <a:bodyPr/>
                    <a:lstStyle/>
                    <a:p>
                      <a:r>
                        <a:rPr lang="en-US" dirty="0" smtClean="0"/>
                        <a:t>Capital </a:t>
                      </a:r>
                      <a:endParaRPr lang="en-US" dirty="0"/>
                    </a:p>
                  </a:txBody>
                  <a:tcPr/>
                </a:tc>
                <a:tc>
                  <a:txBody>
                    <a:bodyPr/>
                    <a:lstStyle/>
                    <a:p>
                      <a:r>
                        <a:rPr lang="en-US" smtClean="0"/>
                        <a:t>Maintenance </a:t>
                      </a:r>
                      <a:endParaRPr lang="en-US" dirty="0"/>
                    </a:p>
                  </a:txBody>
                  <a:tcPr/>
                </a:tc>
                <a:tc>
                  <a:txBody>
                    <a:bodyPr/>
                    <a:lstStyle/>
                    <a:p>
                      <a:r>
                        <a:rPr lang="en-US" dirty="0" smtClean="0"/>
                        <a:t>Total</a:t>
                      </a:r>
                      <a:endParaRPr lang="en-US" dirty="0"/>
                    </a:p>
                  </a:txBody>
                  <a:tcPr/>
                </a:tc>
              </a:tr>
              <a:tr h="558800">
                <a:tc>
                  <a:txBody>
                    <a:bodyPr/>
                    <a:lstStyle/>
                    <a:p>
                      <a:r>
                        <a:rPr lang="en-US" dirty="0" smtClean="0"/>
                        <a:t>298.28</a:t>
                      </a:r>
                      <a:endParaRPr lang="en-US" dirty="0"/>
                    </a:p>
                  </a:txBody>
                  <a:tcPr/>
                </a:tc>
                <a:tc>
                  <a:txBody>
                    <a:bodyPr/>
                    <a:lstStyle/>
                    <a:p>
                      <a:r>
                        <a:rPr lang="en-US" dirty="0" smtClean="0"/>
                        <a:t>380.06</a:t>
                      </a:r>
                      <a:endParaRPr lang="en-US" dirty="0"/>
                    </a:p>
                  </a:txBody>
                  <a:tcPr/>
                </a:tc>
                <a:tc>
                  <a:txBody>
                    <a:bodyPr/>
                    <a:lstStyle/>
                    <a:p>
                      <a:r>
                        <a:rPr lang="en-US" dirty="0" smtClean="0"/>
                        <a:t>678.34</a:t>
                      </a:r>
                      <a:endParaRPr lang="en-US" dirty="0"/>
                    </a:p>
                  </a:txBody>
                  <a:tcPr/>
                </a:tc>
                <a:tc>
                  <a:txBody>
                    <a:bodyPr/>
                    <a:lstStyle/>
                    <a:p>
                      <a:r>
                        <a:rPr lang="en-US" dirty="0" smtClean="0"/>
                        <a:t>95.36</a:t>
                      </a:r>
                      <a:endParaRPr lang="en-US" dirty="0"/>
                    </a:p>
                  </a:txBody>
                  <a:tcPr/>
                </a:tc>
                <a:tc>
                  <a:txBody>
                    <a:bodyPr/>
                    <a:lstStyle/>
                    <a:p>
                      <a:r>
                        <a:rPr lang="en-US" dirty="0" smtClean="0"/>
                        <a:t>261.83</a:t>
                      </a:r>
                      <a:endParaRPr lang="en-US" dirty="0"/>
                    </a:p>
                  </a:txBody>
                  <a:tcPr/>
                </a:tc>
                <a:tc>
                  <a:txBody>
                    <a:bodyPr/>
                    <a:lstStyle/>
                    <a:p>
                      <a:r>
                        <a:rPr lang="en-US" dirty="0" smtClean="0"/>
                        <a:t>357.19</a:t>
                      </a:r>
                      <a:endParaRPr lang="en-US" dirty="0"/>
                    </a:p>
                  </a:txBody>
                  <a:tcPr/>
                </a:tc>
              </a:tr>
            </a:tbl>
          </a:graphicData>
        </a:graphic>
      </p:graphicFrame>
      <p:sp>
        <p:nvSpPr>
          <p:cNvPr id="9" name="Rectangle 8"/>
          <p:cNvSpPr/>
          <p:nvPr/>
        </p:nvSpPr>
        <p:spPr>
          <a:xfrm>
            <a:off x="304800" y="3998960"/>
            <a:ext cx="8839200" cy="2677656"/>
          </a:xfrm>
          <a:prstGeom prst="rect">
            <a:avLst/>
          </a:prstGeom>
        </p:spPr>
        <p:txBody>
          <a:bodyPr wrap="square">
            <a:spAutoFit/>
          </a:bodyPr>
          <a:lstStyle/>
          <a:p>
            <a:pPr marL="285750" indent="-285750">
              <a:buFont typeface="Arial" pitchFamily="34" charset="0"/>
              <a:buChar char="•"/>
            </a:pPr>
            <a:r>
              <a:rPr lang="en-US" sz="2400" dirty="0" smtClean="0"/>
              <a:t>Major Ports achieved only 32% of targeted quantity in capital </a:t>
            </a:r>
          </a:p>
          <a:p>
            <a:r>
              <a:rPr lang="en-US" sz="2400" dirty="0" smtClean="0"/>
              <a:t>    dredging and 69% of Maintenance dredging .</a:t>
            </a:r>
          </a:p>
          <a:p>
            <a:pPr marL="285750" indent="-285750">
              <a:buFont typeface="Arial" pitchFamily="34" charset="0"/>
              <a:buChar char="•"/>
            </a:pPr>
            <a:r>
              <a:rPr lang="en-US" sz="2400" dirty="0" smtClean="0"/>
              <a:t>Shortfall in achievement due to many factors such as failure</a:t>
            </a:r>
          </a:p>
          <a:p>
            <a:r>
              <a:rPr lang="en-US" sz="2400" dirty="0" smtClean="0"/>
              <a:t>    to take up a number of port development projects; environmental        constraints; requirement of carrying out  engineering studies; poor response of bidders and financial constraints. </a:t>
            </a:r>
          </a:p>
          <a:p>
            <a:endParaRPr lang="en-US" sz="2400" dirty="0" smtClean="0"/>
          </a:p>
        </p:txBody>
      </p:sp>
    </p:spTree>
    <p:extLst>
      <p:ext uri="{BB962C8B-B14F-4D97-AF65-F5344CB8AC3E}">
        <p14:creationId xmlns:p14="http://schemas.microsoft.com/office/powerpoint/2010/main" val="466381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Port-Wise Expenditure on Capital and Maintenance Dredging : First Four Years of 11</a:t>
            </a:r>
            <a:r>
              <a:rPr lang="en-US" sz="3200" baseline="30000" dirty="0" smtClean="0"/>
              <a:t>th</a:t>
            </a:r>
            <a:r>
              <a:rPr lang="en-US" sz="3200" dirty="0" smtClean="0"/>
              <a:t> Plan (</a:t>
            </a:r>
            <a:r>
              <a:rPr lang="en-US" sz="3200" dirty="0" err="1" smtClean="0"/>
              <a:t>Rs</a:t>
            </a:r>
            <a:r>
              <a:rPr lang="en-US" sz="3200" dirty="0" smtClean="0"/>
              <a:t> </a:t>
            </a:r>
            <a:r>
              <a:rPr lang="en-US" sz="3200" dirty="0" err="1" smtClean="0"/>
              <a:t>Crore</a:t>
            </a:r>
            <a:r>
              <a:rPr lang="en-US" sz="3200" dirty="0" smtClean="0"/>
              <a:t>) </a:t>
            </a: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8721805"/>
              </p:ext>
            </p:extLst>
          </p:nvPr>
        </p:nvGraphicFramePr>
        <p:xfrm>
          <a:off x="457200" y="1600200"/>
          <a:ext cx="8229600" cy="519176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pPr marL="0" marR="0" algn="ctr">
                        <a:lnSpc>
                          <a:spcPct val="115000"/>
                        </a:lnSpc>
                        <a:spcBef>
                          <a:spcPts val="0"/>
                        </a:spcBef>
                        <a:spcAft>
                          <a:spcPts val="0"/>
                        </a:spcAft>
                      </a:pPr>
                      <a:r>
                        <a:rPr lang="en-US" sz="1400" b="1" dirty="0">
                          <a:effectLst/>
                          <a:latin typeface="Calibri"/>
                          <a:ea typeface="Calibri"/>
                          <a:cs typeface="Times New Roman"/>
                        </a:rPr>
                        <a:t>PORT</a:t>
                      </a:r>
                      <a:endParaRPr lang="en-US" sz="1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b="1">
                          <a:effectLst/>
                          <a:latin typeface="Calibri"/>
                          <a:ea typeface="Calibri"/>
                          <a:cs typeface="Times New Roman"/>
                        </a:rPr>
                        <a:t>2007-08</a:t>
                      </a:r>
                      <a:endParaRPr lang="en-US" sz="1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b="1">
                          <a:effectLst/>
                          <a:latin typeface="Calibri"/>
                          <a:ea typeface="Calibri"/>
                          <a:cs typeface="Times New Roman"/>
                        </a:rPr>
                        <a:t>2008-09</a:t>
                      </a:r>
                      <a:endParaRPr lang="en-US" sz="1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b="1">
                          <a:effectLst/>
                          <a:latin typeface="Calibri"/>
                          <a:ea typeface="Calibri"/>
                          <a:cs typeface="Times New Roman"/>
                        </a:rPr>
                        <a:t>2009-10</a:t>
                      </a:r>
                      <a:endParaRPr lang="en-US" sz="1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b="1">
                          <a:effectLst/>
                          <a:latin typeface="Calibri"/>
                          <a:ea typeface="Calibri"/>
                          <a:cs typeface="Times New Roman"/>
                        </a:rPr>
                        <a:t>2010-11 $</a:t>
                      </a:r>
                      <a:endParaRPr lang="en-US" sz="1400">
                        <a:effectLst/>
                        <a:latin typeface="Calibri"/>
                        <a:ea typeface="Calibri"/>
                        <a:cs typeface="Times New Roman"/>
                      </a:endParaRPr>
                    </a:p>
                  </a:txBody>
                  <a:tcPr marL="68580" marR="68580" marT="0" marB="0" anchor="ctr"/>
                </a:tc>
              </a:tr>
              <a:tr h="370840">
                <a:tc>
                  <a:txBody>
                    <a:bodyPr/>
                    <a:lstStyle/>
                    <a:p>
                      <a:pPr marL="0" marR="0">
                        <a:lnSpc>
                          <a:spcPct val="115000"/>
                        </a:lnSpc>
                        <a:spcBef>
                          <a:spcPts val="0"/>
                        </a:spcBef>
                        <a:spcAft>
                          <a:spcPts val="0"/>
                        </a:spcAft>
                      </a:pPr>
                      <a:r>
                        <a:rPr lang="en-US" sz="1400">
                          <a:effectLst/>
                          <a:latin typeface="Calibri"/>
                          <a:ea typeface="Calibri"/>
                          <a:cs typeface="Times New Roman"/>
                        </a:rPr>
                        <a:t>Kolkata</a:t>
                      </a:r>
                    </a:p>
                  </a:txBody>
                  <a:tcPr marL="68580" marR="68580" marT="0" marB="0"/>
                </a:tc>
                <a:tc>
                  <a:txBody>
                    <a:bodyPr/>
                    <a:lstStyle/>
                    <a:p>
                      <a:pPr marL="0" marR="0" algn="ctr">
                        <a:lnSpc>
                          <a:spcPct val="115000"/>
                        </a:lnSpc>
                        <a:spcBef>
                          <a:spcPts val="0"/>
                        </a:spcBef>
                        <a:spcAft>
                          <a:spcPts val="0"/>
                        </a:spcAft>
                      </a:pPr>
                      <a:r>
                        <a:rPr lang="en-US" sz="1400" dirty="0">
                          <a:effectLst/>
                          <a:latin typeface="Calibri"/>
                          <a:ea typeface="Calibri"/>
                          <a:cs typeface="Times New Roman"/>
                        </a:rPr>
                        <a:t>324.87</a:t>
                      </a:r>
                    </a:p>
                  </a:txBody>
                  <a:tcPr marL="68580" marR="68580" marT="0" marB="0" anchor="ctr"/>
                </a:tc>
                <a:tc>
                  <a:txBody>
                    <a:bodyPr/>
                    <a:lstStyle/>
                    <a:p>
                      <a:pPr marL="0" marR="0" algn="ctr">
                        <a:lnSpc>
                          <a:spcPct val="115000"/>
                        </a:lnSpc>
                        <a:spcBef>
                          <a:spcPts val="0"/>
                        </a:spcBef>
                        <a:spcAft>
                          <a:spcPts val="0"/>
                        </a:spcAft>
                      </a:pPr>
                      <a:r>
                        <a:rPr lang="en-US" sz="1400">
                          <a:effectLst/>
                          <a:latin typeface="Calibri"/>
                          <a:ea typeface="Calibri"/>
                          <a:cs typeface="Times New Roman"/>
                        </a:rPr>
                        <a:t>345.66</a:t>
                      </a:r>
                    </a:p>
                  </a:txBody>
                  <a:tcPr marL="68580" marR="68580" marT="0" marB="0" anchor="ctr"/>
                </a:tc>
                <a:tc>
                  <a:txBody>
                    <a:bodyPr/>
                    <a:lstStyle/>
                    <a:p>
                      <a:pPr marL="0" marR="0" algn="ctr">
                        <a:lnSpc>
                          <a:spcPct val="115000"/>
                        </a:lnSpc>
                        <a:spcBef>
                          <a:spcPts val="0"/>
                        </a:spcBef>
                        <a:spcAft>
                          <a:spcPts val="0"/>
                        </a:spcAft>
                      </a:pPr>
                      <a:r>
                        <a:rPr lang="en-US" sz="1400">
                          <a:effectLst/>
                          <a:latin typeface="Calibri"/>
                          <a:ea typeface="Calibri"/>
                          <a:cs typeface="Times New Roman"/>
                        </a:rPr>
                        <a:t>417.18</a:t>
                      </a:r>
                    </a:p>
                  </a:txBody>
                  <a:tcPr marL="68580" marR="68580" marT="0" marB="0" anchor="ctr"/>
                </a:tc>
                <a:tc>
                  <a:txBody>
                    <a:bodyPr/>
                    <a:lstStyle/>
                    <a:p>
                      <a:pPr marL="0" marR="0" algn="ctr">
                        <a:lnSpc>
                          <a:spcPct val="115000"/>
                        </a:lnSpc>
                        <a:spcBef>
                          <a:spcPts val="0"/>
                        </a:spcBef>
                        <a:spcAft>
                          <a:spcPts val="0"/>
                        </a:spcAft>
                      </a:pPr>
                      <a:r>
                        <a:rPr lang="en-US" sz="1400">
                          <a:effectLst/>
                          <a:latin typeface="Calibri"/>
                          <a:ea typeface="Calibri"/>
                          <a:cs typeface="Times New Roman"/>
                        </a:rPr>
                        <a:t>403.96</a:t>
                      </a:r>
                    </a:p>
                  </a:txBody>
                  <a:tcPr marL="68580" marR="68580" marT="0" marB="0" anchor="ctr"/>
                </a:tc>
              </a:tr>
              <a:tr h="370840">
                <a:tc>
                  <a:txBody>
                    <a:bodyPr/>
                    <a:lstStyle/>
                    <a:p>
                      <a:pPr marL="0" marR="0">
                        <a:lnSpc>
                          <a:spcPct val="115000"/>
                        </a:lnSpc>
                        <a:spcBef>
                          <a:spcPts val="0"/>
                        </a:spcBef>
                        <a:spcAft>
                          <a:spcPts val="0"/>
                        </a:spcAft>
                      </a:pPr>
                      <a:r>
                        <a:rPr lang="en-US" sz="1400">
                          <a:effectLst/>
                          <a:latin typeface="Calibri"/>
                          <a:ea typeface="Calibri"/>
                          <a:cs typeface="Times New Roman"/>
                        </a:rPr>
                        <a:t>Paradip</a:t>
                      </a:r>
                    </a:p>
                  </a:txBody>
                  <a:tcPr marL="68580" marR="68580" marT="0" marB="0"/>
                </a:tc>
                <a:tc>
                  <a:txBody>
                    <a:bodyPr/>
                    <a:lstStyle/>
                    <a:p>
                      <a:pPr marL="0" marR="0" algn="ctr">
                        <a:lnSpc>
                          <a:spcPct val="115000"/>
                        </a:lnSpc>
                        <a:spcBef>
                          <a:spcPts val="0"/>
                        </a:spcBef>
                        <a:spcAft>
                          <a:spcPts val="0"/>
                        </a:spcAft>
                      </a:pPr>
                      <a:r>
                        <a:rPr lang="en-US" sz="1400" dirty="0">
                          <a:effectLst/>
                          <a:latin typeface="Calibri"/>
                          <a:ea typeface="Calibri"/>
                          <a:cs typeface="Times New Roman"/>
                        </a:rPr>
                        <a:t>  28.38</a:t>
                      </a:r>
                    </a:p>
                  </a:txBody>
                  <a:tcPr marL="68580" marR="68580" marT="0" marB="0" anchor="ctr"/>
                </a:tc>
                <a:tc>
                  <a:txBody>
                    <a:bodyPr/>
                    <a:lstStyle/>
                    <a:p>
                      <a:pPr marL="0" marR="0" algn="ctr">
                        <a:lnSpc>
                          <a:spcPct val="115000"/>
                        </a:lnSpc>
                        <a:spcBef>
                          <a:spcPts val="0"/>
                        </a:spcBef>
                        <a:spcAft>
                          <a:spcPts val="0"/>
                        </a:spcAft>
                      </a:pPr>
                      <a:r>
                        <a:rPr lang="en-US" sz="1400">
                          <a:effectLst/>
                          <a:latin typeface="Calibri"/>
                          <a:ea typeface="Calibri"/>
                          <a:cs typeface="Times New Roman"/>
                        </a:rPr>
                        <a:t>  39.97</a:t>
                      </a:r>
                    </a:p>
                  </a:txBody>
                  <a:tcPr marL="68580" marR="68580" marT="0" marB="0" anchor="ctr"/>
                </a:tc>
                <a:tc>
                  <a:txBody>
                    <a:bodyPr/>
                    <a:lstStyle/>
                    <a:p>
                      <a:pPr marL="0" marR="0" algn="ctr">
                        <a:lnSpc>
                          <a:spcPct val="115000"/>
                        </a:lnSpc>
                        <a:spcBef>
                          <a:spcPts val="0"/>
                        </a:spcBef>
                        <a:spcAft>
                          <a:spcPts val="0"/>
                        </a:spcAft>
                      </a:pPr>
                      <a:r>
                        <a:rPr lang="en-US" sz="1400">
                          <a:effectLst/>
                          <a:latin typeface="Calibri"/>
                          <a:ea typeface="Calibri"/>
                          <a:cs typeface="Times New Roman"/>
                        </a:rPr>
                        <a:t>   42.47</a:t>
                      </a:r>
                    </a:p>
                  </a:txBody>
                  <a:tcPr marL="68580" marR="68580" marT="0" marB="0" anchor="ctr"/>
                </a:tc>
                <a:tc>
                  <a:txBody>
                    <a:bodyPr/>
                    <a:lstStyle/>
                    <a:p>
                      <a:pPr marL="0" marR="0" algn="ctr">
                        <a:lnSpc>
                          <a:spcPct val="115000"/>
                        </a:lnSpc>
                        <a:spcBef>
                          <a:spcPts val="0"/>
                        </a:spcBef>
                        <a:spcAft>
                          <a:spcPts val="0"/>
                        </a:spcAft>
                      </a:pPr>
                      <a:r>
                        <a:rPr lang="en-US" sz="1400">
                          <a:effectLst/>
                          <a:latin typeface="Calibri"/>
                          <a:ea typeface="Calibri"/>
                          <a:cs typeface="Times New Roman"/>
                        </a:rPr>
                        <a:t>  43.51</a:t>
                      </a:r>
                    </a:p>
                  </a:txBody>
                  <a:tcPr marL="68580" marR="68580" marT="0" marB="0" anchor="ctr"/>
                </a:tc>
              </a:tr>
              <a:tr h="370840">
                <a:tc>
                  <a:txBody>
                    <a:bodyPr/>
                    <a:lstStyle/>
                    <a:p>
                      <a:pPr marL="0" marR="0">
                        <a:lnSpc>
                          <a:spcPct val="115000"/>
                        </a:lnSpc>
                        <a:spcBef>
                          <a:spcPts val="0"/>
                        </a:spcBef>
                        <a:spcAft>
                          <a:spcPts val="0"/>
                        </a:spcAft>
                      </a:pPr>
                      <a:r>
                        <a:rPr lang="en-US" sz="1400">
                          <a:effectLst/>
                          <a:latin typeface="Calibri"/>
                          <a:ea typeface="Calibri"/>
                          <a:cs typeface="Times New Roman"/>
                        </a:rPr>
                        <a:t>Vishakhapatnam</a:t>
                      </a:r>
                    </a:p>
                  </a:txBody>
                  <a:tcPr marL="68580" marR="68580" marT="0" marB="0"/>
                </a:tc>
                <a:tc>
                  <a:txBody>
                    <a:bodyPr/>
                    <a:lstStyle/>
                    <a:p>
                      <a:pPr marL="0" marR="0" algn="ctr">
                        <a:lnSpc>
                          <a:spcPct val="115000"/>
                        </a:lnSpc>
                        <a:spcBef>
                          <a:spcPts val="0"/>
                        </a:spcBef>
                        <a:spcAft>
                          <a:spcPts val="0"/>
                        </a:spcAft>
                      </a:pPr>
                      <a:r>
                        <a:rPr lang="en-US" sz="1400" dirty="0">
                          <a:effectLst/>
                          <a:latin typeface="Calibri"/>
                          <a:ea typeface="Calibri"/>
                          <a:cs typeface="Times New Roman"/>
                        </a:rPr>
                        <a:t>  15.00</a:t>
                      </a:r>
                    </a:p>
                  </a:txBody>
                  <a:tcPr marL="68580" marR="68580" marT="0" marB="0" anchor="ctr"/>
                </a:tc>
                <a:tc>
                  <a:txBody>
                    <a:bodyPr/>
                    <a:lstStyle/>
                    <a:p>
                      <a:pPr marL="0" marR="0" algn="ctr">
                        <a:lnSpc>
                          <a:spcPct val="115000"/>
                        </a:lnSpc>
                        <a:spcBef>
                          <a:spcPts val="0"/>
                        </a:spcBef>
                        <a:spcAft>
                          <a:spcPts val="0"/>
                        </a:spcAft>
                      </a:pPr>
                      <a:r>
                        <a:rPr lang="en-US" sz="1400">
                          <a:effectLst/>
                          <a:latin typeface="Calibri"/>
                          <a:ea typeface="Calibri"/>
                          <a:cs typeface="Times New Roman"/>
                        </a:rPr>
                        <a:t>   9.33</a:t>
                      </a:r>
                    </a:p>
                  </a:txBody>
                  <a:tcPr marL="68580" marR="68580" marT="0" marB="0" anchor="ctr"/>
                </a:tc>
                <a:tc>
                  <a:txBody>
                    <a:bodyPr/>
                    <a:lstStyle/>
                    <a:p>
                      <a:pPr marL="0" marR="0" algn="ctr">
                        <a:lnSpc>
                          <a:spcPct val="115000"/>
                        </a:lnSpc>
                        <a:spcBef>
                          <a:spcPts val="0"/>
                        </a:spcBef>
                        <a:spcAft>
                          <a:spcPts val="0"/>
                        </a:spcAft>
                      </a:pPr>
                      <a:r>
                        <a:rPr lang="en-US" sz="1400">
                          <a:effectLst/>
                          <a:latin typeface="Calibri"/>
                          <a:ea typeface="Calibri"/>
                          <a:cs typeface="Times New Roman"/>
                        </a:rPr>
                        <a:t>  16.14</a:t>
                      </a:r>
                    </a:p>
                  </a:txBody>
                  <a:tcPr marL="68580" marR="68580" marT="0" marB="0" anchor="ctr"/>
                </a:tc>
                <a:tc>
                  <a:txBody>
                    <a:bodyPr/>
                    <a:lstStyle/>
                    <a:p>
                      <a:pPr marL="0" marR="0" algn="ctr">
                        <a:lnSpc>
                          <a:spcPct val="115000"/>
                        </a:lnSpc>
                        <a:spcBef>
                          <a:spcPts val="0"/>
                        </a:spcBef>
                        <a:spcAft>
                          <a:spcPts val="0"/>
                        </a:spcAft>
                      </a:pPr>
                      <a:r>
                        <a:rPr lang="en-US" sz="1400">
                          <a:effectLst/>
                          <a:latin typeface="Calibri"/>
                          <a:ea typeface="Calibri"/>
                          <a:cs typeface="Times New Roman"/>
                        </a:rPr>
                        <a:t>  21.74</a:t>
                      </a:r>
                    </a:p>
                  </a:txBody>
                  <a:tcPr marL="68580" marR="68580" marT="0" marB="0" anchor="ctr"/>
                </a:tc>
              </a:tr>
              <a:tr h="370840">
                <a:tc>
                  <a:txBody>
                    <a:bodyPr/>
                    <a:lstStyle/>
                    <a:p>
                      <a:pPr marL="0" marR="0">
                        <a:lnSpc>
                          <a:spcPct val="115000"/>
                        </a:lnSpc>
                        <a:spcBef>
                          <a:spcPts val="0"/>
                        </a:spcBef>
                        <a:spcAft>
                          <a:spcPts val="0"/>
                        </a:spcAft>
                      </a:pPr>
                      <a:r>
                        <a:rPr lang="en-US" sz="1400">
                          <a:effectLst/>
                          <a:latin typeface="Calibri"/>
                          <a:ea typeface="Calibri"/>
                          <a:cs typeface="Times New Roman"/>
                        </a:rPr>
                        <a:t>Ennore</a:t>
                      </a:r>
                    </a:p>
                  </a:txBody>
                  <a:tcPr marL="68580" marR="68580" marT="0" marB="0"/>
                </a:tc>
                <a:tc>
                  <a:txBody>
                    <a:bodyPr/>
                    <a:lstStyle/>
                    <a:p>
                      <a:pPr marL="0" marR="0" algn="ctr">
                        <a:lnSpc>
                          <a:spcPct val="115000"/>
                        </a:lnSpc>
                        <a:spcBef>
                          <a:spcPts val="0"/>
                        </a:spcBef>
                        <a:spcAft>
                          <a:spcPts val="0"/>
                        </a:spcAft>
                      </a:pPr>
                      <a:r>
                        <a:rPr lang="en-US" sz="1400" dirty="0">
                          <a:effectLst/>
                          <a:latin typeface="Calibri"/>
                          <a:ea typeface="Calibri"/>
                          <a:cs typeface="Times New Roman"/>
                        </a:rPr>
                        <a:t>   7.20</a:t>
                      </a:r>
                    </a:p>
                  </a:txBody>
                  <a:tcPr marL="68580" marR="68580" marT="0" marB="0" anchor="ctr"/>
                </a:tc>
                <a:tc>
                  <a:txBody>
                    <a:bodyPr/>
                    <a:lstStyle/>
                    <a:p>
                      <a:pPr marL="0" marR="0" algn="ctr">
                        <a:lnSpc>
                          <a:spcPct val="115000"/>
                        </a:lnSpc>
                        <a:spcBef>
                          <a:spcPts val="0"/>
                        </a:spcBef>
                        <a:spcAft>
                          <a:spcPts val="0"/>
                        </a:spcAft>
                      </a:pPr>
                      <a:r>
                        <a:rPr lang="en-US" sz="1400">
                          <a:effectLst/>
                          <a:latin typeface="Calibri"/>
                          <a:ea typeface="Calibri"/>
                          <a:cs typeface="Times New Roman"/>
                        </a:rPr>
                        <a:t>   9.79</a:t>
                      </a:r>
                    </a:p>
                  </a:txBody>
                  <a:tcPr marL="68580" marR="68580" marT="0" marB="0" anchor="ctr"/>
                </a:tc>
                <a:tc>
                  <a:txBody>
                    <a:bodyPr/>
                    <a:lstStyle/>
                    <a:p>
                      <a:pPr marL="0" marR="0" algn="ctr">
                        <a:lnSpc>
                          <a:spcPct val="115000"/>
                        </a:lnSpc>
                        <a:spcBef>
                          <a:spcPts val="0"/>
                        </a:spcBef>
                        <a:spcAft>
                          <a:spcPts val="0"/>
                        </a:spcAft>
                      </a:pPr>
                      <a:r>
                        <a:rPr lang="en-US" sz="1400">
                          <a:effectLst/>
                          <a:latin typeface="Calibri"/>
                          <a:ea typeface="Calibri"/>
                          <a:cs typeface="Times New Roman"/>
                        </a:rPr>
                        <a:t>    0.08</a:t>
                      </a:r>
                    </a:p>
                  </a:txBody>
                  <a:tcPr marL="68580" marR="68580" marT="0" marB="0" anchor="ctr"/>
                </a:tc>
                <a:tc>
                  <a:txBody>
                    <a:bodyPr/>
                    <a:lstStyle/>
                    <a:p>
                      <a:pPr marL="0" marR="0" algn="ctr">
                        <a:lnSpc>
                          <a:spcPct val="115000"/>
                        </a:lnSpc>
                        <a:spcBef>
                          <a:spcPts val="0"/>
                        </a:spcBef>
                        <a:spcAft>
                          <a:spcPts val="0"/>
                        </a:spcAft>
                      </a:pPr>
                      <a:r>
                        <a:rPr lang="en-US" sz="1400">
                          <a:effectLst/>
                          <a:latin typeface="Calibri"/>
                          <a:ea typeface="Calibri"/>
                          <a:cs typeface="Times New Roman"/>
                        </a:rPr>
                        <a:t>  -</a:t>
                      </a:r>
                    </a:p>
                  </a:txBody>
                  <a:tcPr marL="68580" marR="68580" marT="0" marB="0" anchor="ctr"/>
                </a:tc>
              </a:tr>
              <a:tr h="370840">
                <a:tc>
                  <a:txBody>
                    <a:bodyPr/>
                    <a:lstStyle/>
                    <a:p>
                      <a:pPr marL="0" marR="0">
                        <a:lnSpc>
                          <a:spcPct val="115000"/>
                        </a:lnSpc>
                        <a:spcBef>
                          <a:spcPts val="0"/>
                        </a:spcBef>
                        <a:spcAft>
                          <a:spcPts val="0"/>
                        </a:spcAft>
                      </a:pPr>
                      <a:r>
                        <a:rPr lang="en-US" sz="1400">
                          <a:effectLst/>
                          <a:latin typeface="Calibri"/>
                          <a:ea typeface="Calibri"/>
                          <a:cs typeface="Times New Roman"/>
                        </a:rPr>
                        <a:t>Chennai</a:t>
                      </a:r>
                    </a:p>
                  </a:txBody>
                  <a:tcPr marL="68580" marR="68580" marT="0" marB="0"/>
                </a:tc>
                <a:tc>
                  <a:txBody>
                    <a:bodyPr/>
                    <a:lstStyle/>
                    <a:p>
                      <a:pPr marL="0" marR="0" algn="ctr">
                        <a:lnSpc>
                          <a:spcPct val="115000"/>
                        </a:lnSpc>
                        <a:spcBef>
                          <a:spcPts val="0"/>
                        </a:spcBef>
                        <a:spcAft>
                          <a:spcPts val="0"/>
                        </a:spcAft>
                      </a:pPr>
                      <a:r>
                        <a:rPr lang="en-US" sz="1400" dirty="0">
                          <a:effectLst/>
                          <a:latin typeface="Calibri"/>
                          <a:ea typeface="Calibri"/>
                          <a:cs typeface="Times New Roman"/>
                        </a:rPr>
                        <a:t>  -</a:t>
                      </a:r>
                    </a:p>
                  </a:txBody>
                  <a:tcPr marL="68580" marR="68580" marT="0" marB="0" anchor="ctr"/>
                </a:tc>
                <a:tc>
                  <a:txBody>
                    <a:bodyPr/>
                    <a:lstStyle/>
                    <a:p>
                      <a:pPr marL="0" marR="0" algn="ctr">
                        <a:lnSpc>
                          <a:spcPct val="115000"/>
                        </a:lnSpc>
                        <a:spcBef>
                          <a:spcPts val="0"/>
                        </a:spcBef>
                        <a:spcAft>
                          <a:spcPts val="0"/>
                        </a:spcAft>
                      </a:pPr>
                      <a:r>
                        <a:rPr lang="en-US" sz="1400">
                          <a:effectLst/>
                          <a:latin typeface="Calibri"/>
                          <a:ea typeface="Calibri"/>
                          <a:cs typeface="Times New Roman"/>
                        </a:rPr>
                        <a:t>   0.41</a:t>
                      </a:r>
                    </a:p>
                  </a:txBody>
                  <a:tcPr marL="68580" marR="68580" marT="0" marB="0" anchor="ctr"/>
                </a:tc>
                <a:tc>
                  <a:txBody>
                    <a:bodyPr/>
                    <a:lstStyle/>
                    <a:p>
                      <a:pPr marL="0" marR="0" algn="ctr">
                        <a:lnSpc>
                          <a:spcPct val="115000"/>
                        </a:lnSpc>
                        <a:spcBef>
                          <a:spcPts val="0"/>
                        </a:spcBef>
                        <a:spcAft>
                          <a:spcPts val="0"/>
                        </a:spcAft>
                      </a:pPr>
                      <a:r>
                        <a:rPr lang="en-US" sz="1400">
                          <a:effectLst/>
                          <a:latin typeface="Calibri"/>
                          <a:ea typeface="Calibri"/>
                          <a:cs typeface="Times New Roman"/>
                        </a:rPr>
                        <a:t>  -</a:t>
                      </a:r>
                    </a:p>
                  </a:txBody>
                  <a:tcPr marL="68580" marR="68580" marT="0" marB="0" anchor="ctr"/>
                </a:tc>
                <a:tc>
                  <a:txBody>
                    <a:bodyPr/>
                    <a:lstStyle/>
                    <a:p>
                      <a:pPr marL="0" marR="0" algn="ctr">
                        <a:lnSpc>
                          <a:spcPct val="115000"/>
                        </a:lnSpc>
                        <a:spcBef>
                          <a:spcPts val="0"/>
                        </a:spcBef>
                        <a:spcAft>
                          <a:spcPts val="0"/>
                        </a:spcAft>
                      </a:pPr>
                      <a:r>
                        <a:rPr lang="en-US" sz="1400">
                          <a:effectLst/>
                          <a:latin typeface="Calibri"/>
                          <a:ea typeface="Calibri"/>
                          <a:cs typeface="Times New Roman"/>
                        </a:rPr>
                        <a:t>  -</a:t>
                      </a:r>
                    </a:p>
                  </a:txBody>
                  <a:tcPr marL="68580" marR="68580" marT="0" marB="0" anchor="ctr"/>
                </a:tc>
              </a:tr>
              <a:tr h="370840">
                <a:tc>
                  <a:txBody>
                    <a:bodyPr/>
                    <a:lstStyle/>
                    <a:p>
                      <a:pPr marL="0" marR="0">
                        <a:lnSpc>
                          <a:spcPct val="115000"/>
                        </a:lnSpc>
                        <a:spcBef>
                          <a:spcPts val="0"/>
                        </a:spcBef>
                        <a:spcAft>
                          <a:spcPts val="0"/>
                        </a:spcAft>
                      </a:pPr>
                      <a:r>
                        <a:rPr lang="en-US" sz="1400">
                          <a:effectLst/>
                          <a:latin typeface="Calibri"/>
                          <a:ea typeface="Calibri"/>
                          <a:cs typeface="Times New Roman"/>
                        </a:rPr>
                        <a:t>V.O. Chidambarnar</a:t>
                      </a:r>
                    </a:p>
                  </a:txBody>
                  <a:tcPr marL="68580" marR="68580" marT="0" marB="0"/>
                </a:tc>
                <a:tc>
                  <a:txBody>
                    <a:bodyPr/>
                    <a:lstStyle/>
                    <a:p>
                      <a:pPr marL="0" marR="0" algn="ctr">
                        <a:lnSpc>
                          <a:spcPct val="115000"/>
                        </a:lnSpc>
                        <a:spcBef>
                          <a:spcPts val="0"/>
                        </a:spcBef>
                        <a:spcAft>
                          <a:spcPts val="0"/>
                        </a:spcAft>
                      </a:pPr>
                      <a:r>
                        <a:rPr lang="en-US" sz="1400" dirty="0">
                          <a:effectLst/>
                          <a:latin typeface="Calibri"/>
                          <a:ea typeface="Calibri"/>
                          <a:cs typeface="Times New Roman"/>
                        </a:rPr>
                        <a:t>  -</a:t>
                      </a:r>
                    </a:p>
                  </a:txBody>
                  <a:tcPr marL="68580" marR="68580" marT="0" marB="0" anchor="ctr"/>
                </a:tc>
                <a:tc>
                  <a:txBody>
                    <a:bodyPr/>
                    <a:lstStyle/>
                    <a:p>
                      <a:pPr marL="0" marR="0" algn="ctr">
                        <a:lnSpc>
                          <a:spcPct val="115000"/>
                        </a:lnSpc>
                        <a:spcBef>
                          <a:spcPts val="0"/>
                        </a:spcBef>
                        <a:spcAft>
                          <a:spcPts val="0"/>
                        </a:spcAft>
                      </a:pPr>
                      <a:r>
                        <a:rPr lang="en-US" sz="1400">
                          <a:effectLst/>
                          <a:latin typeface="Calibri"/>
                          <a:ea typeface="Calibri"/>
                          <a:cs typeface="Times New Roman"/>
                        </a:rPr>
                        <a:t>  -</a:t>
                      </a:r>
                    </a:p>
                  </a:txBody>
                  <a:tcPr marL="68580" marR="68580" marT="0" marB="0" anchor="ctr"/>
                </a:tc>
                <a:tc>
                  <a:txBody>
                    <a:bodyPr/>
                    <a:lstStyle/>
                    <a:p>
                      <a:pPr marL="0" marR="0" algn="ctr">
                        <a:lnSpc>
                          <a:spcPct val="115000"/>
                        </a:lnSpc>
                        <a:spcBef>
                          <a:spcPts val="0"/>
                        </a:spcBef>
                        <a:spcAft>
                          <a:spcPts val="0"/>
                        </a:spcAft>
                      </a:pPr>
                      <a:r>
                        <a:rPr lang="en-US" sz="1400">
                          <a:effectLst/>
                          <a:latin typeface="Calibri"/>
                          <a:ea typeface="Calibri"/>
                          <a:cs typeface="Times New Roman"/>
                        </a:rPr>
                        <a:t>  -</a:t>
                      </a:r>
                    </a:p>
                  </a:txBody>
                  <a:tcPr marL="68580" marR="68580" marT="0" marB="0" anchor="ctr"/>
                </a:tc>
                <a:tc>
                  <a:txBody>
                    <a:bodyPr/>
                    <a:lstStyle/>
                    <a:p>
                      <a:pPr marL="0" marR="0" algn="ctr">
                        <a:lnSpc>
                          <a:spcPct val="115000"/>
                        </a:lnSpc>
                        <a:spcBef>
                          <a:spcPts val="0"/>
                        </a:spcBef>
                        <a:spcAft>
                          <a:spcPts val="0"/>
                        </a:spcAft>
                      </a:pPr>
                      <a:r>
                        <a:rPr lang="en-US" sz="1400">
                          <a:effectLst/>
                          <a:latin typeface="Calibri"/>
                          <a:ea typeface="Calibri"/>
                          <a:cs typeface="Times New Roman"/>
                        </a:rPr>
                        <a:t>  -</a:t>
                      </a:r>
                    </a:p>
                  </a:txBody>
                  <a:tcPr marL="68580" marR="68580" marT="0" marB="0" anchor="ctr"/>
                </a:tc>
              </a:tr>
              <a:tr h="370840">
                <a:tc>
                  <a:txBody>
                    <a:bodyPr/>
                    <a:lstStyle/>
                    <a:p>
                      <a:pPr marL="0" marR="0">
                        <a:lnSpc>
                          <a:spcPct val="115000"/>
                        </a:lnSpc>
                        <a:spcBef>
                          <a:spcPts val="0"/>
                        </a:spcBef>
                        <a:spcAft>
                          <a:spcPts val="0"/>
                        </a:spcAft>
                      </a:pPr>
                      <a:r>
                        <a:rPr lang="en-US" sz="1400">
                          <a:effectLst/>
                          <a:latin typeface="Calibri"/>
                          <a:ea typeface="Calibri"/>
                          <a:cs typeface="Times New Roman"/>
                        </a:rPr>
                        <a:t>Cochin</a:t>
                      </a:r>
                    </a:p>
                  </a:txBody>
                  <a:tcPr marL="68580" marR="68580" marT="0" marB="0"/>
                </a:tc>
                <a:tc>
                  <a:txBody>
                    <a:bodyPr/>
                    <a:lstStyle/>
                    <a:p>
                      <a:pPr marL="0" marR="0" algn="ctr">
                        <a:lnSpc>
                          <a:spcPct val="115000"/>
                        </a:lnSpc>
                        <a:spcBef>
                          <a:spcPts val="0"/>
                        </a:spcBef>
                        <a:spcAft>
                          <a:spcPts val="0"/>
                        </a:spcAft>
                      </a:pPr>
                      <a:r>
                        <a:rPr lang="en-US" sz="1400" dirty="0">
                          <a:effectLst/>
                          <a:latin typeface="Calibri"/>
                          <a:ea typeface="Calibri"/>
                          <a:cs typeface="Times New Roman"/>
                        </a:rPr>
                        <a:t> 44.18</a:t>
                      </a:r>
                    </a:p>
                  </a:txBody>
                  <a:tcPr marL="68580" marR="68580" marT="0" marB="0" anchor="ctr"/>
                </a:tc>
                <a:tc>
                  <a:txBody>
                    <a:bodyPr/>
                    <a:lstStyle/>
                    <a:p>
                      <a:pPr marL="0" marR="0" algn="ctr">
                        <a:lnSpc>
                          <a:spcPct val="115000"/>
                        </a:lnSpc>
                        <a:spcBef>
                          <a:spcPts val="0"/>
                        </a:spcBef>
                        <a:spcAft>
                          <a:spcPts val="0"/>
                        </a:spcAft>
                      </a:pPr>
                      <a:r>
                        <a:rPr lang="en-US" sz="1400" dirty="0">
                          <a:effectLst/>
                          <a:latin typeface="Calibri"/>
                          <a:ea typeface="Calibri"/>
                          <a:cs typeface="Times New Roman"/>
                        </a:rPr>
                        <a:t>  50.58</a:t>
                      </a:r>
                    </a:p>
                  </a:txBody>
                  <a:tcPr marL="68580" marR="68580" marT="0" marB="0" anchor="ctr"/>
                </a:tc>
                <a:tc>
                  <a:txBody>
                    <a:bodyPr/>
                    <a:lstStyle/>
                    <a:p>
                      <a:pPr marL="0" marR="0" algn="ctr">
                        <a:lnSpc>
                          <a:spcPct val="115000"/>
                        </a:lnSpc>
                        <a:spcBef>
                          <a:spcPts val="0"/>
                        </a:spcBef>
                        <a:spcAft>
                          <a:spcPts val="0"/>
                        </a:spcAft>
                      </a:pPr>
                      <a:r>
                        <a:rPr lang="en-US" sz="1400">
                          <a:effectLst/>
                          <a:latin typeface="Calibri"/>
                          <a:ea typeface="Calibri"/>
                          <a:cs typeface="Times New Roman"/>
                        </a:rPr>
                        <a:t>     139.37 #</a:t>
                      </a:r>
                    </a:p>
                  </a:txBody>
                  <a:tcPr marL="68580" marR="68580" marT="0" marB="0" anchor="ctr"/>
                </a:tc>
                <a:tc>
                  <a:txBody>
                    <a:bodyPr/>
                    <a:lstStyle/>
                    <a:p>
                      <a:pPr marL="0" marR="0" algn="ctr">
                        <a:lnSpc>
                          <a:spcPct val="115000"/>
                        </a:lnSpc>
                        <a:spcBef>
                          <a:spcPts val="0"/>
                        </a:spcBef>
                        <a:spcAft>
                          <a:spcPts val="0"/>
                        </a:spcAft>
                      </a:pPr>
                      <a:r>
                        <a:rPr lang="en-US" sz="1400">
                          <a:effectLst/>
                          <a:latin typeface="Calibri"/>
                          <a:ea typeface="Calibri"/>
                          <a:cs typeface="Times New Roman"/>
                        </a:rPr>
                        <a:t>  224.84 #</a:t>
                      </a:r>
                    </a:p>
                  </a:txBody>
                  <a:tcPr marL="68580" marR="68580" marT="0" marB="0" anchor="ctr"/>
                </a:tc>
              </a:tr>
              <a:tr h="370840">
                <a:tc>
                  <a:txBody>
                    <a:bodyPr/>
                    <a:lstStyle/>
                    <a:p>
                      <a:pPr marL="0" marR="0">
                        <a:lnSpc>
                          <a:spcPct val="115000"/>
                        </a:lnSpc>
                        <a:spcBef>
                          <a:spcPts val="0"/>
                        </a:spcBef>
                        <a:spcAft>
                          <a:spcPts val="0"/>
                        </a:spcAft>
                      </a:pPr>
                      <a:r>
                        <a:rPr lang="en-US" sz="1400">
                          <a:effectLst/>
                          <a:latin typeface="Calibri"/>
                          <a:ea typeface="Calibri"/>
                          <a:cs typeface="Times New Roman"/>
                        </a:rPr>
                        <a:t>New Mangalore</a:t>
                      </a:r>
                    </a:p>
                  </a:txBody>
                  <a:tcPr marL="68580" marR="68580" marT="0" marB="0"/>
                </a:tc>
                <a:tc>
                  <a:txBody>
                    <a:bodyPr/>
                    <a:lstStyle/>
                    <a:p>
                      <a:pPr marL="0" marR="0" algn="ctr">
                        <a:lnSpc>
                          <a:spcPct val="115000"/>
                        </a:lnSpc>
                        <a:spcBef>
                          <a:spcPts val="0"/>
                        </a:spcBef>
                        <a:spcAft>
                          <a:spcPts val="0"/>
                        </a:spcAft>
                      </a:pPr>
                      <a:r>
                        <a:rPr lang="en-US" sz="1400">
                          <a:effectLst/>
                          <a:latin typeface="Calibri"/>
                          <a:ea typeface="Calibri"/>
                          <a:cs typeface="Times New Roman"/>
                        </a:rPr>
                        <a:t> 25.64</a:t>
                      </a:r>
                    </a:p>
                  </a:txBody>
                  <a:tcPr marL="68580" marR="68580" marT="0" marB="0" anchor="ctr"/>
                </a:tc>
                <a:tc>
                  <a:txBody>
                    <a:bodyPr/>
                    <a:lstStyle/>
                    <a:p>
                      <a:pPr marL="0" marR="0" algn="ctr">
                        <a:lnSpc>
                          <a:spcPct val="115000"/>
                        </a:lnSpc>
                        <a:spcBef>
                          <a:spcPts val="0"/>
                        </a:spcBef>
                        <a:spcAft>
                          <a:spcPts val="0"/>
                        </a:spcAft>
                      </a:pPr>
                      <a:r>
                        <a:rPr lang="en-US" sz="1400" dirty="0">
                          <a:effectLst/>
                          <a:latin typeface="Calibri"/>
                          <a:ea typeface="Calibri"/>
                          <a:cs typeface="Times New Roman"/>
                        </a:rPr>
                        <a:t>  22.51</a:t>
                      </a:r>
                    </a:p>
                  </a:txBody>
                  <a:tcPr marL="68580" marR="68580" marT="0" marB="0" anchor="ctr"/>
                </a:tc>
                <a:tc>
                  <a:txBody>
                    <a:bodyPr/>
                    <a:lstStyle/>
                    <a:p>
                      <a:pPr marL="0" marR="0" algn="ctr">
                        <a:lnSpc>
                          <a:spcPct val="115000"/>
                        </a:lnSpc>
                        <a:spcBef>
                          <a:spcPts val="0"/>
                        </a:spcBef>
                        <a:spcAft>
                          <a:spcPts val="0"/>
                        </a:spcAft>
                      </a:pPr>
                      <a:r>
                        <a:rPr lang="en-US" sz="1400">
                          <a:effectLst/>
                          <a:latin typeface="Calibri"/>
                          <a:ea typeface="Calibri"/>
                          <a:cs typeface="Times New Roman"/>
                        </a:rPr>
                        <a:t>    39.39</a:t>
                      </a:r>
                    </a:p>
                  </a:txBody>
                  <a:tcPr marL="68580" marR="68580" marT="0" marB="0" anchor="ctr"/>
                </a:tc>
                <a:tc>
                  <a:txBody>
                    <a:bodyPr/>
                    <a:lstStyle/>
                    <a:p>
                      <a:pPr marL="0" marR="0" algn="ctr">
                        <a:lnSpc>
                          <a:spcPct val="115000"/>
                        </a:lnSpc>
                        <a:spcBef>
                          <a:spcPts val="0"/>
                        </a:spcBef>
                        <a:spcAft>
                          <a:spcPts val="0"/>
                        </a:spcAft>
                      </a:pPr>
                      <a:r>
                        <a:rPr lang="en-US" sz="1400">
                          <a:effectLst/>
                          <a:latin typeface="Calibri"/>
                          <a:ea typeface="Calibri"/>
                          <a:cs typeface="Times New Roman"/>
                        </a:rPr>
                        <a:t> 37.98</a:t>
                      </a:r>
                    </a:p>
                  </a:txBody>
                  <a:tcPr marL="68580" marR="68580" marT="0" marB="0" anchor="ctr"/>
                </a:tc>
              </a:tr>
              <a:tr h="370840">
                <a:tc>
                  <a:txBody>
                    <a:bodyPr/>
                    <a:lstStyle/>
                    <a:p>
                      <a:pPr marL="0" marR="0">
                        <a:lnSpc>
                          <a:spcPct val="115000"/>
                        </a:lnSpc>
                        <a:spcBef>
                          <a:spcPts val="0"/>
                        </a:spcBef>
                        <a:spcAft>
                          <a:spcPts val="0"/>
                        </a:spcAft>
                      </a:pPr>
                      <a:r>
                        <a:rPr lang="en-US" sz="1400">
                          <a:effectLst/>
                          <a:latin typeface="Calibri"/>
                          <a:ea typeface="Calibri"/>
                          <a:cs typeface="Times New Roman"/>
                        </a:rPr>
                        <a:t>Mormugao</a:t>
                      </a:r>
                    </a:p>
                  </a:txBody>
                  <a:tcPr marL="68580" marR="68580" marT="0" marB="0"/>
                </a:tc>
                <a:tc>
                  <a:txBody>
                    <a:bodyPr/>
                    <a:lstStyle/>
                    <a:p>
                      <a:pPr marL="0" marR="0" algn="ctr">
                        <a:lnSpc>
                          <a:spcPct val="115000"/>
                        </a:lnSpc>
                        <a:spcBef>
                          <a:spcPts val="0"/>
                        </a:spcBef>
                        <a:spcAft>
                          <a:spcPts val="0"/>
                        </a:spcAft>
                      </a:pPr>
                      <a:r>
                        <a:rPr lang="en-US" sz="1400">
                          <a:effectLst/>
                          <a:latin typeface="Calibri"/>
                          <a:ea typeface="Calibri"/>
                          <a:cs typeface="Times New Roman"/>
                        </a:rPr>
                        <a:t> 17.38</a:t>
                      </a:r>
                    </a:p>
                  </a:txBody>
                  <a:tcPr marL="68580" marR="68580" marT="0" marB="0" anchor="ctr"/>
                </a:tc>
                <a:tc>
                  <a:txBody>
                    <a:bodyPr/>
                    <a:lstStyle/>
                    <a:p>
                      <a:pPr marL="0" marR="0" algn="ctr">
                        <a:lnSpc>
                          <a:spcPct val="115000"/>
                        </a:lnSpc>
                        <a:spcBef>
                          <a:spcPts val="0"/>
                        </a:spcBef>
                        <a:spcAft>
                          <a:spcPts val="0"/>
                        </a:spcAft>
                      </a:pPr>
                      <a:r>
                        <a:rPr lang="en-US" sz="1400" dirty="0">
                          <a:effectLst/>
                          <a:latin typeface="Calibri"/>
                          <a:ea typeface="Calibri"/>
                          <a:cs typeface="Times New Roman"/>
                        </a:rPr>
                        <a:t>  21.80</a:t>
                      </a:r>
                    </a:p>
                  </a:txBody>
                  <a:tcPr marL="68580" marR="68580" marT="0" marB="0" anchor="ctr"/>
                </a:tc>
                <a:tc>
                  <a:txBody>
                    <a:bodyPr/>
                    <a:lstStyle/>
                    <a:p>
                      <a:pPr marL="0" marR="0" algn="ctr">
                        <a:lnSpc>
                          <a:spcPct val="115000"/>
                        </a:lnSpc>
                        <a:spcBef>
                          <a:spcPts val="0"/>
                        </a:spcBef>
                        <a:spcAft>
                          <a:spcPts val="0"/>
                        </a:spcAft>
                      </a:pPr>
                      <a:r>
                        <a:rPr lang="en-US" sz="1400" dirty="0">
                          <a:effectLst/>
                          <a:latin typeface="Calibri"/>
                          <a:ea typeface="Calibri"/>
                          <a:cs typeface="Times New Roman"/>
                        </a:rPr>
                        <a:t>    26.90</a:t>
                      </a:r>
                    </a:p>
                  </a:txBody>
                  <a:tcPr marL="68580" marR="68580" marT="0" marB="0" anchor="ctr"/>
                </a:tc>
                <a:tc>
                  <a:txBody>
                    <a:bodyPr/>
                    <a:lstStyle/>
                    <a:p>
                      <a:pPr marL="0" marR="0" algn="ctr">
                        <a:lnSpc>
                          <a:spcPct val="115000"/>
                        </a:lnSpc>
                        <a:spcBef>
                          <a:spcPts val="0"/>
                        </a:spcBef>
                        <a:spcAft>
                          <a:spcPts val="0"/>
                        </a:spcAft>
                      </a:pPr>
                      <a:r>
                        <a:rPr lang="en-US" sz="1400">
                          <a:effectLst/>
                          <a:latin typeface="Calibri"/>
                          <a:ea typeface="Calibri"/>
                          <a:cs typeface="Times New Roman"/>
                        </a:rPr>
                        <a:t> 22.02</a:t>
                      </a:r>
                    </a:p>
                  </a:txBody>
                  <a:tcPr marL="68580" marR="68580" marT="0" marB="0" anchor="ctr"/>
                </a:tc>
              </a:tr>
              <a:tr h="370840">
                <a:tc>
                  <a:txBody>
                    <a:bodyPr/>
                    <a:lstStyle/>
                    <a:p>
                      <a:pPr marL="0" marR="0">
                        <a:lnSpc>
                          <a:spcPct val="115000"/>
                        </a:lnSpc>
                        <a:spcBef>
                          <a:spcPts val="0"/>
                        </a:spcBef>
                        <a:spcAft>
                          <a:spcPts val="0"/>
                        </a:spcAft>
                      </a:pPr>
                      <a:r>
                        <a:rPr lang="en-US" sz="1400">
                          <a:effectLst/>
                          <a:latin typeface="Calibri"/>
                          <a:ea typeface="Calibri"/>
                          <a:cs typeface="Times New Roman"/>
                        </a:rPr>
                        <a:t>Mumbai</a:t>
                      </a:r>
                    </a:p>
                  </a:txBody>
                  <a:tcPr marL="68580" marR="68580" marT="0" marB="0"/>
                </a:tc>
                <a:tc>
                  <a:txBody>
                    <a:bodyPr/>
                    <a:lstStyle/>
                    <a:p>
                      <a:pPr marL="0" marR="0" algn="ctr">
                        <a:lnSpc>
                          <a:spcPct val="115000"/>
                        </a:lnSpc>
                        <a:spcBef>
                          <a:spcPts val="0"/>
                        </a:spcBef>
                        <a:spcAft>
                          <a:spcPts val="0"/>
                        </a:spcAft>
                      </a:pPr>
                      <a:r>
                        <a:rPr lang="en-US" sz="1400">
                          <a:effectLst/>
                          <a:latin typeface="Calibri"/>
                          <a:ea typeface="Calibri"/>
                          <a:cs typeface="Times New Roman"/>
                        </a:rPr>
                        <a:t> 28.66</a:t>
                      </a:r>
                    </a:p>
                  </a:txBody>
                  <a:tcPr marL="68580" marR="68580" marT="0" marB="0" anchor="ctr"/>
                </a:tc>
                <a:tc>
                  <a:txBody>
                    <a:bodyPr/>
                    <a:lstStyle/>
                    <a:p>
                      <a:pPr marL="0" marR="0" algn="ctr">
                        <a:lnSpc>
                          <a:spcPct val="115000"/>
                        </a:lnSpc>
                        <a:spcBef>
                          <a:spcPts val="0"/>
                        </a:spcBef>
                        <a:spcAft>
                          <a:spcPts val="0"/>
                        </a:spcAft>
                      </a:pPr>
                      <a:r>
                        <a:rPr lang="en-US" sz="1400">
                          <a:effectLst/>
                          <a:latin typeface="Calibri"/>
                          <a:ea typeface="Calibri"/>
                          <a:cs typeface="Times New Roman"/>
                        </a:rPr>
                        <a:t>  51.30</a:t>
                      </a:r>
                    </a:p>
                  </a:txBody>
                  <a:tcPr marL="68580" marR="68580" marT="0" marB="0" anchor="ctr"/>
                </a:tc>
                <a:tc>
                  <a:txBody>
                    <a:bodyPr/>
                    <a:lstStyle/>
                    <a:p>
                      <a:pPr marL="0" marR="0" algn="ctr">
                        <a:lnSpc>
                          <a:spcPct val="115000"/>
                        </a:lnSpc>
                        <a:spcBef>
                          <a:spcPts val="0"/>
                        </a:spcBef>
                        <a:spcAft>
                          <a:spcPts val="0"/>
                        </a:spcAft>
                      </a:pPr>
                      <a:r>
                        <a:rPr lang="en-US" sz="1400" dirty="0">
                          <a:effectLst/>
                          <a:latin typeface="Calibri"/>
                          <a:ea typeface="Calibri"/>
                          <a:cs typeface="Times New Roman"/>
                        </a:rPr>
                        <a:t>    25.64</a:t>
                      </a:r>
                    </a:p>
                  </a:txBody>
                  <a:tcPr marL="68580" marR="68580" marT="0" marB="0" anchor="ctr"/>
                </a:tc>
                <a:tc>
                  <a:txBody>
                    <a:bodyPr/>
                    <a:lstStyle/>
                    <a:p>
                      <a:pPr marL="0" marR="0" algn="ctr">
                        <a:lnSpc>
                          <a:spcPct val="115000"/>
                        </a:lnSpc>
                        <a:spcBef>
                          <a:spcPts val="0"/>
                        </a:spcBef>
                        <a:spcAft>
                          <a:spcPts val="0"/>
                        </a:spcAft>
                      </a:pPr>
                      <a:r>
                        <a:rPr lang="en-US" sz="1400">
                          <a:effectLst/>
                          <a:latin typeface="Calibri"/>
                          <a:ea typeface="Calibri"/>
                          <a:cs typeface="Times New Roman"/>
                        </a:rPr>
                        <a:t> 22.00</a:t>
                      </a:r>
                    </a:p>
                  </a:txBody>
                  <a:tcPr marL="68580" marR="68580" marT="0" marB="0" anchor="ctr"/>
                </a:tc>
              </a:tr>
              <a:tr h="370840">
                <a:tc>
                  <a:txBody>
                    <a:bodyPr/>
                    <a:lstStyle/>
                    <a:p>
                      <a:pPr marL="0" marR="0">
                        <a:lnSpc>
                          <a:spcPct val="115000"/>
                        </a:lnSpc>
                        <a:spcBef>
                          <a:spcPts val="0"/>
                        </a:spcBef>
                        <a:spcAft>
                          <a:spcPts val="0"/>
                        </a:spcAft>
                      </a:pPr>
                      <a:r>
                        <a:rPr lang="en-US" sz="1400">
                          <a:effectLst/>
                          <a:latin typeface="Calibri"/>
                          <a:ea typeface="Calibri"/>
                          <a:cs typeface="Times New Roman"/>
                        </a:rPr>
                        <a:t>JNPT</a:t>
                      </a:r>
                    </a:p>
                  </a:txBody>
                  <a:tcPr marL="68580" marR="68580" marT="0" marB="0"/>
                </a:tc>
                <a:tc>
                  <a:txBody>
                    <a:bodyPr/>
                    <a:lstStyle/>
                    <a:p>
                      <a:pPr marL="0" marR="0" algn="ctr">
                        <a:lnSpc>
                          <a:spcPct val="115000"/>
                        </a:lnSpc>
                        <a:spcBef>
                          <a:spcPts val="0"/>
                        </a:spcBef>
                        <a:spcAft>
                          <a:spcPts val="0"/>
                        </a:spcAft>
                      </a:pPr>
                      <a:r>
                        <a:rPr lang="en-US" sz="1400">
                          <a:effectLst/>
                          <a:latin typeface="Calibri"/>
                          <a:ea typeface="Calibri"/>
                          <a:cs typeface="Times New Roman"/>
                        </a:rPr>
                        <a:t>   9.69</a:t>
                      </a:r>
                    </a:p>
                  </a:txBody>
                  <a:tcPr marL="68580" marR="68580" marT="0" marB="0" anchor="ctr"/>
                </a:tc>
                <a:tc>
                  <a:txBody>
                    <a:bodyPr/>
                    <a:lstStyle/>
                    <a:p>
                      <a:pPr marL="0" marR="0" algn="ctr">
                        <a:lnSpc>
                          <a:spcPct val="115000"/>
                        </a:lnSpc>
                        <a:spcBef>
                          <a:spcPts val="0"/>
                        </a:spcBef>
                        <a:spcAft>
                          <a:spcPts val="0"/>
                        </a:spcAft>
                      </a:pPr>
                      <a:r>
                        <a:rPr lang="en-US" sz="1400">
                          <a:effectLst/>
                          <a:latin typeface="Calibri"/>
                          <a:ea typeface="Calibri"/>
                          <a:cs typeface="Times New Roman"/>
                        </a:rPr>
                        <a:t>  22.12</a:t>
                      </a:r>
                    </a:p>
                  </a:txBody>
                  <a:tcPr marL="68580" marR="68580" marT="0" marB="0" anchor="ctr"/>
                </a:tc>
                <a:tc>
                  <a:txBody>
                    <a:bodyPr/>
                    <a:lstStyle/>
                    <a:p>
                      <a:pPr marL="0" marR="0" algn="ctr">
                        <a:lnSpc>
                          <a:spcPct val="115000"/>
                        </a:lnSpc>
                        <a:spcBef>
                          <a:spcPts val="0"/>
                        </a:spcBef>
                        <a:spcAft>
                          <a:spcPts val="0"/>
                        </a:spcAft>
                      </a:pPr>
                      <a:r>
                        <a:rPr lang="en-US" sz="1400" dirty="0">
                          <a:effectLst/>
                          <a:latin typeface="Calibri"/>
                          <a:ea typeface="Calibri"/>
                          <a:cs typeface="Times New Roman"/>
                        </a:rPr>
                        <a:t>    24.14</a:t>
                      </a:r>
                    </a:p>
                  </a:txBody>
                  <a:tcPr marL="68580" marR="68580" marT="0" marB="0" anchor="ctr"/>
                </a:tc>
                <a:tc>
                  <a:txBody>
                    <a:bodyPr/>
                    <a:lstStyle/>
                    <a:p>
                      <a:pPr marL="0" marR="0" algn="ctr">
                        <a:lnSpc>
                          <a:spcPct val="115000"/>
                        </a:lnSpc>
                        <a:spcBef>
                          <a:spcPts val="0"/>
                        </a:spcBef>
                        <a:spcAft>
                          <a:spcPts val="0"/>
                        </a:spcAft>
                      </a:pPr>
                      <a:r>
                        <a:rPr lang="en-US" sz="1400">
                          <a:effectLst/>
                          <a:latin typeface="Calibri"/>
                          <a:ea typeface="Calibri"/>
                          <a:cs typeface="Times New Roman"/>
                        </a:rPr>
                        <a:t> 18.52</a:t>
                      </a:r>
                    </a:p>
                  </a:txBody>
                  <a:tcPr marL="68580" marR="68580" marT="0" marB="0" anchor="ctr"/>
                </a:tc>
              </a:tr>
              <a:tr h="370840">
                <a:tc>
                  <a:txBody>
                    <a:bodyPr/>
                    <a:lstStyle/>
                    <a:p>
                      <a:pPr marL="0" marR="0">
                        <a:lnSpc>
                          <a:spcPct val="115000"/>
                        </a:lnSpc>
                        <a:spcBef>
                          <a:spcPts val="0"/>
                        </a:spcBef>
                        <a:spcAft>
                          <a:spcPts val="0"/>
                        </a:spcAft>
                      </a:pPr>
                      <a:r>
                        <a:rPr lang="en-US" sz="1400">
                          <a:effectLst/>
                          <a:latin typeface="Calibri"/>
                          <a:ea typeface="Calibri"/>
                          <a:cs typeface="Times New Roman"/>
                        </a:rPr>
                        <a:t>Kandla</a:t>
                      </a:r>
                    </a:p>
                  </a:txBody>
                  <a:tcPr marL="68580" marR="68580" marT="0" marB="0"/>
                </a:tc>
                <a:tc>
                  <a:txBody>
                    <a:bodyPr/>
                    <a:lstStyle/>
                    <a:p>
                      <a:pPr marL="0" marR="0" algn="ctr">
                        <a:lnSpc>
                          <a:spcPct val="115000"/>
                        </a:lnSpc>
                        <a:spcBef>
                          <a:spcPts val="0"/>
                        </a:spcBef>
                        <a:spcAft>
                          <a:spcPts val="0"/>
                        </a:spcAft>
                      </a:pPr>
                      <a:r>
                        <a:rPr lang="en-US" sz="1400">
                          <a:effectLst/>
                          <a:latin typeface="Calibri"/>
                          <a:ea typeface="Calibri"/>
                          <a:cs typeface="Times New Roman"/>
                        </a:rPr>
                        <a:t> 53.22</a:t>
                      </a:r>
                    </a:p>
                  </a:txBody>
                  <a:tcPr marL="68580" marR="68580" marT="0" marB="0" anchor="ctr"/>
                </a:tc>
                <a:tc>
                  <a:txBody>
                    <a:bodyPr/>
                    <a:lstStyle/>
                    <a:p>
                      <a:pPr marL="0" marR="0" algn="ctr">
                        <a:lnSpc>
                          <a:spcPct val="115000"/>
                        </a:lnSpc>
                        <a:spcBef>
                          <a:spcPts val="0"/>
                        </a:spcBef>
                        <a:spcAft>
                          <a:spcPts val="0"/>
                        </a:spcAft>
                      </a:pPr>
                      <a:r>
                        <a:rPr lang="en-US" sz="1400">
                          <a:effectLst/>
                          <a:latin typeface="Calibri"/>
                          <a:ea typeface="Calibri"/>
                          <a:cs typeface="Times New Roman"/>
                        </a:rPr>
                        <a:t>  96.39</a:t>
                      </a:r>
                    </a:p>
                  </a:txBody>
                  <a:tcPr marL="68580" marR="68580" marT="0" marB="0" anchor="ctr"/>
                </a:tc>
                <a:tc>
                  <a:txBody>
                    <a:bodyPr/>
                    <a:lstStyle/>
                    <a:p>
                      <a:pPr marL="0" marR="0" algn="ctr">
                        <a:lnSpc>
                          <a:spcPct val="115000"/>
                        </a:lnSpc>
                        <a:spcBef>
                          <a:spcPts val="0"/>
                        </a:spcBef>
                        <a:spcAft>
                          <a:spcPts val="0"/>
                        </a:spcAft>
                      </a:pPr>
                      <a:r>
                        <a:rPr lang="en-US" sz="1400" dirty="0">
                          <a:effectLst/>
                          <a:latin typeface="Calibri"/>
                          <a:ea typeface="Calibri"/>
                          <a:cs typeface="Times New Roman"/>
                        </a:rPr>
                        <a:t>   99.15</a:t>
                      </a:r>
                    </a:p>
                  </a:txBody>
                  <a:tcPr marL="68580" marR="68580" marT="0" marB="0" anchor="ctr"/>
                </a:tc>
                <a:tc>
                  <a:txBody>
                    <a:bodyPr/>
                    <a:lstStyle/>
                    <a:p>
                      <a:pPr marL="0" marR="0" algn="ctr">
                        <a:lnSpc>
                          <a:spcPct val="115000"/>
                        </a:lnSpc>
                        <a:spcBef>
                          <a:spcPts val="0"/>
                        </a:spcBef>
                        <a:spcAft>
                          <a:spcPts val="0"/>
                        </a:spcAft>
                      </a:pPr>
                      <a:r>
                        <a:rPr lang="en-US" sz="1400" dirty="0">
                          <a:effectLst/>
                          <a:latin typeface="Calibri"/>
                          <a:ea typeface="Calibri"/>
                          <a:cs typeface="Times New Roman"/>
                        </a:rPr>
                        <a:t> 66.08</a:t>
                      </a:r>
                    </a:p>
                  </a:txBody>
                  <a:tcPr marL="68580" marR="68580" marT="0" marB="0" anchor="ctr"/>
                </a:tc>
              </a:tr>
              <a:tr h="370840">
                <a:tc>
                  <a:txBody>
                    <a:bodyPr/>
                    <a:lstStyle/>
                    <a:p>
                      <a:pPr marL="0" marR="0">
                        <a:lnSpc>
                          <a:spcPct val="115000"/>
                        </a:lnSpc>
                        <a:spcBef>
                          <a:spcPts val="0"/>
                        </a:spcBef>
                        <a:spcAft>
                          <a:spcPts val="0"/>
                        </a:spcAft>
                      </a:pPr>
                      <a:r>
                        <a:rPr lang="en-US" sz="1400" dirty="0" smtClean="0">
                          <a:effectLst/>
                          <a:latin typeface="Calibri"/>
                          <a:ea typeface="Calibri"/>
                          <a:cs typeface="Times New Roman"/>
                        </a:rPr>
                        <a:t>Total </a:t>
                      </a:r>
                      <a:endParaRPr lang="en-US" sz="14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b="1" dirty="0">
                          <a:solidFill>
                            <a:srgbClr val="000000"/>
                          </a:solidFill>
                          <a:effectLst/>
                          <a:latin typeface="Calibri"/>
                          <a:ea typeface="Calibri"/>
                          <a:cs typeface="Calibri"/>
                        </a:rPr>
                        <a:t>554.22</a:t>
                      </a:r>
                      <a:endParaRPr lang="en-US" sz="18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800" b="1" dirty="0">
                          <a:solidFill>
                            <a:srgbClr val="000000"/>
                          </a:solidFill>
                          <a:effectLst/>
                          <a:latin typeface="Calibri"/>
                          <a:ea typeface="Calibri"/>
                          <a:cs typeface="Calibri"/>
                        </a:rPr>
                        <a:t>669.86</a:t>
                      </a:r>
                      <a:endParaRPr lang="en-US" sz="18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800" b="1">
                          <a:solidFill>
                            <a:srgbClr val="000000"/>
                          </a:solidFill>
                          <a:effectLst/>
                          <a:latin typeface="Calibri"/>
                          <a:ea typeface="Calibri"/>
                          <a:cs typeface="Calibri"/>
                        </a:rPr>
                        <a:t>830.46</a:t>
                      </a:r>
                      <a:endParaRPr lang="en-US" sz="18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800" b="1" dirty="0">
                          <a:solidFill>
                            <a:srgbClr val="000000"/>
                          </a:solidFill>
                          <a:effectLst/>
                          <a:latin typeface="Calibri"/>
                          <a:ea typeface="Calibri"/>
                          <a:cs typeface="Calibri"/>
                        </a:rPr>
                        <a:t>860.65</a:t>
                      </a:r>
                      <a:endParaRPr lang="en-US" sz="1800" dirty="0">
                        <a:effectLst/>
                        <a:latin typeface="Calibri"/>
                        <a:ea typeface="Calibri"/>
                        <a:cs typeface="Times New Roman"/>
                      </a:endParaRPr>
                    </a:p>
                  </a:txBody>
                  <a:tcPr marL="68580" marR="68580" marT="0" marB="0" anchor="ctr"/>
                </a:tc>
              </a:tr>
            </a:tbl>
          </a:graphicData>
        </a:graphic>
      </p:graphicFrame>
    </p:spTree>
    <p:extLst>
      <p:ext uri="{BB962C8B-B14F-4D97-AF65-F5344CB8AC3E}">
        <p14:creationId xmlns:p14="http://schemas.microsoft.com/office/powerpoint/2010/main" val="1688214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Port-Wise Cost of Dredging in 11th Plan  </a:t>
            </a:r>
            <a:endParaRPr lang="en-US" dirty="0"/>
          </a:p>
        </p:txBody>
      </p:sp>
      <p:sp>
        <p:nvSpPr>
          <p:cNvPr id="3" name="Content Placeholder 2"/>
          <p:cNvSpPr>
            <a:spLocks noGrp="1"/>
          </p:cNvSpPr>
          <p:nvPr>
            <p:ph idx="1"/>
          </p:nvPr>
        </p:nvSpPr>
        <p:spPr/>
        <p:txBody>
          <a:bodyPr>
            <a:normAutofit/>
          </a:bodyPr>
          <a:lstStyle/>
          <a:p>
            <a:r>
              <a:rPr lang="en-US" sz="2000" dirty="0"/>
              <a:t>Separate expenditure figures for capital and maintenance dredging were not readily available. A rough indicator of the expenditure on capital dredging in the 11</a:t>
            </a:r>
            <a:r>
              <a:rPr lang="en-US" sz="2000" baseline="30000" dirty="0"/>
              <a:t>th</a:t>
            </a:r>
            <a:r>
              <a:rPr lang="en-US" sz="2000" dirty="0"/>
              <a:t> Plan can be obtained by assuming the dredging expenditure in 2011-12 to be the same as 2010-11 and then taking the pro rata based on quantity of capital dredging as a proportion of total dredging which comes to </a:t>
            </a:r>
            <a:r>
              <a:rPr lang="en-US" sz="2000"/>
              <a:t>nearly </a:t>
            </a:r>
            <a:r>
              <a:rPr lang="en-US" sz="2000" smtClean="0"/>
              <a:t>1008 </a:t>
            </a:r>
            <a:r>
              <a:rPr lang="en-US" sz="2000" dirty="0" err="1"/>
              <a:t>crores</a:t>
            </a:r>
            <a:r>
              <a:rPr lang="en-US" sz="2000" dirty="0"/>
              <a:t> (Out of total estimated expenditure on dredging of </a:t>
            </a:r>
            <a:r>
              <a:rPr lang="en-US" sz="2000" dirty="0" smtClean="0"/>
              <a:t>3775 </a:t>
            </a:r>
            <a:r>
              <a:rPr lang="en-US" sz="2000" dirty="0" err="1"/>
              <a:t>crores</a:t>
            </a:r>
            <a:r>
              <a:rPr lang="en-US" sz="2000" dirty="0" smtClean="0"/>
              <a:t>).</a:t>
            </a:r>
          </a:p>
          <a:p>
            <a:r>
              <a:rPr lang="en-US" sz="2000" dirty="0" smtClean="0"/>
              <a:t>Maximum dredging expenditure is incurred at Kolkata/</a:t>
            </a:r>
            <a:r>
              <a:rPr lang="en-US" sz="2000" dirty="0" err="1" smtClean="0"/>
              <a:t>Haldia</a:t>
            </a:r>
            <a:r>
              <a:rPr lang="en-US" sz="2000" dirty="0" smtClean="0"/>
              <a:t>. </a:t>
            </a:r>
            <a:r>
              <a:rPr lang="en-US" sz="2000" dirty="0"/>
              <a:t>Kolkata port has another dredging related expenditure which is called River Running (RR) Scheme on which the 11</a:t>
            </a:r>
            <a:r>
              <a:rPr lang="en-US" sz="2000" baseline="30000" dirty="0"/>
              <a:t>th</a:t>
            </a:r>
            <a:r>
              <a:rPr lang="en-US" sz="2000" dirty="0"/>
              <a:t> plan outlay was 375 </a:t>
            </a:r>
            <a:r>
              <a:rPr lang="en-US" sz="2000" dirty="0" err="1"/>
              <a:t>crores</a:t>
            </a:r>
            <a:r>
              <a:rPr lang="en-US" sz="2000" dirty="0"/>
              <a:t> (provided under GBS) but the expenditure was nil. </a:t>
            </a:r>
            <a:endParaRPr lang="en-US" sz="2000" dirty="0" smtClean="0"/>
          </a:p>
          <a:p>
            <a:r>
              <a:rPr lang="en-US" sz="2000" dirty="0" smtClean="0"/>
              <a:t>GBS </a:t>
            </a:r>
            <a:r>
              <a:rPr lang="en-US" sz="2000" dirty="0"/>
              <a:t>support was extended to Cochin port to the extent of 80.44 </a:t>
            </a:r>
            <a:r>
              <a:rPr lang="en-US" sz="2000" dirty="0" err="1"/>
              <a:t>crores</a:t>
            </a:r>
            <a:r>
              <a:rPr lang="en-US" sz="2000" dirty="0"/>
              <a:t> and 149.75 </a:t>
            </a:r>
            <a:r>
              <a:rPr lang="en-US" sz="2000" dirty="0" err="1"/>
              <a:t>crores</a:t>
            </a:r>
            <a:r>
              <a:rPr lang="en-US" sz="2000" dirty="0"/>
              <a:t> in 2009-10 and 2010-11. </a:t>
            </a:r>
          </a:p>
          <a:p>
            <a:endParaRPr lang="en-US" sz="2000" dirty="0"/>
          </a:p>
        </p:txBody>
      </p:sp>
    </p:spTree>
    <p:extLst>
      <p:ext uri="{BB962C8B-B14F-4D97-AF65-F5344CB8AC3E}">
        <p14:creationId xmlns:p14="http://schemas.microsoft.com/office/powerpoint/2010/main" val="3823020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Targets for Dredging for the 12</a:t>
            </a:r>
            <a:r>
              <a:rPr lang="en-US" baseline="30000" dirty="0" smtClean="0"/>
              <a:t>th</a:t>
            </a:r>
            <a:r>
              <a:rPr lang="en-US" dirty="0" smtClean="0"/>
              <a:t> Plan : Major Ports</a:t>
            </a:r>
            <a:br>
              <a:rPr lang="en-US" dirty="0" smtClean="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29446304"/>
              </p:ext>
            </p:extLst>
          </p:nvPr>
        </p:nvGraphicFramePr>
        <p:xfrm>
          <a:off x="457200" y="1600200"/>
          <a:ext cx="8229600" cy="1112520"/>
        </p:xfrm>
        <a:graphic>
          <a:graphicData uri="http://schemas.openxmlformats.org/drawingml/2006/table">
            <a:tbl>
              <a:tblPr firstRow="1" bandRow="1">
                <a:tableStyleId>{5C22544A-7EE6-4342-B048-85BDC9FD1C3A}</a:tableStyleId>
              </a:tblPr>
              <a:tblGrid>
                <a:gridCol w="2743200"/>
                <a:gridCol w="2743200"/>
                <a:gridCol w="2743200"/>
              </a:tblGrid>
              <a:tr h="370840">
                <a:tc gridSpan="3">
                  <a:txBody>
                    <a:bodyPr/>
                    <a:lstStyle/>
                    <a:p>
                      <a:pPr algn="ctr"/>
                      <a:r>
                        <a:rPr lang="en-US" dirty="0" smtClean="0"/>
                        <a:t>Targets for Dredging for the 12</a:t>
                      </a:r>
                      <a:r>
                        <a:rPr lang="en-US" baseline="30000" dirty="0" smtClean="0"/>
                        <a:t>th</a:t>
                      </a:r>
                      <a:r>
                        <a:rPr lang="en-US" dirty="0" smtClean="0"/>
                        <a:t> Plan : Major Ports (Million Cubic </a:t>
                      </a:r>
                      <a:r>
                        <a:rPr lang="en-US" dirty="0" err="1" smtClean="0"/>
                        <a:t>Metres</a:t>
                      </a:r>
                      <a:r>
                        <a:rPr lang="en-US" dirty="0" smtClean="0"/>
                        <a:t>)</a:t>
                      </a:r>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pPr algn="ctr"/>
                      <a:r>
                        <a:rPr lang="en-US" dirty="0" smtClean="0"/>
                        <a:t>Capital </a:t>
                      </a:r>
                      <a:endParaRPr lang="en-US" dirty="0"/>
                    </a:p>
                  </a:txBody>
                  <a:tcPr/>
                </a:tc>
                <a:tc>
                  <a:txBody>
                    <a:bodyPr/>
                    <a:lstStyle/>
                    <a:p>
                      <a:pPr algn="ctr"/>
                      <a:r>
                        <a:rPr lang="en-US" dirty="0" smtClean="0"/>
                        <a:t>Maintenance </a:t>
                      </a:r>
                      <a:endParaRPr lang="en-US" dirty="0"/>
                    </a:p>
                  </a:txBody>
                  <a:tcPr/>
                </a:tc>
                <a:tc>
                  <a:txBody>
                    <a:bodyPr/>
                    <a:lstStyle/>
                    <a:p>
                      <a:pPr algn="ctr"/>
                      <a:r>
                        <a:rPr lang="en-US" dirty="0" smtClean="0"/>
                        <a:t>Total</a:t>
                      </a:r>
                      <a:endParaRPr lang="en-US" dirty="0"/>
                    </a:p>
                  </a:txBody>
                  <a:tcPr/>
                </a:tc>
              </a:tr>
              <a:tr h="370840">
                <a:tc>
                  <a:txBody>
                    <a:bodyPr/>
                    <a:lstStyle/>
                    <a:p>
                      <a:pPr algn="ctr"/>
                      <a:r>
                        <a:rPr lang="en-US" dirty="0" smtClean="0"/>
                        <a:t>221.11</a:t>
                      </a:r>
                      <a:endParaRPr lang="en-US" dirty="0"/>
                    </a:p>
                  </a:txBody>
                  <a:tcPr/>
                </a:tc>
                <a:tc>
                  <a:txBody>
                    <a:bodyPr/>
                    <a:lstStyle/>
                    <a:p>
                      <a:pPr algn="ctr"/>
                      <a:r>
                        <a:rPr lang="en-US" dirty="0" smtClean="0"/>
                        <a:t>404.35</a:t>
                      </a:r>
                      <a:endParaRPr lang="en-US" dirty="0"/>
                    </a:p>
                  </a:txBody>
                  <a:tcPr/>
                </a:tc>
                <a:tc>
                  <a:txBody>
                    <a:bodyPr/>
                    <a:lstStyle/>
                    <a:p>
                      <a:pPr algn="ctr"/>
                      <a:r>
                        <a:rPr lang="en-US" dirty="0" smtClean="0"/>
                        <a:t>625.46</a:t>
                      </a:r>
                      <a:endParaRPr lang="en-US" dirty="0"/>
                    </a:p>
                  </a:txBody>
                  <a:tcPr/>
                </a:tc>
              </a:tr>
            </a:tbl>
          </a:graphicData>
        </a:graphic>
      </p:graphicFrame>
      <p:sp>
        <p:nvSpPr>
          <p:cNvPr id="5" name="Rectangle 4"/>
          <p:cNvSpPr/>
          <p:nvPr/>
        </p:nvSpPr>
        <p:spPr>
          <a:xfrm>
            <a:off x="609600" y="3200400"/>
            <a:ext cx="8305800" cy="2677656"/>
          </a:xfrm>
          <a:prstGeom prst="rect">
            <a:avLst/>
          </a:prstGeom>
        </p:spPr>
        <p:txBody>
          <a:bodyPr wrap="square">
            <a:spAutoFit/>
          </a:bodyPr>
          <a:lstStyle/>
          <a:p>
            <a:r>
              <a:rPr lang="en-US" sz="2400" dirty="0" smtClean="0"/>
              <a:t>This shows that the capital dredging requirement projected in 12</a:t>
            </a:r>
            <a:r>
              <a:rPr lang="en-US" sz="2400" baseline="30000" dirty="0" smtClean="0"/>
              <a:t>th</a:t>
            </a:r>
            <a:r>
              <a:rPr lang="en-US" sz="2400" dirty="0" smtClean="0"/>
              <a:t> plan is less than the target for the 11</a:t>
            </a:r>
            <a:r>
              <a:rPr lang="en-US" sz="2400" baseline="30000" dirty="0" smtClean="0"/>
              <a:t>th</a:t>
            </a:r>
            <a:r>
              <a:rPr lang="en-US" sz="2400" dirty="0" smtClean="0"/>
              <a:t> plan (292.28) but more than the achievements of the 11</a:t>
            </a:r>
            <a:r>
              <a:rPr lang="en-US" sz="2400" baseline="30000" dirty="0" smtClean="0"/>
              <a:t>th</a:t>
            </a:r>
            <a:r>
              <a:rPr lang="en-US" sz="2400" dirty="0" smtClean="0"/>
              <a:t> plan (95.36).  The 12</a:t>
            </a:r>
            <a:r>
              <a:rPr lang="en-US" sz="2400" baseline="30000" dirty="0" smtClean="0"/>
              <a:t>th</a:t>
            </a:r>
            <a:r>
              <a:rPr lang="en-US" sz="2400" dirty="0" smtClean="0"/>
              <a:t> plan dredging target if achieved will enable all the major ports (except Kolkata) to handle vessels with 14 </a:t>
            </a:r>
            <a:r>
              <a:rPr lang="en-US" sz="2400" dirty="0" err="1" smtClean="0"/>
              <a:t>mtr</a:t>
            </a:r>
            <a:r>
              <a:rPr lang="en-US" sz="2400" dirty="0" smtClean="0"/>
              <a:t> draft at the end of the 12</a:t>
            </a:r>
            <a:r>
              <a:rPr lang="en-US" sz="2400" baseline="30000" dirty="0" smtClean="0"/>
              <a:t>th</a:t>
            </a:r>
            <a:r>
              <a:rPr lang="en-US" sz="2400" dirty="0" smtClean="0"/>
              <a:t> plan period. </a:t>
            </a:r>
          </a:p>
          <a:p>
            <a:r>
              <a:rPr lang="en-US" sz="2400" dirty="0" smtClean="0"/>
              <a:t> </a:t>
            </a:r>
            <a:endParaRPr lang="en-US" sz="2400" dirty="0"/>
          </a:p>
        </p:txBody>
      </p:sp>
    </p:spTree>
    <p:extLst>
      <p:ext uri="{BB962C8B-B14F-4D97-AF65-F5344CB8AC3E}">
        <p14:creationId xmlns:p14="http://schemas.microsoft.com/office/powerpoint/2010/main" val="2211948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05800" cy="1265238"/>
          </a:xfrm>
        </p:spPr>
        <p:txBody>
          <a:bodyPr>
            <a:normAutofit/>
          </a:bodyPr>
          <a:lstStyle/>
          <a:p>
            <a:pPr algn="l"/>
            <a:r>
              <a:rPr lang="en-US" sz="3200" dirty="0" smtClean="0"/>
              <a:t>Projections of Dredging at Major Ports: 12</a:t>
            </a:r>
            <a:r>
              <a:rPr lang="en-US" sz="3200" baseline="30000" dirty="0" smtClean="0"/>
              <a:t>th</a:t>
            </a:r>
            <a:r>
              <a:rPr lang="en-US" sz="3200" dirty="0" smtClean="0"/>
              <a:t> Plan</a:t>
            </a:r>
            <a:br>
              <a:rPr lang="en-US" sz="3200" dirty="0" smtClean="0"/>
            </a:b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86067263"/>
              </p:ext>
            </p:extLst>
          </p:nvPr>
        </p:nvGraphicFramePr>
        <p:xfrm>
          <a:off x="533400" y="1066800"/>
          <a:ext cx="8229600" cy="5712460"/>
        </p:xfrm>
        <a:graphic>
          <a:graphicData uri="http://schemas.openxmlformats.org/drawingml/2006/table">
            <a:tbl>
              <a:tblPr firstRow="1" bandRow="1">
                <a:tableStyleId>{5C22544A-7EE6-4342-B048-85BDC9FD1C3A}</a:tableStyleId>
              </a:tblPr>
              <a:tblGrid>
                <a:gridCol w="1028700"/>
                <a:gridCol w="1028700"/>
                <a:gridCol w="1143000"/>
                <a:gridCol w="914400"/>
                <a:gridCol w="1028700"/>
                <a:gridCol w="1181100"/>
                <a:gridCol w="876300"/>
                <a:gridCol w="1028700"/>
              </a:tblGrid>
              <a:tr h="370840">
                <a:tc>
                  <a:txBody>
                    <a:bodyPr/>
                    <a:lstStyle/>
                    <a:p>
                      <a:r>
                        <a:rPr lang="en-US" dirty="0" smtClean="0"/>
                        <a:t>Port</a:t>
                      </a:r>
                      <a:endParaRPr lang="en-US" dirty="0"/>
                    </a:p>
                  </a:txBody>
                  <a:tcPr/>
                </a:tc>
                <a:tc gridSpan="2">
                  <a:txBody>
                    <a:bodyPr/>
                    <a:lstStyle/>
                    <a:p>
                      <a:r>
                        <a:rPr lang="en-US" dirty="0" err="1" smtClean="0"/>
                        <a:t>Qty</a:t>
                      </a:r>
                      <a:r>
                        <a:rPr lang="en-US" dirty="0" smtClean="0"/>
                        <a:t> </a:t>
                      </a:r>
                      <a:r>
                        <a:rPr lang="en-US" dirty="0" err="1" smtClean="0"/>
                        <a:t>Dredg</a:t>
                      </a:r>
                      <a:r>
                        <a:rPr lang="en-US" baseline="0" dirty="0" smtClean="0"/>
                        <a:t> </a:t>
                      </a:r>
                      <a:r>
                        <a:rPr lang="en-US" baseline="0" dirty="0" err="1" smtClean="0"/>
                        <a:t>Rqd</a:t>
                      </a:r>
                      <a:r>
                        <a:rPr lang="en-US" baseline="0" dirty="0" smtClean="0"/>
                        <a:t> MCM</a:t>
                      </a:r>
                      <a:endParaRPr lang="en-US" dirty="0"/>
                    </a:p>
                  </a:txBody>
                  <a:tcPr/>
                </a:tc>
                <a:tc hMerge="1">
                  <a:txBody>
                    <a:bodyPr/>
                    <a:lstStyle/>
                    <a:p>
                      <a:endParaRPr lang="en-US" dirty="0"/>
                    </a:p>
                  </a:txBody>
                  <a:tcPr/>
                </a:tc>
                <a:tc gridSpan="3">
                  <a:txBody>
                    <a:bodyPr/>
                    <a:lstStyle/>
                    <a:p>
                      <a:r>
                        <a:rPr lang="en-US" dirty="0" smtClean="0"/>
                        <a:t>Fund</a:t>
                      </a:r>
                      <a:r>
                        <a:rPr lang="en-US" baseline="0" dirty="0" smtClean="0"/>
                        <a:t> </a:t>
                      </a:r>
                      <a:r>
                        <a:rPr lang="en-US" baseline="0" dirty="0" err="1" smtClean="0"/>
                        <a:t>Rqd</a:t>
                      </a:r>
                      <a:r>
                        <a:rPr lang="en-US" baseline="0" dirty="0" smtClean="0"/>
                        <a:t> Capital </a:t>
                      </a:r>
                      <a:r>
                        <a:rPr lang="en-US" baseline="0" dirty="0" err="1" smtClean="0"/>
                        <a:t>Dredg</a:t>
                      </a:r>
                      <a:r>
                        <a:rPr lang="en-US" baseline="0" dirty="0" smtClean="0"/>
                        <a:t>, </a:t>
                      </a:r>
                      <a:r>
                        <a:rPr lang="en-US" baseline="0" dirty="0" err="1" smtClean="0"/>
                        <a:t>Rs</a:t>
                      </a:r>
                      <a:r>
                        <a:rPr lang="en-US" baseline="0" dirty="0" smtClean="0"/>
                        <a:t> Cr</a:t>
                      </a:r>
                      <a:endParaRPr lang="en-US" dirty="0"/>
                    </a:p>
                  </a:txBody>
                  <a:tcPr/>
                </a:tc>
                <a:tc hMerge="1">
                  <a:txBody>
                    <a:bodyPr/>
                    <a:lstStyle/>
                    <a:p>
                      <a:endParaRPr lang="en-US" dirty="0"/>
                    </a:p>
                  </a:txBody>
                  <a:tcPr/>
                </a:tc>
                <a:tc hMerge="1">
                  <a:txBody>
                    <a:bodyPr/>
                    <a:lstStyle/>
                    <a:p>
                      <a:endParaRPr lang="en-US" dirty="0"/>
                    </a:p>
                  </a:txBody>
                  <a:tcPr/>
                </a:tc>
                <a:tc>
                  <a:txBody>
                    <a:bodyPr/>
                    <a:lstStyle/>
                    <a:p>
                      <a:r>
                        <a:rPr lang="en-US" dirty="0" smtClean="0"/>
                        <a:t>Total</a:t>
                      </a:r>
                      <a:endParaRPr lang="en-US" dirty="0"/>
                    </a:p>
                  </a:txBody>
                  <a:tcPr/>
                </a:tc>
                <a:tc>
                  <a:txBody>
                    <a:bodyPr/>
                    <a:lstStyle/>
                    <a:p>
                      <a:r>
                        <a:rPr lang="en-US" dirty="0" smtClean="0"/>
                        <a:t>R &amp; S</a:t>
                      </a:r>
                      <a:endParaRPr lang="en-US" dirty="0"/>
                    </a:p>
                  </a:txBody>
                  <a:tcPr/>
                </a:tc>
              </a:tr>
              <a:tr h="314960">
                <a:tc>
                  <a:txBody>
                    <a:bodyPr/>
                    <a:lstStyle/>
                    <a:p>
                      <a:endParaRPr lang="en-US" dirty="0"/>
                    </a:p>
                  </a:txBody>
                  <a:tcPr/>
                </a:tc>
                <a:tc>
                  <a:txBody>
                    <a:bodyPr/>
                    <a:lstStyle/>
                    <a:p>
                      <a:r>
                        <a:rPr lang="en-US" dirty="0" smtClean="0"/>
                        <a:t>Cap</a:t>
                      </a:r>
                      <a:endParaRPr lang="en-US" dirty="0"/>
                    </a:p>
                  </a:txBody>
                  <a:tcPr/>
                </a:tc>
                <a:tc>
                  <a:txBody>
                    <a:bodyPr/>
                    <a:lstStyle/>
                    <a:p>
                      <a:r>
                        <a:rPr lang="en-US" dirty="0" err="1" smtClean="0"/>
                        <a:t>Maint</a:t>
                      </a:r>
                      <a:endParaRPr lang="en-US" dirty="0"/>
                    </a:p>
                  </a:txBody>
                  <a:tcPr/>
                </a:tc>
                <a:tc>
                  <a:txBody>
                    <a:bodyPr/>
                    <a:lstStyle/>
                    <a:p>
                      <a:r>
                        <a:rPr lang="en-US" dirty="0" smtClean="0"/>
                        <a:t>IR</a:t>
                      </a:r>
                      <a:endParaRPr lang="en-US" dirty="0"/>
                    </a:p>
                  </a:txBody>
                  <a:tcPr/>
                </a:tc>
                <a:tc>
                  <a:txBody>
                    <a:bodyPr/>
                    <a:lstStyle/>
                    <a:p>
                      <a:r>
                        <a:rPr lang="en-US" dirty="0" smtClean="0"/>
                        <a:t>GBS</a:t>
                      </a:r>
                      <a:endParaRPr lang="en-US" dirty="0"/>
                    </a:p>
                  </a:txBody>
                  <a:tcPr/>
                </a:tc>
                <a:tc>
                  <a:txBody>
                    <a:bodyPr/>
                    <a:lstStyle/>
                    <a:p>
                      <a:r>
                        <a:rPr lang="en-US" dirty="0" smtClean="0"/>
                        <a:t>EBR</a:t>
                      </a:r>
                      <a:endParaRPr lang="en-US" dirty="0"/>
                    </a:p>
                  </a:txBody>
                  <a:tcPr/>
                </a:tc>
                <a:tc>
                  <a:txBody>
                    <a:bodyPr/>
                    <a:lstStyle/>
                    <a:p>
                      <a:endParaRPr lang="en-US" dirty="0"/>
                    </a:p>
                  </a:txBody>
                  <a:tcPr/>
                </a:tc>
                <a:tc>
                  <a:txBody>
                    <a:bodyPr/>
                    <a:lstStyle/>
                    <a:p>
                      <a:endParaRPr lang="en-US"/>
                    </a:p>
                  </a:txBody>
                  <a:tcPr/>
                </a:tc>
              </a:tr>
              <a:tr h="370840">
                <a:tc>
                  <a:txBody>
                    <a:bodyPr/>
                    <a:lstStyle/>
                    <a:p>
                      <a:pPr marL="0" marR="0" algn="ctr">
                        <a:lnSpc>
                          <a:spcPct val="115000"/>
                        </a:lnSpc>
                        <a:spcBef>
                          <a:spcPts val="0"/>
                        </a:spcBef>
                        <a:spcAft>
                          <a:spcPts val="0"/>
                        </a:spcAft>
                      </a:pPr>
                      <a:r>
                        <a:rPr lang="en-US" sz="1000" dirty="0" err="1" smtClean="0">
                          <a:effectLst/>
                          <a:latin typeface="Calibri"/>
                          <a:ea typeface="Calibri"/>
                          <a:cs typeface="Times New Roman"/>
                        </a:rPr>
                        <a:t>Kolkataa</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20.88</a:t>
                      </a: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111.00</a:t>
                      </a: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0</a:t>
                      </a: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1020.22</a:t>
                      </a: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0</a:t>
                      </a: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1020.22</a:t>
                      </a: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1072.64</a:t>
                      </a:r>
                    </a:p>
                  </a:txBody>
                  <a:tcPr marL="68580" marR="68580" marT="0" marB="0" anchor="ctr"/>
                </a:tc>
              </a:tr>
              <a:tr h="370840">
                <a:tc>
                  <a:txBody>
                    <a:bodyPr/>
                    <a:lstStyle/>
                    <a:p>
                      <a:pPr marL="0" marR="0" algn="ctr">
                        <a:lnSpc>
                          <a:spcPct val="115000"/>
                        </a:lnSpc>
                        <a:spcBef>
                          <a:spcPts val="0"/>
                        </a:spcBef>
                        <a:spcAft>
                          <a:spcPts val="0"/>
                        </a:spcAft>
                      </a:pPr>
                      <a:r>
                        <a:rPr lang="en-US" sz="1000" dirty="0" err="1">
                          <a:effectLst/>
                          <a:latin typeface="Calibri"/>
                          <a:ea typeface="Calibri"/>
                          <a:cs typeface="Times New Roman"/>
                        </a:rPr>
                        <a:t>Paradeep</a:t>
                      </a:r>
                      <a:r>
                        <a:rPr lang="en-US" sz="1000" dirty="0">
                          <a:effectLst/>
                          <a:latin typeface="Calibri"/>
                          <a:ea typeface="Calibri"/>
                          <a:cs typeface="Times New Roman"/>
                        </a:rPr>
                        <a:t> </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14.85</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30.0</a:t>
                      </a: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45.80</a:t>
                      </a: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93</a:t>
                      </a: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0</a:t>
                      </a: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138.80</a:t>
                      </a: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1357.97</a:t>
                      </a:r>
                    </a:p>
                  </a:txBody>
                  <a:tcPr marL="68580" marR="68580" marT="0" marB="0" anchor="ctr"/>
                </a:tc>
              </a:tr>
              <a:tr h="370840">
                <a:tc>
                  <a:txBody>
                    <a:bodyPr/>
                    <a:lstStyle/>
                    <a:p>
                      <a:pPr marL="0" marR="0" algn="ctr">
                        <a:lnSpc>
                          <a:spcPct val="115000"/>
                        </a:lnSpc>
                        <a:spcBef>
                          <a:spcPts val="0"/>
                        </a:spcBef>
                        <a:spcAft>
                          <a:spcPts val="0"/>
                        </a:spcAft>
                      </a:pPr>
                      <a:r>
                        <a:rPr lang="en-US" sz="1000" dirty="0">
                          <a:effectLst/>
                          <a:latin typeface="Calibri"/>
                          <a:ea typeface="Calibri"/>
                          <a:cs typeface="Times New Roman"/>
                        </a:rPr>
                        <a:t>Vishakhapatnam </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15.35</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   3.75</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869.91</a:t>
                      </a: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0</a:t>
                      </a: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0</a:t>
                      </a: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869.91</a:t>
                      </a: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279.13</a:t>
                      </a:r>
                    </a:p>
                  </a:txBody>
                  <a:tcPr marL="68580" marR="68580" marT="0" marB="0" anchor="ctr"/>
                </a:tc>
              </a:tr>
              <a:tr h="370840">
                <a:tc>
                  <a:txBody>
                    <a:bodyPr/>
                    <a:lstStyle/>
                    <a:p>
                      <a:pPr marL="0" marR="0" algn="ctr">
                        <a:lnSpc>
                          <a:spcPct val="115000"/>
                        </a:lnSpc>
                        <a:spcBef>
                          <a:spcPts val="0"/>
                        </a:spcBef>
                        <a:spcAft>
                          <a:spcPts val="0"/>
                        </a:spcAft>
                      </a:pPr>
                      <a:r>
                        <a:rPr lang="en-US" sz="1000">
                          <a:effectLst/>
                          <a:latin typeface="Calibri"/>
                          <a:ea typeface="Calibri"/>
                          <a:cs typeface="Times New Roman"/>
                        </a:rPr>
                        <a:t>Ennore Port</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17.50</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3.0</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0</a:t>
                      </a: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570</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30</a:t>
                      </a: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600</a:t>
                      </a: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226.89</a:t>
                      </a:r>
                    </a:p>
                  </a:txBody>
                  <a:tcPr marL="68580" marR="68580" marT="0" marB="0" anchor="ctr"/>
                </a:tc>
              </a:tr>
              <a:tr h="370840">
                <a:tc>
                  <a:txBody>
                    <a:bodyPr/>
                    <a:lstStyle/>
                    <a:p>
                      <a:pPr marL="0" marR="0" algn="ctr">
                        <a:lnSpc>
                          <a:spcPct val="115000"/>
                        </a:lnSpc>
                        <a:spcBef>
                          <a:spcPts val="0"/>
                        </a:spcBef>
                        <a:spcAft>
                          <a:spcPts val="0"/>
                        </a:spcAft>
                      </a:pPr>
                      <a:r>
                        <a:rPr lang="en-US" sz="1000">
                          <a:effectLst/>
                          <a:latin typeface="Calibri"/>
                          <a:ea typeface="Calibri"/>
                          <a:cs typeface="Times New Roman"/>
                        </a:rPr>
                        <a:t>Chennai Port</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16.65</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6.0</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70</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73</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0</a:t>
                      </a: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143</a:t>
                      </a: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1121.69</a:t>
                      </a:r>
                    </a:p>
                  </a:txBody>
                  <a:tcPr marL="68580" marR="68580" marT="0" marB="0" anchor="ctr"/>
                </a:tc>
              </a:tr>
              <a:tr h="370840">
                <a:tc>
                  <a:txBody>
                    <a:bodyPr/>
                    <a:lstStyle/>
                    <a:p>
                      <a:pPr marL="0" marR="0" algn="ctr">
                        <a:lnSpc>
                          <a:spcPct val="115000"/>
                        </a:lnSpc>
                        <a:spcBef>
                          <a:spcPts val="0"/>
                        </a:spcBef>
                        <a:spcAft>
                          <a:spcPts val="0"/>
                        </a:spcAft>
                      </a:pPr>
                      <a:r>
                        <a:rPr lang="en-US" sz="1000" dirty="0">
                          <a:effectLst/>
                          <a:latin typeface="Calibri"/>
                          <a:ea typeface="Calibri"/>
                          <a:cs typeface="Times New Roman"/>
                        </a:rPr>
                        <a:t>V. O. </a:t>
                      </a:r>
                      <a:r>
                        <a:rPr lang="en-US" sz="1000" dirty="0" err="1">
                          <a:effectLst/>
                          <a:latin typeface="Calibri"/>
                          <a:ea typeface="Calibri"/>
                          <a:cs typeface="Times New Roman"/>
                        </a:rPr>
                        <a:t>Chedambernaar</a:t>
                      </a:r>
                      <a:r>
                        <a:rPr lang="en-US" sz="1000" dirty="0">
                          <a:effectLst/>
                          <a:latin typeface="Calibri"/>
                          <a:ea typeface="Calibri"/>
                          <a:cs typeface="Times New Roman"/>
                        </a:rPr>
                        <a:t> </a:t>
                      </a:r>
                      <a:r>
                        <a:rPr lang="en-US" sz="1000" dirty="0" smtClean="0">
                          <a:effectLst/>
                          <a:latin typeface="Calibri"/>
                          <a:ea typeface="Calibri"/>
                          <a:cs typeface="Times New Roman"/>
                        </a:rPr>
                        <a:t>(</a:t>
                      </a:r>
                      <a:r>
                        <a:rPr lang="en-US" sz="1000" dirty="0" err="1">
                          <a:effectLst/>
                          <a:latin typeface="Calibri"/>
                          <a:ea typeface="Calibri"/>
                          <a:cs typeface="Times New Roman"/>
                        </a:rPr>
                        <a:t>Tuticorin</a:t>
                      </a:r>
                      <a:r>
                        <a:rPr lang="en-US" sz="1000" dirty="0">
                          <a:effectLst/>
                          <a:latin typeface="Calibri"/>
                          <a:ea typeface="Calibri"/>
                          <a:cs typeface="Times New Roman"/>
                        </a:rPr>
                        <a:t> Port) </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27.48</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971</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0</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1797</a:t>
                      </a: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2768</a:t>
                      </a: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423.69</a:t>
                      </a:r>
                    </a:p>
                  </a:txBody>
                  <a:tcPr marL="68580" marR="68580" marT="0" marB="0" anchor="ctr"/>
                </a:tc>
              </a:tr>
              <a:tr h="370840">
                <a:tc>
                  <a:txBody>
                    <a:bodyPr/>
                    <a:lstStyle/>
                    <a:p>
                      <a:pPr marL="0" marR="0" algn="ctr">
                        <a:lnSpc>
                          <a:spcPct val="115000"/>
                        </a:lnSpc>
                        <a:spcBef>
                          <a:spcPts val="0"/>
                        </a:spcBef>
                        <a:spcAft>
                          <a:spcPts val="0"/>
                        </a:spcAft>
                      </a:pPr>
                      <a:r>
                        <a:rPr lang="en-US" sz="1000" dirty="0" smtClean="0">
                          <a:effectLst/>
                          <a:latin typeface="Calibri"/>
                          <a:ea typeface="Calibri"/>
                          <a:cs typeface="Times New Roman"/>
                        </a:rPr>
                        <a:t>Cochin</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9.5</a:t>
                      </a: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90.0</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35</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210</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0</a:t>
                      </a: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245</a:t>
                      </a: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(-)380.74</a:t>
                      </a:r>
                    </a:p>
                  </a:txBody>
                  <a:tcPr marL="68580" marR="68580" marT="0" marB="0" anchor="ctr"/>
                </a:tc>
              </a:tr>
              <a:tr h="370840">
                <a:tc>
                  <a:txBody>
                    <a:bodyPr/>
                    <a:lstStyle/>
                    <a:p>
                      <a:pPr marL="0" marR="0" algn="ctr">
                        <a:lnSpc>
                          <a:spcPct val="115000"/>
                        </a:lnSpc>
                        <a:spcBef>
                          <a:spcPts val="0"/>
                        </a:spcBef>
                        <a:spcAft>
                          <a:spcPts val="0"/>
                        </a:spcAft>
                      </a:pPr>
                      <a:r>
                        <a:rPr lang="en-US" sz="1000" dirty="0">
                          <a:effectLst/>
                          <a:latin typeface="Calibri"/>
                          <a:ea typeface="Calibri"/>
                          <a:cs typeface="Times New Roman"/>
                        </a:rPr>
                        <a:t>New </a:t>
                      </a:r>
                      <a:r>
                        <a:rPr lang="en-US" sz="1000" dirty="0" smtClean="0">
                          <a:effectLst/>
                          <a:latin typeface="Calibri"/>
                          <a:ea typeface="Calibri"/>
                          <a:cs typeface="Times New Roman"/>
                        </a:rPr>
                        <a:t>Mangalore</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4.50</a:t>
                      </a: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30.50</a:t>
                      </a: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60</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330</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0</a:t>
                      </a: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390</a:t>
                      </a: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384.10</a:t>
                      </a:r>
                    </a:p>
                  </a:txBody>
                  <a:tcPr marL="68580" marR="68580" marT="0" marB="0" anchor="ctr"/>
                </a:tc>
              </a:tr>
              <a:tr h="370840">
                <a:tc>
                  <a:txBody>
                    <a:bodyPr/>
                    <a:lstStyle/>
                    <a:p>
                      <a:pPr marL="0" marR="0" algn="ctr">
                        <a:lnSpc>
                          <a:spcPct val="115000"/>
                        </a:lnSpc>
                        <a:spcBef>
                          <a:spcPts val="0"/>
                        </a:spcBef>
                        <a:spcAft>
                          <a:spcPts val="0"/>
                        </a:spcAft>
                      </a:pPr>
                      <a:r>
                        <a:rPr lang="en-US" sz="1000" dirty="0" err="1">
                          <a:effectLst/>
                          <a:latin typeface="Calibri"/>
                          <a:ea typeface="Calibri"/>
                          <a:cs typeface="Times New Roman"/>
                        </a:rPr>
                        <a:t>Marmurgao</a:t>
                      </a:r>
                      <a:r>
                        <a:rPr lang="en-US" sz="1000" dirty="0">
                          <a:effectLst/>
                          <a:latin typeface="Calibri"/>
                          <a:ea typeface="Calibri"/>
                          <a:cs typeface="Times New Roman"/>
                        </a:rPr>
                        <a:t> </a:t>
                      </a:r>
                      <a:r>
                        <a:rPr lang="en-US" sz="1000" dirty="0" smtClean="0">
                          <a:effectLst/>
                          <a:latin typeface="Calibri"/>
                          <a:ea typeface="Calibri"/>
                          <a:cs typeface="Times New Roman"/>
                        </a:rPr>
                        <a:t>Port</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14.0</a:t>
                      </a: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20.0</a:t>
                      </a: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15</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600</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0</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615</a:t>
                      </a: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154.79</a:t>
                      </a:r>
                    </a:p>
                  </a:txBody>
                  <a:tcPr marL="68580" marR="68580" marT="0" marB="0" anchor="ctr"/>
                </a:tc>
              </a:tr>
              <a:tr h="370840">
                <a:tc>
                  <a:txBody>
                    <a:bodyPr/>
                    <a:lstStyle/>
                    <a:p>
                      <a:pPr marL="0" marR="0" algn="ctr">
                        <a:lnSpc>
                          <a:spcPct val="115000"/>
                        </a:lnSpc>
                        <a:spcBef>
                          <a:spcPts val="0"/>
                        </a:spcBef>
                        <a:spcAft>
                          <a:spcPts val="0"/>
                        </a:spcAft>
                      </a:pPr>
                      <a:r>
                        <a:rPr lang="en-US" sz="1000">
                          <a:effectLst/>
                          <a:latin typeface="Calibri"/>
                          <a:ea typeface="Calibri"/>
                          <a:cs typeface="Times New Roman"/>
                        </a:rPr>
                        <a:t>JNPT</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54.75</a:t>
                      </a: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18.9</a:t>
                      </a: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1300</a:t>
                      </a: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0</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0</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1300</a:t>
                      </a: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2829.34</a:t>
                      </a:r>
                    </a:p>
                  </a:txBody>
                  <a:tcPr marL="68580" marR="68580" marT="0" marB="0" anchor="ctr"/>
                </a:tc>
              </a:tr>
              <a:tr h="370840">
                <a:tc>
                  <a:txBody>
                    <a:bodyPr/>
                    <a:lstStyle/>
                    <a:p>
                      <a:pPr marL="0" marR="0" algn="ctr">
                        <a:lnSpc>
                          <a:spcPct val="115000"/>
                        </a:lnSpc>
                        <a:spcBef>
                          <a:spcPts val="0"/>
                        </a:spcBef>
                        <a:spcAft>
                          <a:spcPts val="0"/>
                        </a:spcAft>
                      </a:pPr>
                      <a:r>
                        <a:rPr lang="en-US" sz="1000" dirty="0">
                          <a:effectLst/>
                          <a:latin typeface="Calibri"/>
                          <a:ea typeface="Calibri"/>
                          <a:cs typeface="Times New Roman"/>
                        </a:rPr>
                        <a:t>Mumbai </a:t>
                      </a:r>
                      <a:r>
                        <a:rPr lang="en-US" sz="1000" dirty="0" smtClean="0">
                          <a:effectLst/>
                          <a:latin typeface="Calibri"/>
                          <a:ea typeface="Calibri"/>
                          <a:cs typeface="Times New Roman"/>
                        </a:rPr>
                        <a:t>Port</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9.45</a:t>
                      </a: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21.5</a:t>
                      </a: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162</a:t>
                      </a: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0</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0</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162</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(-)380.36</a:t>
                      </a:r>
                    </a:p>
                  </a:txBody>
                  <a:tcPr marL="68580" marR="68580" marT="0" marB="0" anchor="ctr"/>
                </a:tc>
              </a:tr>
              <a:tr h="370840">
                <a:tc>
                  <a:txBody>
                    <a:bodyPr/>
                    <a:lstStyle/>
                    <a:p>
                      <a:pPr marL="0" marR="0" algn="ctr">
                        <a:lnSpc>
                          <a:spcPct val="115000"/>
                        </a:lnSpc>
                        <a:spcBef>
                          <a:spcPts val="0"/>
                        </a:spcBef>
                        <a:spcAft>
                          <a:spcPts val="0"/>
                        </a:spcAft>
                      </a:pPr>
                      <a:r>
                        <a:rPr lang="en-US" sz="1000">
                          <a:effectLst/>
                          <a:latin typeface="Calibri"/>
                          <a:ea typeface="Calibri"/>
                          <a:cs typeface="Times New Roman"/>
                        </a:rPr>
                        <a:t>Kandla Port Trust</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15.10</a:t>
                      </a: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45.50</a:t>
                      </a: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585</a:t>
                      </a: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0</a:t>
                      </a:r>
                    </a:p>
                  </a:txBody>
                  <a:tcPr marL="68580" marR="68580" marT="0" marB="0" anchor="ctr"/>
                </a:tc>
                <a:tc>
                  <a:txBody>
                    <a:bodyPr/>
                    <a:lstStyle/>
                    <a:p>
                      <a:pPr marL="0" marR="0" algn="ctr">
                        <a:lnSpc>
                          <a:spcPct val="115000"/>
                        </a:lnSpc>
                        <a:spcBef>
                          <a:spcPts val="0"/>
                        </a:spcBef>
                        <a:spcAft>
                          <a:spcPts val="0"/>
                        </a:spcAft>
                      </a:pPr>
                      <a:r>
                        <a:rPr lang="en-US" sz="1600">
                          <a:effectLst/>
                          <a:latin typeface="Calibri"/>
                          <a:ea typeface="Calibri"/>
                          <a:cs typeface="Times New Roman"/>
                        </a:rPr>
                        <a:t>0</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585</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780.78</a:t>
                      </a:r>
                    </a:p>
                  </a:txBody>
                  <a:tcPr marL="68580" marR="68580" marT="0" marB="0" anchor="ctr"/>
                </a:tc>
              </a:tr>
              <a:tr h="370840">
                <a:tc>
                  <a:txBody>
                    <a:bodyPr/>
                    <a:lstStyle/>
                    <a:p>
                      <a:pPr marL="0" marR="0" algn="ctr">
                        <a:lnSpc>
                          <a:spcPct val="115000"/>
                        </a:lnSpc>
                        <a:spcBef>
                          <a:spcPts val="0"/>
                        </a:spcBef>
                        <a:spcAft>
                          <a:spcPts val="0"/>
                        </a:spcAft>
                      </a:pPr>
                      <a:r>
                        <a:rPr lang="en-US" sz="1200" b="1">
                          <a:effectLst/>
                          <a:latin typeface="Calibri"/>
                          <a:ea typeface="Calibri"/>
                          <a:cs typeface="Times New Roman"/>
                        </a:rPr>
                        <a:t>Total</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b="1">
                          <a:effectLst/>
                          <a:latin typeface="Calibri"/>
                          <a:ea typeface="Calibri"/>
                          <a:cs typeface="Times New Roman"/>
                        </a:rPr>
                        <a:t>221.11</a:t>
                      </a:r>
                      <a:endParaRPr lang="en-US" sz="16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b="1" dirty="0">
                          <a:solidFill>
                            <a:srgbClr val="000000"/>
                          </a:solidFill>
                          <a:effectLst/>
                          <a:latin typeface="Calibri"/>
                          <a:ea typeface="Calibri"/>
                          <a:cs typeface="Calibri"/>
                        </a:rPr>
                        <a:t>404.25</a:t>
                      </a:r>
                      <a:endParaRPr lang="en-US" sz="16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b="1">
                          <a:solidFill>
                            <a:srgbClr val="000000"/>
                          </a:solidFill>
                          <a:effectLst/>
                          <a:latin typeface="Calibri"/>
                          <a:ea typeface="Calibri"/>
                          <a:cs typeface="Calibri"/>
                        </a:rPr>
                        <a:t>4113.71</a:t>
                      </a:r>
                      <a:endParaRPr lang="en-US" sz="16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b="1">
                          <a:solidFill>
                            <a:srgbClr val="000000"/>
                          </a:solidFill>
                          <a:effectLst/>
                          <a:latin typeface="Calibri"/>
                          <a:ea typeface="Calibri"/>
                          <a:cs typeface="Calibri"/>
                        </a:rPr>
                        <a:t>2896.22</a:t>
                      </a:r>
                      <a:endParaRPr lang="en-US" sz="16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b="1">
                          <a:solidFill>
                            <a:srgbClr val="000000"/>
                          </a:solidFill>
                          <a:effectLst/>
                          <a:latin typeface="Calibri"/>
                          <a:ea typeface="Calibri"/>
                          <a:cs typeface="Calibri"/>
                        </a:rPr>
                        <a:t>1827</a:t>
                      </a:r>
                      <a:endParaRPr lang="en-US" sz="16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b="1">
                          <a:solidFill>
                            <a:srgbClr val="000000"/>
                          </a:solidFill>
                          <a:effectLst/>
                          <a:latin typeface="Calibri"/>
                          <a:ea typeface="Calibri"/>
                          <a:cs typeface="Calibri"/>
                        </a:rPr>
                        <a:t>8836.93</a:t>
                      </a:r>
                      <a:endParaRPr lang="en-US" sz="16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b="1" dirty="0">
                          <a:solidFill>
                            <a:srgbClr val="000000"/>
                          </a:solidFill>
                          <a:effectLst/>
                          <a:latin typeface="Calibri"/>
                          <a:ea typeface="Calibri"/>
                          <a:cs typeface="Calibri"/>
                        </a:rPr>
                        <a:t>7869.92</a:t>
                      </a:r>
                      <a:endParaRPr lang="en-US" sz="1600" dirty="0">
                        <a:effectLst/>
                        <a:latin typeface="Calibri"/>
                        <a:ea typeface="Calibri"/>
                        <a:cs typeface="Times New Roman"/>
                      </a:endParaRPr>
                    </a:p>
                  </a:txBody>
                  <a:tcPr marL="68580" marR="68580" marT="0" marB="0" anchor="ctr"/>
                </a:tc>
              </a:tr>
            </a:tbl>
          </a:graphicData>
        </a:graphic>
      </p:graphicFrame>
    </p:spTree>
    <p:extLst>
      <p:ext uri="{BB962C8B-B14F-4D97-AF65-F5344CB8AC3E}">
        <p14:creationId xmlns:p14="http://schemas.microsoft.com/office/powerpoint/2010/main" val="1666558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Funds for Dredging </a:t>
            </a:r>
            <a:endParaRPr lang="en-US" dirty="0"/>
          </a:p>
        </p:txBody>
      </p:sp>
      <p:sp>
        <p:nvSpPr>
          <p:cNvPr id="3" name="Content Placeholder 2"/>
          <p:cNvSpPr>
            <a:spLocks noGrp="1"/>
          </p:cNvSpPr>
          <p:nvPr>
            <p:ph idx="1"/>
          </p:nvPr>
        </p:nvSpPr>
        <p:spPr/>
        <p:txBody>
          <a:bodyPr>
            <a:normAutofit/>
          </a:bodyPr>
          <a:lstStyle/>
          <a:p>
            <a:r>
              <a:rPr lang="en-US" sz="2000" dirty="0" smtClean="0"/>
              <a:t>The </a:t>
            </a:r>
            <a:r>
              <a:rPr lang="en-US" sz="2000" dirty="0"/>
              <a:t>total funding requirement for capital dredging at major ports is 8836.93 </a:t>
            </a:r>
            <a:r>
              <a:rPr lang="en-US" sz="2000" dirty="0" err="1"/>
              <a:t>crore</a:t>
            </a:r>
            <a:r>
              <a:rPr lang="en-US" sz="2000" dirty="0"/>
              <a:t> which is proposed to be funded to the extent of 4113.71 </a:t>
            </a:r>
            <a:r>
              <a:rPr lang="en-US" sz="2000" dirty="0" err="1"/>
              <a:t>crore</a:t>
            </a:r>
            <a:r>
              <a:rPr lang="en-US" sz="2000" dirty="0"/>
              <a:t> from internal generation, 2896.22 </a:t>
            </a:r>
            <a:r>
              <a:rPr lang="en-US" sz="2000" dirty="0" err="1"/>
              <a:t>crore</a:t>
            </a:r>
            <a:r>
              <a:rPr lang="en-US" sz="2000" dirty="0"/>
              <a:t> from GBS and 1827 </a:t>
            </a:r>
            <a:r>
              <a:rPr lang="en-US" sz="2000" dirty="0" err="1"/>
              <a:t>crore</a:t>
            </a:r>
            <a:r>
              <a:rPr lang="en-US" sz="2000" dirty="0"/>
              <a:t> from EBR</a:t>
            </a:r>
            <a:r>
              <a:rPr lang="en-US" sz="2000" dirty="0" smtClean="0"/>
              <a:t>.</a:t>
            </a:r>
          </a:p>
          <a:p>
            <a:pPr lvl="0"/>
            <a:r>
              <a:rPr lang="en-US" sz="2100" dirty="0"/>
              <a:t>The maximum funding is required at </a:t>
            </a:r>
            <a:r>
              <a:rPr lang="en-US" sz="2100" dirty="0" err="1"/>
              <a:t>Tuticurin</a:t>
            </a:r>
            <a:r>
              <a:rPr lang="en-US" sz="2100" dirty="0"/>
              <a:t> port which is proposed to be financed by internal revenue and EBR; at JNPT the entire funding is proposed to be met from internal generation.  GBS requirement of 1020 </a:t>
            </a:r>
            <a:r>
              <a:rPr lang="en-US" sz="2100" dirty="0" err="1"/>
              <a:t>crore</a:t>
            </a:r>
            <a:r>
              <a:rPr lang="en-US" sz="2100" dirty="0"/>
              <a:t>  has been projected for the River Running scheme at Kolkata/</a:t>
            </a:r>
            <a:r>
              <a:rPr lang="en-US" sz="2100" dirty="0" err="1"/>
              <a:t>Haldia</a:t>
            </a:r>
            <a:r>
              <a:rPr lang="en-US" sz="2100" dirty="0"/>
              <a:t>, which in the nature of maintenance dredging but which has been historically being provided out of GBS. Some of the other ports which have projected substantial funding for capital dredging from GBS are </a:t>
            </a:r>
            <a:r>
              <a:rPr lang="en-US" sz="2100" dirty="0" err="1"/>
              <a:t>Marmugao</a:t>
            </a:r>
            <a:r>
              <a:rPr lang="en-US" sz="2100" dirty="0"/>
              <a:t>, </a:t>
            </a:r>
            <a:r>
              <a:rPr lang="en-US" sz="2100" dirty="0" err="1"/>
              <a:t>Ennore</a:t>
            </a:r>
            <a:r>
              <a:rPr lang="en-US" sz="2100" dirty="0"/>
              <a:t>, New Mangalore  and Cochin. </a:t>
            </a:r>
          </a:p>
          <a:p>
            <a:endParaRPr lang="en-US" sz="2100" dirty="0"/>
          </a:p>
        </p:txBody>
      </p:sp>
    </p:spTree>
    <p:extLst>
      <p:ext uri="{BB962C8B-B14F-4D97-AF65-F5344CB8AC3E}">
        <p14:creationId xmlns:p14="http://schemas.microsoft.com/office/powerpoint/2010/main" val="14192735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TotalTime>
  <Words>1218</Words>
  <Application>Microsoft Office PowerPoint</Application>
  <PresentationFormat>On-screen Show (4:3)</PresentationFormat>
  <Paragraphs>258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Inter-Ministerial Committee on Capital Dredging for Major Ports</vt:lpstr>
      <vt:lpstr>Draft at Indian Ports</vt:lpstr>
      <vt:lpstr>Dredging </vt:lpstr>
      <vt:lpstr>Dredging in the 11th Plan by Major Ports: Targets and Achievements </vt:lpstr>
      <vt:lpstr>Port-Wise Expenditure on Capital and Maintenance Dredging : First Four Years of 11th Plan (Rs Crore) </vt:lpstr>
      <vt:lpstr>Port-Wise Cost of Dredging in 11th Plan  </vt:lpstr>
      <vt:lpstr> Targets for Dredging for the 12th Plan : Major Ports </vt:lpstr>
      <vt:lpstr>Projections of Dredging at Major Ports: 12th Plan </vt:lpstr>
      <vt:lpstr>Funds for Dredging </vt:lpstr>
      <vt:lpstr>Ministry of Shipping’s Suggestion </vt:lpstr>
      <vt:lpstr>Other Factors need Consideration</vt:lpstr>
      <vt:lpstr>Terms of Reference of the IMC</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Administrator</cp:lastModifiedBy>
  <cp:revision>20</cp:revision>
  <cp:lastPrinted>2012-03-10T09:34:45Z</cp:lastPrinted>
  <dcterms:created xsi:type="dcterms:W3CDTF">2012-03-10T06:40:31Z</dcterms:created>
  <dcterms:modified xsi:type="dcterms:W3CDTF">2012-03-10T11:58:33Z</dcterms:modified>
</cp:coreProperties>
</file>