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handoutMasterIdLst>
    <p:handoutMasterId r:id="rId29"/>
  </p:handoutMasterIdLst>
  <p:sldIdLst>
    <p:sldId id="286" r:id="rId2"/>
    <p:sldId id="304" r:id="rId3"/>
    <p:sldId id="298" r:id="rId4"/>
    <p:sldId id="285" r:id="rId5"/>
    <p:sldId id="287" r:id="rId6"/>
    <p:sldId id="288" r:id="rId7"/>
    <p:sldId id="289" r:id="rId8"/>
    <p:sldId id="290" r:id="rId9"/>
    <p:sldId id="257" r:id="rId10"/>
    <p:sldId id="275" r:id="rId11"/>
    <p:sldId id="258" r:id="rId12"/>
    <p:sldId id="276" r:id="rId13"/>
    <p:sldId id="272" r:id="rId14"/>
    <p:sldId id="278" r:id="rId15"/>
    <p:sldId id="277" r:id="rId16"/>
    <p:sldId id="305" r:id="rId17"/>
    <p:sldId id="280" r:id="rId18"/>
    <p:sldId id="299" r:id="rId19"/>
    <p:sldId id="300" r:id="rId20"/>
    <p:sldId id="306" r:id="rId21"/>
    <p:sldId id="307" r:id="rId22"/>
    <p:sldId id="308" r:id="rId23"/>
    <p:sldId id="309" r:id="rId24"/>
    <p:sldId id="310" r:id="rId25"/>
    <p:sldId id="312" r:id="rId26"/>
    <p:sldId id="311" r:id="rId27"/>
    <p:sldId id="263" r:id="rId28"/>
  </p:sldIdLst>
  <p:sldSz cx="12179300" cy="9134475" type="ledger"/>
  <p:notesSz cx="9945688" cy="6858000"/>
  <p:defaultTextStyle>
    <a:defPPr>
      <a:defRPr lang="en-US"/>
    </a:defPPr>
    <a:lvl1pPr algn="l" rtl="0" eaLnBrk="0" fontAlgn="base" hangingPunct="0">
      <a:spcBef>
        <a:spcPct val="0"/>
      </a:spcBef>
      <a:spcAft>
        <a:spcPct val="0"/>
      </a:spcAft>
      <a:defRPr sz="2800" kern="1200">
        <a:solidFill>
          <a:schemeClr val="tx1"/>
        </a:solidFill>
        <a:latin typeface="Tahoma" charset="0"/>
        <a:ea typeface="+mn-ea"/>
        <a:cs typeface="+mn-cs"/>
      </a:defRPr>
    </a:lvl1pPr>
    <a:lvl2pPr marL="457200" algn="l" rtl="0" eaLnBrk="0" fontAlgn="base" hangingPunct="0">
      <a:spcBef>
        <a:spcPct val="0"/>
      </a:spcBef>
      <a:spcAft>
        <a:spcPct val="0"/>
      </a:spcAft>
      <a:defRPr sz="2800" kern="1200">
        <a:solidFill>
          <a:schemeClr val="tx1"/>
        </a:solidFill>
        <a:latin typeface="Tahoma" charset="0"/>
        <a:ea typeface="+mn-ea"/>
        <a:cs typeface="+mn-cs"/>
      </a:defRPr>
    </a:lvl2pPr>
    <a:lvl3pPr marL="914400" algn="l" rtl="0" eaLnBrk="0" fontAlgn="base" hangingPunct="0">
      <a:spcBef>
        <a:spcPct val="0"/>
      </a:spcBef>
      <a:spcAft>
        <a:spcPct val="0"/>
      </a:spcAft>
      <a:defRPr sz="2800" kern="1200">
        <a:solidFill>
          <a:schemeClr val="tx1"/>
        </a:solidFill>
        <a:latin typeface="Tahoma" charset="0"/>
        <a:ea typeface="+mn-ea"/>
        <a:cs typeface="+mn-cs"/>
      </a:defRPr>
    </a:lvl3pPr>
    <a:lvl4pPr marL="1371600" algn="l" rtl="0" eaLnBrk="0" fontAlgn="base" hangingPunct="0">
      <a:spcBef>
        <a:spcPct val="0"/>
      </a:spcBef>
      <a:spcAft>
        <a:spcPct val="0"/>
      </a:spcAft>
      <a:defRPr sz="2800" kern="1200">
        <a:solidFill>
          <a:schemeClr val="tx1"/>
        </a:solidFill>
        <a:latin typeface="Tahoma" charset="0"/>
        <a:ea typeface="+mn-ea"/>
        <a:cs typeface="+mn-cs"/>
      </a:defRPr>
    </a:lvl4pPr>
    <a:lvl5pPr marL="1828800" algn="l" rtl="0" eaLnBrk="0" fontAlgn="base" hangingPunct="0">
      <a:spcBef>
        <a:spcPct val="0"/>
      </a:spcBef>
      <a:spcAft>
        <a:spcPct val="0"/>
      </a:spcAft>
      <a:defRPr sz="2800" kern="1200">
        <a:solidFill>
          <a:schemeClr val="tx1"/>
        </a:solidFill>
        <a:latin typeface="Tahoma" charset="0"/>
        <a:ea typeface="+mn-ea"/>
        <a:cs typeface="+mn-cs"/>
      </a:defRPr>
    </a:lvl5pPr>
    <a:lvl6pPr marL="2286000" algn="l" defTabSz="914400" rtl="0" eaLnBrk="1" latinLnBrk="0" hangingPunct="1">
      <a:defRPr sz="2800" kern="1200">
        <a:solidFill>
          <a:schemeClr val="tx1"/>
        </a:solidFill>
        <a:latin typeface="Tahoma" charset="0"/>
        <a:ea typeface="+mn-ea"/>
        <a:cs typeface="+mn-cs"/>
      </a:defRPr>
    </a:lvl6pPr>
    <a:lvl7pPr marL="2743200" algn="l" defTabSz="914400" rtl="0" eaLnBrk="1" latinLnBrk="0" hangingPunct="1">
      <a:defRPr sz="2800" kern="1200">
        <a:solidFill>
          <a:schemeClr val="tx1"/>
        </a:solidFill>
        <a:latin typeface="Tahoma" charset="0"/>
        <a:ea typeface="+mn-ea"/>
        <a:cs typeface="+mn-cs"/>
      </a:defRPr>
    </a:lvl7pPr>
    <a:lvl8pPr marL="3200400" algn="l" defTabSz="914400" rtl="0" eaLnBrk="1" latinLnBrk="0" hangingPunct="1">
      <a:defRPr sz="2800" kern="1200">
        <a:solidFill>
          <a:schemeClr val="tx1"/>
        </a:solidFill>
        <a:latin typeface="Tahoma" charset="0"/>
        <a:ea typeface="+mn-ea"/>
        <a:cs typeface="+mn-cs"/>
      </a:defRPr>
    </a:lvl8pPr>
    <a:lvl9pPr marL="3657600" algn="l" defTabSz="914400" rtl="0" eaLnBrk="1" latinLnBrk="0" hangingPunct="1">
      <a:defRPr sz="2800"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749" autoAdjust="0"/>
    <p:restoredTop sz="94660"/>
  </p:normalViewPr>
  <p:slideViewPr>
    <p:cSldViewPr>
      <p:cViewPr varScale="1">
        <p:scale>
          <a:sx n="48" d="100"/>
          <a:sy n="48" d="100"/>
        </p:scale>
        <p:origin x="-1428" y="-96"/>
      </p:cViewPr>
      <p:guideLst>
        <p:guide orient="horz" pos="2877"/>
        <p:guide pos="3836"/>
      </p:guideLst>
    </p:cSldViewPr>
  </p:slideViewPr>
  <p:notesTextViewPr>
    <p:cViewPr>
      <p:scale>
        <a:sx n="100" d="100"/>
        <a:sy n="100" d="100"/>
      </p:scale>
      <p:origin x="0" y="0"/>
    </p:cViewPr>
  </p:notesTextViewPr>
  <p:sorterViewPr>
    <p:cViewPr>
      <p:scale>
        <a:sx n="66" d="100"/>
        <a:sy n="66" d="100"/>
      </p:scale>
      <p:origin x="0" y="207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4309798"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7411" name="Rectangle 3"/>
          <p:cNvSpPr>
            <a:spLocks noGrp="1" noChangeArrowheads="1"/>
          </p:cNvSpPr>
          <p:nvPr>
            <p:ph type="dt" sz="quarter" idx="1"/>
          </p:nvPr>
        </p:nvSpPr>
        <p:spPr bwMode="auto">
          <a:xfrm>
            <a:off x="5634164" y="0"/>
            <a:ext cx="4309798"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7412" name="Rectangle 4"/>
          <p:cNvSpPr>
            <a:spLocks noGrp="1" noChangeArrowheads="1"/>
          </p:cNvSpPr>
          <p:nvPr>
            <p:ph type="ftr" sz="quarter" idx="2"/>
          </p:nvPr>
        </p:nvSpPr>
        <p:spPr bwMode="auto">
          <a:xfrm>
            <a:off x="0" y="6513513"/>
            <a:ext cx="4309798"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7413" name="Rectangle 5"/>
          <p:cNvSpPr>
            <a:spLocks noGrp="1" noChangeArrowheads="1"/>
          </p:cNvSpPr>
          <p:nvPr>
            <p:ph type="sldNum" sz="quarter" idx="3"/>
          </p:nvPr>
        </p:nvSpPr>
        <p:spPr bwMode="auto">
          <a:xfrm>
            <a:off x="5634164" y="6513513"/>
            <a:ext cx="4309798"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4B12703-B20E-4A04-9916-F9AEADC4BBD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6211888"/>
            <a:ext cx="12188825"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1789" tIns="60894" rIns="121789" bIns="60894" anchor="ctr"/>
          <a:lstStyle>
            <a:extLst/>
          </a:lstStyle>
          <a:p>
            <a:pPr algn="ctr" eaLnBrk="1" hangingPunct="1">
              <a:defRPr/>
            </a:pPr>
            <a:endParaRPr lang="en-US"/>
          </a:p>
        </p:txBody>
      </p:sp>
      <p:grpSp>
        <p:nvGrpSpPr>
          <p:cNvPr id="5" name="Group 15"/>
          <p:cNvGrpSpPr>
            <a:grpSpLocks/>
          </p:cNvGrpSpPr>
          <p:nvPr/>
        </p:nvGrpSpPr>
        <p:grpSpPr bwMode="auto">
          <a:xfrm>
            <a:off x="-4763" y="6597650"/>
            <a:ext cx="12184063" cy="2546350"/>
            <a:chOff x="-3765" y="4832896"/>
            <a:chExt cx="9147765" cy="2032192"/>
          </a:xfrm>
        </p:grpSpPr>
        <p:sp>
          <p:nvSpPr>
            <p:cNvPr id="6" name="Freeform 5"/>
            <p:cNvSpPr>
              <a:spLocks/>
            </p:cNvSpPr>
            <p:nvPr/>
          </p:nvSpPr>
          <p:spPr bwMode="auto">
            <a:xfrm>
              <a:off x="1687529" y="4832896"/>
              <a:ext cx="7456471" cy="51818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568" y="5135698"/>
              <a:ext cx="9108432" cy="83745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3448" y="2334368"/>
            <a:ext cx="10352405" cy="2437140"/>
          </a:xfrm>
        </p:spPr>
        <p:txBody>
          <a:bodyPr anchor="b"/>
          <a:lstStyle>
            <a:lvl1pPr algn="r">
              <a:defRPr sz="64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913448" y="4810460"/>
            <a:ext cx="10352405" cy="1597939"/>
          </a:xfrm>
        </p:spPr>
        <p:txBody>
          <a:bodyPr lIns="60894" rIns="60894"/>
          <a:lstStyle>
            <a:lvl1pPr marL="0" marR="85252" indent="0" algn="r">
              <a:buNone/>
              <a:defRPr>
                <a:solidFill>
                  <a:schemeClr val="tx2"/>
                </a:solidFill>
              </a:defRPr>
            </a:lvl1pPr>
            <a:lvl2pPr marL="608945" indent="0" algn="ctr">
              <a:buNone/>
            </a:lvl2pPr>
            <a:lvl3pPr marL="1217889" indent="0" algn="ctr">
              <a:buNone/>
            </a:lvl3pPr>
            <a:lvl4pPr marL="1826834" indent="0" algn="ctr">
              <a:buNone/>
            </a:lvl4pPr>
            <a:lvl5pPr marL="2435779" indent="0" algn="ctr">
              <a:buNone/>
            </a:lvl5pPr>
            <a:lvl6pPr marL="3044723" indent="0" algn="ctr">
              <a:buNone/>
            </a:lvl6pPr>
            <a:lvl7pPr marL="3653668" indent="0" algn="ctr">
              <a:buNone/>
            </a:lvl7pPr>
            <a:lvl8pPr marL="4262613" indent="0" algn="ctr">
              <a:buNone/>
            </a:lvl8pPr>
            <a:lvl9pPr marL="4871557"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58721041-366C-4144-BD28-C47FDA00691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8965" y="1973049"/>
            <a:ext cx="10961370" cy="5842003"/>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AC275C4-0054-4544-8277-BE5BD777D4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5845" y="365806"/>
            <a:ext cx="2367491" cy="7449247"/>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8965" y="365806"/>
            <a:ext cx="8424016" cy="7449246"/>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982FE79-A204-4234-B437-0FC430384DE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66713"/>
            <a:ext cx="10960100" cy="15224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2132013"/>
            <a:ext cx="10960100" cy="5988050"/>
          </a:xfrm>
        </p:spPr>
        <p:txBody>
          <a:bodyPr>
            <a:normAutofit/>
          </a:bodyPr>
          <a:lstStyle/>
          <a:p>
            <a:pPr lvl="0"/>
            <a:endParaRPr lang="en-US" noProof="0" smtClean="0"/>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848CE8EB-582B-4DE5-87F4-03C8506BF35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66713"/>
            <a:ext cx="10960100" cy="15224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132013"/>
            <a:ext cx="5403850" cy="5988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65850" y="2132013"/>
            <a:ext cx="5403850" cy="5988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04F83119-234B-4459-9AE6-6AE74E18410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9A34AE6-6195-40F1-BDC9-164745F6CB1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4843463" y="4003675"/>
            <a:ext cx="244475" cy="303213"/>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1789" tIns="60894" rIns="121789" bIns="60894" anchor="ctr"/>
          <a:lstStyle>
            <a:extLst/>
          </a:lstStyle>
          <a:p>
            <a:pPr eaLnBrk="1" hangingPunct="1">
              <a:defRPr/>
            </a:pPr>
            <a:endParaRPr lang="en-US"/>
          </a:p>
        </p:txBody>
      </p:sp>
      <p:sp>
        <p:nvSpPr>
          <p:cNvPr id="5" name="Chevron 4"/>
          <p:cNvSpPr/>
          <p:nvPr/>
        </p:nvSpPr>
        <p:spPr>
          <a:xfrm>
            <a:off x="4595813" y="4003675"/>
            <a:ext cx="242887" cy="303213"/>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1789" tIns="60894" rIns="121789" bIns="60894" anchor="ctr"/>
          <a:lstStyle>
            <a:extLst/>
          </a:lstStyle>
          <a:p>
            <a:pPr eaLnBrk="1" hangingPunct="1">
              <a:defRPr/>
            </a:pPr>
            <a:endParaRPr lang="en-US"/>
          </a:p>
        </p:txBody>
      </p:sp>
      <p:sp>
        <p:nvSpPr>
          <p:cNvPr id="2" name="Title 1"/>
          <p:cNvSpPr>
            <a:spLocks noGrp="1"/>
          </p:cNvSpPr>
          <p:nvPr>
            <p:ph type="title"/>
          </p:nvPr>
        </p:nvSpPr>
        <p:spPr>
          <a:xfrm>
            <a:off x="962165" y="1411478"/>
            <a:ext cx="10352405" cy="2435860"/>
          </a:xfrm>
        </p:spPr>
        <p:txBody>
          <a:bodyPr anchor="b"/>
          <a:lstStyle>
            <a:lvl1pPr algn="r">
              <a:buNone/>
              <a:defRPr sz="64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5224836" y="3904878"/>
            <a:ext cx="6089650" cy="1937830"/>
          </a:xfrm>
        </p:spPr>
        <p:txBody>
          <a:bodyPr/>
          <a:lstStyle>
            <a:lvl1pPr marL="0" indent="0" algn="l">
              <a:buNone/>
              <a:defRPr sz="3100">
                <a:solidFill>
                  <a:schemeClr val="tx1"/>
                </a:solidFill>
              </a:defRPr>
            </a:lvl1pPr>
            <a:lvl2pPr>
              <a:buNone/>
              <a:defRPr sz="2400">
                <a:solidFill>
                  <a:schemeClr val="tx1">
                    <a:tint val="75000"/>
                  </a:schemeClr>
                </a:solidFill>
              </a:defRPr>
            </a:lvl2pPr>
            <a:lvl3pPr>
              <a:buNone/>
              <a:defRPr sz="2100">
                <a:solidFill>
                  <a:schemeClr val="tx1">
                    <a:tint val="75000"/>
                  </a:schemeClr>
                </a:solidFill>
              </a:defRPr>
            </a:lvl3pPr>
            <a:lvl4pPr>
              <a:buNone/>
              <a:defRPr sz="1900">
                <a:solidFill>
                  <a:schemeClr val="tx1">
                    <a:tint val="75000"/>
                  </a:schemeClr>
                </a:solidFill>
              </a:defRPr>
            </a:lvl4pPr>
            <a:lvl5pPr>
              <a:buNone/>
              <a:defRPr sz="19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83FC64A5-ABC7-4923-926F-DEC9342F56C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965" y="1973047"/>
            <a:ext cx="5379191" cy="6028331"/>
          </a:xfrm>
        </p:spPr>
        <p:txBody>
          <a:bodyPr/>
          <a:lstStyle>
            <a:lvl1pPr>
              <a:defRPr sz="3700"/>
            </a:lvl1pPr>
            <a:lvl2pPr>
              <a:defRPr sz="3200"/>
            </a:lvl2pPr>
            <a:lvl3pPr>
              <a:defRPr sz="2700"/>
            </a:lvl3pPr>
            <a:lvl4pPr>
              <a:defRPr sz="2400"/>
            </a:lvl4pPr>
            <a:lvl5pPr>
              <a:defRPr sz="24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1144" y="1973047"/>
            <a:ext cx="5379191" cy="6028331"/>
          </a:xfrm>
        </p:spPr>
        <p:txBody>
          <a:bodyPr/>
          <a:lstStyle>
            <a:lvl1pPr>
              <a:defRPr sz="3700"/>
            </a:lvl1pPr>
            <a:lvl2pPr>
              <a:defRPr sz="3200"/>
            </a:lvl2pPr>
            <a:lvl3pPr>
              <a:defRPr sz="2700"/>
            </a:lvl3pPr>
            <a:lvl4pPr>
              <a:defRPr sz="2400"/>
            </a:lvl4pPr>
            <a:lvl5pPr>
              <a:defRPr sz="24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32D84919-4B73-40CA-9A04-F3C60B1C5D2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8965" y="363687"/>
            <a:ext cx="10961370" cy="1522413"/>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8965" y="7206086"/>
            <a:ext cx="5381306" cy="1014942"/>
          </a:xfrm>
          <a:solidFill>
            <a:schemeClr val="accent1"/>
          </a:solidFill>
          <a:ln w="9652">
            <a:solidFill>
              <a:schemeClr val="accent1"/>
            </a:solidFill>
            <a:miter lim="800000"/>
          </a:ln>
        </p:spPr>
        <p:txBody>
          <a:bodyPr lIns="243578" anchor="ctr"/>
          <a:lstStyle>
            <a:lvl1pPr marL="0" indent="0">
              <a:buNone/>
              <a:defRPr sz="3200" b="0">
                <a:solidFill>
                  <a:schemeClr val="bg1"/>
                </a:solidFill>
              </a:defRPr>
            </a:lvl1pPr>
            <a:lvl2pPr>
              <a:buNone/>
              <a:defRPr sz="2700" b="1"/>
            </a:lvl2pPr>
            <a:lvl3pPr>
              <a:buNone/>
              <a:defRPr sz="2400" b="1"/>
            </a:lvl3pPr>
            <a:lvl4pPr>
              <a:buNone/>
              <a:defRPr sz="2100" b="1"/>
            </a:lvl4pPr>
            <a:lvl5pPr>
              <a:buNone/>
              <a:defRPr sz="2100" b="1"/>
            </a:lvl5pPr>
            <a:extLst/>
          </a:lstStyle>
          <a:p>
            <a:pPr lvl="0"/>
            <a:r>
              <a:rPr lang="en-US" smtClean="0"/>
              <a:t>Click to edit Master text styles</a:t>
            </a:r>
          </a:p>
        </p:txBody>
      </p:sp>
      <p:sp>
        <p:nvSpPr>
          <p:cNvPr id="4" name="Text Placeholder 3"/>
          <p:cNvSpPr>
            <a:spLocks noGrp="1"/>
          </p:cNvSpPr>
          <p:nvPr>
            <p:ph type="body" sz="half" idx="3"/>
          </p:nvPr>
        </p:nvSpPr>
        <p:spPr>
          <a:xfrm>
            <a:off x="6186917" y="7206086"/>
            <a:ext cx="5383420" cy="1014942"/>
          </a:xfrm>
          <a:solidFill>
            <a:schemeClr val="accent1"/>
          </a:solidFill>
          <a:ln w="9652">
            <a:solidFill>
              <a:schemeClr val="accent1"/>
            </a:solidFill>
            <a:miter lim="800000"/>
          </a:ln>
        </p:spPr>
        <p:txBody>
          <a:bodyPr lIns="243578" anchor="ctr"/>
          <a:lstStyle>
            <a:lvl1pPr marL="0" indent="0">
              <a:buNone/>
              <a:defRPr sz="3200" b="0">
                <a:solidFill>
                  <a:schemeClr val="bg1"/>
                </a:solidFill>
              </a:defRPr>
            </a:lvl1pPr>
            <a:lvl2pPr>
              <a:buNone/>
              <a:defRPr sz="2700" b="1"/>
            </a:lvl2pPr>
            <a:lvl3pPr>
              <a:buNone/>
              <a:defRPr sz="2400" b="1"/>
            </a:lvl3pPr>
            <a:lvl4pPr>
              <a:buNone/>
              <a:defRPr sz="2100" b="1"/>
            </a:lvl4pPr>
            <a:lvl5pPr>
              <a:buNone/>
              <a:defRPr sz="2100" b="1"/>
            </a:lvl5pPr>
            <a:extLst/>
          </a:lstStyle>
          <a:p>
            <a:pPr lvl="0"/>
            <a:r>
              <a:rPr lang="en-US" smtClean="0"/>
              <a:t>Click to edit Master text styles</a:t>
            </a:r>
          </a:p>
        </p:txBody>
      </p:sp>
      <p:sp>
        <p:nvSpPr>
          <p:cNvPr id="5" name="Content Placeholder 4"/>
          <p:cNvSpPr>
            <a:spLocks noGrp="1"/>
          </p:cNvSpPr>
          <p:nvPr>
            <p:ph sz="quarter" idx="2"/>
          </p:nvPr>
        </p:nvSpPr>
        <p:spPr>
          <a:xfrm>
            <a:off x="608965" y="1923720"/>
            <a:ext cx="5381306" cy="5250209"/>
          </a:xfrm>
          <a:ln>
            <a:noFill/>
            <a:prstDash val="sysDash"/>
            <a:miter lim="800000"/>
          </a:ln>
        </p:spPr>
        <p:txBody>
          <a:bodyPr/>
          <a:lstStyle>
            <a:lvl1pPr>
              <a:defRPr sz="3200"/>
            </a:lvl1pPr>
            <a:lvl2pPr>
              <a:defRPr sz="2700"/>
            </a:lvl2pPr>
            <a:lvl3pPr>
              <a:defRPr sz="2400"/>
            </a:lvl3pPr>
            <a:lvl4pPr>
              <a:defRPr sz="2100"/>
            </a:lvl4pPr>
            <a:lvl5pPr>
              <a:defRPr sz="21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86916" y="1923720"/>
            <a:ext cx="5383420" cy="5250209"/>
          </a:xfrm>
          <a:ln>
            <a:noFill/>
            <a:prstDash val="sysDash"/>
            <a:miter lim="800000"/>
          </a:ln>
        </p:spPr>
        <p:txBody>
          <a:bodyPr/>
          <a:lstStyle>
            <a:lvl1pPr>
              <a:spcBef>
                <a:spcPts val="0"/>
              </a:spcBef>
              <a:defRPr sz="3200"/>
            </a:lvl1pPr>
            <a:lvl2pPr>
              <a:defRPr sz="2700"/>
            </a:lvl2pPr>
            <a:lvl3pPr>
              <a:defRPr sz="2400"/>
            </a:lvl3pPr>
            <a:lvl4pPr>
              <a:defRPr sz="2100"/>
            </a:lvl4pPr>
            <a:lvl5pPr>
              <a:defRPr sz="21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E877A49D-AF10-492B-A5D3-2FEF73CC72F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501741B4-68AA-490B-A0ED-854DD6F294D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0CE502B-0D3C-4FC1-B4E2-55037D6CE43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7930" y="6495627"/>
            <a:ext cx="9965310" cy="608965"/>
          </a:xfrm>
        </p:spPr>
        <p:txBody>
          <a:bodyPr anchor="t">
            <a:noAutofit/>
            <a:sp3d prstMaterial="softEdge">
              <a:bevelT w="0" h="0"/>
            </a:sp3d>
          </a:bodyPr>
          <a:lstStyle>
            <a:lvl1pPr algn="r">
              <a:buNone/>
              <a:defRPr sz="33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5886662" y="7132698"/>
            <a:ext cx="5293936" cy="1217930"/>
          </a:xfrm>
        </p:spPr>
        <p:txBody>
          <a:bodyPr/>
          <a:lstStyle>
            <a:lvl1pPr marL="0" indent="0" algn="r">
              <a:buNone/>
              <a:defRPr sz="2100"/>
            </a:lvl1pPr>
            <a:lvl2pPr>
              <a:buNone/>
              <a:defRPr sz="1600"/>
            </a:lvl2pPr>
            <a:lvl3pPr>
              <a:buNone/>
              <a:defRPr sz="1300"/>
            </a:lvl3pPr>
            <a:lvl4pPr>
              <a:buNone/>
              <a:defRPr sz="1200"/>
            </a:lvl4pPr>
            <a:lvl5pPr>
              <a:buNone/>
              <a:defRPr sz="1200"/>
            </a:lvl5pPr>
            <a:extLst/>
          </a:lstStyle>
          <a:p>
            <a:pPr lvl="0"/>
            <a:r>
              <a:rPr lang="en-US" smtClean="0"/>
              <a:t>Click to edit Master text styles</a:t>
            </a:r>
          </a:p>
        </p:txBody>
      </p:sp>
      <p:sp>
        <p:nvSpPr>
          <p:cNvPr id="4" name="Content Placeholder 3"/>
          <p:cNvSpPr>
            <a:spLocks noGrp="1"/>
          </p:cNvSpPr>
          <p:nvPr>
            <p:ph sz="half" idx="1"/>
          </p:nvPr>
        </p:nvSpPr>
        <p:spPr>
          <a:xfrm>
            <a:off x="1217930" y="365379"/>
            <a:ext cx="9962667" cy="6089650"/>
          </a:xfrm>
        </p:spPr>
        <p:txBody>
          <a:bodyPr/>
          <a:lstStyle>
            <a:lvl1pPr>
              <a:defRPr sz="4300"/>
            </a:lvl1pPr>
            <a:lvl2pPr>
              <a:defRPr sz="3700"/>
            </a:lvl2pPr>
            <a:lvl3pPr>
              <a:defRPr sz="3200"/>
            </a:lvl3pPr>
            <a:lvl4pPr>
              <a:defRPr sz="2700"/>
            </a:lvl4pPr>
            <a:lvl5pPr>
              <a:defRPr sz="27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4BEBE31F-1F6E-4B17-B6B7-94D79B0CA10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665163" y="7918450"/>
            <a:ext cx="6580187" cy="122713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121789" tIns="60894" rIns="121789" bIns="60894"/>
          <a:lstStyle>
            <a:extLst/>
          </a:lstStyle>
          <a:p>
            <a:pPr>
              <a:defRPr/>
            </a:pPr>
            <a:endParaRPr lang="en-US"/>
          </a:p>
        </p:txBody>
      </p:sp>
      <p:sp>
        <p:nvSpPr>
          <p:cNvPr id="6" name="Freeform 5"/>
          <p:cNvSpPr>
            <a:spLocks/>
          </p:cNvSpPr>
          <p:nvPr/>
        </p:nvSpPr>
        <p:spPr bwMode="auto">
          <a:xfrm>
            <a:off x="647700" y="7910513"/>
            <a:ext cx="4914900" cy="124301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lIns="121789" tIns="60894" rIns="121789" bIns="60894"/>
          <a:lstStyle>
            <a:extLst/>
          </a:lstStyle>
          <a:p>
            <a:pPr>
              <a:defRPr/>
            </a:pPr>
            <a:endParaRPr lang="en-US"/>
          </a:p>
        </p:txBody>
      </p:sp>
      <p:sp>
        <p:nvSpPr>
          <p:cNvPr id="7" name="Right Triangle 6"/>
          <p:cNvSpPr>
            <a:spLocks/>
          </p:cNvSpPr>
          <p:nvPr/>
        </p:nvSpPr>
        <p:spPr bwMode="auto">
          <a:xfrm>
            <a:off x="-8047" y="7713627"/>
            <a:ext cx="4531693" cy="1439656"/>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121789" tIns="60894" rIns="121789" bIns="60894" anchor="ctr"/>
          <a:lstStyle>
            <a:extLst/>
          </a:lstStyle>
          <a:p>
            <a:pPr algn="ctr" eaLnBrk="1" hangingPunct="1">
              <a:defRPr/>
            </a:pPr>
            <a:endParaRPr lang="en-US"/>
          </a:p>
        </p:txBody>
      </p:sp>
      <p:cxnSp>
        <p:nvCxnSpPr>
          <p:cNvPr id="8" name="Straight Connector 7"/>
          <p:cNvCxnSpPr/>
          <p:nvPr/>
        </p:nvCxnSpPr>
        <p:spPr>
          <a:xfrm>
            <a:off x="-12303" y="7708946"/>
            <a:ext cx="4535949" cy="1444338"/>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39538" y="6643688"/>
            <a:ext cx="244475"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1789" tIns="60894" rIns="121789" bIns="60894" anchor="ctr"/>
          <a:lstStyle>
            <a:extLst/>
          </a:lstStyle>
          <a:p>
            <a:pPr eaLnBrk="1" hangingPunct="1">
              <a:defRPr/>
            </a:pPr>
            <a:endParaRPr lang="en-US"/>
          </a:p>
        </p:txBody>
      </p:sp>
      <p:sp>
        <p:nvSpPr>
          <p:cNvPr id="10" name="Chevron 9"/>
          <p:cNvSpPr/>
          <p:nvPr/>
        </p:nvSpPr>
        <p:spPr>
          <a:xfrm>
            <a:off x="11291888" y="6643688"/>
            <a:ext cx="242887"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1789" tIns="60894" rIns="121789" bIns="60894" anchor="ctr"/>
          <a:lstStyle>
            <a:extLst/>
          </a:lstStyle>
          <a:p>
            <a:pPr eaLnBrk="1" hangingPunct="1">
              <a:defRPr/>
            </a:pPr>
            <a:endParaRPr lang="en-US"/>
          </a:p>
        </p:txBody>
      </p:sp>
      <p:sp>
        <p:nvSpPr>
          <p:cNvPr id="4" name="Text Placeholder 3"/>
          <p:cNvSpPr>
            <a:spLocks noGrp="1"/>
          </p:cNvSpPr>
          <p:nvPr>
            <p:ph type="body" sz="half" idx="2"/>
          </p:nvPr>
        </p:nvSpPr>
        <p:spPr>
          <a:xfrm>
            <a:off x="1520057" y="7250309"/>
            <a:ext cx="9540452" cy="863409"/>
          </a:xfrm>
          <a:noFill/>
        </p:spPr>
        <p:txBody>
          <a:bodyPr tIns="0"/>
          <a:lstStyle>
            <a:lvl1pPr marL="0" marR="24358" indent="0" algn="r">
              <a:buNone/>
              <a:defRPr sz="1900"/>
            </a:lvl1pPr>
            <a:lvl2pPr>
              <a:defRPr sz="1600"/>
            </a:lvl2pPr>
            <a:lvl3pPr>
              <a:defRPr sz="1300"/>
            </a:lvl3pPr>
            <a:lvl4pPr>
              <a:defRPr sz="1200"/>
            </a:lvl4pPr>
            <a:lvl5pPr>
              <a:defRPr sz="1200"/>
            </a:lvl5pPr>
            <a:extLst/>
          </a:lstStyle>
          <a:p>
            <a:pPr lvl="0"/>
            <a:r>
              <a:rPr lang="en-US" smtClean="0"/>
              <a:t>Click to edit Master text styles</a:t>
            </a:r>
          </a:p>
        </p:txBody>
      </p:sp>
      <p:sp>
        <p:nvSpPr>
          <p:cNvPr id="3" name="Picture Placeholder 2"/>
          <p:cNvSpPr>
            <a:spLocks noGrp="1"/>
          </p:cNvSpPr>
          <p:nvPr>
            <p:ph type="pic" idx="1"/>
          </p:nvPr>
        </p:nvSpPr>
        <p:spPr>
          <a:xfrm>
            <a:off x="304483" y="253027"/>
            <a:ext cx="11570335" cy="5846064"/>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43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304482" y="6480072"/>
            <a:ext cx="10756027" cy="749448"/>
          </a:xfrm>
          <a:noFill/>
        </p:spPr>
        <p:txBody>
          <a:bodyPr anchor="t">
            <a:sp3d prstMaterial="softEdge"/>
          </a:bodyPr>
          <a:lstStyle>
            <a:lvl1pPr marR="0" algn="r">
              <a:buNone/>
              <a:defRPr sz="4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CD6E8DA8-1631-4575-B3D2-873661E5DFC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163" y="7918450"/>
            <a:ext cx="6580187" cy="122713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121789" tIns="60894" rIns="121789" bIns="60894"/>
          <a:lstStyle>
            <a:extLst/>
          </a:lstStyle>
          <a:p>
            <a:pPr>
              <a:defRPr/>
            </a:pPr>
            <a:endParaRPr lang="en-US"/>
          </a:p>
        </p:txBody>
      </p:sp>
      <p:sp>
        <p:nvSpPr>
          <p:cNvPr id="12" name="Freeform 11"/>
          <p:cNvSpPr>
            <a:spLocks/>
          </p:cNvSpPr>
          <p:nvPr/>
        </p:nvSpPr>
        <p:spPr bwMode="auto">
          <a:xfrm>
            <a:off x="647700" y="7910513"/>
            <a:ext cx="4914900" cy="124301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lIns="121789" tIns="60894" rIns="121789" bIns="60894"/>
          <a:lstStyle>
            <a:extLst/>
          </a:lstStyle>
          <a:p>
            <a:pPr>
              <a:defRPr/>
            </a:pPr>
            <a:endParaRPr lang="en-US"/>
          </a:p>
        </p:txBody>
      </p:sp>
      <p:sp>
        <p:nvSpPr>
          <p:cNvPr id="14" name="Right Triangle 13"/>
          <p:cNvSpPr>
            <a:spLocks/>
          </p:cNvSpPr>
          <p:nvPr/>
        </p:nvSpPr>
        <p:spPr bwMode="auto">
          <a:xfrm>
            <a:off x="-8047" y="7713627"/>
            <a:ext cx="4531693" cy="1439656"/>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121789" tIns="60894" rIns="121789" bIns="60894" anchor="ctr"/>
          <a:lstStyle>
            <a:extLst/>
          </a:lstStyle>
          <a:p>
            <a:pPr algn="ctr" eaLnBrk="1" hangingPunct="1">
              <a:defRPr/>
            </a:pPr>
            <a:endParaRPr lang="en-US"/>
          </a:p>
        </p:txBody>
      </p:sp>
      <p:cxnSp>
        <p:nvCxnSpPr>
          <p:cNvPr id="15" name="Straight Connector 14"/>
          <p:cNvCxnSpPr/>
          <p:nvPr/>
        </p:nvCxnSpPr>
        <p:spPr>
          <a:xfrm>
            <a:off x="-12303" y="7708946"/>
            <a:ext cx="4535949" cy="1444338"/>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365125"/>
            <a:ext cx="10960100" cy="1522413"/>
          </a:xfrm>
          <a:prstGeom prst="rect">
            <a:avLst/>
          </a:prstGeom>
        </p:spPr>
        <p:txBody>
          <a:bodyPr vert="horz" lIns="121789" tIns="60894" rIns="121789" bIns="60894"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609600" y="1973263"/>
            <a:ext cx="10960100" cy="6027737"/>
          </a:xfrm>
          <a:prstGeom prst="rect">
            <a:avLst/>
          </a:prstGeom>
          <a:noFill/>
          <a:ln w="9525">
            <a:noFill/>
            <a:miter lim="800000"/>
            <a:headEnd/>
            <a:tailEnd/>
          </a:ln>
        </p:spPr>
        <p:txBody>
          <a:bodyPr vert="horz" wrap="square" lIns="121789" tIns="60894" rIns="121789" bIns="6089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8959850" y="8534400"/>
            <a:ext cx="2557463" cy="487363"/>
          </a:xfrm>
          <a:prstGeom prst="rect">
            <a:avLst/>
          </a:prstGeom>
        </p:spPr>
        <p:txBody>
          <a:bodyPr vert="horz" lIns="121789" tIns="60894" rIns="121789" bIns="60894" anchor="b"/>
          <a:lstStyle>
            <a:lvl1pPr algn="l" eaLnBrk="1" latinLnBrk="0" hangingPunct="1">
              <a:defRPr kumimoji="0" sz="13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5834063" y="8534400"/>
            <a:ext cx="3130550" cy="487363"/>
          </a:xfrm>
          <a:prstGeom prst="rect">
            <a:avLst/>
          </a:prstGeom>
        </p:spPr>
        <p:txBody>
          <a:bodyPr vert="horz" lIns="121789" tIns="60894" rIns="121789" bIns="60894" anchor="b"/>
          <a:lstStyle>
            <a:lvl1pPr algn="r" eaLnBrk="1" latinLnBrk="0" hangingPunct="1">
              <a:defRPr kumimoji="0" sz="13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11517313" y="8534400"/>
            <a:ext cx="487362" cy="487363"/>
          </a:xfrm>
          <a:prstGeom prst="rect">
            <a:avLst/>
          </a:prstGeom>
        </p:spPr>
        <p:txBody>
          <a:bodyPr vert="horz" lIns="121789" tIns="60894" rIns="121789" bIns="60894" anchor="b"/>
          <a:lstStyle>
            <a:lvl1pPr algn="r" eaLnBrk="1" latinLnBrk="0" hangingPunct="1">
              <a:defRPr kumimoji="0" sz="1300" b="0" smtClean="0">
                <a:solidFill>
                  <a:schemeClr val="tx1"/>
                </a:solidFill>
              </a:defRPr>
            </a:lvl1pPr>
            <a:extLst/>
          </a:lstStyle>
          <a:p>
            <a:pPr>
              <a:defRPr/>
            </a:pPr>
            <a:fld id="{8ECF6829-F78F-470F-9550-06913CBB36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4" r:id="rId1"/>
    <p:sldLayoutId id="2147483700" r:id="rId2"/>
    <p:sldLayoutId id="2147483705" r:id="rId3"/>
    <p:sldLayoutId id="2147483706" r:id="rId4"/>
    <p:sldLayoutId id="2147483707" r:id="rId5"/>
    <p:sldLayoutId id="2147483708" r:id="rId6"/>
    <p:sldLayoutId id="2147483701" r:id="rId7"/>
    <p:sldLayoutId id="2147483709" r:id="rId8"/>
    <p:sldLayoutId id="2147483710" r:id="rId9"/>
    <p:sldLayoutId id="2147483702" r:id="rId10"/>
    <p:sldLayoutId id="2147483703" r:id="rId11"/>
    <p:sldLayoutId id="2147483711" r:id="rId12"/>
    <p:sldLayoutId id="2147483712" r:id="rId13"/>
  </p:sldLayoutIdLst>
  <p:txStyles>
    <p:titleStyle>
      <a:lvl1pPr algn="l" rtl="0" fontAlgn="base">
        <a:spcBef>
          <a:spcPct val="0"/>
        </a:spcBef>
        <a:spcAft>
          <a:spcPct val="0"/>
        </a:spcAft>
        <a:defRPr sz="55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5500" b="1">
          <a:solidFill>
            <a:schemeClr val="tx2"/>
          </a:solidFill>
          <a:latin typeface="Lucida Sans Unicode" pitchFamily="34" charset="0"/>
        </a:defRPr>
      </a:lvl2pPr>
      <a:lvl3pPr algn="l" rtl="0" fontAlgn="base">
        <a:spcBef>
          <a:spcPct val="0"/>
        </a:spcBef>
        <a:spcAft>
          <a:spcPct val="0"/>
        </a:spcAft>
        <a:defRPr sz="5500" b="1">
          <a:solidFill>
            <a:schemeClr val="tx2"/>
          </a:solidFill>
          <a:latin typeface="Lucida Sans Unicode" pitchFamily="34" charset="0"/>
        </a:defRPr>
      </a:lvl3pPr>
      <a:lvl4pPr algn="l" rtl="0" fontAlgn="base">
        <a:spcBef>
          <a:spcPct val="0"/>
        </a:spcBef>
        <a:spcAft>
          <a:spcPct val="0"/>
        </a:spcAft>
        <a:defRPr sz="5500" b="1">
          <a:solidFill>
            <a:schemeClr val="tx2"/>
          </a:solidFill>
          <a:latin typeface="Lucida Sans Unicode" pitchFamily="34" charset="0"/>
        </a:defRPr>
      </a:lvl4pPr>
      <a:lvl5pPr algn="l" rtl="0" fontAlgn="base">
        <a:spcBef>
          <a:spcPct val="0"/>
        </a:spcBef>
        <a:spcAft>
          <a:spcPct val="0"/>
        </a:spcAft>
        <a:defRPr sz="5500" b="1">
          <a:solidFill>
            <a:schemeClr val="tx2"/>
          </a:solidFill>
          <a:latin typeface="Lucida Sans Unicode" pitchFamily="34" charset="0"/>
        </a:defRPr>
      </a:lvl5pPr>
      <a:lvl6pPr marL="457200" algn="l" rtl="0" fontAlgn="base">
        <a:spcBef>
          <a:spcPct val="0"/>
        </a:spcBef>
        <a:spcAft>
          <a:spcPct val="0"/>
        </a:spcAft>
        <a:defRPr sz="5500" b="1">
          <a:solidFill>
            <a:schemeClr val="tx2"/>
          </a:solidFill>
          <a:latin typeface="Lucida Sans Unicode" pitchFamily="34" charset="0"/>
        </a:defRPr>
      </a:lvl6pPr>
      <a:lvl7pPr marL="914400" algn="l" rtl="0" fontAlgn="base">
        <a:spcBef>
          <a:spcPct val="0"/>
        </a:spcBef>
        <a:spcAft>
          <a:spcPct val="0"/>
        </a:spcAft>
        <a:defRPr sz="5500" b="1">
          <a:solidFill>
            <a:schemeClr val="tx2"/>
          </a:solidFill>
          <a:latin typeface="Lucida Sans Unicode" pitchFamily="34" charset="0"/>
        </a:defRPr>
      </a:lvl7pPr>
      <a:lvl8pPr marL="1371600" algn="l" rtl="0" fontAlgn="base">
        <a:spcBef>
          <a:spcPct val="0"/>
        </a:spcBef>
        <a:spcAft>
          <a:spcPct val="0"/>
        </a:spcAft>
        <a:defRPr sz="5500" b="1">
          <a:solidFill>
            <a:schemeClr val="tx2"/>
          </a:solidFill>
          <a:latin typeface="Lucida Sans Unicode" pitchFamily="34" charset="0"/>
        </a:defRPr>
      </a:lvl8pPr>
      <a:lvl9pPr marL="1828800" algn="l" rtl="0" fontAlgn="base">
        <a:spcBef>
          <a:spcPct val="0"/>
        </a:spcBef>
        <a:spcAft>
          <a:spcPct val="0"/>
        </a:spcAft>
        <a:defRPr sz="5500" b="1">
          <a:solidFill>
            <a:schemeClr val="tx2"/>
          </a:solidFill>
          <a:latin typeface="Lucida Sans Unicode" pitchFamily="34" charset="0"/>
        </a:defRPr>
      </a:lvl9pPr>
      <a:extLst/>
    </p:titleStyle>
    <p:bodyStyle>
      <a:lvl1pPr marL="485775" indent="-339725" algn="l" rtl="0" fontAlgn="base">
        <a:spcBef>
          <a:spcPts val="538"/>
        </a:spcBef>
        <a:spcAft>
          <a:spcPct val="0"/>
        </a:spcAft>
        <a:buClr>
          <a:schemeClr val="accent1"/>
        </a:buClr>
        <a:buSzPct val="68000"/>
        <a:buFont typeface="Wingdings 3" pitchFamily="18" charset="2"/>
        <a:buChar char=""/>
        <a:defRPr sz="3600" kern="1200">
          <a:solidFill>
            <a:schemeClr val="tx1"/>
          </a:solidFill>
          <a:latin typeface="+mn-lt"/>
          <a:ea typeface="+mn-ea"/>
          <a:cs typeface="+mn-cs"/>
        </a:defRPr>
      </a:lvl1pPr>
      <a:lvl2pPr marL="827088" indent="-303213" algn="l" rtl="0" fontAlgn="base">
        <a:spcBef>
          <a:spcPts val="438"/>
        </a:spcBef>
        <a:spcAft>
          <a:spcPct val="0"/>
        </a:spcAft>
        <a:buClr>
          <a:schemeClr val="accent1"/>
        </a:buClr>
        <a:buFont typeface="Verdana" pitchFamily="34" charset="0"/>
        <a:buChar char="◦"/>
        <a:defRPr sz="3100" kern="1200">
          <a:solidFill>
            <a:schemeClr val="tx1"/>
          </a:solidFill>
          <a:latin typeface="+mn-lt"/>
          <a:ea typeface="+mn-ea"/>
          <a:cs typeface="+mn-cs"/>
        </a:defRPr>
      </a:lvl2pPr>
      <a:lvl3pPr marL="1144588" indent="-303213" algn="l" rtl="0" fontAlgn="base">
        <a:spcBef>
          <a:spcPts val="463"/>
        </a:spcBef>
        <a:spcAft>
          <a:spcPct val="0"/>
        </a:spcAft>
        <a:buClr>
          <a:schemeClr val="accent2"/>
        </a:buClr>
        <a:buSzPct val="100000"/>
        <a:buFont typeface="Wingdings 2" pitchFamily="18" charset="2"/>
        <a:buChar char=""/>
        <a:defRPr sz="2800" kern="1200">
          <a:solidFill>
            <a:schemeClr val="tx1"/>
          </a:solidFill>
          <a:latin typeface="+mn-lt"/>
          <a:ea typeface="+mn-ea"/>
          <a:cs typeface="+mn-cs"/>
        </a:defRPr>
      </a:lvl3pPr>
      <a:lvl4pPr marL="1520825" indent="-303213" algn="l" rtl="0" fontAlgn="base">
        <a:spcBef>
          <a:spcPts val="463"/>
        </a:spcBef>
        <a:spcAft>
          <a:spcPct val="0"/>
        </a:spcAft>
        <a:buClr>
          <a:schemeClr val="accent2"/>
        </a:buClr>
        <a:buFont typeface="Wingdings 2" pitchFamily="18" charset="2"/>
        <a:buChar char=""/>
        <a:defRPr sz="2500" kern="1200">
          <a:solidFill>
            <a:schemeClr val="tx1"/>
          </a:solidFill>
          <a:latin typeface="+mn-lt"/>
          <a:ea typeface="+mn-ea"/>
          <a:cs typeface="+mn-cs"/>
        </a:defRPr>
      </a:lvl4pPr>
      <a:lvl5pPr marL="1825625" indent="-303213" algn="l" rtl="0" fontAlgn="base">
        <a:spcBef>
          <a:spcPts val="463"/>
        </a:spcBef>
        <a:spcAft>
          <a:spcPct val="0"/>
        </a:spcAft>
        <a:buClr>
          <a:schemeClr val="accent2"/>
        </a:buClr>
        <a:buFont typeface="Wingdings 2" pitchFamily="18" charset="2"/>
        <a:buChar char=""/>
        <a:defRPr sz="2400" kern="1200">
          <a:solidFill>
            <a:schemeClr val="tx1"/>
          </a:solidFill>
          <a:latin typeface="+mn-lt"/>
          <a:ea typeface="+mn-ea"/>
          <a:cs typeface="+mn-cs"/>
        </a:defRPr>
      </a:lvl5pPr>
      <a:lvl6pPr marL="2131306" indent="-304472" algn="l" rtl="0" eaLnBrk="1" latinLnBrk="0" hangingPunct="1">
        <a:spcBef>
          <a:spcPts val="466"/>
        </a:spcBef>
        <a:buClr>
          <a:schemeClr val="accent3"/>
        </a:buClr>
        <a:buFont typeface="Wingdings 2"/>
        <a:buChar char=""/>
        <a:defRPr kumimoji="0" sz="2400" kern="1200">
          <a:solidFill>
            <a:schemeClr val="tx1"/>
          </a:solidFill>
          <a:latin typeface="+mn-lt"/>
          <a:ea typeface="+mn-ea"/>
          <a:cs typeface="+mn-cs"/>
        </a:defRPr>
      </a:lvl6pPr>
      <a:lvl7pPr marL="2435779" indent="-304472" algn="l" rtl="0" eaLnBrk="1" latinLnBrk="0" hangingPunct="1">
        <a:spcBef>
          <a:spcPts val="466"/>
        </a:spcBef>
        <a:buClr>
          <a:schemeClr val="accent3"/>
        </a:buClr>
        <a:buFont typeface="Wingdings 2"/>
        <a:buChar char=""/>
        <a:defRPr kumimoji="0" sz="2100" kern="1200">
          <a:solidFill>
            <a:schemeClr val="tx1"/>
          </a:solidFill>
          <a:latin typeface="+mn-lt"/>
          <a:ea typeface="+mn-ea"/>
          <a:cs typeface="+mn-cs"/>
        </a:defRPr>
      </a:lvl7pPr>
      <a:lvl8pPr marL="2740251" indent="-304472" algn="l" rtl="0" eaLnBrk="1" latinLnBrk="0" hangingPunct="1">
        <a:spcBef>
          <a:spcPts val="466"/>
        </a:spcBef>
        <a:buClr>
          <a:schemeClr val="accent3"/>
        </a:buClr>
        <a:buFont typeface="Wingdings 2"/>
        <a:buChar char=""/>
        <a:defRPr kumimoji="0" sz="2100" kern="1200">
          <a:solidFill>
            <a:schemeClr val="tx1"/>
          </a:solidFill>
          <a:latin typeface="+mn-lt"/>
          <a:ea typeface="+mn-ea"/>
          <a:cs typeface="+mn-cs"/>
        </a:defRPr>
      </a:lvl8pPr>
      <a:lvl9pPr marL="3044723" indent="-304472" algn="l" rtl="0" eaLnBrk="1" latinLnBrk="0" hangingPunct="1">
        <a:spcBef>
          <a:spcPts val="466"/>
        </a:spcBef>
        <a:buClr>
          <a:schemeClr val="accent3"/>
        </a:buClr>
        <a:buFont typeface="Wingdings 2"/>
        <a:buChar char=""/>
        <a:defRPr kumimoji="0" sz="21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08945" algn="l" rtl="0" eaLnBrk="1" latinLnBrk="0" hangingPunct="1">
        <a:defRPr kumimoji="0" kern="1200">
          <a:solidFill>
            <a:schemeClr val="tx1"/>
          </a:solidFill>
          <a:latin typeface="+mn-lt"/>
          <a:ea typeface="+mn-ea"/>
          <a:cs typeface="+mn-cs"/>
        </a:defRPr>
      </a:lvl2pPr>
      <a:lvl3pPr marL="1217889" algn="l" rtl="0" eaLnBrk="1" latinLnBrk="0" hangingPunct="1">
        <a:defRPr kumimoji="0" kern="1200">
          <a:solidFill>
            <a:schemeClr val="tx1"/>
          </a:solidFill>
          <a:latin typeface="+mn-lt"/>
          <a:ea typeface="+mn-ea"/>
          <a:cs typeface="+mn-cs"/>
        </a:defRPr>
      </a:lvl3pPr>
      <a:lvl4pPr marL="1826834" algn="l" rtl="0" eaLnBrk="1" latinLnBrk="0" hangingPunct="1">
        <a:defRPr kumimoji="0" kern="1200">
          <a:solidFill>
            <a:schemeClr val="tx1"/>
          </a:solidFill>
          <a:latin typeface="+mn-lt"/>
          <a:ea typeface="+mn-ea"/>
          <a:cs typeface="+mn-cs"/>
        </a:defRPr>
      </a:lvl4pPr>
      <a:lvl5pPr marL="2435779" algn="l" rtl="0" eaLnBrk="1" latinLnBrk="0" hangingPunct="1">
        <a:defRPr kumimoji="0" kern="1200">
          <a:solidFill>
            <a:schemeClr val="tx1"/>
          </a:solidFill>
          <a:latin typeface="+mn-lt"/>
          <a:ea typeface="+mn-ea"/>
          <a:cs typeface="+mn-cs"/>
        </a:defRPr>
      </a:lvl5pPr>
      <a:lvl6pPr marL="3044723" algn="l" rtl="0" eaLnBrk="1" latinLnBrk="0" hangingPunct="1">
        <a:defRPr kumimoji="0" kern="1200">
          <a:solidFill>
            <a:schemeClr val="tx1"/>
          </a:solidFill>
          <a:latin typeface="+mn-lt"/>
          <a:ea typeface="+mn-ea"/>
          <a:cs typeface="+mn-cs"/>
        </a:defRPr>
      </a:lvl6pPr>
      <a:lvl7pPr marL="3653668" algn="l" rtl="0" eaLnBrk="1" latinLnBrk="0" hangingPunct="1">
        <a:defRPr kumimoji="0" kern="1200">
          <a:solidFill>
            <a:schemeClr val="tx1"/>
          </a:solidFill>
          <a:latin typeface="+mn-lt"/>
          <a:ea typeface="+mn-ea"/>
          <a:cs typeface="+mn-cs"/>
        </a:defRPr>
      </a:lvl7pPr>
      <a:lvl8pPr marL="4262613" algn="l" rtl="0" eaLnBrk="1" latinLnBrk="0" hangingPunct="1">
        <a:defRPr kumimoji="0" kern="1200">
          <a:solidFill>
            <a:schemeClr val="tx1"/>
          </a:solidFill>
          <a:latin typeface="+mn-lt"/>
          <a:ea typeface="+mn-ea"/>
          <a:cs typeface="+mn-cs"/>
        </a:defRPr>
      </a:lvl8pPr>
      <a:lvl9pPr marL="4871557"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811213" y="3806825"/>
            <a:ext cx="10961687" cy="5073650"/>
          </a:xfrm>
        </p:spPr>
        <p:txBody>
          <a:bodyPr/>
          <a:lstStyle/>
          <a:p>
            <a:pPr>
              <a:buFont typeface="Wingdings" pitchFamily="2" charset="2"/>
              <a:buNone/>
            </a:pPr>
            <a:endParaRPr lang="en-US" smtClean="0"/>
          </a:p>
          <a:p>
            <a:pPr>
              <a:buFont typeface="Wingdings" pitchFamily="2" charset="2"/>
              <a:buNone/>
            </a:pPr>
            <a:endParaRPr lang="en-US" smtClean="0"/>
          </a:p>
          <a:p>
            <a:pPr algn="ctr">
              <a:buFont typeface="Wingdings" pitchFamily="2" charset="2"/>
              <a:buNone/>
            </a:pPr>
            <a:r>
              <a:rPr lang="en-US" b="1" i="1" smtClean="0"/>
              <a:t>Presented by</a:t>
            </a:r>
          </a:p>
          <a:p>
            <a:pPr algn="ctr">
              <a:buFont typeface="Wingdings" pitchFamily="2" charset="2"/>
              <a:buNone/>
            </a:pPr>
            <a:endParaRPr lang="en-US" b="1" smtClean="0"/>
          </a:p>
          <a:p>
            <a:pPr algn="ctr">
              <a:buFont typeface="Wingdings" pitchFamily="2" charset="2"/>
              <a:buNone/>
            </a:pPr>
            <a:r>
              <a:rPr lang="en-US" b="1" smtClean="0"/>
              <a:t>Syed Monowar Hussain</a:t>
            </a:r>
          </a:p>
          <a:p>
            <a:pPr algn="ctr">
              <a:buFont typeface="Wingdings" pitchFamily="2" charset="2"/>
              <a:buNone/>
            </a:pPr>
            <a:endParaRPr lang="en-US" b="1" smtClean="0"/>
          </a:p>
          <a:p>
            <a:pPr algn="ctr">
              <a:buFont typeface="Wingdings" pitchFamily="2" charset="2"/>
              <a:buNone/>
            </a:pPr>
            <a:r>
              <a:rPr lang="en-US" b="1" smtClean="0"/>
              <a:t>Kolkata, June 07, 2012</a:t>
            </a:r>
          </a:p>
          <a:p>
            <a:pPr>
              <a:buFont typeface="Wingdings" pitchFamily="2" charset="2"/>
              <a:buNone/>
            </a:pPr>
            <a:endParaRPr lang="en-US" sz="2800" smtClean="0"/>
          </a:p>
        </p:txBody>
      </p:sp>
      <p:sp>
        <p:nvSpPr>
          <p:cNvPr id="51202" name="Rectangle 2"/>
          <p:cNvSpPr>
            <a:spLocks noGrp="1" noChangeArrowheads="1"/>
          </p:cNvSpPr>
          <p:nvPr>
            <p:ph type="title"/>
          </p:nvPr>
        </p:nvSpPr>
        <p:spPr>
          <a:xfrm>
            <a:off x="0" y="2130425"/>
            <a:ext cx="12179300" cy="2284412"/>
          </a:xfrm>
        </p:spPr>
        <p:txBody>
          <a:bodyPr/>
          <a:lstStyle/>
          <a:p>
            <a:pPr algn="ctr" fontAlgn="auto">
              <a:spcAft>
                <a:spcPts val="0"/>
              </a:spcAft>
              <a:defRPr/>
            </a:pPr>
            <a:r>
              <a:rPr lang="en-US" sz="3600" dirty="0" smtClean="0"/>
              <a:t>Trans-Boundary Inland Navigation: Indo-</a:t>
            </a:r>
            <a:r>
              <a:rPr lang="en-US" sz="3600" dirty="0" err="1" smtClean="0"/>
              <a:t>Bangla</a:t>
            </a:r>
            <a:r>
              <a:rPr lang="en-US" sz="3600" dirty="0" smtClean="0"/>
              <a:t> Trade Facilitation</a:t>
            </a:r>
          </a:p>
        </p:txBody>
      </p:sp>
      <p:sp>
        <p:nvSpPr>
          <p:cNvPr id="4" name="Rectangle 2"/>
          <p:cNvSpPr txBox="1">
            <a:spLocks noChangeArrowheads="1"/>
          </p:cNvSpPr>
          <p:nvPr/>
        </p:nvSpPr>
        <p:spPr>
          <a:xfrm>
            <a:off x="-6350" y="376237"/>
            <a:ext cx="12179300" cy="1371600"/>
          </a:xfrm>
          <a:prstGeom prst="rect">
            <a:avLst/>
          </a:prstGeom>
        </p:spPr>
        <p:txBody>
          <a:bodyPr lIns="121789" tIns="60894" rIns="121789" bIns="60894" anchor="ctr">
            <a:normAutofit/>
            <a:scene3d>
              <a:camera prst="orthographicFront"/>
              <a:lightRig rig="soft" dir="t"/>
            </a:scene3d>
            <a:sp3d prstMaterial="softEdge">
              <a:bevelT w="25400" h="25400"/>
            </a:sp3d>
          </a:bodyPr>
          <a:lstStyle/>
          <a:p>
            <a:pPr algn="ctr" eaLnBrk="1" fontAlgn="auto" hangingPunct="1">
              <a:spcAft>
                <a:spcPts val="0"/>
              </a:spcAft>
              <a:defRPr/>
            </a:pPr>
            <a:r>
              <a:rPr lang="en-US" sz="2400" b="1" dirty="0">
                <a:solidFill>
                  <a:schemeClr val="tx2"/>
                </a:solidFill>
                <a:effectLst>
                  <a:outerShdw blurRad="31750" dist="25400" dir="5400000" algn="tl" rotWithShape="0">
                    <a:srgbClr val="000000">
                      <a:alpha val="25000"/>
                    </a:srgbClr>
                  </a:outerShdw>
                </a:effectLst>
                <a:latin typeface="+mj-lt"/>
                <a:ea typeface="+mj-ea"/>
                <a:cs typeface="+mj-cs"/>
              </a:rPr>
              <a:t>BCCI Seminar on Importance of Waterways for Economic Development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609600" y="2740025"/>
            <a:ext cx="10960100" cy="5988050"/>
          </a:xfrm>
        </p:spPr>
        <p:txBody>
          <a:bodyPr/>
          <a:lstStyle/>
          <a:p>
            <a:r>
              <a:rPr lang="en-US" smtClean="0"/>
              <a:t>Cross-border trade</a:t>
            </a:r>
          </a:p>
          <a:p>
            <a:r>
              <a:rPr lang="en-US" smtClean="0"/>
              <a:t>Transit trade</a:t>
            </a:r>
          </a:p>
          <a:p>
            <a:r>
              <a:rPr lang="en-US" smtClean="0"/>
              <a:t>Maintenance of the routes for smooth navigation</a:t>
            </a:r>
          </a:p>
          <a:p>
            <a:r>
              <a:rPr lang="en-US" smtClean="0"/>
              <a:t>Transshipment at Ashuganj and at Sherpur</a:t>
            </a:r>
          </a:p>
        </p:txBody>
      </p:sp>
      <p:sp>
        <p:nvSpPr>
          <p:cNvPr id="37890" name="Rectangle 2"/>
          <p:cNvSpPr>
            <a:spLocks noGrp="1" noChangeArrowheads="1"/>
          </p:cNvSpPr>
          <p:nvPr>
            <p:ph type="title"/>
          </p:nvPr>
        </p:nvSpPr>
        <p:spPr>
          <a:xfrm>
            <a:off x="608965" y="365802"/>
            <a:ext cx="10961370" cy="1522413"/>
          </a:xfrm>
        </p:spPr>
        <p:txBody>
          <a:bodyPr/>
          <a:lstStyle/>
          <a:p>
            <a:pPr fontAlgn="auto">
              <a:spcAft>
                <a:spcPts val="0"/>
              </a:spcAft>
              <a:defRPr/>
            </a:pPr>
            <a:r>
              <a:rPr lang="en-US" smtClean="0"/>
              <a:t>Main features of the Protocol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679450" y="1674813"/>
            <a:ext cx="11499850" cy="7002462"/>
          </a:xfrm>
        </p:spPr>
        <p:txBody>
          <a:bodyPr>
            <a:normAutofit/>
          </a:bodyPr>
          <a:lstStyle/>
          <a:p>
            <a:pPr marL="487156" indent="-341009" fontAlgn="auto">
              <a:lnSpc>
                <a:spcPct val="90000"/>
              </a:lnSpc>
              <a:spcBef>
                <a:spcPts val="533"/>
              </a:spcBef>
              <a:spcAft>
                <a:spcPts val="0"/>
              </a:spcAft>
              <a:buFont typeface="Wingdings" pitchFamily="2" charset="2"/>
              <a:buNone/>
              <a:defRPr/>
            </a:pPr>
            <a:endParaRPr lang="en-US" sz="400" dirty="0" smtClean="0"/>
          </a:p>
          <a:p>
            <a:pPr marL="487156" indent="-341009" fontAlgn="auto">
              <a:lnSpc>
                <a:spcPct val="90000"/>
              </a:lnSpc>
              <a:spcBef>
                <a:spcPts val="533"/>
              </a:spcBef>
              <a:spcAft>
                <a:spcPts val="0"/>
              </a:spcAft>
              <a:buFont typeface="Wingdings" pitchFamily="2" charset="2"/>
              <a:buNone/>
              <a:defRPr/>
            </a:pPr>
            <a:r>
              <a:rPr lang="en-US" sz="2800" dirty="0" smtClean="0"/>
              <a:t>1.Kolkata-Haldia-Raimangal-Mongla-Khulna-Kawkhali-Barisal-Chandpur-Narayanganj-Aricha-Sirajganj-Chilmari-Dhubri-Pandu-Silghat</a:t>
            </a:r>
          </a:p>
          <a:p>
            <a:pPr marL="487156" indent="-341009" fontAlgn="auto">
              <a:lnSpc>
                <a:spcPct val="90000"/>
              </a:lnSpc>
              <a:spcBef>
                <a:spcPts val="533"/>
              </a:spcBef>
              <a:spcAft>
                <a:spcPts val="0"/>
              </a:spcAft>
              <a:buFont typeface="Wingdings" pitchFamily="2" charset="2"/>
              <a:buNone/>
              <a:defRPr/>
            </a:pPr>
            <a:r>
              <a:rPr lang="en-US" sz="2800" dirty="0" smtClean="0"/>
              <a:t>2. Reverse of the above</a:t>
            </a:r>
          </a:p>
          <a:p>
            <a:pPr marL="487156" indent="-341009" fontAlgn="auto">
              <a:lnSpc>
                <a:spcPct val="90000"/>
              </a:lnSpc>
              <a:spcBef>
                <a:spcPts val="533"/>
              </a:spcBef>
              <a:spcAft>
                <a:spcPts val="0"/>
              </a:spcAft>
              <a:buFont typeface="Wingdings" pitchFamily="2" charset="2"/>
              <a:buNone/>
              <a:defRPr/>
            </a:pPr>
            <a:r>
              <a:rPr lang="en-US" sz="2800" dirty="0" smtClean="0"/>
              <a:t>3.Kolkata-Haldia-Raimangal-Mongla-Khulna-kawkhali-Barisal-Chandpur-Bhairabbazar-Ashuganj-Sherpur-Zakiganj-Karimganj.</a:t>
            </a:r>
          </a:p>
          <a:p>
            <a:pPr marL="487156" indent="-341009" fontAlgn="auto">
              <a:lnSpc>
                <a:spcPct val="90000"/>
              </a:lnSpc>
              <a:spcBef>
                <a:spcPts val="533"/>
              </a:spcBef>
              <a:spcAft>
                <a:spcPts val="0"/>
              </a:spcAft>
              <a:buFont typeface="Wingdings" pitchFamily="2" charset="2"/>
              <a:buNone/>
              <a:defRPr/>
            </a:pPr>
            <a:r>
              <a:rPr lang="en-US" sz="2800" dirty="0" smtClean="0"/>
              <a:t>4. Reverse of the above</a:t>
            </a:r>
          </a:p>
          <a:p>
            <a:pPr marL="487156" indent="-341009" fontAlgn="auto">
              <a:lnSpc>
                <a:spcPct val="90000"/>
              </a:lnSpc>
              <a:spcBef>
                <a:spcPts val="533"/>
              </a:spcBef>
              <a:spcAft>
                <a:spcPts val="0"/>
              </a:spcAft>
              <a:buFont typeface="Wingdings" pitchFamily="2" charset="2"/>
              <a:buNone/>
              <a:defRPr/>
            </a:pPr>
            <a:r>
              <a:rPr lang="en-US" sz="2800" dirty="0" smtClean="0"/>
              <a:t>5. </a:t>
            </a:r>
            <a:r>
              <a:rPr lang="en-US" sz="2800" dirty="0" err="1" smtClean="0"/>
              <a:t>Rajshahi-Godagari-Dhulian</a:t>
            </a:r>
            <a:endParaRPr lang="en-US" sz="2800" dirty="0" smtClean="0"/>
          </a:p>
          <a:p>
            <a:pPr marL="487156" indent="-341009" fontAlgn="auto">
              <a:lnSpc>
                <a:spcPct val="90000"/>
              </a:lnSpc>
              <a:spcBef>
                <a:spcPts val="533"/>
              </a:spcBef>
              <a:spcAft>
                <a:spcPts val="0"/>
              </a:spcAft>
              <a:buFont typeface="Wingdings" pitchFamily="2" charset="2"/>
              <a:buNone/>
              <a:defRPr/>
            </a:pPr>
            <a:r>
              <a:rPr lang="en-US" sz="2800" dirty="0" smtClean="0"/>
              <a:t>6. Reverse of the above</a:t>
            </a:r>
          </a:p>
          <a:p>
            <a:pPr marL="487156" indent="-341009" fontAlgn="auto">
              <a:lnSpc>
                <a:spcPct val="90000"/>
              </a:lnSpc>
              <a:spcBef>
                <a:spcPts val="533"/>
              </a:spcBef>
              <a:spcAft>
                <a:spcPts val="0"/>
              </a:spcAft>
              <a:buFont typeface="Wingdings" pitchFamily="2" charset="2"/>
              <a:buNone/>
              <a:defRPr/>
            </a:pPr>
            <a:r>
              <a:rPr lang="en-US" sz="2800" dirty="0" smtClean="0"/>
              <a:t>7.Karimganj-Sherpur-Ashuganj-Narayanganj-Aricha-Sirajganj-Chilmari-Dhubri-Pandu-Silghat.</a:t>
            </a:r>
          </a:p>
          <a:p>
            <a:pPr marL="487156" indent="-341009" fontAlgn="auto">
              <a:lnSpc>
                <a:spcPct val="90000"/>
              </a:lnSpc>
              <a:spcBef>
                <a:spcPts val="533"/>
              </a:spcBef>
              <a:spcAft>
                <a:spcPts val="0"/>
              </a:spcAft>
              <a:buFont typeface="Wingdings" pitchFamily="2" charset="2"/>
              <a:buNone/>
              <a:defRPr/>
            </a:pPr>
            <a:r>
              <a:rPr lang="en-US" sz="2800" dirty="0" smtClean="0"/>
              <a:t>8. Reverse of the above</a:t>
            </a:r>
          </a:p>
        </p:txBody>
      </p:sp>
      <p:sp>
        <p:nvSpPr>
          <p:cNvPr id="9218" name="Rectangle 2"/>
          <p:cNvSpPr>
            <a:spLocks noGrp="1" noChangeArrowheads="1"/>
          </p:cNvSpPr>
          <p:nvPr>
            <p:ph type="title"/>
          </p:nvPr>
        </p:nvSpPr>
        <p:spPr>
          <a:xfrm>
            <a:off x="603250" y="228600"/>
            <a:ext cx="11576050" cy="1660525"/>
          </a:xfrm>
        </p:spPr>
        <p:txBody>
          <a:bodyPr/>
          <a:lstStyle/>
          <a:p>
            <a:pPr fontAlgn="auto">
              <a:spcAft>
                <a:spcPts val="0"/>
              </a:spcAft>
              <a:defRPr/>
            </a:pPr>
            <a:r>
              <a:rPr lang="en-US" sz="4000" dirty="0" smtClean="0"/>
              <a:t>Routes under the Protocol</a:t>
            </a:r>
            <a:r>
              <a:rPr lang="en-US" dirty="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811213" y="3121025"/>
            <a:ext cx="10961687" cy="5454650"/>
          </a:xfrm>
        </p:spPr>
        <p:txBody>
          <a:bodyPr/>
          <a:lstStyle/>
          <a:p>
            <a:endParaRPr lang="en-US" smtClean="0"/>
          </a:p>
          <a:p>
            <a:r>
              <a:rPr lang="en-US" smtClean="0"/>
              <a:t>Kolkata-Narayanganj (cross-border trade)</a:t>
            </a:r>
          </a:p>
          <a:p>
            <a:r>
              <a:rPr lang="en-US" smtClean="0"/>
              <a:t>Kolkata-Pandu (transit trade)</a:t>
            </a:r>
          </a:p>
          <a:p>
            <a:r>
              <a:rPr lang="en-US" smtClean="0"/>
              <a:t>Kolkata-Karimganj (transit trade)</a:t>
            </a:r>
          </a:p>
          <a:p>
            <a:r>
              <a:rPr lang="en-US" smtClean="0"/>
              <a:t>Pandu-Karimganj (transit trade)</a:t>
            </a:r>
          </a:p>
        </p:txBody>
      </p:sp>
      <p:sp>
        <p:nvSpPr>
          <p:cNvPr id="38914" name="Rectangle 2"/>
          <p:cNvSpPr>
            <a:spLocks noGrp="1" noChangeArrowheads="1"/>
          </p:cNvSpPr>
          <p:nvPr>
            <p:ph type="title"/>
          </p:nvPr>
        </p:nvSpPr>
        <p:spPr>
          <a:xfrm>
            <a:off x="608965" y="365802"/>
            <a:ext cx="10961370" cy="1522413"/>
          </a:xfrm>
        </p:spPr>
        <p:txBody>
          <a:bodyPr>
            <a:normAutofit fontScale="90000"/>
          </a:bodyPr>
          <a:lstStyle/>
          <a:p>
            <a:pPr fontAlgn="auto">
              <a:spcAft>
                <a:spcPts val="0"/>
              </a:spcAft>
              <a:defRPr/>
            </a:pPr>
            <a:r>
              <a:rPr lang="en-US" sz="4000" dirty="0" smtClean="0"/>
              <a:t/>
            </a:r>
            <a:br>
              <a:rPr lang="en-US" sz="4000" dirty="0" smtClean="0"/>
            </a:br>
            <a:r>
              <a:rPr lang="en-US" sz="4000" dirty="0" smtClean="0"/>
              <a:t/>
            </a:r>
            <a:br>
              <a:rPr lang="en-US" sz="4000" dirty="0" smtClean="0"/>
            </a:br>
            <a:r>
              <a:rPr lang="en-US" sz="4000" dirty="0" smtClean="0"/>
              <a:t>According to Origin-Destination </a:t>
            </a:r>
            <a:br>
              <a:rPr lang="en-US" sz="4000" dirty="0" smtClean="0"/>
            </a:br>
            <a:r>
              <a:rPr lang="en-US" sz="4000" dirty="0" smtClean="0"/>
              <a:t>(O-D) freight </a:t>
            </a:r>
            <a:r>
              <a:rPr lang="en-US" sz="4000" dirty="0" smtClean="0"/>
              <a:t>movement’s </a:t>
            </a:r>
            <a:r>
              <a:rPr lang="en-US" sz="4000" dirty="0" smtClean="0"/>
              <a:t>main corridors are: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roto"/>
          <p:cNvPicPr>
            <a:picLocks noChangeAspect="1" noChangeArrowheads="1"/>
          </p:cNvPicPr>
          <p:nvPr/>
        </p:nvPicPr>
        <p:blipFill>
          <a:blip r:embed="rId2" cstate="print"/>
          <a:srcRect l="5930" t="25755" r="18813" b="4097"/>
          <a:stretch>
            <a:fillRect/>
          </a:stretch>
        </p:blipFill>
        <p:spPr bwMode="auto">
          <a:xfrm>
            <a:off x="-406400" y="-26988"/>
            <a:ext cx="12585700" cy="9498013"/>
          </a:xfrm>
          <a:prstGeom prst="rect">
            <a:avLst/>
          </a:prstGeom>
          <a:solidFill>
            <a:srgbClr val="FF9900"/>
          </a:solidFill>
          <a:ln w="9525">
            <a:solidFill>
              <a:srgbClr val="000000"/>
            </a:solidFill>
            <a:prstDash val="sysDot"/>
            <a:miter lim="800000"/>
            <a:headEnd/>
            <a:tailEnd/>
          </a:ln>
        </p:spPr>
      </p:pic>
      <p:sp>
        <p:nvSpPr>
          <p:cNvPr id="23555" name="Text Box 3"/>
          <p:cNvSpPr txBox="1">
            <a:spLocks noChangeArrowheads="1"/>
          </p:cNvSpPr>
          <p:nvPr/>
        </p:nvSpPr>
        <p:spPr bwMode="auto">
          <a:xfrm>
            <a:off x="9528175" y="5176838"/>
            <a:ext cx="2009775" cy="304800"/>
          </a:xfrm>
          <a:prstGeom prst="rect">
            <a:avLst/>
          </a:prstGeom>
          <a:noFill/>
          <a:ln w="9525">
            <a:noFill/>
            <a:miter lim="800000"/>
            <a:headEnd/>
            <a:tailEnd/>
          </a:ln>
        </p:spPr>
        <p:txBody>
          <a:bodyPr>
            <a:spAutoFit/>
          </a:bodyPr>
          <a:lstStyle/>
          <a:p>
            <a:pPr algn="ctr" eaLnBrk="1" hangingPunct="1">
              <a:spcBef>
                <a:spcPct val="50000"/>
              </a:spcBef>
            </a:pPr>
            <a:r>
              <a:rPr lang="en-US" sz="1400" b="1" u="sng">
                <a:solidFill>
                  <a:srgbClr val="000000"/>
                </a:solidFill>
                <a:latin typeface="Arial Narrow" pitchFamily="34" charset="0"/>
              </a:rPr>
              <a:t>Legend</a:t>
            </a:r>
          </a:p>
        </p:txBody>
      </p:sp>
      <p:grpSp>
        <p:nvGrpSpPr>
          <p:cNvPr id="23556" name="Group 4"/>
          <p:cNvGrpSpPr>
            <a:grpSpLocks/>
          </p:cNvGrpSpPr>
          <p:nvPr/>
        </p:nvGrpSpPr>
        <p:grpSpPr bwMode="auto">
          <a:xfrm>
            <a:off x="8266113" y="6951663"/>
            <a:ext cx="4014787" cy="1143000"/>
            <a:chOff x="3914" y="3636"/>
            <a:chExt cx="1899" cy="540"/>
          </a:xfrm>
        </p:grpSpPr>
        <p:sp>
          <p:nvSpPr>
            <p:cNvPr id="23709" name="Text Box 5"/>
            <p:cNvSpPr txBox="1">
              <a:spLocks noChangeArrowheads="1"/>
            </p:cNvSpPr>
            <p:nvPr/>
          </p:nvSpPr>
          <p:spPr bwMode="auto">
            <a:xfrm>
              <a:off x="3914" y="3852"/>
              <a:ext cx="1899" cy="324"/>
            </a:xfrm>
            <a:prstGeom prst="rect">
              <a:avLst/>
            </a:prstGeom>
            <a:noFill/>
            <a:ln w="9525">
              <a:noFill/>
              <a:miter lim="800000"/>
              <a:headEnd/>
              <a:tailEnd/>
            </a:ln>
          </p:spPr>
          <p:txBody>
            <a:bodyPr>
              <a:spAutoFit/>
            </a:bodyPr>
            <a:lstStyle/>
            <a:p>
              <a:pPr eaLnBrk="1" hangingPunct="1">
                <a:lnSpc>
                  <a:spcPct val="60000"/>
                </a:lnSpc>
                <a:spcBef>
                  <a:spcPct val="50000"/>
                </a:spcBef>
              </a:pPr>
              <a:r>
                <a:rPr lang="en-US" sz="1400" b="1">
                  <a:latin typeface="Arial Narrow" pitchFamily="34" charset="0"/>
                </a:rPr>
                <a:t>Kolkata - Guwahati/Pandu..….. 1535 km</a:t>
              </a:r>
            </a:p>
            <a:p>
              <a:pPr eaLnBrk="1" hangingPunct="1">
                <a:lnSpc>
                  <a:spcPct val="60000"/>
                </a:lnSpc>
                <a:spcBef>
                  <a:spcPct val="50000"/>
                </a:spcBef>
              </a:pPr>
              <a:r>
                <a:rPr lang="en-US" sz="1400" b="1">
                  <a:latin typeface="Arial Narrow" pitchFamily="34" charset="0"/>
                </a:rPr>
                <a:t>Kolkata - Karimganj............…....1318 km</a:t>
              </a:r>
            </a:p>
            <a:p>
              <a:pPr eaLnBrk="1" hangingPunct="1">
                <a:lnSpc>
                  <a:spcPct val="60000"/>
                </a:lnSpc>
                <a:spcBef>
                  <a:spcPct val="50000"/>
                </a:spcBef>
              </a:pPr>
              <a:r>
                <a:rPr lang="en-US" sz="1400" b="1">
                  <a:latin typeface="Arial Narrow" pitchFamily="34" charset="0"/>
                </a:rPr>
                <a:t>Dhulian-Rajshahi...............….........78 km</a:t>
              </a:r>
            </a:p>
          </p:txBody>
        </p:sp>
        <p:sp>
          <p:nvSpPr>
            <p:cNvPr id="23710" name="Text Box 6"/>
            <p:cNvSpPr txBox="1">
              <a:spLocks noChangeArrowheads="1"/>
            </p:cNvSpPr>
            <p:nvPr/>
          </p:nvSpPr>
          <p:spPr bwMode="auto">
            <a:xfrm>
              <a:off x="4095" y="3636"/>
              <a:ext cx="1536" cy="144"/>
            </a:xfrm>
            <a:prstGeom prst="rect">
              <a:avLst/>
            </a:prstGeom>
            <a:noFill/>
            <a:ln w="9525">
              <a:noFill/>
              <a:miter lim="800000"/>
              <a:headEnd/>
              <a:tailEnd/>
            </a:ln>
          </p:spPr>
          <p:txBody>
            <a:bodyPr>
              <a:spAutoFit/>
            </a:bodyPr>
            <a:lstStyle/>
            <a:p>
              <a:pPr algn="ctr" eaLnBrk="1" hangingPunct="1">
                <a:spcBef>
                  <a:spcPct val="50000"/>
                </a:spcBef>
              </a:pPr>
              <a:r>
                <a:rPr lang="en-US" sz="1400" b="1" u="sng">
                  <a:solidFill>
                    <a:srgbClr val="000000"/>
                  </a:solidFill>
                  <a:latin typeface="Arial Narrow" pitchFamily="34" charset="0"/>
                </a:rPr>
                <a:t>Protocol route distances</a:t>
              </a:r>
            </a:p>
          </p:txBody>
        </p:sp>
      </p:grpSp>
      <p:grpSp>
        <p:nvGrpSpPr>
          <p:cNvPr id="23557" name="Group 7"/>
          <p:cNvGrpSpPr>
            <a:grpSpLocks/>
          </p:cNvGrpSpPr>
          <p:nvPr/>
        </p:nvGrpSpPr>
        <p:grpSpPr bwMode="auto">
          <a:xfrm>
            <a:off x="11512550" y="3824288"/>
            <a:ext cx="441325" cy="1047750"/>
            <a:chOff x="2598" y="801"/>
            <a:chExt cx="208" cy="495"/>
          </a:xfrm>
        </p:grpSpPr>
        <p:sp>
          <p:nvSpPr>
            <p:cNvPr id="23707" name="Text Box 8"/>
            <p:cNvSpPr txBox="1">
              <a:spLocks noChangeArrowheads="1"/>
            </p:cNvSpPr>
            <p:nvPr/>
          </p:nvSpPr>
          <p:spPr bwMode="auto">
            <a:xfrm>
              <a:off x="2598" y="801"/>
              <a:ext cx="208" cy="245"/>
            </a:xfrm>
            <a:prstGeom prst="rect">
              <a:avLst/>
            </a:prstGeom>
            <a:noFill/>
            <a:ln w="12700">
              <a:noFill/>
              <a:miter lim="800000"/>
              <a:headEnd/>
              <a:tailEnd/>
            </a:ln>
          </p:spPr>
          <p:txBody>
            <a:bodyPr wrap="none">
              <a:spAutoFit/>
            </a:bodyPr>
            <a:lstStyle/>
            <a:p>
              <a:r>
                <a:rPr lang="en-US" b="1">
                  <a:solidFill>
                    <a:srgbClr val="000000"/>
                  </a:solidFill>
                  <a:latin typeface="Times New Roman" pitchFamily="18" charset="0"/>
                </a:rPr>
                <a:t>N</a:t>
              </a:r>
            </a:p>
          </p:txBody>
        </p:sp>
        <p:sp>
          <p:nvSpPr>
            <p:cNvPr id="23708" name="Line 9"/>
            <p:cNvSpPr>
              <a:spLocks noChangeShapeType="1"/>
            </p:cNvSpPr>
            <p:nvPr/>
          </p:nvSpPr>
          <p:spPr bwMode="auto">
            <a:xfrm flipV="1">
              <a:off x="2736" y="1008"/>
              <a:ext cx="0" cy="288"/>
            </a:xfrm>
            <a:prstGeom prst="line">
              <a:avLst/>
            </a:prstGeom>
            <a:noFill/>
            <a:ln w="127000">
              <a:solidFill>
                <a:srgbClr val="FF3300"/>
              </a:solidFill>
              <a:round/>
              <a:headEnd/>
              <a:tailEnd type="triangle" w="med" len="med"/>
            </a:ln>
          </p:spPr>
          <p:txBody>
            <a:bodyPr/>
            <a:lstStyle/>
            <a:p>
              <a:endParaRPr lang="en-US"/>
            </a:p>
          </p:txBody>
        </p:sp>
      </p:grpSp>
      <p:sp>
        <p:nvSpPr>
          <p:cNvPr id="23558" name="Text Box 10"/>
          <p:cNvSpPr txBox="1">
            <a:spLocks noChangeArrowheads="1"/>
          </p:cNvSpPr>
          <p:nvPr/>
        </p:nvSpPr>
        <p:spPr bwMode="auto">
          <a:xfrm>
            <a:off x="7580313" y="455613"/>
            <a:ext cx="4732337" cy="920750"/>
          </a:xfrm>
          <a:prstGeom prst="rect">
            <a:avLst/>
          </a:prstGeom>
          <a:noFill/>
          <a:ln w="9525">
            <a:noFill/>
            <a:miter lim="800000"/>
            <a:headEnd/>
            <a:tailEnd/>
          </a:ln>
        </p:spPr>
        <p:txBody>
          <a:bodyPr>
            <a:spAutoFit/>
          </a:bodyPr>
          <a:lstStyle/>
          <a:p>
            <a:pPr algn="ctr" eaLnBrk="1" hangingPunct="1">
              <a:lnSpc>
                <a:spcPct val="60000"/>
              </a:lnSpc>
              <a:spcBef>
                <a:spcPct val="50000"/>
              </a:spcBef>
            </a:pPr>
            <a:r>
              <a:rPr lang="en-US" sz="3200">
                <a:solidFill>
                  <a:srgbClr val="000099"/>
                </a:solidFill>
                <a:latin typeface="Impact" pitchFamily="34" charset="0"/>
              </a:rPr>
              <a:t>BANGLADESH-INDIA</a:t>
            </a:r>
          </a:p>
          <a:p>
            <a:pPr algn="ctr" eaLnBrk="1" hangingPunct="1">
              <a:lnSpc>
                <a:spcPct val="60000"/>
              </a:lnSpc>
              <a:spcBef>
                <a:spcPct val="50000"/>
              </a:spcBef>
            </a:pPr>
            <a:r>
              <a:rPr lang="en-US" sz="3200">
                <a:solidFill>
                  <a:srgbClr val="000099"/>
                </a:solidFill>
                <a:latin typeface="Impact" pitchFamily="34" charset="0"/>
              </a:rPr>
              <a:t> PROTOCOL ROUTES</a:t>
            </a:r>
          </a:p>
        </p:txBody>
      </p:sp>
      <p:sp>
        <p:nvSpPr>
          <p:cNvPr id="23559" name="Text Box 11"/>
          <p:cNvSpPr txBox="1">
            <a:spLocks noChangeArrowheads="1"/>
          </p:cNvSpPr>
          <p:nvPr/>
        </p:nvSpPr>
        <p:spPr bwMode="auto">
          <a:xfrm rot="-5458273">
            <a:off x="-355600" y="3425825"/>
            <a:ext cx="808037" cy="106363"/>
          </a:xfrm>
          <a:prstGeom prst="rect">
            <a:avLst/>
          </a:prstGeom>
          <a:noFill/>
          <a:ln w="57150" algn="ctr">
            <a:noFill/>
            <a:miter lim="800000"/>
            <a:headEnd/>
            <a:tailEnd/>
          </a:ln>
        </p:spPr>
        <p:txBody>
          <a:bodyPr lIns="0" tIns="0" rIns="0" bIns="0">
            <a:spAutoFit/>
          </a:bodyPr>
          <a:lstStyle/>
          <a:p>
            <a:pPr algn="ctr">
              <a:spcBef>
                <a:spcPct val="50000"/>
              </a:spcBef>
            </a:pPr>
            <a:r>
              <a:rPr lang="en-US" sz="700" b="1">
                <a:solidFill>
                  <a:srgbClr val="000000"/>
                </a:solidFill>
                <a:latin typeface="Arial" charset="0"/>
              </a:rPr>
              <a:t>JHARKHAND</a:t>
            </a:r>
          </a:p>
        </p:txBody>
      </p:sp>
      <p:sp>
        <p:nvSpPr>
          <p:cNvPr id="23560" name="Text Box 12"/>
          <p:cNvSpPr txBox="1">
            <a:spLocks noChangeArrowheads="1"/>
          </p:cNvSpPr>
          <p:nvPr/>
        </p:nvSpPr>
        <p:spPr bwMode="auto">
          <a:xfrm>
            <a:off x="1258888" y="3687763"/>
            <a:ext cx="4357687" cy="274637"/>
          </a:xfrm>
          <a:prstGeom prst="rect">
            <a:avLst/>
          </a:prstGeom>
          <a:noFill/>
          <a:ln w="57150" algn="ctr">
            <a:noFill/>
            <a:miter lim="800000"/>
            <a:headEnd/>
            <a:tailEnd/>
          </a:ln>
        </p:spPr>
        <p:txBody>
          <a:bodyPr lIns="0" tIns="0" rIns="0" bIns="0">
            <a:spAutoFit/>
          </a:bodyPr>
          <a:lstStyle/>
          <a:p>
            <a:pPr algn="ctr">
              <a:spcBef>
                <a:spcPct val="50000"/>
              </a:spcBef>
            </a:pPr>
            <a:r>
              <a:rPr lang="en-US" sz="1800" b="1">
                <a:solidFill>
                  <a:srgbClr val="000000"/>
                </a:solidFill>
                <a:latin typeface="Times New Roman" pitchFamily="18" charset="0"/>
              </a:rPr>
              <a:t>B   A   N   G   L   A   D   E   S   H</a:t>
            </a:r>
          </a:p>
        </p:txBody>
      </p:sp>
      <p:sp>
        <p:nvSpPr>
          <p:cNvPr id="23561" name="Text Box 13"/>
          <p:cNvSpPr txBox="1">
            <a:spLocks noChangeArrowheads="1"/>
          </p:cNvSpPr>
          <p:nvPr/>
        </p:nvSpPr>
        <p:spPr bwMode="auto">
          <a:xfrm rot="3752">
            <a:off x="-371475" y="2201863"/>
            <a:ext cx="1446213" cy="182562"/>
          </a:xfrm>
          <a:prstGeom prst="rect">
            <a:avLst/>
          </a:prstGeom>
          <a:noFill/>
          <a:ln w="57150" algn="ctr">
            <a:noFill/>
            <a:miter lim="800000"/>
            <a:headEnd/>
            <a:tailEnd/>
          </a:ln>
        </p:spPr>
        <p:txBody>
          <a:bodyPr lIns="0" tIns="0" rIns="0" bIns="0">
            <a:spAutoFit/>
          </a:bodyPr>
          <a:lstStyle/>
          <a:p>
            <a:pPr algn="ctr">
              <a:spcBef>
                <a:spcPct val="50000"/>
              </a:spcBef>
            </a:pPr>
            <a:r>
              <a:rPr lang="en-US" sz="1200" b="1">
                <a:solidFill>
                  <a:srgbClr val="000000"/>
                </a:solidFill>
                <a:latin typeface="Arial" charset="0"/>
              </a:rPr>
              <a:t>BIHAR</a:t>
            </a:r>
          </a:p>
        </p:txBody>
      </p:sp>
      <p:sp>
        <p:nvSpPr>
          <p:cNvPr id="23562" name="Text Box 14"/>
          <p:cNvSpPr txBox="1">
            <a:spLocks noChangeArrowheads="1"/>
          </p:cNvSpPr>
          <p:nvPr/>
        </p:nvSpPr>
        <p:spPr bwMode="auto">
          <a:xfrm rot="-62844">
            <a:off x="-203200" y="7002463"/>
            <a:ext cx="1914525" cy="182562"/>
          </a:xfrm>
          <a:prstGeom prst="rect">
            <a:avLst/>
          </a:prstGeom>
          <a:noFill/>
          <a:ln w="57150" algn="ctr">
            <a:noFill/>
            <a:miter lim="800000"/>
            <a:headEnd/>
            <a:tailEnd/>
          </a:ln>
        </p:spPr>
        <p:txBody>
          <a:bodyPr lIns="0" tIns="0" rIns="0" bIns="0">
            <a:spAutoFit/>
          </a:bodyPr>
          <a:lstStyle/>
          <a:p>
            <a:pPr algn="ctr">
              <a:spcBef>
                <a:spcPct val="50000"/>
              </a:spcBef>
            </a:pPr>
            <a:r>
              <a:rPr lang="en-US" sz="1200" b="1">
                <a:solidFill>
                  <a:srgbClr val="000000"/>
                </a:solidFill>
                <a:latin typeface="Arial" charset="0"/>
              </a:rPr>
              <a:t>WEST BENGAL</a:t>
            </a:r>
          </a:p>
        </p:txBody>
      </p:sp>
      <p:sp>
        <p:nvSpPr>
          <p:cNvPr id="23563" name="Text Box 15"/>
          <p:cNvSpPr txBox="1">
            <a:spLocks noChangeArrowheads="1"/>
          </p:cNvSpPr>
          <p:nvPr/>
        </p:nvSpPr>
        <p:spPr bwMode="auto">
          <a:xfrm>
            <a:off x="6343650" y="754063"/>
            <a:ext cx="1620838" cy="182562"/>
          </a:xfrm>
          <a:prstGeom prst="rect">
            <a:avLst/>
          </a:prstGeom>
          <a:noFill/>
          <a:ln w="57150" algn="ctr">
            <a:noFill/>
            <a:miter lim="800000"/>
            <a:headEnd/>
            <a:tailEnd/>
          </a:ln>
        </p:spPr>
        <p:txBody>
          <a:bodyPr lIns="0" tIns="0" rIns="0" bIns="0">
            <a:spAutoFit/>
          </a:bodyPr>
          <a:lstStyle/>
          <a:p>
            <a:pPr algn="ctr">
              <a:spcBef>
                <a:spcPct val="50000"/>
              </a:spcBef>
            </a:pPr>
            <a:r>
              <a:rPr lang="en-US" sz="1200" b="1">
                <a:solidFill>
                  <a:srgbClr val="000000"/>
                </a:solidFill>
                <a:latin typeface="Arial" charset="0"/>
              </a:rPr>
              <a:t>A S S A M</a:t>
            </a:r>
          </a:p>
        </p:txBody>
      </p:sp>
      <p:sp>
        <p:nvSpPr>
          <p:cNvPr id="23564" name="Text Box 16"/>
          <p:cNvSpPr txBox="1">
            <a:spLocks noChangeArrowheads="1"/>
          </p:cNvSpPr>
          <p:nvPr/>
        </p:nvSpPr>
        <p:spPr bwMode="auto">
          <a:xfrm>
            <a:off x="4821238" y="2124075"/>
            <a:ext cx="1928812" cy="182563"/>
          </a:xfrm>
          <a:prstGeom prst="rect">
            <a:avLst/>
          </a:prstGeom>
          <a:noFill/>
          <a:ln w="57150" algn="ctr">
            <a:noFill/>
            <a:miter lim="800000"/>
            <a:headEnd/>
            <a:tailEnd/>
          </a:ln>
        </p:spPr>
        <p:txBody>
          <a:bodyPr lIns="0" tIns="0" rIns="0" bIns="0">
            <a:spAutoFit/>
          </a:bodyPr>
          <a:lstStyle/>
          <a:p>
            <a:pPr algn="ctr">
              <a:spcBef>
                <a:spcPct val="50000"/>
              </a:spcBef>
            </a:pPr>
            <a:r>
              <a:rPr lang="en-US" sz="1200" b="1">
                <a:solidFill>
                  <a:srgbClr val="000000"/>
                </a:solidFill>
                <a:latin typeface="Arial" charset="0"/>
              </a:rPr>
              <a:t>M E G H A L A Y A</a:t>
            </a:r>
          </a:p>
        </p:txBody>
      </p:sp>
      <p:sp>
        <p:nvSpPr>
          <p:cNvPr id="23565" name="Text Box 17"/>
          <p:cNvSpPr txBox="1">
            <a:spLocks noChangeArrowheads="1"/>
          </p:cNvSpPr>
          <p:nvPr/>
        </p:nvSpPr>
        <p:spPr bwMode="auto">
          <a:xfrm>
            <a:off x="8880475" y="2695575"/>
            <a:ext cx="1624013" cy="182563"/>
          </a:xfrm>
          <a:prstGeom prst="rect">
            <a:avLst/>
          </a:prstGeom>
          <a:noFill/>
          <a:ln w="57150" algn="ctr">
            <a:noFill/>
            <a:miter lim="800000"/>
            <a:headEnd/>
            <a:tailEnd/>
          </a:ln>
        </p:spPr>
        <p:txBody>
          <a:bodyPr lIns="0" tIns="0" rIns="0" bIns="0">
            <a:spAutoFit/>
          </a:bodyPr>
          <a:lstStyle/>
          <a:p>
            <a:pPr algn="ctr">
              <a:spcBef>
                <a:spcPct val="50000"/>
              </a:spcBef>
            </a:pPr>
            <a:r>
              <a:rPr lang="en-US" sz="1200" b="1">
                <a:solidFill>
                  <a:srgbClr val="000000"/>
                </a:solidFill>
                <a:latin typeface="Arial" charset="0"/>
              </a:rPr>
              <a:t>MANIPUR</a:t>
            </a:r>
          </a:p>
        </p:txBody>
      </p:sp>
      <p:sp>
        <p:nvSpPr>
          <p:cNvPr id="23566" name="Text Box 18"/>
          <p:cNvSpPr txBox="1">
            <a:spLocks noChangeArrowheads="1"/>
          </p:cNvSpPr>
          <p:nvPr/>
        </p:nvSpPr>
        <p:spPr bwMode="auto">
          <a:xfrm>
            <a:off x="7510463" y="5133975"/>
            <a:ext cx="1420812" cy="182563"/>
          </a:xfrm>
          <a:prstGeom prst="rect">
            <a:avLst/>
          </a:prstGeom>
          <a:noFill/>
          <a:ln w="57150" algn="ctr">
            <a:noFill/>
            <a:miter lim="800000"/>
            <a:headEnd/>
            <a:tailEnd/>
          </a:ln>
        </p:spPr>
        <p:txBody>
          <a:bodyPr lIns="0" tIns="0" rIns="0" bIns="0">
            <a:spAutoFit/>
          </a:bodyPr>
          <a:lstStyle/>
          <a:p>
            <a:pPr algn="ctr">
              <a:spcBef>
                <a:spcPct val="50000"/>
              </a:spcBef>
            </a:pPr>
            <a:r>
              <a:rPr lang="en-US" sz="1200" b="1">
                <a:solidFill>
                  <a:srgbClr val="000000"/>
                </a:solidFill>
                <a:latin typeface="Arial" charset="0"/>
              </a:rPr>
              <a:t>MIZORAM</a:t>
            </a:r>
          </a:p>
        </p:txBody>
      </p:sp>
      <p:sp>
        <p:nvSpPr>
          <p:cNvPr id="23567" name="Text Box 19"/>
          <p:cNvSpPr txBox="1">
            <a:spLocks noChangeArrowheads="1"/>
          </p:cNvSpPr>
          <p:nvPr/>
        </p:nvSpPr>
        <p:spPr bwMode="auto">
          <a:xfrm>
            <a:off x="5988050" y="4727575"/>
            <a:ext cx="1116013" cy="182563"/>
          </a:xfrm>
          <a:prstGeom prst="rect">
            <a:avLst/>
          </a:prstGeom>
          <a:noFill/>
          <a:ln w="57150" algn="ctr">
            <a:noFill/>
            <a:miter lim="800000"/>
            <a:headEnd/>
            <a:tailEnd/>
          </a:ln>
        </p:spPr>
        <p:txBody>
          <a:bodyPr lIns="0" tIns="0" rIns="0" bIns="0">
            <a:spAutoFit/>
          </a:bodyPr>
          <a:lstStyle/>
          <a:p>
            <a:pPr algn="ctr">
              <a:spcBef>
                <a:spcPct val="50000"/>
              </a:spcBef>
            </a:pPr>
            <a:r>
              <a:rPr lang="en-US" sz="1200" b="1">
                <a:solidFill>
                  <a:srgbClr val="000000"/>
                </a:solidFill>
                <a:latin typeface="Arial" charset="0"/>
              </a:rPr>
              <a:t>TRIPURA</a:t>
            </a:r>
          </a:p>
        </p:txBody>
      </p:sp>
      <p:sp>
        <p:nvSpPr>
          <p:cNvPr id="23568" name="Text Box 20"/>
          <p:cNvSpPr txBox="1">
            <a:spLocks noChangeArrowheads="1"/>
          </p:cNvSpPr>
          <p:nvPr/>
        </p:nvSpPr>
        <p:spPr bwMode="auto">
          <a:xfrm>
            <a:off x="369888" y="8128000"/>
            <a:ext cx="673100" cy="136525"/>
          </a:xfrm>
          <a:prstGeom prst="rect">
            <a:avLst/>
          </a:prstGeom>
          <a:solidFill>
            <a:srgbClr val="99FF99"/>
          </a:solidFill>
          <a:ln w="57150" algn="ctr">
            <a:noFill/>
            <a:miter lim="800000"/>
            <a:headEnd/>
            <a:tailEnd/>
          </a:ln>
        </p:spPr>
        <p:txBody>
          <a:bodyPr lIns="0" tIns="0" rIns="0" bIns="0">
            <a:spAutoFit/>
          </a:bodyPr>
          <a:lstStyle/>
          <a:p>
            <a:pPr algn="ctr">
              <a:spcBef>
                <a:spcPct val="50000"/>
              </a:spcBef>
            </a:pPr>
            <a:r>
              <a:rPr lang="en-US" sz="900" b="1">
                <a:solidFill>
                  <a:schemeClr val="accent1"/>
                </a:solidFill>
                <a:latin typeface="Verdana" pitchFamily="34" charset="0"/>
              </a:rPr>
              <a:t>HALDIA</a:t>
            </a:r>
          </a:p>
        </p:txBody>
      </p:sp>
      <p:sp>
        <p:nvSpPr>
          <p:cNvPr id="23569" name="Text Box 21"/>
          <p:cNvSpPr txBox="1">
            <a:spLocks noChangeArrowheads="1"/>
          </p:cNvSpPr>
          <p:nvPr/>
        </p:nvSpPr>
        <p:spPr bwMode="auto">
          <a:xfrm>
            <a:off x="-406400" y="3860800"/>
            <a:ext cx="1446213" cy="136525"/>
          </a:xfrm>
          <a:prstGeom prst="rect">
            <a:avLst/>
          </a:prstGeom>
          <a:noFill/>
          <a:ln w="57150" algn="ctr">
            <a:noFill/>
            <a:miter lim="800000"/>
            <a:headEnd/>
            <a:tailEnd/>
          </a:ln>
        </p:spPr>
        <p:txBody>
          <a:bodyPr lIns="0" tIns="0" rIns="0" bIns="0">
            <a:spAutoFit/>
          </a:bodyPr>
          <a:lstStyle/>
          <a:p>
            <a:pPr algn="ctr">
              <a:spcBef>
                <a:spcPct val="50000"/>
              </a:spcBef>
            </a:pPr>
            <a:r>
              <a:rPr lang="en-US" sz="900" b="1">
                <a:solidFill>
                  <a:srgbClr val="000000"/>
                </a:solidFill>
                <a:latin typeface="Arial Narrow" pitchFamily="34" charset="0"/>
              </a:rPr>
              <a:t>FARAKKA</a:t>
            </a:r>
          </a:p>
        </p:txBody>
      </p:sp>
      <p:sp>
        <p:nvSpPr>
          <p:cNvPr id="23570" name="Text Box 22"/>
          <p:cNvSpPr txBox="1">
            <a:spLocks noChangeArrowheads="1"/>
          </p:cNvSpPr>
          <p:nvPr/>
        </p:nvSpPr>
        <p:spPr bwMode="auto">
          <a:xfrm>
            <a:off x="1536700" y="7429500"/>
            <a:ext cx="814388" cy="136525"/>
          </a:xfrm>
          <a:prstGeom prst="rect">
            <a:avLst/>
          </a:prstGeom>
          <a:solidFill>
            <a:srgbClr val="99FF99"/>
          </a:solidFill>
          <a:ln w="57150" algn="ctr">
            <a:noFill/>
            <a:miter lim="800000"/>
            <a:headEnd/>
            <a:tailEnd/>
          </a:ln>
        </p:spPr>
        <p:txBody>
          <a:bodyPr lIns="0" tIns="0" rIns="0" bIns="0">
            <a:spAutoFit/>
          </a:bodyPr>
          <a:lstStyle/>
          <a:p>
            <a:pPr algn="ctr">
              <a:spcBef>
                <a:spcPct val="50000"/>
              </a:spcBef>
            </a:pPr>
            <a:r>
              <a:rPr lang="en-US" sz="900" b="1">
                <a:solidFill>
                  <a:schemeClr val="accent1"/>
                </a:solidFill>
                <a:latin typeface="Verdana" pitchFamily="34" charset="0"/>
              </a:rPr>
              <a:t>KOLKATA</a:t>
            </a:r>
          </a:p>
        </p:txBody>
      </p:sp>
      <p:sp>
        <p:nvSpPr>
          <p:cNvPr id="23571" name="Text Box 23"/>
          <p:cNvSpPr txBox="1">
            <a:spLocks noChangeArrowheads="1"/>
          </p:cNvSpPr>
          <p:nvPr/>
        </p:nvSpPr>
        <p:spPr bwMode="auto">
          <a:xfrm rot="4430154">
            <a:off x="514351" y="5197475"/>
            <a:ext cx="1693862" cy="122237"/>
          </a:xfrm>
          <a:prstGeom prst="rect">
            <a:avLst/>
          </a:prstGeom>
          <a:noFill/>
          <a:ln w="57150" algn="ctr">
            <a:noFill/>
            <a:miter lim="800000"/>
            <a:headEnd/>
            <a:tailEnd/>
          </a:ln>
        </p:spPr>
        <p:txBody>
          <a:bodyPr lIns="0" tIns="0" rIns="0" bIns="0">
            <a:spAutoFit/>
          </a:bodyPr>
          <a:lstStyle/>
          <a:p>
            <a:pPr algn="ctr">
              <a:spcBef>
                <a:spcPct val="50000"/>
              </a:spcBef>
            </a:pPr>
            <a:r>
              <a:rPr lang="en-US" sz="800" b="1" i="1">
                <a:solidFill>
                  <a:srgbClr val="000099"/>
                </a:solidFill>
                <a:latin typeface="Arial" charset="0"/>
              </a:rPr>
              <a:t>NW-1</a:t>
            </a:r>
          </a:p>
        </p:txBody>
      </p:sp>
      <p:sp>
        <p:nvSpPr>
          <p:cNvPr id="23572" name="Text Box 24"/>
          <p:cNvSpPr txBox="1">
            <a:spLocks noChangeArrowheads="1"/>
          </p:cNvSpPr>
          <p:nvPr/>
        </p:nvSpPr>
        <p:spPr bwMode="auto">
          <a:xfrm>
            <a:off x="2894013" y="1343025"/>
            <a:ext cx="703262" cy="136525"/>
          </a:xfrm>
          <a:prstGeom prst="rect">
            <a:avLst/>
          </a:prstGeom>
          <a:solidFill>
            <a:srgbClr val="99FF99"/>
          </a:solidFill>
          <a:ln w="57150" algn="ctr">
            <a:noFill/>
            <a:miter lim="800000"/>
            <a:headEnd/>
            <a:tailEnd/>
          </a:ln>
        </p:spPr>
        <p:txBody>
          <a:bodyPr lIns="0" tIns="0" rIns="0" bIns="0">
            <a:spAutoFit/>
          </a:bodyPr>
          <a:lstStyle/>
          <a:p>
            <a:pPr algn="ctr">
              <a:spcBef>
                <a:spcPct val="50000"/>
              </a:spcBef>
            </a:pPr>
            <a:r>
              <a:rPr lang="en-US" sz="900" b="1">
                <a:solidFill>
                  <a:schemeClr val="accent1"/>
                </a:solidFill>
                <a:latin typeface="Verdana" pitchFamily="34" charset="0"/>
              </a:rPr>
              <a:t>DHUBRI</a:t>
            </a:r>
          </a:p>
        </p:txBody>
      </p:sp>
      <p:sp>
        <p:nvSpPr>
          <p:cNvPr id="23573" name="Text Box 25"/>
          <p:cNvSpPr txBox="1">
            <a:spLocks noChangeArrowheads="1"/>
          </p:cNvSpPr>
          <p:nvPr/>
        </p:nvSpPr>
        <p:spPr bwMode="auto">
          <a:xfrm>
            <a:off x="5734050" y="1190625"/>
            <a:ext cx="623888" cy="136525"/>
          </a:xfrm>
          <a:prstGeom prst="rect">
            <a:avLst/>
          </a:prstGeom>
          <a:solidFill>
            <a:srgbClr val="99FF99"/>
          </a:solidFill>
          <a:ln w="57150" algn="ctr">
            <a:noFill/>
            <a:miter lim="800000"/>
            <a:headEnd/>
            <a:tailEnd/>
          </a:ln>
        </p:spPr>
        <p:txBody>
          <a:bodyPr lIns="0" tIns="0" rIns="0" bIns="0">
            <a:spAutoFit/>
          </a:bodyPr>
          <a:lstStyle/>
          <a:p>
            <a:pPr algn="ctr">
              <a:spcBef>
                <a:spcPct val="50000"/>
              </a:spcBef>
            </a:pPr>
            <a:r>
              <a:rPr lang="en-US" sz="900" b="1">
                <a:solidFill>
                  <a:schemeClr val="accent1"/>
                </a:solidFill>
                <a:latin typeface="Verdana" pitchFamily="34" charset="0"/>
              </a:rPr>
              <a:t>PANDU</a:t>
            </a:r>
          </a:p>
        </p:txBody>
      </p:sp>
      <p:sp>
        <p:nvSpPr>
          <p:cNvPr id="23574" name="Text Box 26"/>
          <p:cNvSpPr txBox="1">
            <a:spLocks noChangeArrowheads="1"/>
          </p:cNvSpPr>
          <p:nvPr/>
        </p:nvSpPr>
        <p:spPr bwMode="auto">
          <a:xfrm>
            <a:off x="7062788" y="31750"/>
            <a:ext cx="566737" cy="122238"/>
          </a:xfrm>
          <a:prstGeom prst="rect">
            <a:avLst/>
          </a:prstGeom>
          <a:noFill/>
          <a:ln w="57150" algn="ctr">
            <a:noFill/>
            <a:miter lim="800000"/>
            <a:headEnd/>
            <a:tailEnd/>
          </a:ln>
        </p:spPr>
        <p:txBody>
          <a:bodyPr lIns="0" tIns="0" rIns="0" bIns="0">
            <a:spAutoFit/>
          </a:bodyPr>
          <a:lstStyle/>
          <a:p>
            <a:pPr algn="ctr">
              <a:spcBef>
                <a:spcPct val="50000"/>
              </a:spcBef>
            </a:pPr>
            <a:r>
              <a:rPr lang="en-US" sz="800" b="1">
                <a:solidFill>
                  <a:srgbClr val="000000"/>
                </a:solidFill>
                <a:latin typeface="Arial Narrow" pitchFamily="34" charset="0"/>
              </a:rPr>
              <a:t>TEJPUR</a:t>
            </a:r>
          </a:p>
        </p:txBody>
      </p:sp>
      <p:sp>
        <p:nvSpPr>
          <p:cNvPr id="23575" name="Line 27"/>
          <p:cNvSpPr>
            <a:spLocks noChangeShapeType="1"/>
          </p:cNvSpPr>
          <p:nvPr/>
        </p:nvSpPr>
        <p:spPr bwMode="auto">
          <a:xfrm>
            <a:off x="1458913" y="1254125"/>
            <a:ext cx="52387" cy="234950"/>
          </a:xfrm>
          <a:prstGeom prst="line">
            <a:avLst/>
          </a:prstGeom>
          <a:noFill/>
          <a:ln w="12700">
            <a:noFill/>
            <a:round/>
            <a:headEnd/>
            <a:tailEnd type="triangle" w="med" len="med"/>
          </a:ln>
        </p:spPr>
        <p:txBody>
          <a:bodyPr lIns="109538" tIns="55562" rIns="109538" bIns="55562"/>
          <a:lstStyle/>
          <a:p>
            <a:endParaRPr lang="en-US"/>
          </a:p>
        </p:txBody>
      </p:sp>
      <p:sp>
        <p:nvSpPr>
          <p:cNvPr id="23576" name="Text Box 28"/>
          <p:cNvSpPr txBox="1">
            <a:spLocks noChangeArrowheads="1"/>
          </p:cNvSpPr>
          <p:nvPr/>
        </p:nvSpPr>
        <p:spPr bwMode="auto">
          <a:xfrm>
            <a:off x="7888288" y="217488"/>
            <a:ext cx="658812" cy="122237"/>
          </a:xfrm>
          <a:prstGeom prst="rect">
            <a:avLst/>
          </a:prstGeom>
          <a:noFill/>
          <a:ln w="57150" algn="ctr">
            <a:noFill/>
            <a:miter lim="800000"/>
            <a:headEnd/>
            <a:tailEnd/>
          </a:ln>
        </p:spPr>
        <p:txBody>
          <a:bodyPr lIns="0" tIns="0" rIns="0" bIns="0">
            <a:spAutoFit/>
          </a:bodyPr>
          <a:lstStyle/>
          <a:p>
            <a:pPr algn="ctr">
              <a:spcBef>
                <a:spcPct val="50000"/>
              </a:spcBef>
            </a:pPr>
            <a:r>
              <a:rPr lang="en-US" sz="800" b="1">
                <a:solidFill>
                  <a:srgbClr val="000000"/>
                </a:solidFill>
                <a:latin typeface="Arial Narrow" pitchFamily="34" charset="0"/>
              </a:rPr>
              <a:t>SILGHAT</a:t>
            </a:r>
          </a:p>
        </p:txBody>
      </p:sp>
      <p:sp>
        <p:nvSpPr>
          <p:cNvPr id="23577" name="Text Box 29"/>
          <p:cNvSpPr txBox="1">
            <a:spLocks noChangeArrowheads="1"/>
          </p:cNvSpPr>
          <p:nvPr/>
        </p:nvSpPr>
        <p:spPr bwMode="auto">
          <a:xfrm>
            <a:off x="3695700" y="1006475"/>
            <a:ext cx="685800" cy="122238"/>
          </a:xfrm>
          <a:prstGeom prst="rect">
            <a:avLst/>
          </a:prstGeom>
          <a:noFill/>
          <a:ln w="57150" algn="ctr">
            <a:noFill/>
            <a:miter lim="800000"/>
            <a:headEnd/>
            <a:tailEnd/>
          </a:ln>
        </p:spPr>
        <p:txBody>
          <a:bodyPr lIns="0" tIns="0" rIns="0" bIns="0">
            <a:spAutoFit/>
          </a:bodyPr>
          <a:lstStyle/>
          <a:p>
            <a:pPr algn="ctr">
              <a:spcBef>
                <a:spcPct val="50000"/>
              </a:spcBef>
            </a:pPr>
            <a:r>
              <a:rPr lang="en-US" sz="800" b="1">
                <a:solidFill>
                  <a:srgbClr val="000000"/>
                </a:solidFill>
                <a:latin typeface="Arial Narrow" pitchFamily="34" charset="0"/>
              </a:rPr>
              <a:t>JOGIGHOPA</a:t>
            </a:r>
          </a:p>
        </p:txBody>
      </p:sp>
      <p:sp>
        <p:nvSpPr>
          <p:cNvPr id="23578" name="Text Box 30"/>
          <p:cNvSpPr txBox="1">
            <a:spLocks noChangeArrowheads="1"/>
          </p:cNvSpPr>
          <p:nvPr/>
        </p:nvSpPr>
        <p:spPr bwMode="auto">
          <a:xfrm>
            <a:off x="3524250" y="1793875"/>
            <a:ext cx="803275" cy="122238"/>
          </a:xfrm>
          <a:prstGeom prst="rect">
            <a:avLst/>
          </a:prstGeom>
          <a:noFill/>
          <a:ln w="57150" algn="ctr">
            <a:noFill/>
            <a:miter lim="800000"/>
            <a:headEnd/>
            <a:tailEnd/>
          </a:ln>
        </p:spPr>
        <p:txBody>
          <a:bodyPr lIns="0" tIns="0" rIns="0" bIns="0">
            <a:spAutoFit/>
          </a:bodyPr>
          <a:lstStyle/>
          <a:p>
            <a:pPr algn="ctr">
              <a:spcBef>
                <a:spcPct val="50000"/>
              </a:spcBef>
            </a:pPr>
            <a:r>
              <a:rPr lang="en-US" sz="800" b="1">
                <a:solidFill>
                  <a:srgbClr val="000000"/>
                </a:solidFill>
                <a:latin typeface="Arial Narrow" pitchFamily="34" charset="0"/>
              </a:rPr>
              <a:t>SHISHUMARA</a:t>
            </a:r>
          </a:p>
        </p:txBody>
      </p:sp>
      <p:sp>
        <p:nvSpPr>
          <p:cNvPr id="23579" name="Oval 31"/>
          <p:cNvSpPr>
            <a:spLocks noChangeArrowheads="1"/>
          </p:cNvSpPr>
          <p:nvPr/>
        </p:nvSpPr>
        <p:spPr bwMode="auto">
          <a:xfrm>
            <a:off x="3478213" y="1920875"/>
            <a:ext cx="96837" cy="96838"/>
          </a:xfrm>
          <a:prstGeom prst="ellipse">
            <a:avLst/>
          </a:prstGeom>
          <a:solidFill>
            <a:schemeClr val="tx1"/>
          </a:solidFill>
          <a:ln w="9525">
            <a:noFill/>
            <a:round/>
            <a:headEnd/>
            <a:tailEnd/>
          </a:ln>
        </p:spPr>
        <p:txBody>
          <a:bodyPr wrap="none" anchor="ctr"/>
          <a:lstStyle/>
          <a:p>
            <a:endParaRPr lang="en-US"/>
          </a:p>
        </p:txBody>
      </p:sp>
      <p:sp>
        <p:nvSpPr>
          <p:cNvPr id="23580" name="Text Box 32"/>
          <p:cNvSpPr txBox="1">
            <a:spLocks noChangeArrowheads="1"/>
          </p:cNvSpPr>
          <p:nvPr/>
        </p:nvSpPr>
        <p:spPr bwMode="auto">
          <a:xfrm>
            <a:off x="7938" y="4046538"/>
            <a:ext cx="812800" cy="136525"/>
          </a:xfrm>
          <a:prstGeom prst="rect">
            <a:avLst/>
          </a:prstGeom>
          <a:solidFill>
            <a:srgbClr val="99FF99"/>
          </a:solidFill>
          <a:ln w="57150">
            <a:noFill/>
            <a:miter lim="800000"/>
            <a:headEnd/>
            <a:tailEnd/>
          </a:ln>
        </p:spPr>
        <p:txBody>
          <a:bodyPr lIns="0" tIns="0" rIns="0" bIns="0">
            <a:spAutoFit/>
          </a:bodyPr>
          <a:lstStyle/>
          <a:p>
            <a:pPr algn="ctr">
              <a:spcBef>
                <a:spcPct val="50000"/>
              </a:spcBef>
            </a:pPr>
            <a:r>
              <a:rPr lang="en-US" sz="900" b="1">
                <a:solidFill>
                  <a:schemeClr val="accent1"/>
                </a:solidFill>
                <a:latin typeface="Verdana" pitchFamily="34" charset="0"/>
              </a:rPr>
              <a:t>DHULIAN</a:t>
            </a:r>
          </a:p>
        </p:txBody>
      </p:sp>
      <p:sp>
        <p:nvSpPr>
          <p:cNvPr id="23581" name="Text Box 33"/>
          <p:cNvSpPr txBox="1">
            <a:spLocks noChangeArrowheads="1"/>
          </p:cNvSpPr>
          <p:nvPr/>
        </p:nvSpPr>
        <p:spPr bwMode="auto">
          <a:xfrm>
            <a:off x="7091363" y="3297238"/>
            <a:ext cx="1044575" cy="136525"/>
          </a:xfrm>
          <a:prstGeom prst="rect">
            <a:avLst/>
          </a:prstGeom>
          <a:solidFill>
            <a:srgbClr val="99FF99"/>
          </a:solidFill>
          <a:ln w="57150" algn="ctr">
            <a:noFill/>
            <a:miter lim="800000"/>
            <a:headEnd/>
            <a:tailEnd/>
          </a:ln>
        </p:spPr>
        <p:txBody>
          <a:bodyPr lIns="0" tIns="0" rIns="0" bIns="0">
            <a:spAutoFit/>
          </a:bodyPr>
          <a:lstStyle/>
          <a:p>
            <a:pPr algn="ctr">
              <a:spcBef>
                <a:spcPct val="50000"/>
              </a:spcBef>
            </a:pPr>
            <a:r>
              <a:rPr lang="en-US" sz="900" b="1">
                <a:solidFill>
                  <a:schemeClr val="accent1"/>
                </a:solidFill>
                <a:latin typeface="Verdana" pitchFamily="34" charset="0"/>
              </a:rPr>
              <a:t>KARIMGANJ</a:t>
            </a:r>
          </a:p>
        </p:txBody>
      </p:sp>
      <p:sp>
        <p:nvSpPr>
          <p:cNvPr id="23582" name="Text Box 34"/>
          <p:cNvSpPr txBox="1">
            <a:spLocks noChangeArrowheads="1"/>
          </p:cNvSpPr>
          <p:nvPr/>
        </p:nvSpPr>
        <p:spPr bwMode="auto">
          <a:xfrm>
            <a:off x="1701800" y="4249738"/>
            <a:ext cx="1047750" cy="136525"/>
          </a:xfrm>
          <a:prstGeom prst="rect">
            <a:avLst/>
          </a:prstGeom>
          <a:solidFill>
            <a:srgbClr val="99FF99"/>
          </a:solidFill>
          <a:ln w="57150" algn="ctr">
            <a:noFill/>
            <a:miter lim="800000"/>
            <a:headEnd/>
            <a:tailEnd/>
          </a:ln>
        </p:spPr>
        <p:txBody>
          <a:bodyPr lIns="0" tIns="0" rIns="0" bIns="0">
            <a:spAutoFit/>
          </a:bodyPr>
          <a:lstStyle/>
          <a:p>
            <a:pPr algn="ctr">
              <a:spcBef>
                <a:spcPct val="50000"/>
              </a:spcBef>
            </a:pPr>
            <a:r>
              <a:rPr lang="en-US" sz="900" b="1">
                <a:solidFill>
                  <a:schemeClr val="accent1"/>
                </a:solidFill>
                <a:latin typeface="Verdana" pitchFamily="34" charset="0"/>
              </a:rPr>
              <a:t>RAJSHAHI</a:t>
            </a:r>
          </a:p>
        </p:txBody>
      </p:sp>
      <p:sp>
        <p:nvSpPr>
          <p:cNvPr id="23583" name="Text Box 35"/>
          <p:cNvSpPr txBox="1">
            <a:spLocks noChangeArrowheads="1"/>
          </p:cNvSpPr>
          <p:nvPr/>
        </p:nvSpPr>
        <p:spPr bwMode="auto">
          <a:xfrm>
            <a:off x="4600575" y="5272088"/>
            <a:ext cx="1311275" cy="134937"/>
          </a:xfrm>
          <a:prstGeom prst="rect">
            <a:avLst/>
          </a:prstGeom>
          <a:solidFill>
            <a:srgbClr val="99FF99"/>
          </a:solidFill>
          <a:ln w="57150" algn="ctr">
            <a:noFill/>
            <a:miter lim="800000"/>
            <a:headEnd/>
            <a:tailEnd/>
          </a:ln>
        </p:spPr>
        <p:txBody>
          <a:bodyPr lIns="0" tIns="0" rIns="0" bIns="0">
            <a:spAutoFit/>
          </a:bodyPr>
          <a:lstStyle/>
          <a:p>
            <a:pPr algn="ctr">
              <a:spcBef>
                <a:spcPct val="50000"/>
              </a:spcBef>
            </a:pPr>
            <a:r>
              <a:rPr lang="en-US" sz="900" b="1">
                <a:solidFill>
                  <a:schemeClr val="accent1"/>
                </a:solidFill>
                <a:latin typeface="Verdana" pitchFamily="34" charset="0"/>
              </a:rPr>
              <a:t>NARAYANGANJ</a:t>
            </a:r>
          </a:p>
        </p:txBody>
      </p:sp>
      <p:sp>
        <p:nvSpPr>
          <p:cNvPr id="23584" name="Oval 36"/>
          <p:cNvSpPr>
            <a:spLocks noChangeArrowheads="1"/>
          </p:cNvSpPr>
          <p:nvPr/>
        </p:nvSpPr>
        <p:spPr bwMode="auto">
          <a:xfrm>
            <a:off x="695325" y="3965575"/>
            <a:ext cx="96838" cy="98425"/>
          </a:xfrm>
          <a:prstGeom prst="ellipse">
            <a:avLst/>
          </a:prstGeom>
          <a:solidFill>
            <a:srgbClr val="CC3300"/>
          </a:solidFill>
          <a:ln w="9525">
            <a:noFill/>
            <a:round/>
            <a:headEnd/>
            <a:tailEnd/>
          </a:ln>
        </p:spPr>
        <p:txBody>
          <a:bodyPr wrap="none" anchor="ctr"/>
          <a:lstStyle/>
          <a:p>
            <a:endParaRPr lang="en-US"/>
          </a:p>
        </p:txBody>
      </p:sp>
      <p:sp>
        <p:nvSpPr>
          <p:cNvPr id="23585" name="Oval 37"/>
          <p:cNvSpPr>
            <a:spLocks noChangeArrowheads="1"/>
          </p:cNvSpPr>
          <p:nvPr/>
        </p:nvSpPr>
        <p:spPr bwMode="auto">
          <a:xfrm>
            <a:off x="1628775" y="4343400"/>
            <a:ext cx="96838" cy="96838"/>
          </a:xfrm>
          <a:prstGeom prst="ellipse">
            <a:avLst/>
          </a:prstGeom>
          <a:solidFill>
            <a:srgbClr val="CC3300"/>
          </a:solidFill>
          <a:ln w="9525">
            <a:noFill/>
            <a:round/>
            <a:headEnd/>
            <a:tailEnd/>
          </a:ln>
        </p:spPr>
        <p:txBody>
          <a:bodyPr wrap="none" anchor="ctr"/>
          <a:lstStyle/>
          <a:p>
            <a:endParaRPr lang="en-US"/>
          </a:p>
        </p:txBody>
      </p:sp>
      <p:sp>
        <p:nvSpPr>
          <p:cNvPr id="23586" name="Text Box 38"/>
          <p:cNvSpPr txBox="1">
            <a:spLocks noChangeArrowheads="1"/>
          </p:cNvSpPr>
          <p:nvPr/>
        </p:nvSpPr>
        <p:spPr bwMode="auto">
          <a:xfrm>
            <a:off x="4140200" y="5060950"/>
            <a:ext cx="722313" cy="122238"/>
          </a:xfrm>
          <a:prstGeom prst="rect">
            <a:avLst/>
          </a:prstGeom>
          <a:noFill/>
          <a:ln w="57150" algn="ctr">
            <a:noFill/>
            <a:miter lim="800000"/>
            <a:headEnd/>
            <a:tailEnd/>
          </a:ln>
        </p:spPr>
        <p:txBody>
          <a:bodyPr lIns="0" tIns="0" rIns="0" bIns="0">
            <a:spAutoFit/>
          </a:bodyPr>
          <a:lstStyle/>
          <a:p>
            <a:pPr algn="ctr">
              <a:spcBef>
                <a:spcPct val="50000"/>
              </a:spcBef>
            </a:pPr>
            <a:r>
              <a:rPr lang="en-US" sz="800" b="1">
                <a:solidFill>
                  <a:srgbClr val="000000"/>
                </a:solidFill>
                <a:latin typeface="Arial Narrow" pitchFamily="34" charset="0"/>
              </a:rPr>
              <a:t>DHAKA</a:t>
            </a:r>
          </a:p>
        </p:txBody>
      </p:sp>
      <p:sp>
        <p:nvSpPr>
          <p:cNvPr id="23587" name="Text Box 39"/>
          <p:cNvSpPr txBox="1">
            <a:spLocks noChangeArrowheads="1"/>
          </p:cNvSpPr>
          <p:nvPr/>
        </p:nvSpPr>
        <p:spPr bwMode="auto">
          <a:xfrm rot="-1604802">
            <a:off x="5283200" y="615950"/>
            <a:ext cx="1752600" cy="136525"/>
          </a:xfrm>
          <a:prstGeom prst="rect">
            <a:avLst/>
          </a:prstGeom>
          <a:noFill/>
          <a:ln w="57150" algn="ctr">
            <a:noFill/>
            <a:miter lim="800000"/>
            <a:headEnd/>
            <a:tailEnd/>
          </a:ln>
        </p:spPr>
        <p:txBody>
          <a:bodyPr lIns="0" tIns="0" rIns="0" bIns="0">
            <a:spAutoFit/>
          </a:bodyPr>
          <a:lstStyle/>
          <a:p>
            <a:pPr algn="ctr">
              <a:spcBef>
                <a:spcPct val="50000"/>
              </a:spcBef>
            </a:pPr>
            <a:r>
              <a:rPr lang="en-US" sz="900" b="1" i="1">
                <a:solidFill>
                  <a:srgbClr val="000099"/>
                </a:solidFill>
                <a:latin typeface="Arial" charset="0"/>
              </a:rPr>
              <a:t>Brahmaputra R.</a:t>
            </a:r>
          </a:p>
        </p:txBody>
      </p:sp>
      <p:sp>
        <p:nvSpPr>
          <p:cNvPr id="23588" name="Text Box 40"/>
          <p:cNvSpPr txBox="1">
            <a:spLocks noChangeArrowheads="1"/>
          </p:cNvSpPr>
          <p:nvPr/>
        </p:nvSpPr>
        <p:spPr bwMode="auto">
          <a:xfrm rot="-56648">
            <a:off x="7326313" y="2665413"/>
            <a:ext cx="1122362" cy="136525"/>
          </a:xfrm>
          <a:prstGeom prst="rect">
            <a:avLst/>
          </a:prstGeom>
          <a:noFill/>
          <a:ln w="57150" algn="ctr">
            <a:noFill/>
            <a:miter lim="800000"/>
            <a:headEnd/>
            <a:tailEnd/>
          </a:ln>
        </p:spPr>
        <p:txBody>
          <a:bodyPr lIns="0" tIns="0" rIns="0" bIns="0">
            <a:spAutoFit/>
          </a:bodyPr>
          <a:lstStyle/>
          <a:p>
            <a:pPr algn="ctr">
              <a:spcBef>
                <a:spcPct val="50000"/>
              </a:spcBef>
            </a:pPr>
            <a:r>
              <a:rPr lang="en-US" sz="900" b="1" i="1">
                <a:solidFill>
                  <a:srgbClr val="000099"/>
                </a:solidFill>
                <a:latin typeface="Arial" charset="0"/>
              </a:rPr>
              <a:t>Barak</a:t>
            </a:r>
          </a:p>
        </p:txBody>
      </p:sp>
      <p:sp>
        <p:nvSpPr>
          <p:cNvPr id="23589" name="Text Box 41"/>
          <p:cNvSpPr txBox="1">
            <a:spLocks noChangeArrowheads="1"/>
          </p:cNvSpPr>
          <p:nvPr/>
        </p:nvSpPr>
        <p:spPr bwMode="auto">
          <a:xfrm>
            <a:off x="8097838" y="2943225"/>
            <a:ext cx="623887" cy="122238"/>
          </a:xfrm>
          <a:prstGeom prst="rect">
            <a:avLst/>
          </a:prstGeom>
          <a:noFill/>
          <a:ln w="57150" algn="ctr">
            <a:noFill/>
            <a:miter lim="800000"/>
            <a:headEnd/>
            <a:tailEnd/>
          </a:ln>
        </p:spPr>
        <p:txBody>
          <a:bodyPr lIns="0" tIns="0" rIns="0" bIns="0">
            <a:spAutoFit/>
          </a:bodyPr>
          <a:lstStyle/>
          <a:p>
            <a:pPr algn="ctr">
              <a:spcBef>
                <a:spcPct val="50000"/>
              </a:spcBef>
            </a:pPr>
            <a:r>
              <a:rPr lang="en-US" sz="800" b="1">
                <a:solidFill>
                  <a:srgbClr val="000000"/>
                </a:solidFill>
                <a:latin typeface="Arial Narrow" pitchFamily="34" charset="0"/>
              </a:rPr>
              <a:t>LAKHIPUR</a:t>
            </a:r>
          </a:p>
        </p:txBody>
      </p:sp>
      <p:sp>
        <p:nvSpPr>
          <p:cNvPr id="23590" name="Line 42"/>
          <p:cNvSpPr>
            <a:spLocks noChangeShapeType="1"/>
          </p:cNvSpPr>
          <p:nvPr/>
        </p:nvSpPr>
        <p:spPr bwMode="auto">
          <a:xfrm flipH="1">
            <a:off x="7661275" y="2841625"/>
            <a:ext cx="146050" cy="261938"/>
          </a:xfrm>
          <a:prstGeom prst="line">
            <a:avLst/>
          </a:prstGeom>
          <a:noFill/>
          <a:ln w="9525">
            <a:solidFill>
              <a:schemeClr val="tx1"/>
            </a:solidFill>
            <a:round/>
            <a:headEnd/>
            <a:tailEnd type="triangle" w="med" len="med"/>
          </a:ln>
        </p:spPr>
        <p:txBody>
          <a:bodyPr/>
          <a:lstStyle/>
          <a:p>
            <a:endParaRPr lang="en-US"/>
          </a:p>
        </p:txBody>
      </p:sp>
      <p:sp>
        <p:nvSpPr>
          <p:cNvPr id="23591" name="Text Box 43"/>
          <p:cNvSpPr txBox="1">
            <a:spLocks noChangeArrowheads="1"/>
          </p:cNvSpPr>
          <p:nvPr/>
        </p:nvSpPr>
        <p:spPr bwMode="auto">
          <a:xfrm>
            <a:off x="3416300" y="8736013"/>
            <a:ext cx="2894013" cy="244475"/>
          </a:xfrm>
          <a:prstGeom prst="rect">
            <a:avLst/>
          </a:prstGeom>
          <a:noFill/>
          <a:ln w="57150" algn="ctr">
            <a:noFill/>
            <a:miter lim="800000"/>
            <a:headEnd/>
            <a:tailEnd/>
          </a:ln>
        </p:spPr>
        <p:txBody>
          <a:bodyPr lIns="0" tIns="0" rIns="0" bIns="0">
            <a:spAutoFit/>
          </a:bodyPr>
          <a:lstStyle/>
          <a:p>
            <a:pPr algn="ctr">
              <a:spcBef>
                <a:spcPct val="50000"/>
              </a:spcBef>
            </a:pPr>
            <a:r>
              <a:rPr lang="en-US" sz="1600" b="1" i="1">
                <a:solidFill>
                  <a:srgbClr val="000099"/>
                </a:solidFill>
                <a:latin typeface="Arial" charset="0"/>
              </a:rPr>
              <a:t>Bay  of  Bengal</a:t>
            </a:r>
          </a:p>
        </p:txBody>
      </p:sp>
      <p:sp>
        <p:nvSpPr>
          <p:cNvPr id="23592" name="Text Box 44"/>
          <p:cNvSpPr txBox="1">
            <a:spLocks noChangeArrowheads="1"/>
          </p:cNvSpPr>
          <p:nvPr/>
        </p:nvSpPr>
        <p:spPr bwMode="auto">
          <a:xfrm>
            <a:off x="2536825" y="673100"/>
            <a:ext cx="2760663" cy="274638"/>
          </a:xfrm>
          <a:prstGeom prst="rect">
            <a:avLst/>
          </a:prstGeom>
          <a:noFill/>
          <a:ln w="57150" algn="ctr">
            <a:noFill/>
            <a:miter lim="800000"/>
            <a:headEnd/>
            <a:tailEnd/>
          </a:ln>
        </p:spPr>
        <p:txBody>
          <a:bodyPr lIns="0" tIns="0" rIns="0" bIns="0">
            <a:spAutoFit/>
          </a:bodyPr>
          <a:lstStyle/>
          <a:p>
            <a:pPr algn="ctr">
              <a:spcBef>
                <a:spcPct val="50000"/>
              </a:spcBef>
            </a:pPr>
            <a:r>
              <a:rPr lang="en-US" sz="1800" b="1">
                <a:solidFill>
                  <a:srgbClr val="000000"/>
                </a:solidFill>
                <a:latin typeface="Times New Roman" pitchFamily="18" charset="0"/>
              </a:rPr>
              <a:t>I       N      D      I     A</a:t>
            </a:r>
          </a:p>
        </p:txBody>
      </p:sp>
      <p:sp>
        <p:nvSpPr>
          <p:cNvPr id="23593" name="Text Box 45"/>
          <p:cNvSpPr txBox="1">
            <a:spLocks noChangeArrowheads="1"/>
          </p:cNvSpPr>
          <p:nvPr/>
        </p:nvSpPr>
        <p:spPr bwMode="auto">
          <a:xfrm>
            <a:off x="3554413" y="1241425"/>
            <a:ext cx="192087" cy="101600"/>
          </a:xfrm>
          <a:prstGeom prst="rect">
            <a:avLst/>
          </a:prstGeom>
          <a:solidFill>
            <a:srgbClr val="FFDDDD"/>
          </a:solidFill>
          <a:ln w="9525">
            <a:solidFill>
              <a:schemeClr val="tx1"/>
            </a:solidFill>
            <a:miter lim="800000"/>
            <a:headEnd/>
            <a:tailEnd/>
          </a:ln>
        </p:spPr>
        <p:txBody>
          <a:bodyPr lIns="0" tIns="0" rIns="0" bIns="0" anchor="ctr">
            <a:spAutoFit/>
          </a:bodyPr>
          <a:lstStyle/>
          <a:p>
            <a:pPr algn="ctr" eaLnBrk="1" hangingPunct="1">
              <a:spcBef>
                <a:spcPct val="50000"/>
              </a:spcBef>
            </a:pPr>
            <a:r>
              <a:rPr lang="en-US" sz="600">
                <a:solidFill>
                  <a:schemeClr val="bg1"/>
                </a:solidFill>
                <a:latin typeface="Times New Roman" pitchFamily="18" charset="0"/>
              </a:rPr>
              <a:t>31</a:t>
            </a:r>
            <a:r>
              <a:rPr lang="en-US" sz="600">
                <a:latin typeface="Times New Roman" pitchFamily="18" charset="0"/>
              </a:rPr>
              <a:t>                     </a:t>
            </a:r>
          </a:p>
        </p:txBody>
      </p:sp>
      <p:sp>
        <p:nvSpPr>
          <p:cNvPr id="23594" name="Text Box 46"/>
          <p:cNvSpPr txBox="1">
            <a:spLocks noChangeArrowheads="1"/>
          </p:cNvSpPr>
          <p:nvPr/>
        </p:nvSpPr>
        <p:spPr bwMode="auto">
          <a:xfrm>
            <a:off x="3887788" y="574675"/>
            <a:ext cx="273050" cy="101600"/>
          </a:xfrm>
          <a:prstGeom prst="rect">
            <a:avLst/>
          </a:prstGeom>
          <a:solidFill>
            <a:srgbClr val="FFDDDD"/>
          </a:solidFill>
          <a:ln w="9525">
            <a:solidFill>
              <a:schemeClr val="tx1"/>
            </a:solidFill>
            <a:miter lim="800000"/>
            <a:headEnd/>
            <a:tailEnd/>
          </a:ln>
        </p:spPr>
        <p:txBody>
          <a:bodyPr lIns="0" tIns="0" rIns="0" bIns="0" anchor="ctr">
            <a:spAutoFit/>
          </a:bodyPr>
          <a:lstStyle/>
          <a:p>
            <a:pPr algn="ctr" eaLnBrk="1" hangingPunct="1">
              <a:spcBef>
                <a:spcPct val="50000"/>
              </a:spcBef>
            </a:pPr>
            <a:r>
              <a:rPr lang="en-US" sz="600">
                <a:solidFill>
                  <a:schemeClr val="bg1"/>
                </a:solidFill>
                <a:latin typeface="Times New Roman" pitchFamily="18" charset="0"/>
              </a:rPr>
              <a:t>31C</a:t>
            </a:r>
            <a:r>
              <a:rPr lang="en-US" sz="600">
                <a:latin typeface="Times New Roman" pitchFamily="18" charset="0"/>
              </a:rPr>
              <a:t>                     </a:t>
            </a:r>
          </a:p>
        </p:txBody>
      </p:sp>
      <p:sp>
        <p:nvSpPr>
          <p:cNvPr id="23595" name="Text Box 47"/>
          <p:cNvSpPr txBox="1">
            <a:spLocks noChangeArrowheads="1"/>
          </p:cNvSpPr>
          <p:nvPr/>
        </p:nvSpPr>
        <p:spPr bwMode="auto">
          <a:xfrm>
            <a:off x="6356350" y="1103313"/>
            <a:ext cx="427038" cy="122237"/>
          </a:xfrm>
          <a:prstGeom prst="rect">
            <a:avLst/>
          </a:prstGeom>
          <a:noFill/>
          <a:ln w="57150" algn="ctr">
            <a:noFill/>
            <a:miter lim="800000"/>
            <a:headEnd/>
            <a:tailEnd/>
          </a:ln>
        </p:spPr>
        <p:txBody>
          <a:bodyPr lIns="0" tIns="0" rIns="0" bIns="0">
            <a:spAutoFit/>
          </a:bodyPr>
          <a:lstStyle/>
          <a:p>
            <a:pPr algn="ctr">
              <a:spcBef>
                <a:spcPct val="50000"/>
              </a:spcBef>
            </a:pPr>
            <a:r>
              <a:rPr lang="en-US" sz="800" b="1">
                <a:solidFill>
                  <a:srgbClr val="000000"/>
                </a:solidFill>
                <a:latin typeface="Arial Narrow" pitchFamily="34" charset="0"/>
              </a:rPr>
              <a:t>DISPUR</a:t>
            </a:r>
          </a:p>
        </p:txBody>
      </p:sp>
      <p:sp>
        <p:nvSpPr>
          <p:cNvPr id="23596" name="Text Box 48"/>
          <p:cNvSpPr txBox="1">
            <a:spLocks noChangeArrowheads="1"/>
          </p:cNvSpPr>
          <p:nvPr/>
        </p:nvSpPr>
        <p:spPr bwMode="auto">
          <a:xfrm>
            <a:off x="6346825" y="1746250"/>
            <a:ext cx="195263" cy="101600"/>
          </a:xfrm>
          <a:prstGeom prst="rect">
            <a:avLst/>
          </a:prstGeom>
          <a:solidFill>
            <a:srgbClr val="FFDDDD"/>
          </a:solidFill>
          <a:ln w="9525">
            <a:solidFill>
              <a:schemeClr val="tx1"/>
            </a:solidFill>
            <a:miter lim="800000"/>
            <a:headEnd/>
            <a:tailEnd/>
          </a:ln>
        </p:spPr>
        <p:txBody>
          <a:bodyPr lIns="0" tIns="0" rIns="0" bIns="0" anchor="ctr">
            <a:spAutoFit/>
          </a:bodyPr>
          <a:lstStyle/>
          <a:p>
            <a:pPr algn="ctr" eaLnBrk="1" hangingPunct="1">
              <a:spcBef>
                <a:spcPct val="50000"/>
              </a:spcBef>
            </a:pPr>
            <a:r>
              <a:rPr lang="en-US" sz="600">
                <a:solidFill>
                  <a:schemeClr val="bg1"/>
                </a:solidFill>
                <a:latin typeface="Times New Roman" pitchFamily="18" charset="0"/>
              </a:rPr>
              <a:t>40                     </a:t>
            </a:r>
          </a:p>
        </p:txBody>
      </p:sp>
      <p:sp>
        <p:nvSpPr>
          <p:cNvPr id="23597" name="Text Box 49"/>
          <p:cNvSpPr txBox="1">
            <a:spLocks noChangeArrowheads="1"/>
          </p:cNvSpPr>
          <p:nvPr/>
        </p:nvSpPr>
        <p:spPr bwMode="auto">
          <a:xfrm>
            <a:off x="4013200" y="2144713"/>
            <a:ext cx="195263" cy="101600"/>
          </a:xfrm>
          <a:prstGeom prst="rect">
            <a:avLst/>
          </a:prstGeom>
          <a:solidFill>
            <a:srgbClr val="FFDDDD"/>
          </a:solidFill>
          <a:ln w="9525">
            <a:solidFill>
              <a:schemeClr val="tx1"/>
            </a:solidFill>
            <a:miter lim="800000"/>
            <a:headEnd/>
            <a:tailEnd/>
          </a:ln>
        </p:spPr>
        <p:txBody>
          <a:bodyPr lIns="0" tIns="0" rIns="0" bIns="0" anchor="ctr">
            <a:spAutoFit/>
          </a:bodyPr>
          <a:lstStyle/>
          <a:p>
            <a:pPr algn="ctr" eaLnBrk="1" hangingPunct="1">
              <a:spcBef>
                <a:spcPct val="50000"/>
              </a:spcBef>
            </a:pPr>
            <a:r>
              <a:rPr lang="en-US" sz="600">
                <a:solidFill>
                  <a:schemeClr val="bg1"/>
                </a:solidFill>
                <a:latin typeface="Times New Roman" pitchFamily="18" charset="0"/>
              </a:rPr>
              <a:t>51</a:t>
            </a:r>
            <a:r>
              <a:rPr lang="en-US" sz="600">
                <a:latin typeface="Times New Roman" pitchFamily="18" charset="0"/>
              </a:rPr>
              <a:t>                     </a:t>
            </a:r>
          </a:p>
        </p:txBody>
      </p:sp>
      <p:sp>
        <p:nvSpPr>
          <p:cNvPr id="23598" name="Text Box 50"/>
          <p:cNvSpPr txBox="1">
            <a:spLocks noChangeArrowheads="1"/>
          </p:cNvSpPr>
          <p:nvPr/>
        </p:nvSpPr>
        <p:spPr bwMode="auto">
          <a:xfrm>
            <a:off x="5619750" y="1903413"/>
            <a:ext cx="1011238" cy="122237"/>
          </a:xfrm>
          <a:prstGeom prst="rect">
            <a:avLst/>
          </a:prstGeom>
          <a:noFill/>
          <a:ln w="57150" algn="ctr">
            <a:noFill/>
            <a:miter lim="800000"/>
            <a:headEnd/>
            <a:tailEnd/>
          </a:ln>
        </p:spPr>
        <p:txBody>
          <a:bodyPr lIns="0" tIns="0" rIns="0" bIns="0">
            <a:spAutoFit/>
          </a:bodyPr>
          <a:lstStyle/>
          <a:p>
            <a:pPr algn="ctr">
              <a:spcBef>
                <a:spcPct val="50000"/>
              </a:spcBef>
            </a:pPr>
            <a:r>
              <a:rPr lang="en-US" sz="800" b="1">
                <a:solidFill>
                  <a:srgbClr val="000000"/>
                </a:solidFill>
                <a:latin typeface="Arial Narrow" pitchFamily="34" charset="0"/>
              </a:rPr>
              <a:t>SHILLONG</a:t>
            </a:r>
          </a:p>
        </p:txBody>
      </p:sp>
      <p:sp>
        <p:nvSpPr>
          <p:cNvPr id="23599" name="Text Box 51"/>
          <p:cNvSpPr txBox="1">
            <a:spLocks noChangeArrowheads="1"/>
          </p:cNvSpPr>
          <p:nvPr/>
        </p:nvSpPr>
        <p:spPr bwMode="auto">
          <a:xfrm>
            <a:off x="7813675" y="4279900"/>
            <a:ext cx="192088" cy="101600"/>
          </a:xfrm>
          <a:prstGeom prst="rect">
            <a:avLst/>
          </a:prstGeom>
          <a:solidFill>
            <a:srgbClr val="FFDDDD"/>
          </a:solidFill>
          <a:ln w="9525">
            <a:solidFill>
              <a:schemeClr val="tx1"/>
            </a:solidFill>
            <a:miter lim="800000"/>
            <a:headEnd/>
            <a:tailEnd/>
          </a:ln>
        </p:spPr>
        <p:txBody>
          <a:bodyPr lIns="0" tIns="0" rIns="0" bIns="0" anchor="ctr">
            <a:spAutoFit/>
          </a:bodyPr>
          <a:lstStyle/>
          <a:p>
            <a:pPr algn="ctr" eaLnBrk="1" hangingPunct="1">
              <a:spcBef>
                <a:spcPct val="50000"/>
              </a:spcBef>
            </a:pPr>
            <a:r>
              <a:rPr lang="en-US" sz="600">
                <a:latin typeface="Times New Roman" pitchFamily="18" charset="0"/>
              </a:rPr>
              <a:t>54                     </a:t>
            </a:r>
          </a:p>
        </p:txBody>
      </p:sp>
      <p:sp>
        <p:nvSpPr>
          <p:cNvPr id="23600" name="Text Box 52"/>
          <p:cNvSpPr txBox="1">
            <a:spLocks noChangeArrowheads="1"/>
          </p:cNvSpPr>
          <p:nvPr/>
        </p:nvSpPr>
        <p:spPr bwMode="auto">
          <a:xfrm>
            <a:off x="7326313" y="4960938"/>
            <a:ext cx="1012825" cy="122237"/>
          </a:xfrm>
          <a:prstGeom prst="rect">
            <a:avLst/>
          </a:prstGeom>
          <a:noFill/>
          <a:ln w="57150" algn="ctr">
            <a:noFill/>
            <a:miter lim="800000"/>
            <a:headEnd/>
            <a:tailEnd/>
          </a:ln>
        </p:spPr>
        <p:txBody>
          <a:bodyPr lIns="0" tIns="0" rIns="0" bIns="0">
            <a:spAutoFit/>
          </a:bodyPr>
          <a:lstStyle/>
          <a:p>
            <a:pPr algn="ctr">
              <a:spcBef>
                <a:spcPct val="50000"/>
              </a:spcBef>
            </a:pPr>
            <a:r>
              <a:rPr lang="en-US" sz="800" b="1">
                <a:solidFill>
                  <a:srgbClr val="000000"/>
                </a:solidFill>
                <a:latin typeface="Arial Narrow" pitchFamily="34" charset="0"/>
              </a:rPr>
              <a:t>AIZWAL</a:t>
            </a:r>
          </a:p>
        </p:txBody>
      </p:sp>
      <p:sp>
        <p:nvSpPr>
          <p:cNvPr id="23601" name="Text Box 53"/>
          <p:cNvSpPr txBox="1">
            <a:spLocks noChangeArrowheads="1"/>
          </p:cNvSpPr>
          <p:nvPr/>
        </p:nvSpPr>
        <p:spPr bwMode="auto">
          <a:xfrm>
            <a:off x="5829300" y="4986338"/>
            <a:ext cx="800100" cy="122237"/>
          </a:xfrm>
          <a:prstGeom prst="rect">
            <a:avLst/>
          </a:prstGeom>
          <a:noFill/>
          <a:ln w="57150" algn="ctr">
            <a:noFill/>
            <a:miter lim="800000"/>
            <a:headEnd/>
            <a:tailEnd/>
          </a:ln>
        </p:spPr>
        <p:txBody>
          <a:bodyPr lIns="0" tIns="0" rIns="0" bIns="0">
            <a:spAutoFit/>
          </a:bodyPr>
          <a:lstStyle/>
          <a:p>
            <a:pPr algn="ctr">
              <a:spcBef>
                <a:spcPct val="50000"/>
              </a:spcBef>
            </a:pPr>
            <a:r>
              <a:rPr lang="en-US" sz="800" b="1">
                <a:solidFill>
                  <a:srgbClr val="000000"/>
                </a:solidFill>
                <a:latin typeface="Arial Narrow" pitchFamily="34" charset="0"/>
              </a:rPr>
              <a:t>AGARTALA</a:t>
            </a:r>
          </a:p>
        </p:txBody>
      </p:sp>
      <p:sp>
        <p:nvSpPr>
          <p:cNvPr id="23602" name="Text Box 54"/>
          <p:cNvSpPr txBox="1">
            <a:spLocks noChangeArrowheads="1"/>
          </p:cNvSpPr>
          <p:nvPr/>
        </p:nvSpPr>
        <p:spPr bwMode="auto">
          <a:xfrm>
            <a:off x="8027988" y="895350"/>
            <a:ext cx="193675" cy="101600"/>
          </a:xfrm>
          <a:prstGeom prst="rect">
            <a:avLst/>
          </a:prstGeom>
          <a:solidFill>
            <a:srgbClr val="FFDDDD"/>
          </a:solidFill>
          <a:ln w="9525">
            <a:solidFill>
              <a:schemeClr val="tx1"/>
            </a:solidFill>
            <a:miter lim="800000"/>
            <a:headEnd/>
            <a:tailEnd/>
          </a:ln>
        </p:spPr>
        <p:txBody>
          <a:bodyPr lIns="0" tIns="0" rIns="0" bIns="0" anchor="ctr">
            <a:spAutoFit/>
          </a:bodyPr>
          <a:lstStyle/>
          <a:p>
            <a:pPr algn="ctr" eaLnBrk="1" hangingPunct="1">
              <a:spcBef>
                <a:spcPct val="50000"/>
              </a:spcBef>
            </a:pPr>
            <a:r>
              <a:rPr lang="en-US" sz="600">
                <a:solidFill>
                  <a:schemeClr val="bg1"/>
                </a:solidFill>
                <a:latin typeface="Times New Roman" pitchFamily="18" charset="0"/>
              </a:rPr>
              <a:t>36</a:t>
            </a:r>
            <a:r>
              <a:rPr lang="en-US" sz="600">
                <a:latin typeface="Times New Roman" pitchFamily="18" charset="0"/>
              </a:rPr>
              <a:t>                     </a:t>
            </a:r>
          </a:p>
        </p:txBody>
      </p:sp>
      <p:sp>
        <p:nvSpPr>
          <p:cNvPr id="23603" name="Text Box 55"/>
          <p:cNvSpPr txBox="1">
            <a:spLocks noChangeArrowheads="1"/>
          </p:cNvSpPr>
          <p:nvPr/>
        </p:nvSpPr>
        <p:spPr bwMode="auto">
          <a:xfrm>
            <a:off x="6778625" y="1104900"/>
            <a:ext cx="192088" cy="101600"/>
          </a:xfrm>
          <a:prstGeom prst="rect">
            <a:avLst/>
          </a:prstGeom>
          <a:solidFill>
            <a:srgbClr val="FFDDDD"/>
          </a:solidFill>
          <a:ln w="9525">
            <a:solidFill>
              <a:schemeClr val="tx1"/>
            </a:solidFill>
            <a:miter lim="800000"/>
            <a:headEnd/>
            <a:tailEnd/>
          </a:ln>
        </p:spPr>
        <p:txBody>
          <a:bodyPr lIns="0" tIns="0" rIns="0" bIns="0" anchor="ctr">
            <a:spAutoFit/>
          </a:bodyPr>
          <a:lstStyle/>
          <a:p>
            <a:pPr algn="ctr" eaLnBrk="1" hangingPunct="1">
              <a:spcBef>
                <a:spcPct val="50000"/>
              </a:spcBef>
            </a:pPr>
            <a:r>
              <a:rPr lang="en-US" sz="600">
                <a:solidFill>
                  <a:schemeClr val="bg1"/>
                </a:solidFill>
                <a:latin typeface="Times New Roman" pitchFamily="18" charset="0"/>
              </a:rPr>
              <a:t>37                     </a:t>
            </a:r>
          </a:p>
        </p:txBody>
      </p:sp>
      <p:sp>
        <p:nvSpPr>
          <p:cNvPr id="23604" name="Text Box 56"/>
          <p:cNvSpPr txBox="1">
            <a:spLocks noChangeArrowheads="1"/>
          </p:cNvSpPr>
          <p:nvPr/>
        </p:nvSpPr>
        <p:spPr bwMode="auto">
          <a:xfrm>
            <a:off x="4756150" y="1460500"/>
            <a:ext cx="192088" cy="101600"/>
          </a:xfrm>
          <a:prstGeom prst="rect">
            <a:avLst/>
          </a:prstGeom>
          <a:solidFill>
            <a:srgbClr val="FFDDDD"/>
          </a:solidFill>
          <a:ln w="9525">
            <a:solidFill>
              <a:schemeClr val="tx1"/>
            </a:solidFill>
            <a:miter lim="800000"/>
            <a:headEnd/>
            <a:tailEnd/>
          </a:ln>
        </p:spPr>
        <p:txBody>
          <a:bodyPr lIns="0" tIns="0" rIns="0" bIns="0" anchor="ctr">
            <a:spAutoFit/>
          </a:bodyPr>
          <a:lstStyle/>
          <a:p>
            <a:pPr algn="ctr" eaLnBrk="1" hangingPunct="1">
              <a:spcBef>
                <a:spcPct val="50000"/>
              </a:spcBef>
            </a:pPr>
            <a:r>
              <a:rPr lang="en-US" sz="600">
                <a:solidFill>
                  <a:schemeClr val="bg1"/>
                </a:solidFill>
                <a:latin typeface="Times New Roman" pitchFamily="18" charset="0"/>
              </a:rPr>
              <a:t>37</a:t>
            </a:r>
            <a:r>
              <a:rPr lang="en-US" sz="600">
                <a:latin typeface="Times New Roman" pitchFamily="18" charset="0"/>
              </a:rPr>
              <a:t>                     </a:t>
            </a:r>
          </a:p>
        </p:txBody>
      </p:sp>
      <p:sp>
        <p:nvSpPr>
          <p:cNvPr id="23605" name="Text Box 57"/>
          <p:cNvSpPr txBox="1">
            <a:spLocks noChangeArrowheads="1"/>
          </p:cNvSpPr>
          <p:nvPr/>
        </p:nvSpPr>
        <p:spPr bwMode="auto">
          <a:xfrm>
            <a:off x="6807200" y="4483100"/>
            <a:ext cx="192088" cy="101600"/>
          </a:xfrm>
          <a:prstGeom prst="rect">
            <a:avLst/>
          </a:prstGeom>
          <a:solidFill>
            <a:srgbClr val="FFDDDD"/>
          </a:solidFill>
          <a:ln w="9525">
            <a:solidFill>
              <a:schemeClr val="tx1"/>
            </a:solidFill>
            <a:miter lim="800000"/>
            <a:headEnd/>
            <a:tailEnd/>
          </a:ln>
        </p:spPr>
        <p:txBody>
          <a:bodyPr lIns="0" tIns="0" rIns="0" bIns="0" anchor="ctr">
            <a:spAutoFit/>
          </a:bodyPr>
          <a:lstStyle/>
          <a:p>
            <a:pPr algn="ctr" eaLnBrk="1" hangingPunct="1">
              <a:spcBef>
                <a:spcPct val="50000"/>
              </a:spcBef>
            </a:pPr>
            <a:r>
              <a:rPr lang="en-US" sz="600">
                <a:solidFill>
                  <a:schemeClr val="bg1"/>
                </a:solidFill>
                <a:latin typeface="Times New Roman" pitchFamily="18" charset="0"/>
              </a:rPr>
              <a:t>44                     </a:t>
            </a:r>
          </a:p>
        </p:txBody>
      </p:sp>
      <p:sp>
        <p:nvSpPr>
          <p:cNvPr id="23606" name="Text Box 58"/>
          <p:cNvSpPr txBox="1">
            <a:spLocks noChangeArrowheads="1"/>
          </p:cNvSpPr>
          <p:nvPr/>
        </p:nvSpPr>
        <p:spPr bwMode="auto">
          <a:xfrm>
            <a:off x="8323263" y="2451100"/>
            <a:ext cx="193675" cy="101600"/>
          </a:xfrm>
          <a:prstGeom prst="rect">
            <a:avLst/>
          </a:prstGeom>
          <a:solidFill>
            <a:srgbClr val="FFDDDD"/>
          </a:solidFill>
          <a:ln w="9525">
            <a:solidFill>
              <a:schemeClr val="tx1"/>
            </a:solidFill>
            <a:miter lim="800000"/>
            <a:headEnd/>
            <a:tailEnd/>
          </a:ln>
        </p:spPr>
        <p:txBody>
          <a:bodyPr lIns="0" tIns="0" rIns="0" bIns="0" anchor="ctr">
            <a:spAutoFit/>
          </a:bodyPr>
          <a:lstStyle/>
          <a:p>
            <a:pPr algn="ctr" eaLnBrk="1" hangingPunct="1">
              <a:spcBef>
                <a:spcPct val="50000"/>
              </a:spcBef>
            </a:pPr>
            <a:r>
              <a:rPr lang="en-US" sz="600">
                <a:solidFill>
                  <a:schemeClr val="bg1"/>
                </a:solidFill>
                <a:latin typeface="Times New Roman" pitchFamily="18" charset="0"/>
              </a:rPr>
              <a:t>53                     </a:t>
            </a:r>
          </a:p>
        </p:txBody>
      </p:sp>
      <p:sp>
        <p:nvSpPr>
          <p:cNvPr id="23607" name="Text Box 59"/>
          <p:cNvSpPr txBox="1">
            <a:spLocks noChangeArrowheads="1"/>
          </p:cNvSpPr>
          <p:nvPr/>
        </p:nvSpPr>
        <p:spPr bwMode="auto">
          <a:xfrm rot="3754973">
            <a:off x="3040063" y="3463925"/>
            <a:ext cx="874712" cy="122238"/>
          </a:xfrm>
          <a:prstGeom prst="rect">
            <a:avLst/>
          </a:prstGeom>
          <a:noFill/>
          <a:ln w="57150" algn="ctr">
            <a:noFill/>
            <a:miter lim="800000"/>
            <a:headEnd/>
            <a:tailEnd/>
          </a:ln>
        </p:spPr>
        <p:txBody>
          <a:bodyPr lIns="0" tIns="0" rIns="0" bIns="0">
            <a:spAutoFit/>
          </a:bodyPr>
          <a:lstStyle/>
          <a:p>
            <a:pPr algn="ctr">
              <a:spcBef>
                <a:spcPct val="50000"/>
              </a:spcBef>
            </a:pPr>
            <a:r>
              <a:rPr lang="en-US" sz="800" b="1" i="1">
                <a:solidFill>
                  <a:srgbClr val="000099"/>
                </a:solidFill>
                <a:latin typeface="Arial" charset="0"/>
              </a:rPr>
              <a:t>Jamuna R.</a:t>
            </a:r>
          </a:p>
        </p:txBody>
      </p:sp>
      <p:sp>
        <p:nvSpPr>
          <p:cNvPr id="23608" name="Text Box 60"/>
          <p:cNvSpPr txBox="1">
            <a:spLocks noChangeArrowheads="1"/>
          </p:cNvSpPr>
          <p:nvPr/>
        </p:nvSpPr>
        <p:spPr bwMode="auto">
          <a:xfrm rot="1659680">
            <a:off x="1657350" y="4505325"/>
            <a:ext cx="968375" cy="92075"/>
          </a:xfrm>
          <a:prstGeom prst="rect">
            <a:avLst/>
          </a:prstGeom>
          <a:noFill/>
          <a:ln w="57150" algn="ctr">
            <a:noFill/>
            <a:miter lim="800000"/>
            <a:headEnd/>
            <a:tailEnd/>
          </a:ln>
        </p:spPr>
        <p:txBody>
          <a:bodyPr lIns="0" tIns="0" rIns="0" bIns="0">
            <a:spAutoFit/>
          </a:bodyPr>
          <a:lstStyle/>
          <a:p>
            <a:pPr algn="ctr">
              <a:spcBef>
                <a:spcPct val="50000"/>
              </a:spcBef>
            </a:pPr>
            <a:r>
              <a:rPr lang="en-US" sz="600" b="1" i="1">
                <a:solidFill>
                  <a:srgbClr val="000099"/>
                </a:solidFill>
                <a:latin typeface="Arial" charset="0"/>
              </a:rPr>
              <a:t>Ganga R.</a:t>
            </a:r>
          </a:p>
        </p:txBody>
      </p:sp>
      <p:sp>
        <p:nvSpPr>
          <p:cNvPr id="23609" name="Text Box 61"/>
          <p:cNvSpPr txBox="1">
            <a:spLocks noChangeArrowheads="1"/>
          </p:cNvSpPr>
          <p:nvPr/>
        </p:nvSpPr>
        <p:spPr bwMode="auto">
          <a:xfrm rot="-3364625">
            <a:off x="4500563" y="4959350"/>
            <a:ext cx="869950" cy="92075"/>
          </a:xfrm>
          <a:prstGeom prst="rect">
            <a:avLst/>
          </a:prstGeom>
          <a:noFill/>
          <a:ln w="57150" algn="ctr">
            <a:noFill/>
            <a:miter lim="800000"/>
            <a:headEnd/>
            <a:tailEnd/>
          </a:ln>
        </p:spPr>
        <p:txBody>
          <a:bodyPr lIns="0" tIns="0" rIns="0" bIns="0">
            <a:spAutoFit/>
          </a:bodyPr>
          <a:lstStyle/>
          <a:p>
            <a:pPr algn="ctr">
              <a:spcBef>
                <a:spcPct val="50000"/>
              </a:spcBef>
            </a:pPr>
            <a:r>
              <a:rPr lang="en-US" sz="600" b="1" i="1">
                <a:solidFill>
                  <a:srgbClr val="000099"/>
                </a:solidFill>
                <a:latin typeface="Arial" charset="0"/>
              </a:rPr>
              <a:t>Meghna R.`</a:t>
            </a:r>
          </a:p>
        </p:txBody>
      </p:sp>
      <p:sp>
        <p:nvSpPr>
          <p:cNvPr id="23610" name="Text Box 62"/>
          <p:cNvSpPr txBox="1">
            <a:spLocks noChangeArrowheads="1"/>
          </p:cNvSpPr>
          <p:nvPr/>
        </p:nvSpPr>
        <p:spPr bwMode="auto">
          <a:xfrm rot="-762746">
            <a:off x="5916613" y="3451225"/>
            <a:ext cx="1171575" cy="92075"/>
          </a:xfrm>
          <a:prstGeom prst="rect">
            <a:avLst/>
          </a:prstGeom>
          <a:noFill/>
          <a:ln w="57150" algn="ctr">
            <a:noFill/>
            <a:miter lim="800000"/>
            <a:headEnd/>
            <a:tailEnd/>
          </a:ln>
        </p:spPr>
        <p:txBody>
          <a:bodyPr lIns="0" tIns="0" rIns="0" bIns="0">
            <a:spAutoFit/>
          </a:bodyPr>
          <a:lstStyle/>
          <a:p>
            <a:pPr algn="ctr">
              <a:spcBef>
                <a:spcPct val="50000"/>
              </a:spcBef>
            </a:pPr>
            <a:r>
              <a:rPr lang="en-US" sz="600" b="1" i="1">
                <a:solidFill>
                  <a:srgbClr val="000099"/>
                </a:solidFill>
                <a:latin typeface="Arial" charset="0"/>
              </a:rPr>
              <a:t>Kusiyara R.</a:t>
            </a:r>
          </a:p>
        </p:txBody>
      </p:sp>
      <p:sp>
        <p:nvSpPr>
          <p:cNvPr id="23611" name="Text Box 63"/>
          <p:cNvSpPr txBox="1">
            <a:spLocks noChangeArrowheads="1"/>
          </p:cNvSpPr>
          <p:nvPr/>
        </p:nvSpPr>
        <p:spPr bwMode="auto">
          <a:xfrm rot="433024">
            <a:off x="6065838" y="3087688"/>
            <a:ext cx="1176337" cy="92075"/>
          </a:xfrm>
          <a:prstGeom prst="rect">
            <a:avLst/>
          </a:prstGeom>
          <a:noFill/>
          <a:ln w="57150" algn="ctr">
            <a:noFill/>
            <a:miter lim="800000"/>
            <a:headEnd/>
            <a:tailEnd/>
          </a:ln>
        </p:spPr>
        <p:txBody>
          <a:bodyPr lIns="0" tIns="0" rIns="0" bIns="0">
            <a:spAutoFit/>
          </a:bodyPr>
          <a:lstStyle/>
          <a:p>
            <a:pPr algn="ctr">
              <a:spcBef>
                <a:spcPct val="50000"/>
              </a:spcBef>
            </a:pPr>
            <a:r>
              <a:rPr lang="en-US" sz="600" b="1" i="1">
                <a:solidFill>
                  <a:srgbClr val="000099"/>
                </a:solidFill>
                <a:latin typeface="Arial" charset="0"/>
              </a:rPr>
              <a:t>Surma R.</a:t>
            </a:r>
          </a:p>
        </p:txBody>
      </p:sp>
      <p:sp>
        <p:nvSpPr>
          <p:cNvPr id="23612" name="Text Box 64"/>
          <p:cNvSpPr txBox="1">
            <a:spLocks noChangeArrowheads="1"/>
          </p:cNvSpPr>
          <p:nvPr/>
        </p:nvSpPr>
        <p:spPr bwMode="auto">
          <a:xfrm rot="2866060">
            <a:off x="4981576" y="6827837"/>
            <a:ext cx="869950" cy="92075"/>
          </a:xfrm>
          <a:prstGeom prst="rect">
            <a:avLst/>
          </a:prstGeom>
          <a:noFill/>
          <a:ln w="57150" algn="ctr">
            <a:noFill/>
            <a:miter lim="800000"/>
            <a:headEnd/>
            <a:tailEnd/>
          </a:ln>
        </p:spPr>
        <p:txBody>
          <a:bodyPr lIns="0" tIns="0" rIns="0" bIns="0">
            <a:spAutoFit/>
          </a:bodyPr>
          <a:lstStyle/>
          <a:p>
            <a:pPr algn="ctr">
              <a:spcBef>
                <a:spcPct val="50000"/>
              </a:spcBef>
            </a:pPr>
            <a:r>
              <a:rPr lang="en-US" sz="600" b="1" i="1">
                <a:solidFill>
                  <a:srgbClr val="000099"/>
                </a:solidFill>
                <a:latin typeface="Arial" charset="0"/>
              </a:rPr>
              <a:t>Meghna R.</a:t>
            </a:r>
          </a:p>
        </p:txBody>
      </p:sp>
      <p:sp>
        <p:nvSpPr>
          <p:cNvPr id="23613" name="Text Box 65"/>
          <p:cNvSpPr txBox="1">
            <a:spLocks noChangeArrowheads="1"/>
          </p:cNvSpPr>
          <p:nvPr/>
        </p:nvSpPr>
        <p:spPr bwMode="auto">
          <a:xfrm rot="-414985">
            <a:off x="1096963" y="8986838"/>
            <a:ext cx="1616075" cy="106362"/>
          </a:xfrm>
          <a:prstGeom prst="rect">
            <a:avLst/>
          </a:prstGeom>
          <a:noFill/>
          <a:ln w="57150" algn="ctr">
            <a:noFill/>
            <a:miter lim="800000"/>
            <a:headEnd/>
            <a:tailEnd/>
          </a:ln>
        </p:spPr>
        <p:txBody>
          <a:bodyPr lIns="0" tIns="0" rIns="0" bIns="0">
            <a:spAutoFit/>
          </a:bodyPr>
          <a:lstStyle/>
          <a:p>
            <a:pPr algn="ctr">
              <a:spcBef>
                <a:spcPct val="50000"/>
              </a:spcBef>
            </a:pPr>
            <a:r>
              <a:rPr lang="en-US" sz="700" b="1" i="1">
                <a:solidFill>
                  <a:srgbClr val="000099"/>
                </a:solidFill>
                <a:latin typeface="Arial" charset="0"/>
              </a:rPr>
              <a:t>Sunderbans</a:t>
            </a:r>
          </a:p>
        </p:txBody>
      </p:sp>
      <p:sp>
        <p:nvSpPr>
          <p:cNvPr id="23614" name="Text Box 66"/>
          <p:cNvSpPr txBox="1">
            <a:spLocks noChangeArrowheads="1"/>
          </p:cNvSpPr>
          <p:nvPr/>
        </p:nvSpPr>
        <p:spPr bwMode="auto">
          <a:xfrm rot="-3441573">
            <a:off x="489744" y="8503444"/>
            <a:ext cx="871537" cy="92075"/>
          </a:xfrm>
          <a:prstGeom prst="rect">
            <a:avLst/>
          </a:prstGeom>
          <a:noFill/>
          <a:ln w="57150" algn="ctr">
            <a:noFill/>
            <a:miter lim="800000"/>
            <a:headEnd/>
            <a:tailEnd/>
          </a:ln>
        </p:spPr>
        <p:txBody>
          <a:bodyPr lIns="0" tIns="0" rIns="0" bIns="0">
            <a:spAutoFit/>
          </a:bodyPr>
          <a:lstStyle/>
          <a:p>
            <a:pPr algn="ctr">
              <a:spcBef>
                <a:spcPct val="50000"/>
              </a:spcBef>
            </a:pPr>
            <a:r>
              <a:rPr lang="en-US" sz="600" b="1" i="1">
                <a:solidFill>
                  <a:srgbClr val="000099"/>
                </a:solidFill>
                <a:latin typeface="Arial" charset="0"/>
              </a:rPr>
              <a:t>Hooghly  R.</a:t>
            </a:r>
          </a:p>
        </p:txBody>
      </p:sp>
      <p:sp>
        <p:nvSpPr>
          <p:cNvPr id="23615" name="Text Box 67"/>
          <p:cNvSpPr txBox="1">
            <a:spLocks noChangeArrowheads="1"/>
          </p:cNvSpPr>
          <p:nvPr/>
        </p:nvSpPr>
        <p:spPr bwMode="auto">
          <a:xfrm rot="-1745112">
            <a:off x="5848350" y="784225"/>
            <a:ext cx="628650" cy="152400"/>
          </a:xfrm>
          <a:prstGeom prst="rect">
            <a:avLst/>
          </a:prstGeom>
          <a:noFill/>
          <a:ln w="57150" algn="ctr">
            <a:noFill/>
            <a:miter lim="800000"/>
            <a:headEnd/>
            <a:tailEnd/>
          </a:ln>
        </p:spPr>
        <p:txBody>
          <a:bodyPr lIns="0" tIns="0" rIns="0" bIns="0">
            <a:spAutoFit/>
          </a:bodyPr>
          <a:lstStyle/>
          <a:p>
            <a:pPr algn="ctr">
              <a:spcBef>
                <a:spcPct val="50000"/>
              </a:spcBef>
            </a:pPr>
            <a:r>
              <a:rPr lang="en-US" sz="1000" b="1" i="1">
                <a:solidFill>
                  <a:srgbClr val="000099"/>
                </a:solidFill>
                <a:latin typeface="Arial" charset="0"/>
              </a:rPr>
              <a:t>NW-2</a:t>
            </a:r>
          </a:p>
        </p:txBody>
      </p:sp>
      <p:sp>
        <p:nvSpPr>
          <p:cNvPr id="23616" name="Rectangle 68"/>
          <p:cNvSpPr>
            <a:spLocks noChangeArrowheads="1"/>
          </p:cNvSpPr>
          <p:nvPr/>
        </p:nvSpPr>
        <p:spPr bwMode="auto">
          <a:xfrm>
            <a:off x="2473325" y="4638675"/>
            <a:ext cx="722313" cy="122238"/>
          </a:xfrm>
          <a:prstGeom prst="rect">
            <a:avLst/>
          </a:prstGeom>
          <a:noFill/>
          <a:ln w="57150">
            <a:noFill/>
            <a:miter lim="800000"/>
            <a:headEnd/>
            <a:tailEnd/>
          </a:ln>
        </p:spPr>
        <p:txBody>
          <a:bodyPr lIns="0" tIns="0" rIns="0" bIns="0">
            <a:spAutoFit/>
          </a:bodyPr>
          <a:lstStyle/>
          <a:p>
            <a:pPr algn="ctr">
              <a:spcBef>
                <a:spcPct val="50000"/>
              </a:spcBef>
            </a:pPr>
            <a:r>
              <a:rPr lang="en-US" sz="800" b="1">
                <a:solidFill>
                  <a:srgbClr val="000000"/>
                </a:solidFill>
                <a:latin typeface="Arial Narrow" pitchFamily="34" charset="0"/>
              </a:rPr>
              <a:t>BAGHABARI</a:t>
            </a:r>
          </a:p>
        </p:txBody>
      </p:sp>
      <p:sp>
        <p:nvSpPr>
          <p:cNvPr id="23617" name="Text Box 69"/>
          <p:cNvSpPr txBox="1">
            <a:spLocks noChangeArrowheads="1"/>
          </p:cNvSpPr>
          <p:nvPr/>
        </p:nvSpPr>
        <p:spPr bwMode="auto">
          <a:xfrm rot="1771721">
            <a:off x="2822575" y="4518025"/>
            <a:ext cx="508000" cy="92075"/>
          </a:xfrm>
          <a:prstGeom prst="rect">
            <a:avLst/>
          </a:prstGeom>
          <a:noFill/>
          <a:ln w="9525">
            <a:noFill/>
            <a:miter lim="800000"/>
            <a:headEnd/>
            <a:tailEnd/>
          </a:ln>
        </p:spPr>
        <p:txBody>
          <a:bodyPr lIns="0" tIns="0" rIns="0" bIns="0">
            <a:spAutoFit/>
          </a:bodyPr>
          <a:lstStyle/>
          <a:p>
            <a:pPr algn="ctr">
              <a:spcBef>
                <a:spcPct val="50000"/>
              </a:spcBef>
            </a:pPr>
            <a:r>
              <a:rPr lang="en-US" sz="600" b="1" i="1">
                <a:solidFill>
                  <a:srgbClr val="000099"/>
                </a:solidFill>
                <a:latin typeface="Arial" charset="0"/>
              </a:rPr>
              <a:t>Baral R.</a:t>
            </a:r>
          </a:p>
        </p:txBody>
      </p:sp>
      <p:sp>
        <p:nvSpPr>
          <p:cNvPr id="23618" name="Text Box 70"/>
          <p:cNvSpPr txBox="1">
            <a:spLocks noChangeArrowheads="1"/>
          </p:cNvSpPr>
          <p:nvPr/>
        </p:nvSpPr>
        <p:spPr bwMode="auto">
          <a:xfrm>
            <a:off x="2265363" y="2228850"/>
            <a:ext cx="879475" cy="134938"/>
          </a:xfrm>
          <a:prstGeom prst="rect">
            <a:avLst/>
          </a:prstGeom>
          <a:solidFill>
            <a:srgbClr val="99FF99"/>
          </a:solidFill>
          <a:ln w="57150" algn="ctr">
            <a:noFill/>
            <a:miter lim="800000"/>
            <a:headEnd/>
            <a:tailEnd/>
          </a:ln>
        </p:spPr>
        <p:txBody>
          <a:bodyPr lIns="0" tIns="0" rIns="0" bIns="0">
            <a:spAutoFit/>
          </a:bodyPr>
          <a:lstStyle/>
          <a:p>
            <a:pPr algn="ctr">
              <a:spcBef>
                <a:spcPct val="50000"/>
              </a:spcBef>
            </a:pPr>
            <a:r>
              <a:rPr lang="en-US" sz="900" b="1">
                <a:solidFill>
                  <a:schemeClr val="accent1"/>
                </a:solidFill>
                <a:latin typeface="Verdana" pitchFamily="34" charset="0"/>
              </a:rPr>
              <a:t>CHILMARI</a:t>
            </a:r>
          </a:p>
        </p:txBody>
      </p:sp>
      <p:sp>
        <p:nvSpPr>
          <p:cNvPr id="23619" name="Text Box 71"/>
          <p:cNvSpPr txBox="1">
            <a:spLocks noChangeArrowheads="1"/>
          </p:cNvSpPr>
          <p:nvPr/>
        </p:nvSpPr>
        <p:spPr bwMode="auto">
          <a:xfrm>
            <a:off x="3365500" y="3011488"/>
            <a:ext cx="1366838" cy="136525"/>
          </a:xfrm>
          <a:prstGeom prst="rect">
            <a:avLst/>
          </a:prstGeom>
          <a:solidFill>
            <a:srgbClr val="99FF99"/>
          </a:solidFill>
          <a:ln w="57150" algn="ctr">
            <a:noFill/>
            <a:miter lim="800000"/>
            <a:headEnd/>
            <a:tailEnd/>
          </a:ln>
        </p:spPr>
        <p:txBody>
          <a:bodyPr lIns="0" tIns="0" rIns="0" bIns="0">
            <a:spAutoFit/>
          </a:bodyPr>
          <a:lstStyle/>
          <a:p>
            <a:pPr algn="ctr">
              <a:spcBef>
                <a:spcPct val="50000"/>
              </a:spcBef>
            </a:pPr>
            <a:r>
              <a:rPr lang="en-US" sz="900" b="1">
                <a:solidFill>
                  <a:schemeClr val="accent1"/>
                </a:solidFill>
                <a:latin typeface="Verdana" pitchFamily="34" charset="0"/>
              </a:rPr>
              <a:t>BAHADURABAD</a:t>
            </a:r>
          </a:p>
        </p:txBody>
      </p:sp>
      <p:sp>
        <p:nvSpPr>
          <p:cNvPr id="23620" name="Oval 72"/>
          <p:cNvSpPr>
            <a:spLocks noChangeArrowheads="1"/>
          </p:cNvSpPr>
          <p:nvPr/>
        </p:nvSpPr>
        <p:spPr bwMode="auto">
          <a:xfrm>
            <a:off x="3298825" y="2974975"/>
            <a:ext cx="96838" cy="96838"/>
          </a:xfrm>
          <a:prstGeom prst="ellipse">
            <a:avLst/>
          </a:prstGeom>
          <a:solidFill>
            <a:srgbClr val="CC3300"/>
          </a:solidFill>
          <a:ln w="9525">
            <a:noFill/>
            <a:round/>
            <a:headEnd/>
            <a:tailEnd/>
          </a:ln>
        </p:spPr>
        <p:txBody>
          <a:bodyPr wrap="none" anchor="ctr"/>
          <a:lstStyle/>
          <a:p>
            <a:endParaRPr lang="en-US"/>
          </a:p>
        </p:txBody>
      </p:sp>
      <p:sp>
        <p:nvSpPr>
          <p:cNvPr id="23621" name="Text Box 73"/>
          <p:cNvSpPr txBox="1">
            <a:spLocks noChangeArrowheads="1"/>
          </p:cNvSpPr>
          <p:nvPr/>
        </p:nvSpPr>
        <p:spPr bwMode="auto">
          <a:xfrm>
            <a:off x="2400300" y="4073525"/>
            <a:ext cx="974725" cy="136525"/>
          </a:xfrm>
          <a:prstGeom prst="rect">
            <a:avLst/>
          </a:prstGeom>
          <a:solidFill>
            <a:srgbClr val="99FF99"/>
          </a:solidFill>
          <a:ln w="57150" algn="ctr">
            <a:noFill/>
            <a:miter lim="800000"/>
            <a:headEnd/>
            <a:tailEnd/>
          </a:ln>
        </p:spPr>
        <p:txBody>
          <a:bodyPr lIns="0" tIns="0" rIns="0" bIns="0">
            <a:spAutoFit/>
          </a:bodyPr>
          <a:lstStyle/>
          <a:p>
            <a:pPr algn="ctr">
              <a:spcBef>
                <a:spcPct val="50000"/>
              </a:spcBef>
            </a:pPr>
            <a:r>
              <a:rPr lang="en-US" sz="900" b="1">
                <a:solidFill>
                  <a:schemeClr val="accent1"/>
                </a:solidFill>
                <a:latin typeface="Verdana" pitchFamily="34" charset="0"/>
              </a:rPr>
              <a:t>SIRAJGANJ</a:t>
            </a:r>
          </a:p>
        </p:txBody>
      </p:sp>
      <p:sp>
        <p:nvSpPr>
          <p:cNvPr id="23622" name="Oval 74"/>
          <p:cNvSpPr>
            <a:spLocks noChangeArrowheads="1"/>
          </p:cNvSpPr>
          <p:nvPr/>
        </p:nvSpPr>
        <p:spPr bwMode="auto">
          <a:xfrm>
            <a:off x="3327400" y="4217988"/>
            <a:ext cx="98425" cy="96837"/>
          </a:xfrm>
          <a:prstGeom prst="ellipse">
            <a:avLst/>
          </a:prstGeom>
          <a:solidFill>
            <a:srgbClr val="CC3300"/>
          </a:solidFill>
          <a:ln w="9525">
            <a:noFill/>
            <a:round/>
            <a:headEnd/>
            <a:tailEnd/>
          </a:ln>
        </p:spPr>
        <p:txBody>
          <a:bodyPr wrap="none" anchor="ctr"/>
          <a:lstStyle/>
          <a:p>
            <a:endParaRPr lang="en-US"/>
          </a:p>
        </p:txBody>
      </p:sp>
      <p:sp>
        <p:nvSpPr>
          <p:cNvPr id="23623" name="Text Box 75"/>
          <p:cNvSpPr txBox="1">
            <a:spLocks noChangeArrowheads="1"/>
          </p:cNvSpPr>
          <p:nvPr/>
        </p:nvSpPr>
        <p:spPr bwMode="auto">
          <a:xfrm>
            <a:off x="6394450" y="2897188"/>
            <a:ext cx="896938" cy="136525"/>
          </a:xfrm>
          <a:prstGeom prst="rect">
            <a:avLst/>
          </a:prstGeom>
          <a:solidFill>
            <a:srgbClr val="99FF99"/>
          </a:solidFill>
          <a:ln w="57150" algn="ctr">
            <a:noFill/>
            <a:miter lim="800000"/>
            <a:headEnd/>
            <a:tailEnd/>
          </a:ln>
        </p:spPr>
        <p:txBody>
          <a:bodyPr lIns="0" tIns="0" rIns="0" bIns="0">
            <a:spAutoFit/>
          </a:bodyPr>
          <a:lstStyle/>
          <a:p>
            <a:pPr algn="ctr">
              <a:spcBef>
                <a:spcPct val="50000"/>
              </a:spcBef>
            </a:pPr>
            <a:r>
              <a:rPr lang="en-US" sz="900" b="1">
                <a:solidFill>
                  <a:schemeClr val="accent1"/>
                </a:solidFill>
                <a:latin typeface="Verdana" pitchFamily="34" charset="0"/>
              </a:rPr>
              <a:t>ZAKIGANJ</a:t>
            </a:r>
          </a:p>
        </p:txBody>
      </p:sp>
      <p:sp>
        <p:nvSpPr>
          <p:cNvPr id="23624" name="Text Box 76"/>
          <p:cNvSpPr txBox="1">
            <a:spLocks noChangeArrowheads="1"/>
          </p:cNvSpPr>
          <p:nvPr/>
        </p:nvSpPr>
        <p:spPr bwMode="auto">
          <a:xfrm>
            <a:off x="6808788" y="3538538"/>
            <a:ext cx="1162050" cy="136525"/>
          </a:xfrm>
          <a:prstGeom prst="rect">
            <a:avLst/>
          </a:prstGeom>
          <a:solidFill>
            <a:srgbClr val="99FF99"/>
          </a:solidFill>
          <a:ln w="57150" algn="ctr">
            <a:noFill/>
            <a:miter lim="800000"/>
            <a:headEnd/>
            <a:tailEnd/>
          </a:ln>
        </p:spPr>
        <p:txBody>
          <a:bodyPr lIns="0" tIns="0" rIns="0" bIns="0">
            <a:spAutoFit/>
          </a:bodyPr>
          <a:lstStyle/>
          <a:p>
            <a:pPr algn="ctr">
              <a:spcBef>
                <a:spcPct val="50000"/>
              </a:spcBef>
            </a:pPr>
            <a:r>
              <a:rPr lang="en-US" sz="900" b="1">
                <a:solidFill>
                  <a:schemeClr val="accent1"/>
                </a:solidFill>
                <a:latin typeface="Verdana" pitchFamily="34" charset="0"/>
              </a:rPr>
              <a:t>FENCHUGANJ</a:t>
            </a:r>
          </a:p>
        </p:txBody>
      </p:sp>
      <p:sp>
        <p:nvSpPr>
          <p:cNvPr id="23625" name="Text Box 77"/>
          <p:cNvSpPr txBox="1">
            <a:spLocks noChangeArrowheads="1"/>
          </p:cNvSpPr>
          <p:nvPr/>
        </p:nvSpPr>
        <p:spPr bwMode="auto">
          <a:xfrm>
            <a:off x="6146800" y="3743325"/>
            <a:ext cx="828675" cy="134938"/>
          </a:xfrm>
          <a:prstGeom prst="rect">
            <a:avLst/>
          </a:prstGeom>
          <a:solidFill>
            <a:srgbClr val="99FF99"/>
          </a:solidFill>
          <a:ln w="57150" algn="ctr">
            <a:noFill/>
            <a:miter lim="800000"/>
            <a:headEnd/>
            <a:tailEnd/>
          </a:ln>
        </p:spPr>
        <p:txBody>
          <a:bodyPr lIns="0" tIns="0" rIns="0" bIns="0">
            <a:spAutoFit/>
          </a:bodyPr>
          <a:lstStyle/>
          <a:p>
            <a:pPr algn="ctr">
              <a:spcBef>
                <a:spcPct val="50000"/>
              </a:spcBef>
            </a:pPr>
            <a:r>
              <a:rPr lang="en-US" sz="900" b="1">
                <a:solidFill>
                  <a:schemeClr val="accent1"/>
                </a:solidFill>
                <a:latin typeface="Verdana" pitchFamily="34" charset="0"/>
              </a:rPr>
              <a:t>SHERPUR</a:t>
            </a:r>
          </a:p>
        </p:txBody>
      </p:sp>
      <p:sp>
        <p:nvSpPr>
          <p:cNvPr id="23626" name="Text Box 78"/>
          <p:cNvSpPr txBox="1">
            <a:spLocks noChangeArrowheads="1"/>
          </p:cNvSpPr>
          <p:nvPr/>
        </p:nvSpPr>
        <p:spPr bwMode="auto">
          <a:xfrm>
            <a:off x="5037138" y="3494088"/>
            <a:ext cx="806450" cy="136525"/>
          </a:xfrm>
          <a:prstGeom prst="rect">
            <a:avLst/>
          </a:prstGeom>
          <a:solidFill>
            <a:srgbClr val="99FF99"/>
          </a:solidFill>
          <a:ln w="57150" algn="ctr">
            <a:noFill/>
            <a:miter lim="800000"/>
            <a:headEnd/>
            <a:tailEnd/>
          </a:ln>
        </p:spPr>
        <p:txBody>
          <a:bodyPr lIns="0" tIns="0" rIns="0" bIns="0">
            <a:spAutoFit/>
          </a:bodyPr>
          <a:lstStyle/>
          <a:p>
            <a:pPr algn="ctr">
              <a:spcBef>
                <a:spcPct val="50000"/>
              </a:spcBef>
            </a:pPr>
            <a:r>
              <a:rPr lang="en-US" sz="900" b="1">
                <a:solidFill>
                  <a:schemeClr val="accent1"/>
                </a:solidFill>
                <a:latin typeface="Verdana" pitchFamily="34" charset="0"/>
              </a:rPr>
              <a:t>MARKULI</a:t>
            </a:r>
          </a:p>
        </p:txBody>
      </p:sp>
      <p:sp>
        <p:nvSpPr>
          <p:cNvPr id="23627" name="Text Box 79"/>
          <p:cNvSpPr txBox="1">
            <a:spLocks noChangeArrowheads="1"/>
          </p:cNvSpPr>
          <p:nvPr/>
        </p:nvSpPr>
        <p:spPr bwMode="auto">
          <a:xfrm>
            <a:off x="5695950" y="3933825"/>
            <a:ext cx="1092200" cy="136525"/>
          </a:xfrm>
          <a:prstGeom prst="rect">
            <a:avLst/>
          </a:prstGeom>
          <a:solidFill>
            <a:srgbClr val="99FF99"/>
          </a:solidFill>
          <a:ln w="57150" algn="ctr">
            <a:noFill/>
            <a:miter lim="800000"/>
            <a:headEnd/>
            <a:tailEnd/>
          </a:ln>
        </p:spPr>
        <p:txBody>
          <a:bodyPr lIns="0" tIns="0" rIns="0" bIns="0">
            <a:spAutoFit/>
          </a:bodyPr>
          <a:lstStyle/>
          <a:p>
            <a:pPr algn="ctr">
              <a:spcBef>
                <a:spcPct val="50000"/>
              </a:spcBef>
            </a:pPr>
            <a:r>
              <a:rPr lang="en-US" sz="900" b="1">
                <a:solidFill>
                  <a:schemeClr val="accent1"/>
                </a:solidFill>
                <a:latin typeface="Verdana" pitchFamily="34" charset="0"/>
              </a:rPr>
              <a:t>AJMIRIGANJ</a:t>
            </a:r>
          </a:p>
        </p:txBody>
      </p:sp>
      <p:sp>
        <p:nvSpPr>
          <p:cNvPr id="23628" name="Text Box 80"/>
          <p:cNvSpPr txBox="1">
            <a:spLocks noChangeArrowheads="1"/>
          </p:cNvSpPr>
          <p:nvPr/>
        </p:nvSpPr>
        <p:spPr bwMode="auto">
          <a:xfrm>
            <a:off x="4486275" y="4470400"/>
            <a:ext cx="842963" cy="190500"/>
          </a:xfrm>
          <a:prstGeom prst="rect">
            <a:avLst/>
          </a:prstGeom>
          <a:solidFill>
            <a:srgbClr val="99FF99"/>
          </a:solidFill>
          <a:ln w="57150" algn="ctr">
            <a:noFill/>
            <a:miter lim="800000"/>
            <a:headEnd/>
            <a:tailEnd/>
          </a:ln>
        </p:spPr>
        <p:txBody>
          <a:bodyPr lIns="0" tIns="0" rIns="0" bIns="0">
            <a:spAutoFit/>
          </a:bodyPr>
          <a:lstStyle/>
          <a:p>
            <a:pPr algn="ctr">
              <a:lnSpc>
                <a:spcPct val="70000"/>
              </a:lnSpc>
              <a:spcBef>
                <a:spcPct val="50000"/>
              </a:spcBef>
            </a:pPr>
            <a:r>
              <a:rPr lang="en-US" sz="900" b="1">
                <a:solidFill>
                  <a:schemeClr val="accent1"/>
                </a:solidFill>
                <a:latin typeface="Verdana" pitchFamily="34" charset="0"/>
              </a:rPr>
              <a:t>BHAIRAB BAZAR</a:t>
            </a:r>
          </a:p>
        </p:txBody>
      </p:sp>
      <p:sp>
        <p:nvSpPr>
          <p:cNvPr id="23629" name="Text Box 81"/>
          <p:cNvSpPr txBox="1">
            <a:spLocks noChangeArrowheads="1"/>
          </p:cNvSpPr>
          <p:nvPr/>
        </p:nvSpPr>
        <p:spPr bwMode="auto">
          <a:xfrm>
            <a:off x="4968875" y="6103938"/>
            <a:ext cx="993775" cy="136525"/>
          </a:xfrm>
          <a:prstGeom prst="rect">
            <a:avLst/>
          </a:prstGeom>
          <a:solidFill>
            <a:srgbClr val="99FF99"/>
          </a:solidFill>
          <a:ln w="57150" algn="ctr">
            <a:noFill/>
            <a:miter lim="800000"/>
            <a:headEnd/>
            <a:tailEnd/>
          </a:ln>
        </p:spPr>
        <p:txBody>
          <a:bodyPr lIns="0" tIns="0" rIns="0" bIns="0">
            <a:spAutoFit/>
          </a:bodyPr>
          <a:lstStyle/>
          <a:p>
            <a:pPr algn="ctr">
              <a:spcBef>
                <a:spcPct val="50000"/>
              </a:spcBef>
            </a:pPr>
            <a:r>
              <a:rPr lang="en-US" sz="900" b="1">
                <a:solidFill>
                  <a:schemeClr val="accent1"/>
                </a:solidFill>
                <a:latin typeface="Verdana" pitchFamily="34" charset="0"/>
              </a:rPr>
              <a:t>CHANDPUR</a:t>
            </a:r>
          </a:p>
        </p:txBody>
      </p:sp>
      <p:sp>
        <p:nvSpPr>
          <p:cNvPr id="23630" name="Text Box 82"/>
          <p:cNvSpPr txBox="1">
            <a:spLocks noChangeArrowheads="1"/>
          </p:cNvSpPr>
          <p:nvPr/>
        </p:nvSpPr>
        <p:spPr bwMode="auto">
          <a:xfrm>
            <a:off x="3763963" y="6780213"/>
            <a:ext cx="782637" cy="134937"/>
          </a:xfrm>
          <a:prstGeom prst="rect">
            <a:avLst/>
          </a:prstGeom>
          <a:solidFill>
            <a:srgbClr val="99FF99"/>
          </a:solidFill>
          <a:ln w="57150" algn="ctr">
            <a:noFill/>
            <a:miter lim="800000"/>
            <a:headEnd/>
            <a:tailEnd/>
          </a:ln>
        </p:spPr>
        <p:txBody>
          <a:bodyPr lIns="0" tIns="0" rIns="0" bIns="0">
            <a:spAutoFit/>
          </a:bodyPr>
          <a:lstStyle/>
          <a:p>
            <a:pPr algn="ctr">
              <a:spcBef>
                <a:spcPct val="50000"/>
              </a:spcBef>
            </a:pPr>
            <a:r>
              <a:rPr lang="en-US" sz="900" b="1">
                <a:solidFill>
                  <a:schemeClr val="accent1"/>
                </a:solidFill>
                <a:latin typeface="Verdana" pitchFamily="34" charset="0"/>
              </a:rPr>
              <a:t>BARISAL</a:t>
            </a:r>
          </a:p>
        </p:txBody>
      </p:sp>
      <p:sp>
        <p:nvSpPr>
          <p:cNvPr id="23631" name="Text Box 83"/>
          <p:cNvSpPr txBox="1">
            <a:spLocks noChangeArrowheads="1"/>
          </p:cNvSpPr>
          <p:nvPr/>
        </p:nvSpPr>
        <p:spPr bwMode="auto">
          <a:xfrm>
            <a:off x="4152900" y="7197725"/>
            <a:ext cx="922338" cy="136525"/>
          </a:xfrm>
          <a:prstGeom prst="rect">
            <a:avLst/>
          </a:prstGeom>
          <a:solidFill>
            <a:srgbClr val="99FF99"/>
          </a:solidFill>
          <a:ln w="57150" algn="ctr">
            <a:noFill/>
            <a:miter lim="800000"/>
            <a:headEnd/>
            <a:tailEnd/>
          </a:ln>
        </p:spPr>
        <p:txBody>
          <a:bodyPr lIns="0" tIns="0" rIns="0" bIns="0">
            <a:spAutoFit/>
          </a:bodyPr>
          <a:lstStyle/>
          <a:p>
            <a:pPr algn="ctr">
              <a:spcBef>
                <a:spcPct val="50000"/>
              </a:spcBef>
            </a:pPr>
            <a:r>
              <a:rPr lang="en-US" sz="900" b="1">
                <a:solidFill>
                  <a:schemeClr val="accent1"/>
                </a:solidFill>
                <a:latin typeface="Verdana" pitchFamily="34" charset="0"/>
              </a:rPr>
              <a:t>KAUKHALI</a:t>
            </a:r>
          </a:p>
        </p:txBody>
      </p:sp>
      <p:sp>
        <p:nvSpPr>
          <p:cNvPr id="23632" name="Text Box 84"/>
          <p:cNvSpPr txBox="1">
            <a:spLocks noChangeArrowheads="1"/>
          </p:cNvSpPr>
          <p:nvPr/>
        </p:nvSpPr>
        <p:spPr bwMode="auto">
          <a:xfrm>
            <a:off x="3333750" y="7562850"/>
            <a:ext cx="776288" cy="136525"/>
          </a:xfrm>
          <a:prstGeom prst="rect">
            <a:avLst/>
          </a:prstGeom>
          <a:solidFill>
            <a:srgbClr val="99FF99"/>
          </a:solidFill>
          <a:ln w="57150" algn="ctr">
            <a:noFill/>
            <a:miter lim="800000"/>
            <a:headEnd/>
            <a:tailEnd/>
          </a:ln>
        </p:spPr>
        <p:txBody>
          <a:bodyPr lIns="0" tIns="0" rIns="0" bIns="0">
            <a:spAutoFit/>
          </a:bodyPr>
          <a:lstStyle/>
          <a:p>
            <a:pPr algn="ctr">
              <a:spcBef>
                <a:spcPct val="50000"/>
              </a:spcBef>
            </a:pPr>
            <a:r>
              <a:rPr lang="en-US" sz="900" b="1">
                <a:solidFill>
                  <a:schemeClr val="accent1"/>
                </a:solidFill>
                <a:latin typeface="Verdana" pitchFamily="34" charset="0"/>
              </a:rPr>
              <a:t>MONGLA</a:t>
            </a:r>
          </a:p>
        </p:txBody>
      </p:sp>
      <p:sp>
        <p:nvSpPr>
          <p:cNvPr id="23633" name="Text Box 85"/>
          <p:cNvSpPr txBox="1">
            <a:spLocks noChangeArrowheads="1"/>
          </p:cNvSpPr>
          <p:nvPr/>
        </p:nvSpPr>
        <p:spPr bwMode="auto">
          <a:xfrm>
            <a:off x="2611438" y="6710363"/>
            <a:ext cx="719137" cy="136525"/>
          </a:xfrm>
          <a:prstGeom prst="rect">
            <a:avLst/>
          </a:prstGeom>
          <a:solidFill>
            <a:srgbClr val="99FF99"/>
          </a:solidFill>
          <a:ln w="57150" algn="ctr">
            <a:noFill/>
            <a:miter lim="800000"/>
            <a:headEnd/>
            <a:tailEnd/>
          </a:ln>
        </p:spPr>
        <p:txBody>
          <a:bodyPr lIns="0" tIns="0" rIns="0" bIns="0">
            <a:spAutoFit/>
          </a:bodyPr>
          <a:lstStyle/>
          <a:p>
            <a:pPr algn="ctr">
              <a:spcBef>
                <a:spcPct val="50000"/>
              </a:spcBef>
            </a:pPr>
            <a:r>
              <a:rPr lang="en-US" sz="900" b="1">
                <a:solidFill>
                  <a:schemeClr val="accent1"/>
                </a:solidFill>
                <a:latin typeface="Verdana" pitchFamily="34" charset="0"/>
              </a:rPr>
              <a:t>KHULNA</a:t>
            </a:r>
          </a:p>
        </p:txBody>
      </p:sp>
      <p:sp>
        <p:nvSpPr>
          <p:cNvPr id="23634" name="Text Box 86"/>
          <p:cNvSpPr txBox="1">
            <a:spLocks noChangeArrowheads="1"/>
          </p:cNvSpPr>
          <p:nvPr/>
        </p:nvSpPr>
        <p:spPr bwMode="auto">
          <a:xfrm>
            <a:off x="2528888" y="7192963"/>
            <a:ext cx="714375" cy="136525"/>
          </a:xfrm>
          <a:prstGeom prst="rect">
            <a:avLst/>
          </a:prstGeom>
          <a:solidFill>
            <a:srgbClr val="99FF99"/>
          </a:solidFill>
          <a:ln w="57150" algn="ctr">
            <a:noFill/>
            <a:miter lim="800000"/>
            <a:headEnd/>
            <a:tailEnd/>
          </a:ln>
        </p:spPr>
        <p:txBody>
          <a:bodyPr lIns="0" tIns="0" rIns="0" bIns="0">
            <a:spAutoFit/>
          </a:bodyPr>
          <a:lstStyle/>
          <a:p>
            <a:pPr algn="ctr">
              <a:spcBef>
                <a:spcPct val="50000"/>
              </a:spcBef>
            </a:pPr>
            <a:r>
              <a:rPr lang="en-US" sz="900" b="1">
                <a:solidFill>
                  <a:schemeClr val="accent1"/>
                </a:solidFill>
                <a:latin typeface="Verdana" pitchFamily="34" charset="0"/>
              </a:rPr>
              <a:t>CHALNA</a:t>
            </a:r>
          </a:p>
        </p:txBody>
      </p:sp>
      <p:sp>
        <p:nvSpPr>
          <p:cNvPr id="23635" name="Text Box 87"/>
          <p:cNvSpPr txBox="1">
            <a:spLocks noChangeArrowheads="1"/>
          </p:cNvSpPr>
          <p:nvPr/>
        </p:nvSpPr>
        <p:spPr bwMode="auto">
          <a:xfrm>
            <a:off x="1363663" y="8786813"/>
            <a:ext cx="711200" cy="122237"/>
          </a:xfrm>
          <a:prstGeom prst="rect">
            <a:avLst/>
          </a:prstGeom>
          <a:noFill/>
          <a:ln w="57150" algn="ctr">
            <a:noFill/>
            <a:miter lim="800000"/>
            <a:headEnd/>
            <a:tailEnd/>
          </a:ln>
        </p:spPr>
        <p:txBody>
          <a:bodyPr lIns="0" tIns="0" rIns="0" bIns="0">
            <a:spAutoFit/>
          </a:bodyPr>
          <a:lstStyle/>
          <a:p>
            <a:pPr algn="ctr">
              <a:spcBef>
                <a:spcPct val="50000"/>
              </a:spcBef>
            </a:pPr>
            <a:r>
              <a:rPr lang="en-US" sz="800" b="1">
                <a:solidFill>
                  <a:srgbClr val="000000"/>
                </a:solidFill>
                <a:latin typeface="Arial Narrow" pitchFamily="34" charset="0"/>
              </a:rPr>
              <a:t>NAMKHANA </a:t>
            </a:r>
          </a:p>
        </p:txBody>
      </p:sp>
      <p:sp>
        <p:nvSpPr>
          <p:cNvPr id="23636" name="Text Box 88"/>
          <p:cNvSpPr txBox="1">
            <a:spLocks noChangeArrowheads="1"/>
          </p:cNvSpPr>
          <p:nvPr/>
        </p:nvSpPr>
        <p:spPr bwMode="auto">
          <a:xfrm rot="3066826">
            <a:off x="2418557" y="8762206"/>
            <a:ext cx="912812" cy="92075"/>
          </a:xfrm>
          <a:prstGeom prst="rect">
            <a:avLst/>
          </a:prstGeom>
          <a:noFill/>
          <a:ln w="57150" algn="ctr">
            <a:noFill/>
            <a:miter lim="800000"/>
            <a:headEnd/>
            <a:tailEnd/>
          </a:ln>
        </p:spPr>
        <p:txBody>
          <a:bodyPr lIns="0" tIns="0" rIns="0" bIns="0">
            <a:spAutoFit/>
          </a:bodyPr>
          <a:lstStyle/>
          <a:p>
            <a:pPr algn="ctr">
              <a:spcBef>
                <a:spcPct val="50000"/>
              </a:spcBef>
            </a:pPr>
            <a:r>
              <a:rPr lang="en-US" sz="600" b="1" i="1">
                <a:solidFill>
                  <a:srgbClr val="000099"/>
                </a:solidFill>
                <a:latin typeface="Arial" charset="0"/>
              </a:rPr>
              <a:t>Raimangal R. </a:t>
            </a:r>
          </a:p>
        </p:txBody>
      </p:sp>
      <p:sp>
        <p:nvSpPr>
          <p:cNvPr id="23637" name="Text Box 89"/>
          <p:cNvSpPr txBox="1">
            <a:spLocks noChangeArrowheads="1"/>
          </p:cNvSpPr>
          <p:nvPr/>
        </p:nvSpPr>
        <p:spPr bwMode="auto">
          <a:xfrm>
            <a:off x="1090613" y="4033838"/>
            <a:ext cx="952500" cy="136525"/>
          </a:xfrm>
          <a:prstGeom prst="rect">
            <a:avLst/>
          </a:prstGeom>
          <a:solidFill>
            <a:srgbClr val="99FF99"/>
          </a:solidFill>
          <a:ln w="57150" algn="ctr">
            <a:noFill/>
            <a:miter lim="800000"/>
            <a:headEnd/>
            <a:tailEnd/>
          </a:ln>
        </p:spPr>
        <p:txBody>
          <a:bodyPr lIns="0" tIns="0" rIns="0" bIns="0">
            <a:spAutoFit/>
          </a:bodyPr>
          <a:lstStyle/>
          <a:p>
            <a:pPr algn="ctr">
              <a:spcBef>
                <a:spcPct val="50000"/>
              </a:spcBef>
            </a:pPr>
            <a:r>
              <a:rPr lang="en-US" sz="900" b="1">
                <a:solidFill>
                  <a:schemeClr val="accent1"/>
                </a:solidFill>
                <a:latin typeface="Verdana" pitchFamily="34" charset="0"/>
              </a:rPr>
              <a:t>GODAGARI</a:t>
            </a:r>
          </a:p>
        </p:txBody>
      </p:sp>
      <p:sp>
        <p:nvSpPr>
          <p:cNvPr id="23638" name="Text Box 90"/>
          <p:cNvSpPr txBox="1">
            <a:spLocks noChangeArrowheads="1"/>
          </p:cNvSpPr>
          <p:nvPr/>
        </p:nvSpPr>
        <p:spPr bwMode="auto">
          <a:xfrm>
            <a:off x="3527425" y="4959350"/>
            <a:ext cx="703263" cy="136525"/>
          </a:xfrm>
          <a:prstGeom prst="rect">
            <a:avLst/>
          </a:prstGeom>
          <a:solidFill>
            <a:srgbClr val="99FF99"/>
          </a:solidFill>
          <a:ln w="57150" algn="ctr">
            <a:noFill/>
            <a:miter lim="800000"/>
            <a:headEnd/>
            <a:tailEnd/>
          </a:ln>
        </p:spPr>
        <p:txBody>
          <a:bodyPr lIns="0" tIns="0" rIns="0" bIns="0">
            <a:spAutoFit/>
          </a:bodyPr>
          <a:lstStyle/>
          <a:p>
            <a:pPr algn="ctr">
              <a:spcBef>
                <a:spcPct val="50000"/>
              </a:spcBef>
            </a:pPr>
            <a:r>
              <a:rPr lang="en-US" sz="900" b="1">
                <a:solidFill>
                  <a:schemeClr val="accent1"/>
                </a:solidFill>
                <a:latin typeface="Verdana" pitchFamily="34" charset="0"/>
              </a:rPr>
              <a:t>ARICHA</a:t>
            </a:r>
          </a:p>
        </p:txBody>
      </p:sp>
      <p:sp>
        <p:nvSpPr>
          <p:cNvPr id="23639" name="Oval 91"/>
          <p:cNvSpPr>
            <a:spLocks noChangeArrowheads="1"/>
          </p:cNvSpPr>
          <p:nvPr/>
        </p:nvSpPr>
        <p:spPr bwMode="auto">
          <a:xfrm>
            <a:off x="3578225" y="5132388"/>
            <a:ext cx="96838" cy="96837"/>
          </a:xfrm>
          <a:prstGeom prst="ellipse">
            <a:avLst/>
          </a:prstGeom>
          <a:solidFill>
            <a:srgbClr val="00CC00"/>
          </a:solidFill>
          <a:ln w="9525">
            <a:solidFill>
              <a:srgbClr val="33CC33"/>
            </a:solidFill>
            <a:round/>
            <a:headEnd/>
            <a:tailEnd/>
          </a:ln>
        </p:spPr>
        <p:txBody>
          <a:bodyPr wrap="none" anchor="ctr"/>
          <a:lstStyle/>
          <a:p>
            <a:endParaRPr lang="en-US"/>
          </a:p>
        </p:txBody>
      </p:sp>
      <p:sp>
        <p:nvSpPr>
          <p:cNvPr id="23640" name="Oval 92"/>
          <p:cNvSpPr>
            <a:spLocks noChangeArrowheads="1"/>
          </p:cNvSpPr>
          <p:nvPr/>
        </p:nvSpPr>
        <p:spPr bwMode="auto">
          <a:xfrm>
            <a:off x="3197225" y="2347913"/>
            <a:ext cx="96838" cy="98425"/>
          </a:xfrm>
          <a:prstGeom prst="ellipse">
            <a:avLst/>
          </a:prstGeom>
          <a:solidFill>
            <a:srgbClr val="00CC00"/>
          </a:solidFill>
          <a:ln w="9525">
            <a:solidFill>
              <a:srgbClr val="33CC33"/>
            </a:solidFill>
            <a:round/>
            <a:headEnd/>
            <a:tailEnd/>
          </a:ln>
        </p:spPr>
        <p:txBody>
          <a:bodyPr wrap="none" anchor="ctr"/>
          <a:lstStyle/>
          <a:p>
            <a:endParaRPr lang="en-US"/>
          </a:p>
        </p:txBody>
      </p:sp>
      <p:sp>
        <p:nvSpPr>
          <p:cNvPr id="23641" name="Oval 93"/>
          <p:cNvSpPr>
            <a:spLocks noChangeArrowheads="1"/>
          </p:cNvSpPr>
          <p:nvPr/>
        </p:nvSpPr>
        <p:spPr bwMode="auto">
          <a:xfrm>
            <a:off x="6056313" y="1116013"/>
            <a:ext cx="96837" cy="96837"/>
          </a:xfrm>
          <a:prstGeom prst="ellipse">
            <a:avLst/>
          </a:prstGeom>
          <a:solidFill>
            <a:srgbClr val="3333FF"/>
          </a:solidFill>
          <a:ln w="9525">
            <a:noFill/>
            <a:round/>
            <a:headEnd/>
            <a:tailEnd/>
          </a:ln>
        </p:spPr>
        <p:txBody>
          <a:bodyPr wrap="none" anchor="ctr"/>
          <a:lstStyle/>
          <a:p>
            <a:endParaRPr lang="en-US"/>
          </a:p>
        </p:txBody>
      </p:sp>
      <p:sp>
        <p:nvSpPr>
          <p:cNvPr id="23642" name="Oval 94"/>
          <p:cNvSpPr>
            <a:spLocks noChangeArrowheads="1"/>
          </p:cNvSpPr>
          <p:nvPr/>
        </p:nvSpPr>
        <p:spPr bwMode="auto">
          <a:xfrm>
            <a:off x="3524250" y="1489075"/>
            <a:ext cx="98425" cy="96838"/>
          </a:xfrm>
          <a:prstGeom prst="ellipse">
            <a:avLst/>
          </a:prstGeom>
          <a:solidFill>
            <a:srgbClr val="CC3300"/>
          </a:solidFill>
          <a:ln w="9525">
            <a:noFill/>
            <a:round/>
            <a:headEnd/>
            <a:tailEnd/>
          </a:ln>
        </p:spPr>
        <p:txBody>
          <a:bodyPr wrap="none" anchor="ctr"/>
          <a:lstStyle/>
          <a:p>
            <a:endParaRPr lang="en-US"/>
          </a:p>
        </p:txBody>
      </p:sp>
      <p:sp>
        <p:nvSpPr>
          <p:cNvPr id="23643" name="AutoShape 95"/>
          <p:cNvSpPr>
            <a:spLocks noChangeArrowheads="1"/>
          </p:cNvSpPr>
          <p:nvPr/>
        </p:nvSpPr>
        <p:spPr bwMode="auto">
          <a:xfrm>
            <a:off x="6419850" y="2005013"/>
            <a:ext cx="101600" cy="101600"/>
          </a:xfrm>
          <a:custGeom>
            <a:avLst/>
            <a:gdLst>
              <a:gd name="T0" fmla="*/ 238948 w 21600"/>
              <a:gd name="T1" fmla="*/ 0 h 21600"/>
              <a:gd name="T2" fmla="*/ 69982 w 21600"/>
              <a:gd name="T3" fmla="*/ 69982 h 21600"/>
              <a:gd name="T4" fmla="*/ 0 w 21600"/>
              <a:gd name="T5" fmla="*/ 238948 h 21600"/>
              <a:gd name="T6" fmla="*/ 69982 w 21600"/>
              <a:gd name="T7" fmla="*/ 407915 h 21600"/>
              <a:gd name="T8" fmla="*/ 238948 w 21600"/>
              <a:gd name="T9" fmla="*/ 477896 h 21600"/>
              <a:gd name="T10" fmla="*/ 407915 w 21600"/>
              <a:gd name="T11" fmla="*/ 407915 h 21600"/>
              <a:gd name="T12" fmla="*/ 477896 w 21600"/>
              <a:gd name="T13" fmla="*/ 238948 h 21600"/>
              <a:gd name="T14" fmla="*/ 407915 w 21600"/>
              <a:gd name="T15" fmla="*/ 6998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9900"/>
          </a:solidFill>
          <a:ln w="9525">
            <a:solidFill>
              <a:schemeClr val="tx1"/>
            </a:solidFill>
            <a:round/>
            <a:headEnd/>
            <a:tailEnd/>
          </a:ln>
        </p:spPr>
        <p:txBody>
          <a:bodyPr wrap="none" anchor="ctr"/>
          <a:lstStyle/>
          <a:p>
            <a:endParaRPr lang="en-US"/>
          </a:p>
        </p:txBody>
      </p:sp>
      <p:sp>
        <p:nvSpPr>
          <p:cNvPr id="23644" name="AutoShape 96"/>
          <p:cNvSpPr>
            <a:spLocks noChangeArrowheads="1"/>
          </p:cNvSpPr>
          <p:nvPr/>
        </p:nvSpPr>
        <p:spPr bwMode="auto">
          <a:xfrm>
            <a:off x="6242050" y="1039813"/>
            <a:ext cx="101600" cy="101600"/>
          </a:xfrm>
          <a:custGeom>
            <a:avLst/>
            <a:gdLst>
              <a:gd name="T0" fmla="*/ 238948 w 21600"/>
              <a:gd name="T1" fmla="*/ 0 h 21600"/>
              <a:gd name="T2" fmla="*/ 69982 w 21600"/>
              <a:gd name="T3" fmla="*/ 69982 h 21600"/>
              <a:gd name="T4" fmla="*/ 0 w 21600"/>
              <a:gd name="T5" fmla="*/ 238948 h 21600"/>
              <a:gd name="T6" fmla="*/ 69982 w 21600"/>
              <a:gd name="T7" fmla="*/ 407915 h 21600"/>
              <a:gd name="T8" fmla="*/ 238948 w 21600"/>
              <a:gd name="T9" fmla="*/ 477896 h 21600"/>
              <a:gd name="T10" fmla="*/ 407915 w 21600"/>
              <a:gd name="T11" fmla="*/ 407915 h 21600"/>
              <a:gd name="T12" fmla="*/ 477896 w 21600"/>
              <a:gd name="T13" fmla="*/ 238948 h 21600"/>
              <a:gd name="T14" fmla="*/ 407915 w 21600"/>
              <a:gd name="T15" fmla="*/ 6998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9900"/>
          </a:solidFill>
          <a:ln w="9525">
            <a:solidFill>
              <a:schemeClr val="tx1"/>
            </a:solidFill>
            <a:round/>
            <a:headEnd/>
            <a:tailEnd/>
          </a:ln>
        </p:spPr>
        <p:txBody>
          <a:bodyPr wrap="none" anchor="ctr"/>
          <a:lstStyle/>
          <a:p>
            <a:endParaRPr lang="en-US"/>
          </a:p>
        </p:txBody>
      </p:sp>
      <p:sp>
        <p:nvSpPr>
          <p:cNvPr id="23645" name="Oval 97"/>
          <p:cNvSpPr>
            <a:spLocks noChangeArrowheads="1"/>
          </p:cNvSpPr>
          <p:nvPr/>
        </p:nvSpPr>
        <p:spPr bwMode="auto">
          <a:xfrm>
            <a:off x="7623175" y="152400"/>
            <a:ext cx="96838" cy="96838"/>
          </a:xfrm>
          <a:prstGeom prst="ellipse">
            <a:avLst/>
          </a:prstGeom>
          <a:solidFill>
            <a:schemeClr val="tx1"/>
          </a:solidFill>
          <a:ln w="9525">
            <a:noFill/>
            <a:round/>
            <a:headEnd/>
            <a:tailEnd/>
          </a:ln>
        </p:spPr>
        <p:txBody>
          <a:bodyPr wrap="none" anchor="ctr"/>
          <a:lstStyle/>
          <a:p>
            <a:endParaRPr lang="en-US"/>
          </a:p>
        </p:txBody>
      </p:sp>
      <p:sp>
        <p:nvSpPr>
          <p:cNvPr id="23646" name="Oval 98"/>
          <p:cNvSpPr>
            <a:spLocks noChangeArrowheads="1"/>
          </p:cNvSpPr>
          <p:nvPr/>
        </p:nvSpPr>
        <p:spPr bwMode="auto">
          <a:xfrm>
            <a:off x="7878763" y="203200"/>
            <a:ext cx="96837" cy="96838"/>
          </a:xfrm>
          <a:prstGeom prst="ellipse">
            <a:avLst/>
          </a:prstGeom>
          <a:solidFill>
            <a:schemeClr val="tx1"/>
          </a:solidFill>
          <a:ln w="9525">
            <a:noFill/>
            <a:round/>
            <a:headEnd/>
            <a:tailEnd/>
          </a:ln>
        </p:spPr>
        <p:txBody>
          <a:bodyPr wrap="none" anchor="ctr"/>
          <a:lstStyle/>
          <a:p>
            <a:endParaRPr lang="en-US"/>
          </a:p>
        </p:txBody>
      </p:sp>
      <p:sp>
        <p:nvSpPr>
          <p:cNvPr id="23647" name="Oval 99"/>
          <p:cNvSpPr>
            <a:spLocks noChangeArrowheads="1"/>
          </p:cNvSpPr>
          <p:nvPr/>
        </p:nvSpPr>
        <p:spPr bwMode="auto">
          <a:xfrm>
            <a:off x="8234363" y="3100388"/>
            <a:ext cx="96837" cy="96837"/>
          </a:xfrm>
          <a:prstGeom prst="ellipse">
            <a:avLst/>
          </a:prstGeom>
          <a:solidFill>
            <a:schemeClr val="tx1"/>
          </a:solidFill>
          <a:ln w="9525">
            <a:noFill/>
            <a:round/>
            <a:headEnd/>
            <a:tailEnd/>
          </a:ln>
        </p:spPr>
        <p:txBody>
          <a:bodyPr wrap="none" anchor="ctr"/>
          <a:lstStyle/>
          <a:p>
            <a:endParaRPr lang="en-US"/>
          </a:p>
        </p:txBody>
      </p:sp>
      <p:sp>
        <p:nvSpPr>
          <p:cNvPr id="23648" name="Freeform 100"/>
          <p:cNvSpPr>
            <a:spLocks/>
          </p:cNvSpPr>
          <p:nvPr/>
        </p:nvSpPr>
        <p:spPr bwMode="auto">
          <a:xfrm>
            <a:off x="6764338" y="2790825"/>
            <a:ext cx="350837" cy="61913"/>
          </a:xfrm>
          <a:custGeom>
            <a:avLst/>
            <a:gdLst>
              <a:gd name="T0" fmla="*/ 0 w 166"/>
              <a:gd name="T1" fmla="*/ 29889 h 29"/>
              <a:gd name="T2" fmla="*/ 97220 w 166"/>
              <a:gd name="T3" fmla="*/ 0 h 29"/>
              <a:gd name="T4" fmla="*/ 164851 w 166"/>
              <a:gd name="T5" fmla="*/ 29889 h 29"/>
              <a:gd name="T6" fmla="*/ 224028 w 166"/>
              <a:gd name="T7" fmla="*/ 59778 h 29"/>
              <a:gd name="T8" fmla="*/ 291660 w 166"/>
              <a:gd name="T9" fmla="*/ 42699 h 29"/>
              <a:gd name="T10" fmla="*/ 350837 w 166"/>
              <a:gd name="T11" fmla="*/ 29889 h 29"/>
              <a:gd name="T12" fmla="*/ 0 60000 65536"/>
              <a:gd name="T13" fmla="*/ 0 60000 65536"/>
              <a:gd name="T14" fmla="*/ 0 60000 65536"/>
              <a:gd name="T15" fmla="*/ 0 60000 65536"/>
              <a:gd name="T16" fmla="*/ 0 60000 65536"/>
              <a:gd name="T17" fmla="*/ 0 60000 65536"/>
              <a:gd name="T18" fmla="*/ 0 w 166"/>
              <a:gd name="T19" fmla="*/ 0 h 29"/>
              <a:gd name="T20" fmla="*/ 166 w 16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66" h="29">
                <a:moveTo>
                  <a:pt x="0" y="14"/>
                </a:moveTo>
                <a:cubicBezTo>
                  <a:pt x="7" y="12"/>
                  <a:pt x="33" y="0"/>
                  <a:pt x="46" y="0"/>
                </a:cubicBezTo>
                <a:cubicBezTo>
                  <a:pt x="59" y="0"/>
                  <a:pt x="68" y="9"/>
                  <a:pt x="78" y="14"/>
                </a:cubicBezTo>
                <a:cubicBezTo>
                  <a:pt x="88" y="19"/>
                  <a:pt x="96" y="27"/>
                  <a:pt x="106" y="28"/>
                </a:cubicBezTo>
                <a:cubicBezTo>
                  <a:pt x="116" y="29"/>
                  <a:pt x="128" y="22"/>
                  <a:pt x="138" y="20"/>
                </a:cubicBezTo>
                <a:cubicBezTo>
                  <a:pt x="148" y="18"/>
                  <a:pt x="160" y="15"/>
                  <a:pt x="166" y="14"/>
                </a:cubicBezTo>
              </a:path>
            </a:pathLst>
          </a:custGeom>
          <a:noFill/>
          <a:ln w="28575">
            <a:solidFill>
              <a:srgbClr val="FECEDC"/>
            </a:solidFill>
            <a:round/>
            <a:headEnd/>
            <a:tailEnd/>
          </a:ln>
        </p:spPr>
        <p:txBody>
          <a:bodyPr/>
          <a:lstStyle/>
          <a:p>
            <a:endParaRPr lang="en-US"/>
          </a:p>
        </p:txBody>
      </p:sp>
      <p:sp>
        <p:nvSpPr>
          <p:cNvPr id="23649" name="Oval 101"/>
          <p:cNvSpPr>
            <a:spLocks noChangeArrowheads="1"/>
          </p:cNvSpPr>
          <p:nvPr/>
        </p:nvSpPr>
        <p:spPr bwMode="auto">
          <a:xfrm>
            <a:off x="7248525" y="3165475"/>
            <a:ext cx="96838" cy="96838"/>
          </a:xfrm>
          <a:prstGeom prst="ellipse">
            <a:avLst/>
          </a:prstGeom>
          <a:solidFill>
            <a:srgbClr val="3333FF"/>
          </a:solidFill>
          <a:ln w="9525">
            <a:noFill/>
            <a:round/>
            <a:headEnd/>
            <a:tailEnd/>
          </a:ln>
        </p:spPr>
        <p:txBody>
          <a:bodyPr wrap="none" anchor="ctr"/>
          <a:lstStyle/>
          <a:p>
            <a:endParaRPr lang="en-US"/>
          </a:p>
        </p:txBody>
      </p:sp>
      <p:sp>
        <p:nvSpPr>
          <p:cNvPr id="23650" name="Oval 102"/>
          <p:cNvSpPr>
            <a:spLocks noChangeArrowheads="1"/>
          </p:cNvSpPr>
          <p:nvPr/>
        </p:nvSpPr>
        <p:spPr bwMode="auto">
          <a:xfrm>
            <a:off x="7227888" y="3057525"/>
            <a:ext cx="96837" cy="96838"/>
          </a:xfrm>
          <a:prstGeom prst="ellipse">
            <a:avLst/>
          </a:prstGeom>
          <a:solidFill>
            <a:srgbClr val="CC3300"/>
          </a:solidFill>
          <a:ln w="9525">
            <a:noFill/>
            <a:round/>
            <a:headEnd/>
            <a:tailEnd/>
          </a:ln>
        </p:spPr>
        <p:txBody>
          <a:bodyPr wrap="none" anchor="ctr"/>
          <a:lstStyle/>
          <a:p>
            <a:endParaRPr lang="en-US"/>
          </a:p>
        </p:txBody>
      </p:sp>
      <p:sp>
        <p:nvSpPr>
          <p:cNvPr id="23651" name="Oval 103"/>
          <p:cNvSpPr>
            <a:spLocks noChangeArrowheads="1"/>
          </p:cNvSpPr>
          <p:nvPr/>
        </p:nvSpPr>
        <p:spPr bwMode="auto">
          <a:xfrm>
            <a:off x="6711950" y="3529013"/>
            <a:ext cx="96838" cy="98425"/>
          </a:xfrm>
          <a:prstGeom prst="ellipse">
            <a:avLst/>
          </a:prstGeom>
          <a:solidFill>
            <a:srgbClr val="00CC00"/>
          </a:solidFill>
          <a:ln w="9525">
            <a:solidFill>
              <a:srgbClr val="33CC33"/>
            </a:solidFill>
            <a:round/>
            <a:headEnd/>
            <a:tailEnd/>
          </a:ln>
        </p:spPr>
        <p:txBody>
          <a:bodyPr wrap="none" anchor="ctr"/>
          <a:lstStyle/>
          <a:p>
            <a:endParaRPr lang="en-US"/>
          </a:p>
        </p:txBody>
      </p:sp>
      <p:sp>
        <p:nvSpPr>
          <p:cNvPr id="23652" name="Oval 104"/>
          <p:cNvSpPr>
            <a:spLocks noChangeArrowheads="1"/>
          </p:cNvSpPr>
          <p:nvPr/>
        </p:nvSpPr>
        <p:spPr bwMode="auto">
          <a:xfrm>
            <a:off x="6215063" y="3660775"/>
            <a:ext cx="96837" cy="96838"/>
          </a:xfrm>
          <a:prstGeom prst="ellipse">
            <a:avLst/>
          </a:prstGeom>
          <a:solidFill>
            <a:srgbClr val="00CC00"/>
          </a:solidFill>
          <a:ln w="9525">
            <a:solidFill>
              <a:srgbClr val="33CC33"/>
            </a:solidFill>
            <a:round/>
            <a:headEnd/>
            <a:tailEnd/>
          </a:ln>
        </p:spPr>
        <p:txBody>
          <a:bodyPr wrap="none" anchor="ctr"/>
          <a:lstStyle/>
          <a:p>
            <a:endParaRPr lang="en-US"/>
          </a:p>
        </p:txBody>
      </p:sp>
      <p:sp>
        <p:nvSpPr>
          <p:cNvPr id="23653" name="Oval 105"/>
          <p:cNvSpPr>
            <a:spLocks noChangeArrowheads="1"/>
          </p:cNvSpPr>
          <p:nvPr/>
        </p:nvSpPr>
        <p:spPr bwMode="auto">
          <a:xfrm>
            <a:off x="5827713" y="3635375"/>
            <a:ext cx="96837" cy="96838"/>
          </a:xfrm>
          <a:prstGeom prst="ellipse">
            <a:avLst/>
          </a:prstGeom>
          <a:solidFill>
            <a:srgbClr val="00CC00"/>
          </a:solidFill>
          <a:ln w="9525">
            <a:solidFill>
              <a:srgbClr val="33CC33"/>
            </a:solidFill>
            <a:round/>
            <a:headEnd/>
            <a:tailEnd/>
          </a:ln>
        </p:spPr>
        <p:txBody>
          <a:bodyPr wrap="none" anchor="ctr"/>
          <a:lstStyle/>
          <a:p>
            <a:endParaRPr lang="en-US"/>
          </a:p>
        </p:txBody>
      </p:sp>
      <p:sp>
        <p:nvSpPr>
          <p:cNvPr id="23654" name="Oval 106"/>
          <p:cNvSpPr>
            <a:spLocks noChangeArrowheads="1"/>
          </p:cNvSpPr>
          <p:nvPr/>
        </p:nvSpPr>
        <p:spPr bwMode="auto">
          <a:xfrm>
            <a:off x="5686425" y="3810000"/>
            <a:ext cx="96838" cy="96838"/>
          </a:xfrm>
          <a:prstGeom prst="ellipse">
            <a:avLst/>
          </a:prstGeom>
          <a:solidFill>
            <a:srgbClr val="00CC00"/>
          </a:solidFill>
          <a:ln w="9525">
            <a:solidFill>
              <a:srgbClr val="33CC33"/>
            </a:solidFill>
            <a:round/>
            <a:headEnd/>
            <a:tailEnd/>
          </a:ln>
        </p:spPr>
        <p:txBody>
          <a:bodyPr wrap="none" anchor="ctr"/>
          <a:lstStyle/>
          <a:p>
            <a:endParaRPr lang="en-US"/>
          </a:p>
        </p:txBody>
      </p:sp>
      <p:sp>
        <p:nvSpPr>
          <p:cNvPr id="23655" name="Oval 107"/>
          <p:cNvSpPr>
            <a:spLocks noChangeArrowheads="1"/>
          </p:cNvSpPr>
          <p:nvPr/>
        </p:nvSpPr>
        <p:spPr bwMode="auto">
          <a:xfrm>
            <a:off x="5272088" y="4635500"/>
            <a:ext cx="96837" cy="96838"/>
          </a:xfrm>
          <a:prstGeom prst="ellipse">
            <a:avLst/>
          </a:prstGeom>
          <a:solidFill>
            <a:srgbClr val="00CC00"/>
          </a:solidFill>
          <a:ln w="9525">
            <a:solidFill>
              <a:srgbClr val="33CC33"/>
            </a:solidFill>
            <a:round/>
            <a:headEnd/>
            <a:tailEnd/>
          </a:ln>
        </p:spPr>
        <p:txBody>
          <a:bodyPr wrap="none" anchor="ctr"/>
          <a:lstStyle/>
          <a:p>
            <a:endParaRPr lang="en-US"/>
          </a:p>
        </p:txBody>
      </p:sp>
      <p:sp>
        <p:nvSpPr>
          <p:cNvPr id="23656" name="Text Box 108"/>
          <p:cNvSpPr txBox="1">
            <a:spLocks noChangeArrowheads="1"/>
          </p:cNvSpPr>
          <p:nvPr/>
        </p:nvSpPr>
        <p:spPr bwMode="auto">
          <a:xfrm>
            <a:off x="5375275" y="4562475"/>
            <a:ext cx="798513" cy="122238"/>
          </a:xfrm>
          <a:prstGeom prst="rect">
            <a:avLst/>
          </a:prstGeom>
          <a:noFill/>
          <a:ln w="57150" algn="ctr">
            <a:noFill/>
            <a:miter lim="800000"/>
            <a:headEnd/>
            <a:tailEnd/>
          </a:ln>
        </p:spPr>
        <p:txBody>
          <a:bodyPr lIns="0" tIns="0" rIns="0" bIns="0">
            <a:spAutoFit/>
          </a:bodyPr>
          <a:lstStyle/>
          <a:p>
            <a:pPr algn="ctr">
              <a:spcBef>
                <a:spcPct val="50000"/>
              </a:spcBef>
            </a:pPr>
            <a:r>
              <a:rPr lang="en-US" sz="800" b="1">
                <a:solidFill>
                  <a:srgbClr val="000000"/>
                </a:solidFill>
                <a:latin typeface="Arial Narrow" pitchFamily="34" charset="0"/>
              </a:rPr>
              <a:t>ASHUGANJ</a:t>
            </a:r>
          </a:p>
        </p:txBody>
      </p:sp>
      <p:sp>
        <p:nvSpPr>
          <p:cNvPr id="23657" name="Oval 109"/>
          <p:cNvSpPr>
            <a:spLocks noChangeArrowheads="1"/>
          </p:cNvSpPr>
          <p:nvPr/>
        </p:nvSpPr>
        <p:spPr bwMode="auto">
          <a:xfrm>
            <a:off x="5408613" y="4694238"/>
            <a:ext cx="74612" cy="74612"/>
          </a:xfrm>
          <a:prstGeom prst="ellipse">
            <a:avLst/>
          </a:prstGeom>
          <a:solidFill>
            <a:schemeClr val="tx1"/>
          </a:solidFill>
          <a:ln w="9525">
            <a:noFill/>
            <a:round/>
            <a:headEnd/>
            <a:tailEnd/>
          </a:ln>
        </p:spPr>
        <p:txBody>
          <a:bodyPr wrap="none" anchor="ctr"/>
          <a:lstStyle/>
          <a:p>
            <a:endParaRPr lang="en-US"/>
          </a:p>
        </p:txBody>
      </p:sp>
      <p:sp>
        <p:nvSpPr>
          <p:cNvPr id="23658" name="Oval 110"/>
          <p:cNvSpPr>
            <a:spLocks noChangeArrowheads="1"/>
          </p:cNvSpPr>
          <p:nvPr/>
        </p:nvSpPr>
        <p:spPr bwMode="auto">
          <a:xfrm>
            <a:off x="4618038" y="5414963"/>
            <a:ext cx="96837" cy="96837"/>
          </a:xfrm>
          <a:prstGeom prst="ellipse">
            <a:avLst/>
          </a:prstGeom>
          <a:solidFill>
            <a:srgbClr val="CC3300"/>
          </a:solidFill>
          <a:ln w="9525">
            <a:noFill/>
            <a:round/>
            <a:headEnd/>
            <a:tailEnd/>
          </a:ln>
        </p:spPr>
        <p:txBody>
          <a:bodyPr wrap="none" anchor="ctr"/>
          <a:lstStyle/>
          <a:p>
            <a:endParaRPr lang="en-US"/>
          </a:p>
        </p:txBody>
      </p:sp>
      <p:sp>
        <p:nvSpPr>
          <p:cNvPr id="23659" name="Oval 111"/>
          <p:cNvSpPr>
            <a:spLocks noChangeArrowheads="1"/>
          </p:cNvSpPr>
          <p:nvPr/>
        </p:nvSpPr>
        <p:spPr bwMode="auto">
          <a:xfrm>
            <a:off x="4922838" y="6053138"/>
            <a:ext cx="96837" cy="98425"/>
          </a:xfrm>
          <a:prstGeom prst="ellipse">
            <a:avLst/>
          </a:prstGeom>
          <a:solidFill>
            <a:srgbClr val="00CC00"/>
          </a:solidFill>
          <a:ln w="9525">
            <a:solidFill>
              <a:srgbClr val="33CC33"/>
            </a:solidFill>
            <a:round/>
            <a:headEnd/>
            <a:tailEnd/>
          </a:ln>
        </p:spPr>
        <p:txBody>
          <a:bodyPr wrap="none" anchor="ctr"/>
          <a:lstStyle/>
          <a:p>
            <a:endParaRPr lang="en-US"/>
          </a:p>
        </p:txBody>
      </p:sp>
      <p:sp>
        <p:nvSpPr>
          <p:cNvPr id="23660" name="Oval 112"/>
          <p:cNvSpPr>
            <a:spLocks noChangeArrowheads="1"/>
          </p:cNvSpPr>
          <p:nvPr/>
        </p:nvSpPr>
        <p:spPr bwMode="auto">
          <a:xfrm>
            <a:off x="4498975" y="6913563"/>
            <a:ext cx="98425" cy="96837"/>
          </a:xfrm>
          <a:prstGeom prst="ellipse">
            <a:avLst/>
          </a:prstGeom>
          <a:solidFill>
            <a:srgbClr val="00CC00"/>
          </a:solidFill>
          <a:ln w="9525">
            <a:solidFill>
              <a:srgbClr val="33CC33"/>
            </a:solidFill>
            <a:round/>
            <a:headEnd/>
            <a:tailEnd/>
          </a:ln>
        </p:spPr>
        <p:txBody>
          <a:bodyPr wrap="none" anchor="ctr"/>
          <a:lstStyle/>
          <a:p>
            <a:endParaRPr lang="en-US"/>
          </a:p>
        </p:txBody>
      </p:sp>
      <p:sp>
        <p:nvSpPr>
          <p:cNvPr id="23661" name="Oval 113"/>
          <p:cNvSpPr>
            <a:spLocks noChangeArrowheads="1"/>
          </p:cNvSpPr>
          <p:nvPr/>
        </p:nvSpPr>
        <p:spPr bwMode="auto">
          <a:xfrm>
            <a:off x="4135438" y="7116763"/>
            <a:ext cx="98425" cy="96837"/>
          </a:xfrm>
          <a:prstGeom prst="ellipse">
            <a:avLst/>
          </a:prstGeom>
          <a:solidFill>
            <a:srgbClr val="00CC00"/>
          </a:solidFill>
          <a:ln w="9525">
            <a:solidFill>
              <a:srgbClr val="33CC33"/>
            </a:solidFill>
            <a:round/>
            <a:headEnd/>
            <a:tailEnd/>
          </a:ln>
        </p:spPr>
        <p:txBody>
          <a:bodyPr wrap="none" anchor="ctr"/>
          <a:lstStyle/>
          <a:p>
            <a:endParaRPr lang="en-US"/>
          </a:p>
        </p:txBody>
      </p:sp>
      <p:sp>
        <p:nvSpPr>
          <p:cNvPr id="23662" name="Oval 114"/>
          <p:cNvSpPr>
            <a:spLocks noChangeArrowheads="1"/>
          </p:cNvSpPr>
          <p:nvPr/>
        </p:nvSpPr>
        <p:spPr bwMode="auto">
          <a:xfrm>
            <a:off x="3432175" y="7435850"/>
            <a:ext cx="96838" cy="98425"/>
          </a:xfrm>
          <a:prstGeom prst="ellipse">
            <a:avLst/>
          </a:prstGeom>
          <a:solidFill>
            <a:srgbClr val="00CC00"/>
          </a:solidFill>
          <a:ln w="9525">
            <a:solidFill>
              <a:srgbClr val="33CC33"/>
            </a:solidFill>
            <a:round/>
            <a:headEnd/>
            <a:tailEnd/>
          </a:ln>
        </p:spPr>
        <p:txBody>
          <a:bodyPr wrap="none" anchor="ctr"/>
          <a:lstStyle/>
          <a:p>
            <a:endParaRPr lang="en-US"/>
          </a:p>
        </p:txBody>
      </p:sp>
      <p:sp>
        <p:nvSpPr>
          <p:cNvPr id="23663" name="Oval 115"/>
          <p:cNvSpPr>
            <a:spLocks noChangeArrowheads="1"/>
          </p:cNvSpPr>
          <p:nvPr/>
        </p:nvSpPr>
        <p:spPr bwMode="auto">
          <a:xfrm>
            <a:off x="3201988" y="7167563"/>
            <a:ext cx="96837" cy="96837"/>
          </a:xfrm>
          <a:prstGeom prst="ellipse">
            <a:avLst/>
          </a:prstGeom>
          <a:solidFill>
            <a:srgbClr val="00CC00"/>
          </a:solidFill>
          <a:ln w="9525">
            <a:solidFill>
              <a:srgbClr val="33CC33"/>
            </a:solidFill>
            <a:round/>
            <a:headEnd/>
            <a:tailEnd/>
          </a:ln>
        </p:spPr>
        <p:txBody>
          <a:bodyPr wrap="none" anchor="ctr"/>
          <a:lstStyle/>
          <a:p>
            <a:endParaRPr lang="en-US"/>
          </a:p>
        </p:txBody>
      </p:sp>
      <p:sp>
        <p:nvSpPr>
          <p:cNvPr id="23664" name="Oval 116"/>
          <p:cNvSpPr>
            <a:spLocks noChangeArrowheads="1"/>
          </p:cNvSpPr>
          <p:nvPr/>
        </p:nvSpPr>
        <p:spPr bwMode="auto">
          <a:xfrm>
            <a:off x="3279775" y="6861175"/>
            <a:ext cx="96838" cy="96838"/>
          </a:xfrm>
          <a:prstGeom prst="ellipse">
            <a:avLst/>
          </a:prstGeom>
          <a:solidFill>
            <a:srgbClr val="CC3300"/>
          </a:solidFill>
          <a:ln w="9525">
            <a:noFill/>
            <a:round/>
            <a:headEnd/>
            <a:tailEnd/>
          </a:ln>
        </p:spPr>
        <p:txBody>
          <a:bodyPr wrap="none" anchor="ctr"/>
          <a:lstStyle/>
          <a:p>
            <a:endParaRPr lang="en-US"/>
          </a:p>
        </p:txBody>
      </p:sp>
      <p:sp>
        <p:nvSpPr>
          <p:cNvPr id="23665" name="Oval 117"/>
          <p:cNvSpPr>
            <a:spLocks noChangeArrowheads="1"/>
          </p:cNvSpPr>
          <p:nvPr/>
        </p:nvSpPr>
        <p:spPr bwMode="auto">
          <a:xfrm>
            <a:off x="1536700" y="7289800"/>
            <a:ext cx="123825" cy="123825"/>
          </a:xfrm>
          <a:prstGeom prst="ellipse">
            <a:avLst/>
          </a:prstGeom>
          <a:solidFill>
            <a:schemeClr val="accent2"/>
          </a:solidFill>
          <a:ln w="9525">
            <a:noFill/>
            <a:round/>
            <a:headEnd/>
            <a:tailEnd/>
          </a:ln>
        </p:spPr>
        <p:txBody>
          <a:bodyPr wrap="none" anchor="ctr"/>
          <a:lstStyle/>
          <a:p>
            <a:endParaRPr lang="en-US"/>
          </a:p>
        </p:txBody>
      </p:sp>
      <p:sp>
        <p:nvSpPr>
          <p:cNvPr id="23666" name="Oval 118"/>
          <p:cNvSpPr>
            <a:spLocks noChangeArrowheads="1"/>
          </p:cNvSpPr>
          <p:nvPr/>
        </p:nvSpPr>
        <p:spPr bwMode="auto">
          <a:xfrm>
            <a:off x="1093788" y="8188325"/>
            <a:ext cx="96837" cy="96838"/>
          </a:xfrm>
          <a:prstGeom prst="ellipse">
            <a:avLst/>
          </a:prstGeom>
          <a:solidFill>
            <a:srgbClr val="3333FF"/>
          </a:solidFill>
          <a:ln w="9525">
            <a:noFill/>
            <a:round/>
            <a:headEnd/>
            <a:tailEnd/>
          </a:ln>
        </p:spPr>
        <p:txBody>
          <a:bodyPr wrap="none" anchor="ctr"/>
          <a:lstStyle/>
          <a:p>
            <a:endParaRPr lang="en-US"/>
          </a:p>
        </p:txBody>
      </p:sp>
      <p:sp>
        <p:nvSpPr>
          <p:cNvPr id="23667" name="AutoShape 119"/>
          <p:cNvSpPr>
            <a:spLocks noChangeArrowheads="1"/>
          </p:cNvSpPr>
          <p:nvPr/>
        </p:nvSpPr>
        <p:spPr bwMode="auto">
          <a:xfrm>
            <a:off x="7975600" y="4876800"/>
            <a:ext cx="101600" cy="101600"/>
          </a:xfrm>
          <a:custGeom>
            <a:avLst/>
            <a:gdLst>
              <a:gd name="T0" fmla="*/ 238948 w 21600"/>
              <a:gd name="T1" fmla="*/ 0 h 21600"/>
              <a:gd name="T2" fmla="*/ 69982 w 21600"/>
              <a:gd name="T3" fmla="*/ 69982 h 21600"/>
              <a:gd name="T4" fmla="*/ 0 w 21600"/>
              <a:gd name="T5" fmla="*/ 238948 h 21600"/>
              <a:gd name="T6" fmla="*/ 69982 w 21600"/>
              <a:gd name="T7" fmla="*/ 407915 h 21600"/>
              <a:gd name="T8" fmla="*/ 238948 w 21600"/>
              <a:gd name="T9" fmla="*/ 477896 h 21600"/>
              <a:gd name="T10" fmla="*/ 407915 w 21600"/>
              <a:gd name="T11" fmla="*/ 407915 h 21600"/>
              <a:gd name="T12" fmla="*/ 477896 w 21600"/>
              <a:gd name="T13" fmla="*/ 238948 h 21600"/>
              <a:gd name="T14" fmla="*/ 407915 w 21600"/>
              <a:gd name="T15" fmla="*/ 6998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9900"/>
          </a:solidFill>
          <a:ln w="9525">
            <a:solidFill>
              <a:schemeClr val="tx1"/>
            </a:solidFill>
            <a:round/>
            <a:headEnd/>
            <a:tailEnd/>
          </a:ln>
        </p:spPr>
        <p:txBody>
          <a:bodyPr wrap="none" anchor="ctr"/>
          <a:lstStyle/>
          <a:p>
            <a:endParaRPr lang="en-US"/>
          </a:p>
        </p:txBody>
      </p:sp>
      <p:sp>
        <p:nvSpPr>
          <p:cNvPr id="23668" name="AutoShape 120"/>
          <p:cNvSpPr>
            <a:spLocks noChangeArrowheads="1"/>
          </p:cNvSpPr>
          <p:nvPr/>
        </p:nvSpPr>
        <p:spPr bwMode="auto">
          <a:xfrm>
            <a:off x="5791200" y="4968875"/>
            <a:ext cx="101600" cy="101600"/>
          </a:xfrm>
          <a:custGeom>
            <a:avLst/>
            <a:gdLst>
              <a:gd name="T0" fmla="*/ 238948 w 21600"/>
              <a:gd name="T1" fmla="*/ 0 h 21600"/>
              <a:gd name="T2" fmla="*/ 69982 w 21600"/>
              <a:gd name="T3" fmla="*/ 69982 h 21600"/>
              <a:gd name="T4" fmla="*/ 0 w 21600"/>
              <a:gd name="T5" fmla="*/ 238948 h 21600"/>
              <a:gd name="T6" fmla="*/ 69982 w 21600"/>
              <a:gd name="T7" fmla="*/ 407915 h 21600"/>
              <a:gd name="T8" fmla="*/ 238948 w 21600"/>
              <a:gd name="T9" fmla="*/ 477896 h 21600"/>
              <a:gd name="T10" fmla="*/ 407915 w 21600"/>
              <a:gd name="T11" fmla="*/ 407915 h 21600"/>
              <a:gd name="T12" fmla="*/ 477896 w 21600"/>
              <a:gd name="T13" fmla="*/ 238948 h 21600"/>
              <a:gd name="T14" fmla="*/ 407915 w 21600"/>
              <a:gd name="T15" fmla="*/ 6998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9900"/>
          </a:solidFill>
          <a:ln w="9525">
            <a:solidFill>
              <a:schemeClr val="tx1"/>
            </a:solidFill>
            <a:round/>
            <a:headEnd/>
            <a:tailEnd/>
          </a:ln>
        </p:spPr>
        <p:txBody>
          <a:bodyPr wrap="none" anchor="ctr"/>
          <a:lstStyle/>
          <a:p>
            <a:endParaRPr lang="en-US"/>
          </a:p>
        </p:txBody>
      </p:sp>
      <p:sp>
        <p:nvSpPr>
          <p:cNvPr id="23669" name="AutoShape 121"/>
          <p:cNvSpPr>
            <a:spLocks noChangeArrowheads="1"/>
          </p:cNvSpPr>
          <p:nvPr/>
        </p:nvSpPr>
        <p:spPr bwMode="auto">
          <a:xfrm>
            <a:off x="4406900" y="5203825"/>
            <a:ext cx="101600" cy="101600"/>
          </a:xfrm>
          <a:custGeom>
            <a:avLst/>
            <a:gdLst>
              <a:gd name="T0" fmla="*/ 238948 w 21600"/>
              <a:gd name="T1" fmla="*/ 0 h 21600"/>
              <a:gd name="T2" fmla="*/ 69982 w 21600"/>
              <a:gd name="T3" fmla="*/ 69982 h 21600"/>
              <a:gd name="T4" fmla="*/ 0 w 21600"/>
              <a:gd name="T5" fmla="*/ 238948 h 21600"/>
              <a:gd name="T6" fmla="*/ 69982 w 21600"/>
              <a:gd name="T7" fmla="*/ 407915 h 21600"/>
              <a:gd name="T8" fmla="*/ 238948 w 21600"/>
              <a:gd name="T9" fmla="*/ 477896 h 21600"/>
              <a:gd name="T10" fmla="*/ 407915 w 21600"/>
              <a:gd name="T11" fmla="*/ 407915 h 21600"/>
              <a:gd name="T12" fmla="*/ 477896 w 21600"/>
              <a:gd name="T13" fmla="*/ 238948 h 21600"/>
              <a:gd name="T14" fmla="*/ 407915 w 21600"/>
              <a:gd name="T15" fmla="*/ 6998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23670" name="Oval 122"/>
          <p:cNvSpPr>
            <a:spLocks noChangeArrowheads="1"/>
          </p:cNvSpPr>
          <p:nvPr/>
        </p:nvSpPr>
        <p:spPr bwMode="auto">
          <a:xfrm>
            <a:off x="1395413" y="8734425"/>
            <a:ext cx="74612" cy="74613"/>
          </a:xfrm>
          <a:prstGeom prst="ellipse">
            <a:avLst/>
          </a:prstGeom>
          <a:solidFill>
            <a:schemeClr val="tx1"/>
          </a:solidFill>
          <a:ln w="9525">
            <a:noFill/>
            <a:round/>
            <a:headEnd/>
            <a:tailEnd/>
          </a:ln>
        </p:spPr>
        <p:txBody>
          <a:bodyPr wrap="none" anchor="ctr"/>
          <a:lstStyle/>
          <a:p>
            <a:endParaRPr lang="en-US"/>
          </a:p>
        </p:txBody>
      </p:sp>
      <p:sp>
        <p:nvSpPr>
          <p:cNvPr id="23671" name="Oval 123"/>
          <p:cNvSpPr>
            <a:spLocks noChangeArrowheads="1"/>
          </p:cNvSpPr>
          <p:nvPr/>
        </p:nvSpPr>
        <p:spPr bwMode="auto">
          <a:xfrm>
            <a:off x="609600" y="3813175"/>
            <a:ext cx="73025" cy="74613"/>
          </a:xfrm>
          <a:prstGeom prst="ellipse">
            <a:avLst/>
          </a:prstGeom>
          <a:solidFill>
            <a:schemeClr val="tx1"/>
          </a:solidFill>
          <a:ln w="9525">
            <a:noFill/>
            <a:round/>
            <a:headEnd/>
            <a:tailEnd/>
          </a:ln>
        </p:spPr>
        <p:txBody>
          <a:bodyPr wrap="none" anchor="ctr"/>
          <a:lstStyle/>
          <a:p>
            <a:endParaRPr lang="en-US"/>
          </a:p>
        </p:txBody>
      </p:sp>
      <p:sp>
        <p:nvSpPr>
          <p:cNvPr id="23672" name="Oval 124"/>
          <p:cNvSpPr>
            <a:spLocks noChangeArrowheads="1"/>
          </p:cNvSpPr>
          <p:nvPr/>
        </p:nvSpPr>
        <p:spPr bwMode="auto">
          <a:xfrm>
            <a:off x="3167063" y="4738688"/>
            <a:ext cx="74612" cy="74612"/>
          </a:xfrm>
          <a:prstGeom prst="ellipse">
            <a:avLst/>
          </a:prstGeom>
          <a:solidFill>
            <a:schemeClr val="tx1"/>
          </a:solidFill>
          <a:ln w="9525">
            <a:noFill/>
            <a:round/>
            <a:headEnd/>
            <a:tailEnd/>
          </a:ln>
        </p:spPr>
        <p:txBody>
          <a:bodyPr wrap="none" anchor="ctr"/>
          <a:lstStyle/>
          <a:p>
            <a:endParaRPr lang="en-US"/>
          </a:p>
        </p:txBody>
      </p:sp>
      <p:sp>
        <p:nvSpPr>
          <p:cNvPr id="23673" name="Text Box 125"/>
          <p:cNvSpPr txBox="1">
            <a:spLocks noChangeArrowheads="1"/>
          </p:cNvSpPr>
          <p:nvPr/>
        </p:nvSpPr>
        <p:spPr bwMode="auto">
          <a:xfrm rot="1650747">
            <a:off x="-100013" y="2778125"/>
            <a:ext cx="633413" cy="92075"/>
          </a:xfrm>
          <a:prstGeom prst="rect">
            <a:avLst/>
          </a:prstGeom>
          <a:noFill/>
          <a:ln w="57150" algn="ctr">
            <a:noFill/>
            <a:miter lim="800000"/>
            <a:headEnd/>
            <a:tailEnd/>
          </a:ln>
        </p:spPr>
        <p:txBody>
          <a:bodyPr lIns="0" tIns="0" rIns="0" bIns="0">
            <a:spAutoFit/>
          </a:bodyPr>
          <a:lstStyle/>
          <a:p>
            <a:pPr algn="ctr">
              <a:spcBef>
                <a:spcPct val="50000"/>
              </a:spcBef>
            </a:pPr>
            <a:r>
              <a:rPr lang="en-US" sz="600" b="1" i="1">
                <a:solidFill>
                  <a:srgbClr val="000099"/>
                </a:solidFill>
                <a:latin typeface="Arial" charset="0"/>
              </a:rPr>
              <a:t>Ganga R.</a:t>
            </a:r>
          </a:p>
        </p:txBody>
      </p:sp>
      <p:sp>
        <p:nvSpPr>
          <p:cNvPr id="23674" name="Text Box 126"/>
          <p:cNvSpPr txBox="1">
            <a:spLocks noChangeArrowheads="1"/>
          </p:cNvSpPr>
          <p:nvPr/>
        </p:nvSpPr>
        <p:spPr bwMode="auto">
          <a:xfrm rot="4557870">
            <a:off x="985838" y="5156200"/>
            <a:ext cx="968375" cy="92075"/>
          </a:xfrm>
          <a:prstGeom prst="rect">
            <a:avLst/>
          </a:prstGeom>
          <a:noFill/>
          <a:ln w="57150" algn="ctr">
            <a:noFill/>
            <a:miter lim="800000"/>
            <a:headEnd/>
            <a:tailEnd/>
          </a:ln>
        </p:spPr>
        <p:txBody>
          <a:bodyPr lIns="0" tIns="0" rIns="0" bIns="0">
            <a:spAutoFit/>
          </a:bodyPr>
          <a:lstStyle/>
          <a:p>
            <a:pPr algn="ctr">
              <a:spcBef>
                <a:spcPct val="50000"/>
              </a:spcBef>
            </a:pPr>
            <a:r>
              <a:rPr lang="en-US" sz="600" b="1" i="1">
                <a:solidFill>
                  <a:srgbClr val="000099"/>
                </a:solidFill>
                <a:latin typeface="Arial" charset="0"/>
              </a:rPr>
              <a:t>Bhagirathi R.</a:t>
            </a:r>
          </a:p>
        </p:txBody>
      </p:sp>
      <p:sp>
        <p:nvSpPr>
          <p:cNvPr id="23675" name="Text Box 127"/>
          <p:cNvSpPr txBox="1">
            <a:spLocks noChangeArrowheads="1"/>
          </p:cNvSpPr>
          <p:nvPr/>
        </p:nvSpPr>
        <p:spPr bwMode="auto">
          <a:xfrm rot="30815">
            <a:off x="-215900" y="8986838"/>
            <a:ext cx="711200" cy="76200"/>
          </a:xfrm>
          <a:prstGeom prst="rect">
            <a:avLst/>
          </a:prstGeom>
          <a:noFill/>
          <a:ln w="57150" algn="ctr">
            <a:noFill/>
            <a:miter lim="800000"/>
            <a:headEnd/>
            <a:tailEnd/>
          </a:ln>
        </p:spPr>
        <p:txBody>
          <a:bodyPr lIns="0" tIns="0" rIns="0" bIns="0">
            <a:spAutoFit/>
          </a:bodyPr>
          <a:lstStyle/>
          <a:p>
            <a:pPr algn="ctr">
              <a:spcBef>
                <a:spcPct val="50000"/>
              </a:spcBef>
            </a:pPr>
            <a:r>
              <a:rPr lang="en-US" sz="500" b="1">
                <a:solidFill>
                  <a:srgbClr val="000000"/>
                </a:solidFill>
                <a:latin typeface="Arial Narrow" pitchFamily="34" charset="0"/>
              </a:rPr>
              <a:t>ORISSA </a:t>
            </a:r>
          </a:p>
        </p:txBody>
      </p:sp>
      <p:sp>
        <p:nvSpPr>
          <p:cNvPr id="23676" name="Text Box 128"/>
          <p:cNvSpPr txBox="1">
            <a:spLocks noChangeArrowheads="1"/>
          </p:cNvSpPr>
          <p:nvPr/>
        </p:nvSpPr>
        <p:spPr bwMode="auto">
          <a:xfrm rot="1848259">
            <a:off x="3694113" y="5467350"/>
            <a:ext cx="968375" cy="92075"/>
          </a:xfrm>
          <a:prstGeom prst="rect">
            <a:avLst/>
          </a:prstGeom>
          <a:noFill/>
          <a:ln w="57150" algn="ctr">
            <a:noFill/>
            <a:miter lim="800000"/>
            <a:headEnd/>
            <a:tailEnd/>
          </a:ln>
        </p:spPr>
        <p:txBody>
          <a:bodyPr lIns="0" tIns="0" rIns="0" bIns="0">
            <a:spAutoFit/>
          </a:bodyPr>
          <a:lstStyle/>
          <a:p>
            <a:pPr algn="ctr">
              <a:spcBef>
                <a:spcPct val="50000"/>
              </a:spcBef>
            </a:pPr>
            <a:r>
              <a:rPr lang="en-US" sz="600" b="1" i="1">
                <a:solidFill>
                  <a:srgbClr val="000099"/>
                </a:solidFill>
                <a:latin typeface="Arial" charset="0"/>
              </a:rPr>
              <a:t>Padma R.</a:t>
            </a:r>
          </a:p>
        </p:txBody>
      </p:sp>
      <p:sp>
        <p:nvSpPr>
          <p:cNvPr id="23677" name="Text Box 129"/>
          <p:cNvSpPr txBox="1">
            <a:spLocks noChangeArrowheads="1"/>
          </p:cNvSpPr>
          <p:nvPr/>
        </p:nvSpPr>
        <p:spPr bwMode="auto">
          <a:xfrm>
            <a:off x="8745538" y="8759825"/>
            <a:ext cx="2401887" cy="192088"/>
          </a:xfrm>
          <a:prstGeom prst="rect">
            <a:avLst/>
          </a:prstGeom>
          <a:noFill/>
          <a:ln w="57150" algn="ctr">
            <a:noFill/>
            <a:miter lim="800000"/>
            <a:headEnd/>
            <a:tailEnd/>
          </a:ln>
        </p:spPr>
        <p:txBody>
          <a:bodyPr lIns="0" tIns="0" rIns="0" bIns="0">
            <a:spAutoFit/>
          </a:bodyPr>
          <a:lstStyle/>
          <a:p>
            <a:pPr algn="ctr">
              <a:lnSpc>
                <a:spcPct val="70000"/>
              </a:lnSpc>
              <a:spcBef>
                <a:spcPct val="50000"/>
              </a:spcBef>
            </a:pPr>
            <a:r>
              <a:rPr lang="en-US" sz="1800" b="1">
                <a:solidFill>
                  <a:srgbClr val="000000"/>
                </a:solidFill>
                <a:latin typeface="Times New Roman" pitchFamily="18" charset="0"/>
              </a:rPr>
              <a:t>Myanmar</a:t>
            </a:r>
            <a:r>
              <a:rPr lang="en-US" sz="1600" b="1">
                <a:solidFill>
                  <a:srgbClr val="000000"/>
                </a:solidFill>
                <a:latin typeface="Times New Roman" pitchFamily="18" charset="0"/>
              </a:rPr>
              <a:t>(Burma)</a:t>
            </a:r>
          </a:p>
        </p:txBody>
      </p:sp>
      <p:sp>
        <p:nvSpPr>
          <p:cNvPr id="23678" name="Oval 130"/>
          <p:cNvSpPr>
            <a:spLocks noChangeArrowheads="1"/>
          </p:cNvSpPr>
          <p:nvPr/>
        </p:nvSpPr>
        <p:spPr bwMode="auto">
          <a:xfrm>
            <a:off x="4370388" y="1065213"/>
            <a:ext cx="96837" cy="96837"/>
          </a:xfrm>
          <a:prstGeom prst="ellipse">
            <a:avLst/>
          </a:prstGeom>
          <a:solidFill>
            <a:schemeClr val="tx1"/>
          </a:solidFill>
          <a:ln w="9525">
            <a:noFill/>
            <a:round/>
            <a:headEnd/>
            <a:tailEnd/>
          </a:ln>
        </p:spPr>
        <p:txBody>
          <a:bodyPr wrap="none" anchor="ctr"/>
          <a:lstStyle/>
          <a:p>
            <a:endParaRPr lang="en-US"/>
          </a:p>
        </p:txBody>
      </p:sp>
      <p:sp>
        <p:nvSpPr>
          <p:cNvPr id="23679" name="Oval 131"/>
          <p:cNvSpPr>
            <a:spLocks noChangeArrowheads="1"/>
          </p:cNvSpPr>
          <p:nvPr/>
        </p:nvSpPr>
        <p:spPr bwMode="auto">
          <a:xfrm>
            <a:off x="1260475" y="4194175"/>
            <a:ext cx="96838" cy="98425"/>
          </a:xfrm>
          <a:prstGeom prst="ellipse">
            <a:avLst/>
          </a:prstGeom>
          <a:solidFill>
            <a:srgbClr val="CC3300"/>
          </a:solidFill>
          <a:ln w="9525">
            <a:noFill/>
            <a:round/>
            <a:headEnd/>
            <a:tailEnd/>
          </a:ln>
        </p:spPr>
        <p:txBody>
          <a:bodyPr wrap="none" anchor="ctr"/>
          <a:lstStyle/>
          <a:p>
            <a:endParaRPr lang="en-US"/>
          </a:p>
        </p:txBody>
      </p:sp>
      <p:sp>
        <p:nvSpPr>
          <p:cNvPr id="23680" name="Text Box 132"/>
          <p:cNvSpPr txBox="1">
            <a:spLocks noChangeArrowheads="1"/>
          </p:cNvSpPr>
          <p:nvPr/>
        </p:nvSpPr>
        <p:spPr bwMode="auto">
          <a:xfrm>
            <a:off x="8939213" y="3138488"/>
            <a:ext cx="1012825" cy="122237"/>
          </a:xfrm>
          <a:prstGeom prst="rect">
            <a:avLst/>
          </a:prstGeom>
          <a:noFill/>
          <a:ln w="57150" algn="ctr">
            <a:noFill/>
            <a:miter lim="800000"/>
            <a:headEnd/>
            <a:tailEnd/>
          </a:ln>
        </p:spPr>
        <p:txBody>
          <a:bodyPr lIns="0" tIns="0" rIns="0" bIns="0">
            <a:spAutoFit/>
          </a:bodyPr>
          <a:lstStyle/>
          <a:p>
            <a:pPr algn="ctr">
              <a:spcBef>
                <a:spcPct val="50000"/>
              </a:spcBef>
            </a:pPr>
            <a:r>
              <a:rPr lang="en-US" sz="800" b="1">
                <a:solidFill>
                  <a:srgbClr val="000000"/>
                </a:solidFill>
                <a:latin typeface="Arial Narrow" pitchFamily="34" charset="0"/>
              </a:rPr>
              <a:t>IMPHAL</a:t>
            </a:r>
          </a:p>
        </p:txBody>
      </p:sp>
      <p:sp>
        <p:nvSpPr>
          <p:cNvPr id="23681" name="AutoShape 133"/>
          <p:cNvSpPr>
            <a:spLocks noChangeArrowheads="1"/>
          </p:cNvSpPr>
          <p:nvPr/>
        </p:nvSpPr>
        <p:spPr bwMode="auto">
          <a:xfrm>
            <a:off x="9617075" y="3070225"/>
            <a:ext cx="101600" cy="101600"/>
          </a:xfrm>
          <a:custGeom>
            <a:avLst/>
            <a:gdLst>
              <a:gd name="T0" fmla="*/ 238948 w 21600"/>
              <a:gd name="T1" fmla="*/ 0 h 21600"/>
              <a:gd name="T2" fmla="*/ 69982 w 21600"/>
              <a:gd name="T3" fmla="*/ 69982 h 21600"/>
              <a:gd name="T4" fmla="*/ 0 w 21600"/>
              <a:gd name="T5" fmla="*/ 238948 h 21600"/>
              <a:gd name="T6" fmla="*/ 69982 w 21600"/>
              <a:gd name="T7" fmla="*/ 407915 h 21600"/>
              <a:gd name="T8" fmla="*/ 238948 w 21600"/>
              <a:gd name="T9" fmla="*/ 477896 h 21600"/>
              <a:gd name="T10" fmla="*/ 407915 w 21600"/>
              <a:gd name="T11" fmla="*/ 407915 h 21600"/>
              <a:gd name="T12" fmla="*/ 477896 w 21600"/>
              <a:gd name="T13" fmla="*/ 238948 h 21600"/>
              <a:gd name="T14" fmla="*/ 407915 w 21600"/>
              <a:gd name="T15" fmla="*/ 6998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9900"/>
          </a:solidFill>
          <a:ln w="9525">
            <a:solidFill>
              <a:schemeClr val="tx1"/>
            </a:solidFill>
            <a:round/>
            <a:headEnd/>
            <a:tailEnd/>
          </a:ln>
        </p:spPr>
        <p:txBody>
          <a:bodyPr wrap="none" anchor="ctr"/>
          <a:lstStyle/>
          <a:p>
            <a:endParaRPr lang="en-US"/>
          </a:p>
        </p:txBody>
      </p:sp>
      <p:sp>
        <p:nvSpPr>
          <p:cNvPr id="23682" name="Text Box 134"/>
          <p:cNvSpPr txBox="1">
            <a:spLocks noChangeArrowheads="1"/>
          </p:cNvSpPr>
          <p:nvPr/>
        </p:nvSpPr>
        <p:spPr bwMode="auto">
          <a:xfrm>
            <a:off x="9032875" y="1584325"/>
            <a:ext cx="1012825" cy="122238"/>
          </a:xfrm>
          <a:prstGeom prst="rect">
            <a:avLst/>
          </a:prstGeom>
          <a:noFill/>
          <a:ln w="57150" algn="ctr">
            <a:noFill/>
            <a:miter lim="800000"/>
            <a:headEnd/>
            <a:tailEnd/>
          </a:ln>
        </p:spPr>
        <p:txBody>
          <a:bodyPr lIns="0" tIns="0" rIns="0" bIns="0">
            <a:spAutoFit/>
          </a:bodyPr>
          <a:lstStyle/>
          <a:p>
            <a:pPr algn="ctr">
              <a:spcBef>
                <a:spcPct val="50000"/>
              </a:spcBef>
            </a:pPr>
            <a:r>
              <a:rPr lang="en-US" sz="800" b="1">
                <a:solidFill>
                  <a:srgbClr val="000000"/>
                </a:solidFill>
                <a:latin typeface="Arial Narrow" pitchFamily="34" charset="0"/>
              </a:rPr>
              <a:t>KOHIMA</a:t>
            </a:r>
          </a:p>
        </p:txBody>
      </p:sp>
      <p:sp>
        <p:nvSpPr>
          <p:cNvPr id="23683" name="AutoShape 135"/>
          <p:cNvSpPr>
            <a:spLocks noChangeArrowheads="1"/>
          </p:cNvSpPr>
          <p:nvPr/>
        </p:nvSpPr>
        <p:spPr bwMode="auto">
          <a:xfrm>
            <a:off x="9744075" y="1547813"/>
            <a:ext cx="101600" cy="101600"/>
          </a:xfrm>
          <a:custGeom>
            <a:avLst/>
            <a:gdLst>
              <a:gd name="T0" fmla="*/ 238948 w 21600"/>
              <a:gd name="T1" fmla="*/ 0 h 21600"/>
              <a:gd name="T2" fmla="*/ 69982 w 21600"/>
              <a:gd name="T3" fmla="*/ 69982 h 21600"/>
              <a:gd name="T4" fmla="*/ 0 w 21600"/>
              <a:gd name="T5" fmla="*/ 238948 h 21600"/>
              <a:gd name="T6" fmla="*/ 69982 w 21600"/>
              <a:gd name="T7" fmla="*/ 407915 h 21600"/>
              <a:gd name="T8" fmla="*/ 238948 w 21600"/>
              <a:gd name="T9" fmla="*/ 477896 h 21600"/>
              <a:gd name="T10" fmla="*/ 407915 w 21600"/>
              <a:gd name="T11" fmla="*/ 407915 h 21600"/>
              <a:gd name="T12" fmla="*/ 477896 w 21600"/>
              <a:gd name="T13" fmla="*/ 238948 h 21600"/>
              <a:gd name="T14" fmla="*/ 407915 w 21600"/>
              <a:gd name="T15" fmla="*/ 6998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9900"/>
          </a:solidFill>
          <a:ln w="9525">
            <a:solidFill>
              <a:schemeClr val="tx1"/>
            </a:solidFill>
            <a:round/>
            <a:headEnd/>
            <a:tailEnd/>
          </a:ln>
        </p:spPr>
        <p:txBody>
          <a:bodyPr wrap="none" anchor="ctr"/>
          <a:lstStyle/>
          <a:p>
            <a:endParaRPr lang="en-US"/>
          </a:p>
        </p:txBody>
      </p:sp>
      <p:sp>
        <p:nvSpPr>
          <p:cNvPr id="23684" name="Text Box 136"/>
          <p:cNvSpPr txBox="1">
            <a:spLocks noChangeArrowheads="1"/>
          </p:cNvSpPr>
          <p:nvPr/>
        </p:nvSpPr>
        <p:spPr bwMode="auto">
          <a:xfrm>
            <a:off x="9794875" y="0"/>
            <a:ext cx="1624013" cy="152400"/>
          </a:xfrm>
          <a:prstGeom prst="rect">
            <a:avLst/>
          </a:prstGeom>
          <a:noFill/>
          <a:ln w="57150" algn="ctr">
            <a:noFill/>
            <a:miter lim="800000"/>
            <a:headEnd/>
            <a:tailEnd/>
          </a:ln>
        </p:spPr>
        <p:txBody>
          <a:bodyPr lIns="0" tIns="0" rIns="0" bIns="0">
            <a:spAutoFit/>
          </a:bodyPr>
          <a:lstStyle/>
          <a:p>
            <a:pPr algn="ctr">
              <a:spcBef>
                <a:spcPct val="50000"/>
              </a:spcBef>
            </a:pPr>
            <a:r>
              <a:rPr lang="en-US" sz="1000" b="1">
                <a:solidFill>
                  <a:srgbClr val="000000"/>
                </a:solidFill>
                <a:latin typeface="Arial" charset="0"/>
              </a:rPr>
              <a:t>NAGALAND</a:t>
            </a:r>
          </a:p>
        </p:txBody>
      </p:sp>
      <p:sp>
        <p:nvSpPr>
          <p:cNvPr id="23685" name="AutoShape 137"/>
          <p:cNvSpPr>
            <a:spLocks noChangeArrowheads="1"/>
          </p:cNvSpPr>
          <p:nvPr/>
        </p:nvSpPr>
        <p:spPr bwMode="auto">
          <a:xfrm>
            <a:off x="4383088" y="5183188"/>
            <a:ext cx="146050" cy="146050"/>
          </a:xfrm>
          <a:prstGeom prst="flowChartConnector">
            <a:avLst/>
          </a:prstGeom>
          <a:noFill/>
          <a:ln w="9525">
            <a:solidFill>
              <a:schemeClr val="tx1"/>
            </a:solidFill>
            <a:round/>
            <a:headEnd/>
            <a:tailEnd/>
          </a:ln>
        </p:spPr>
        <p:txBody>
          <a:bodyPr wrap="none" anchor="ctr"/>
          <a:lstStyle/>
          <a:p>
            <a:endParaRPr lang="en-US"/>
          </a:p>
        </p:txBody>
      </p:sp>
      <p:sp>
        <p:nvSpPr>
          <p:cNvPr id="23686" name="Text Box 138"/>
          <p:cNvSpPr txBox="1">
            <a:spLocks noChangeArrowheads="1"/>
          </p:cNvSpPr>
          <p:nvPr/>
        </p:nvSpPr>
        <p:spPr bwMode="auto">
          <a:xfrm>
            <a:off x="8728075" y="3163888"/>
            <a:ext cx="192088" cy="101600"/>
          </a:xfrm>
          <a:prstGeom prst="rect">
            <a:avLst/>
          </a:prstGeom>
          <a:solidFill>
            <a:srgbClr val="FFDDDD"/>
          </a:solidFill>
          <a:ln w="9525">
            <a:solidFill>
              <a:schemeClr val="tx1"/>
            </a:solidFill>
            <a:miter lim="800000"/>
            <a:headEnd/>
            <a:tailEnd/>
          </a:ln>
        </p:spPr>
        <p:txBody>
          <a:bodyPr lIns="0" tIns="0" rIns="0" bIns="0" anchor="ctr">
            <a:spAutoFit/>
          </a:bodyPr>
          <a:lstStyle/>
          <a:p>
            <a:pPr algn="ctr" eaLnBrk="1" hangingPunct="1">
              <a:spcBef>
                <a:spcPct val="50000"/>
              </a:spcBef>
            </a:pPr>
            <a:r>
              <a:rPr lang="en-US" sz="600">
                <a:solidFill>
                  <a:schemeClr val="bg1"/>
                </a:solidFill>
                <a:latin typeface="Times New Roman" pitchFamily="18" charset="0"/>
              </a:rPr>
              <a:t>53                     </a:t>
            </a:r>
          </a:p>
        </p:txBody>
      </p:sp>
      <p:sp>
        <p:nvSpPr>
          <p:cNvPr id="23687" name="Text Box 139"/>
          <p:cNvSpPr txBox="1">
            <a:spLocks noChangeArrowheads="1"/>
          </p:cNvSpPr>
          <p:nvPr/>
        </p:nvSpPr>
        <p:spPr bwMode="auto">
          <a:xfrm>
            <a:off x="930275" y="3111500"/>
            <a:ext cx="192088" cy="101600"/>
          </a:xfrm>
          <a:prstGeom prst="rect">
            <a:avLst/>
          </a:prstGeom>
          <a:solidFill>
            <a:srgbClr val="FFDDDD"/>
          </a:solidFill>
          <a:ln w="9525">
            <a:solidFill>
              <a:schemeClr val="tx1"/>
            </a:solidFill>
            <a:miter lim="800000"/>
            <a:headEnd/>
            <a:tailEnd/>
          </a:ln>
        </p:spPr>
        <p:txBody>
          <a:bodyPr lIns="0" tIns="0" rIns="0" bIns="0" anchor="ctr">
            <a:spAutoFit/>
          </a:bodyPr>
          <a:lstStyle/>
          <a:p>
            <a:pPr algn="ctr" eaLnBrk="1" hangingPunct="1">
              <a:spcBef>
                <a:spcPct val="50000"/>
              </a:spcBef>
            </a:pPr>
            <a:r>
              <a:rPr lang="en-US" sz="600">
                <a:latin typeface="Times New Roman" pitchFamily="18" charset="0"/>
              </a:rPr>
              <a:t>34                     </a:t>
            </a:r>
          </a:p>
        </p:txBody>
      </p:sp>
      <p:sp>
        <p:nvSpPr>
          <p:cNvPr id="23688" name="Text Box 140"/>
          <p:cNvSpPr txBox="1">
            <a:spLocks noChangeArrowheads="1"/>
          </p:cNvSpPr>
          <p:nvPr/>
        </p:nvSpPr>
        <p:spPr bwMode="auto">
          <a:xfrm>
            <a:off x="1944688" y="6750050"/>
            <a:ext cx="193675" cy="101600"/>
          </a:xfrm>
          <a:prstGeom prst="rect">
            <a:avLst/>
          </a:prstGeom>
          <a:solidFill>
            <a:srgbClr val="FFDDDD"/>
          </a:solidFill>
          <a:ln w="9525">
            <a:solidFill>
              <a:schemeClr val="tx1"/>
            </a:solidFill>
            <a:miter lim="800000"/>
            <a:headEnd/>
            <a:tailEnd/>
          </a:ln>
        </p:spPr>
        <p:txBody>
          <a:bodyPr lIns="0" tIns="0" rIns="0" bIns="0" anchor="ctr">
            <a:spAutoFit/>
          </a:bodyPr>
          <a:lstStyle/>
          <a:p>
            <a:pPr algn="ctr" eaLnBrk="1" hangingPunct="1">
              <a:spcBef>
                <a:spcPct val="50000"/>
              </a:spcBef>
            </a:pPr>
            <a:r>
              <a:rPr lang="en-US" sz="600">
                <a:latin typeface="Times New Roman" pitchFamily="18" charset="0"/>
              </a:rPr>
              <a:t>35                     </a:t>
            </a:r>
          </a:p>
        </p:txBody>
      </p:sp>
      <p:sp>
        <p:nvSpPr>
          <p:cNvPr id="23689" name="Text Box 141"/>
          <p:cNvSpPr txBox="1">
            <a:spLocks noChangeArrowheads="1"/>
          </p:cNvSpPr>
          <p:nvPr/>
        </p:nvSpPr>
        <p:spPr bwMode="auto">
          <a:xfrm>
            <a:off x="406400" y="6107113"/>
            <a:ext cx="192088" cy="101600"/>
          </a:xfrm>
          <a:prstGeom prst="rect">
            <a:avLst/>
          </a:prstGeom>
          <a:solidFill>
            <a:srgbClr val="FFDDDD"/>
          </a:solidFill>
          <a:ln w="9525">
            <a:solidFill>
              <a:schemeClr val="tx1"/>
            </a:solidFill>
            <a:miter lim="800000"/>
            <a:headEnd/>
            <a:tailEnd/>
          </a:ln>
        </p:spPr>
        <p:txBody>
          <a:bodyPr lIns="0" tIns="0" rIns="0" bIns="0" anchor="ctr">
            <a:spAutoFit/>
          </a:bodyPr>
          <a:lstStyle/>
          <a:p>
            <a:pPr algn="ctr" eaLnBrk="1" hangingPunct="1">
              <a:spcBef>
                <a:spcPct val="50000"/>
              </a:spcBef>
            </a:pPr>
            <a:r>
              <a:rPr lang="en-US" sz="600">
                <a:solidFill>
                  <a:schemeClr val="bg1"/>
                </a:solidFill>
                <a:latin typeface="Times New Roman" pitchFamily="18" charset="0"/>
              </a:rPr>
              <a:t>2                    </a:t>
            </a:r>
          </a:p>
        </p:txBody>
      </p:sp>
      <p:sp>
        <p:nvSpPr>
          <p:cNvPr id="23690" name="Text Box 142"/>
          <p:cNvSpPr txBox="1">
            <a:spLocks noChangeArrowheads="1"/>
          </p:cNvSpPr>
          <p:nvPr/>
        </p:nvSpPr>
        <p:spPr bwMode="auto">
          <a:xfrm>
            <a:off x="203200" y="7680325"/>
            <a:ext cx="192088" cy="101600"/>
          </a:xfrm>
          <a:prstGeom prst="rect">
            <a:avLst/>
          </a:prstGeom>
          <a:solidFill>
            <a:srgbClr val="FFDDDD"/>
          </a:solidFill>
          <a:ln w="9525">
            <a:solidFill>
              <a:schemeClr val="tx1"/>
            </a:solidFill>
            <a:miter lim="800000"/>
            <a:headEnd/>
            <a:tailEnd/>
          </a:ln>
        </p:spPr>
        <p:txBody>
          <a:bodyPr lIns="0" tIns="0" rIns="0" bIns="0" anchor="ctr">
            <a:spAutoFit/>
          </a:bodyPr>
          <a:lstStyle/>
          <a:p>
            <a:pPr algn="ctr" eaLnBrk="1" hangingPunct="1">
              <a:spcBef>
                <a:spcPct val="50000"/>
              </a:spcBef>
            </a:pPr>
            <a:r>
              <a:rPr lang="en-US" sz="600">
                <a:solidFill>
                  <a:schemeClr val="bg1"/>
                </a:solidFill>
                <a:latin typeface="Times New Roman" pitchFamily="18" charset="0"/>
              </a:rPr>
              <a:t>6                    </a:t>
            </a:r>
          </a:p>
        </p:txBody>
      </p:sp>
      <p:sp>
        <p:nvSpPr>
          <p:cNvPr id="23691" name="Text Box 143"/>
          <p:cNvSpPr txBox="1">
            <a:spLocks noChangeArrowheads="1"/>
          </p:cNvSpPr>
          <p:nvPr/>
        </p:nvSpPr>
        <p:spPr bwMode="auto">
          <a:xfrm>
            <a:off x="811213" y="7934325"/>
            <a:ext cx="193675" cy="101600"/>
          </a:xfrm>
          <a:prstGeom prst="rect">
            <a:avLst/>
          </a:prstGeom>
          <a:solidFill>
            <a:srgbClr val="FFDDDD"/>
          </a:solidFill>
          <a:ln w="9525">
            <a:solidFill>
              <a:schemeClr val="tx1"/>
            </a:solidFill>
            <a:miter lim="800000"/>
            <a:headEnd/>
            <a:tailEnd/>
          </a:ln>
        </p:spPr>
        <p:txBody>
          <a:bodyPr lIns="0" tIns="0" rIns="0" bIns="0" anchor="ctr">
            <a:spAutoFit/>
          </a:bodyPr>
          <a:lstStyle/>
          <a:p>
            <a:pPr algn="ctr" eaLnBrk="1" hangingPunct="1">
              <a:spcBef>
                <a:spcPct val="50000"/>
              </a:spcBef>
            </a:pPr>
            <a:r>
              <a:rPr lang="en-US" sz="600">
                <a:solidFill>
                  <a:schemeClr val="bg1"/>
                </a:solidFill>
                <a:latin typeface="Times New Roman" pitchFamily="18" charset="0"/>
              </a:rPr>
              <a:t>41</a:t>
            </a:r>
            <a:r>
              <a:rPr lang="en-US" sz="600">
                <a:latin typeface="Times New Roman" pitchFamily="18" charset="0"/>
              </a:rPr>
              <a:t>                    </a:t>
            </a:r>
          </a:p>
        </p:txBody>
      </p:sp>
      <p:sp>
        <p:nvSpPr>
          <p:cNvPr id="23692" name="Text Box 144"/>
          <p:cNvSpPr txBox="1">
            <a:spLocks noChangeArrowheads="1"/>
          </p:cNvSpPr>
          <p:nvPr/>
        </p:nvSpPr>
        <p:spPr bwMode="auto">
          <a:xfrm>
            <a:off x="76200" y="2047875"/>
            <a:ext cx="192088" cy="101600"/>
          </a:xfrm>
          <a:prstGeom prst="rect">
            <a:avLst/>
          </a:prstGeom>
          <a:solidFill>
            <a:srgbClr val="FFDDDD"/>
          </a:solidFill>
          <a:ln w="9525">
            <a:solidFill>
              <a:schemeClr val="tx1"/>
            </a:solidFill>
            <a:miter lim="800000"/>
            <a:headEnd/>
            <a:tailEnd/>
          </a:ln>
        </p:spPr>
        <p:txBody>
          <a:bodyPr lIns="0" tIns="0" rIns="0" bIns="0" anchor="ctr">
            <a:spAutoFit/>
          </a:bodyPr>
          <a:lstStyle/>
          <a:p>
            <a:pPr algn="ctr" eaLnBrk="1" hangingPunct="1">
              <a:spcBef>
                <a:spcPct val="50000"/>
              </a:spcBef>
            </a:pPr>
            <a:r>
              <a:rPr lang="en-US" sz="600">
                <a:solidFill>
                  <a:schemeClr val="bg1"/>
                </a:solidFill>
                <a:latin typeface="Times New Roman" pitchFamily="18" charset="0"/>
              </a:rPr>
              <a:t>31</a:t>
            </a:r>
            <a:r>
              <a:rPr lang="en-US" sz="600">
                <a:latin typeface="Times New Roman" pitchFamily="18" charset="0"/>
              </a:rPr>
              <a:t>                     </a:t>
            </a:r>
          </a:p>
        </p:txBody>
      </p:sp>
      <p:sp>
        <p:nvSpPr>
          <p:cNvPr id="23693" name="Freeform 145"/>
          <p:cNvSpPr>
            <a:spLocks/>
          </p:cNvSpPr>
          <p:nvPr/>
        </p:nvSpPr>
        <p:spPr bwMode="auto">
          <a:xfrm>
            <a:off x="798513" y="4008438"/>
            <a:ext cx="876300" cy="452437"/>
          </a:xfrm>
          <a:custGeom>
            <a:avLst/>
            <a:gdLst>
              <a:gd name="T0" fmla="*/ 0 w 414"/>
              <a:gd name="T1" fmla="*/ 0 h 214"/>
              <a:gd name="T2" fmla="*/ 71967 w 414"/>
              <a:gd name="T3" fmla="*/ 67654 h 214"/>
              <a:gd name="T4" fmla="*/ 127000 w 414"/>
              <a:gd name="T5" fmla="*/ 173364 h 214"/>
              <a:gd name="T6" fmla="*/ 198967 w 414"/>
              <a:gd name="T7" fmla="*/ 253703 h 214"/>
              <a:gd name="T8" fmla="*/ 287867 w 414"/>
              <a:gd name="T9" fmla="*/ 304444 h 214"/>
              <a:gd name="T10" fmla="*/ 374650 w 414"/>
              <a:gd name="T11" fmla="*/ 310786 h 214"/>
              <a:gd name="T12" fmla="*/ 461433 w 414"/>
              <a:gd name="T13" fmla="*/ 291758 h 214"/>
              <a:gd name="T14" fmla="*/ 533400 w 414"/>
              <a:gd name="T15" fmla="*/ 336156 h 214"/>
              <a:gd name="T16" fmla="*/ 584200 w 414"/>
              <a:gd name="T17" fmla="*/ 372098 h 214"/>
              <a:gd name="T18" fmla="*/ 673100 w 414"/>
              <a:gd name="T19" fmla="*/ 412267 h 214"/>
              <a:gd name="T20" fmla="*/ 728133 w 414"/>
              <a:gd name="T21" fmla="*/ 431295 h 214"/>
              <a:gd name="T22" fmla="*/ 817033 w 414"/>
              <a:gd name="T23" fmla="*/ 443980 h 214"/>
              <a:gd name="T24" fmla="*/ 876300 w 414"/>
              <a:gd name="T25" fmla="*/ 452437 h 2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4"/>
              <a:gd name="T40" fmla="*/ 0 h 214"/>
              <a:gd name="T41" fmla="*/ 414 w 414"/>
              <a:gd name="T42" fmla="*/ 214 h 2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4" h="214">
                <a:moveTo>
                  <a:pt x="0" y="0"/>
                </a:moveTo>
                <a:cubicBezTo>
                  <a:pt x="6" y="5"/>
                  <a:pt x="24" y="18"/>
                  <a:pt x="34" y="32"/>
                </a:cubicBezTo>
                <a:cubicBezTo>
                  <a:pt x="44" y="46"/>
                  <a:pt x="50" y="67"/>
                  <a:pt x="60" y="82"/>
                </a:cubicBezTo>
                <a:cubicBezTo>
                  <a:pt x="70" y="97"/>
                  <a:pt x="81" y="110"/>
                  <a:pt x="94" y="120"/>
                </a:cubicBezTo>
                <a:cubicBezTo>
                  <a:pt x="107" y="130"/>
                  <a:pt x="122" y="140"/>
                  <a:pt x="136" y="144"/>
                </a:cubicBezTo>
                <a:cubicBezTo>
                  <a:pt x="150" y="148"/>
                  <a:pt x="163" y="148"/>
                  <a:pt x="177" y="147"/>
                </a:cubicBezTo>
                <a:cubicBezTo>
                  <a:pt x="191" y="146"/>
                  <a:pt x="206" y="136"/>
                  <a:pt x="218" y="138"/>
                </a:cubicBezTo>
                <a:cubicBezTo>
                  <a:pt x="230" y="140"/>
                  <a:pt x="242" y="153"/>
                  <a:pt x="252" y="159"/>
                </a:cubicBezTo>
                <a:cubicBezTo>
                  <a:pt x="262" y="165"/>
                  <a:pt x="265" y="170"/>
                  <a:pt x="276" y="176"/>
                </a:cubicBezTo>
                <a:cubicBezTo>
                  <a:pt x="287" y="182"/>
                  <a:pt x="307" y="190"/>
                  <a:pt x="318" y="195"/>
                </a:cubicBezTo>
                <a:cubicBezTo>
                  <a:pt x="329" y="200"/>
                  <a:pt x="333" y="202"/>
                  <a:pt x="344" y="204"/>
                </a:cubicBezTo>
                <a:cubicBezTo>
                  <a:pt x="355" y="206"/>
                  <a:pt x="374" y="208"/>
                  <a:pt x="386" y="210"/>
                </a:cubicBezTo>
                <a:cubicBezTo>
                  <a:pt x="398" y="212"/>
                  <a:pt x="409" y="213"/>
                  <a:pt x="414" y="214"/>
                </a:cubicBezTo>
              </a:path>
            </a:pathLst>
          </a:custGeom>
          <a:noFill/>
          <a:ln w="28575">
            <a:solidFill>
              <a:srgbClr val="FF33CC"/>
            </a:solidFill>
            <a:prstDash val="dash"/>
            <a:round/>
            <a:headEnd/>
            <a:tailEnd/>
          </a:ln>
        </p:spPr>
        <p:txBody>
          <a:bodyPr/>
          <a:lstStyle/>
          <a:p>
            <a:endParaRPr lang="en-US"/>
          </a:p>
        </p:txBody>
      </p:sp>
      <p:sp>
        <p:nvSpPr>
          <p:cNvPr id="23694" name="Freeform 146"/>
          <p:cNvSpPr>
            <a:spLocks/>
          </p:cNvSpPr>
          <p:nvPr/>
        </p:nvSpPr>
        <p:spPr bwMode="auto">
          <a:xfrm>
            <a:off x="1128713" y="1076325"/>
            <a:ext cx="4981575" cy="7747000"/>
          </a:xfrm>
          <a:custGeom>
            <a:avLst/>
            <a:gdLst>
              <a:gd name="T0" fmla="*/ 4719387 w 2356"/>
              <a:gd name="T1" fmla="*/ 95146 h 3664"/>
              <a:gd name="T2" fmla="*/ 4550233 w 2356"/>
              <a:gd name="T3" fmla="*/ 10572 h 3664"/>
              <a:gd name="T4" fmla="*/ 4397995 w 2356"/>
              <a:gd name="T5" fmla="*/ 103603 h 3664"/>
              <a:gd name="T6" fmla="*/ 4055458 w 2356"/>
              <a:gd name="T7" fmla="*/ 82460 h 3664"/>
              <a:gd name="T8" fmla="*/ 3683320 w 2356"/>
              <a:gd name="T9" fmla="*/ 226236 h 3664"/>
              <a:gd name="T10" fmla="*/ 3480336 w 2356"/>
              <a:gd name="T11" fmla="*/ 150119 h 3664"/>
              <a:gd name="T12" fmla="*/ 3281580 w 2356"/>
              <a:gd name="T13" fmla="*/ 120518 h 3664"/>
              <a:gd name="T14" fmla="*/ 3019392 w 2356"/>
              <a:gd name="T15" fmla="*/ 200864 h 3664"/>
              <a:gd name="T16" fmla="*/ 2744518 w 2356"/>
              <a:gd name="T17" fmla="*/ 353097 h 3664"/>
              <a:gd name="T18" fmla="*/ 2431584 w 2356"/>
              <a:gd name="T19" fmla="*/ 589905 h 3664"/>
              <a:gd name="T20" fmla="*/ 2249744 w 2356"/>
              <a:gd name="T21" fmla="*/ 771740 h 3664"/>
              <a:gd name="T22" fmla="*/ 2207455 w 2356"/>
              <a:gd name="T23" fmla="*/ 949346 h 3664"/>
              <a:gd name="T24" fmla="*/ 2203226 w 2356"/>
              <a:gd name="T25" fmla="*/ 1321473 h 3664"/>
              <a:gd name="T26" fmla="*/ 2084818 w 2356"/>
              <a:gd name="T27" fmla="*/ 1663998 h 3664"/>
              <a:gd name="T28" fmla="*/ 2084818 w 2356"/>
              <a:gd name="T29" fmla="*/ 2162986 h 3664"/>
              <a:gd name="T30" fmla="*/ 2029843 w 2356"/>
              <a:gd name="T31" fmla="*/ 2437853 h 3664"/>
              <a:gd name="T32" fmla="*/ 2317405 w 2356"/>
              <a:gd name="T33" fmla="*/ 2738091 h 3664"/>
              <a:gd name="T34" fmla="*/ 2258201 w 2356"/>
              <a:gd name="T35" fmla="*/ 3067931 h 3664"/>
              <a:gd name="T36" fmla="*/ 2262430 w 2356"/>
              <a:gd name="T37" fmla="*/ 3486573 h 3664"/>
              <a:gd name="T38" fmla="*/ 2351236 w 2356"/>
              <a:gd name="T39" fmla="*/ 3803726 h 3664"/>
              <a:gd name="T40" fmla="*/ 2444270 w 2356"/>
              <a:gd name="T41" fmla="*/ 4154709 h 3664"/>
              <a:gd name="T42" fmla="*/ 2757204 w 2356"/>
              <a:gd name="T43" fmla="*/ 4361917 h 3664"/>
              <a:gd name="T44" fmla="*/ 3103969 w 2356"/>
              <a:gd name="T45" fmla="*/ 4657927 h 3664"/>
              <a:gd name="T46" fmla="*/ 3438048 w 2356"/>
              <a:gd name="T47" fmla="*/ 4721358 h 3664"/>
              <a:gd name="T48" fmla="*/ 3742524 w 2356"/>
              <a:gd name="T49" fmla="*/ 4810160 h 3664"/>
              <a:gd name="T50" fmla="*/ 3780584 w 2356"/>
              <a:gd name="T51" fmla="*/ 5220345 h 3664"/>
              <a:gd name="T52" fmla="*/ 3877847 w 2356"/>
              <a:gd name="T53" fmla="*/ 5461382 h 3664"/>
              <a:gd name="T54" fmla="*/ 3949737 w 2356"/>
              <a:gd name="T55" fmla="*/ 5702418 h 3664"/>
              <a:gd name="T56" fmla="*/ 3742524 w 2356"/>
              <a:gd name="T57" fmla="*/ 5765849 h 3664"/>
              <a:gd name="T58" fmla="*/ 3696007 w 2356"/>
              <a:gd name="T59" fmla="*/ 5930769 h 3664"/>
              <a:gd name="T60" fmla="*/ 3577599 w 2356"/>
              <a:gd name="T61" fmla="*/ 5786993 h 3664"/>
              <a:gd name="T62" fmla="*/ 3454963 w 2356"/>
              <a:gd name="T63" fmla="*/ 5968827 h 3664"/>
              <a:gd name="T64" fmla="*/ 3188546 w 2356"/>
              <a:gd name="T65" fmla="*/ 6053401 h 3664"/>
              <a:gd name="T66" fmla="*/ 3002477 w 2356"/>
              <a:gd name="T67" fmla="*/ 6053401 h 3664"/>
              <a:gd name="T68" fmla="*/ 2934816 w 2356"/>
              <a:gd name="T69" fmla="*/ 6260608 h 3664"/>
              <a:gd name="T70" fmla="*/ 2797378 w 2356"/>
              <a:gd name="T71" fmla="*/ 6457243 h 3664"/>
              <a:gd name="T72" fmla="*/ 2702229 w 2356"/>
              <a:gd name="T73" fmla="*/ 6362097 h 3664"/>
              <a:gd name="T74" fmla="*/ 2401982 w 2356"/>
              <a:gd name="T75" fmla="*/ 6243693 h 3664"/>
              <a:gd name="T76" fmla="*/ 2279346 w 2356"/>
              <a:gd name="T77" fmla="*/ 6332496 h 3664"/>
              <a:gd name="T78" fmla="*/ 2118649 w 2356"/>
              <a:gd name="T79" fmla="*/ 6332496 h 3664"/>
              <a:gd name="T80" fmla="*/ 2046759 w 2356"/>
              <a:gd name="T81" fmla="*/ 6751139 h 3664"/>
              <a:gd name="T82" fmla="*/ 1843775 w 2356"/>
              <a:gd name="T83" fmla="*/ 6941431 h 3664"/>
              <a:gd name="T84" fmla="*/ 1805715 w 2356"/>
              <a:gd name="T85" fmla="*/ 7131723 h 3664"/>
              <a:gd name="T86" fmla="*/ 1666163 w 2356"/>
              <a:gd name="T87" fmla="*/ 7174010 h 3664"/>
              <a:gd name="T88" fmla="*/ 1606960 w 2356"/>
              <a:gd name="T89" fmla="*/ 7300871 h 3664"/>
              <a:gd name="T90" fmla="*/ 1319398 w 2356"/>
              <a:gd name="T91" fmla="*/ 7317786 h 3664"/>
              <a:gd name="T92" fmla="*/ 1099499 w 2356"/>
              <a:gd name="T93" fmla="*/ 7292414 h 3664"/>
              <a:gd name="T94" fmla="*/ 858455 w 2356"/>
              <a:gd name="T95" fmla="*/ 7267041 h 3664"/>
              <a:gd name="T96" fmla="*/ 803480 w 2356"/>
              <a:gd name="T97" fmla="*/ 7410818 h 3664"/>
              <a:gd name="T98" fmla="*/ 680843 w 2356"/>
              <a:gd name="T99" fmla="*/ 7503849 h 3664"/>
              <a:gd name="T100" fmla="*/ 528605 w 2356"/>
              <a:gd name="T101" fmla="*/ 7609567 h 3664"/>
              <a:gd name="T102" fmla="*/ 465172 w 2356"/>
              <a:gd name="T103" fmla="*/ 7719513 h 3664"/>
              <a:gd name="T104" fmla="*/ 266417 w 2356"/>
              <a:gd name="T105" fmla="*/ 7651854 h 3664"/>
              <a:gd name="T106" fmla="*/ 160696 w 2356"/>
              <a:gd name="T107" fmla="*/ 7393903 h 3664"/>
              <a:gd name="T108" fmla="*/ 190298 w 2356"/>
              <a:gd name="T109" fmla="*/ 6996404 h 3664"/>
              <a:gd name="T110" fmla="*/ 29602 w 2356"/>
              <a:gd name="T111" fmla="*/ 6839942 h 3664"/>
              <a:gd name="T112" fmla="*/ 88806 w 2356"/>
              <a:gd name="T113" fmla="*/ 6603134 h 3664"/>
              <a:gd name="T114" fmla="*/ 224129 w 2356"/>
              <a:gd name="T115" fmla="*/ 6366326 h 3664"/>
              <a:gd name="T116" fmla="*/ 405969 w 2356"/>
              <a:gd name="T117" fmla="*/ 6197178 h 36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56"/>
              <a:gd name="T178" fmla="*/ 0 h 3664"/>
              <a:gd name="T179" fmla="*/ 2356 w 2356"/>
              <a:gd name="T180" fmla="*/ 3664 h 36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56" h="3664">
                <a:moveTo>
                  <a:pt x="2356" y="11"/>
                </a:moveTo>
                <a:cubicBezTo>
                  <a:pt x="2347" y="14"/>
                  <a:pt x="2323" y="27"/>
                  <a:pt x="2302" y="33"/>
                </a:cubicBezTo>
                <a:cubicBezTo>
                  <a:pt x="2281" y="39"/>
                  <a:pt x="2251" y="45"/>
                  <a:pt x="2232" y="45"/>
                </a:cubicBezTo>
                <a:cubicBezTo>
                  <a:pt x="2213" y="45"/>
                  <a:pt x="2200" y="40"/>
                  <a:pt x="2190" y="33"/>
                </a:cubicBezTo>
                <a:cubicBezTo>
                  <a:pt x="2180" y="26"/>
                  <a:pt x="2180" y="10"/>
                  <a:pt x="2174" y="5"/>
                </a:cubicBezTo>
                <a:cubicBezTo>
                  <a:pt x="2168" y="0"/>
                  <a:pt x="2160" y="4"/>
                  <a:pt x="2152" y="5"/>
                </a:cubicBezTo>
                <a:cubicBezTo>
                  <a:pt x="2144" y="6"/>
                  <a:pt x="2136" y="7"/>
                  <a:pt x="2128" y="13"/>
                </a:cubicBezTo>
                <a:cubicBezTo>
                  <a:pt x="2120" y="19"/>
                  <a:pt x="2110" y="33"/>
                  <a:pt x="2102" y="39"/>
                </a:cubicBezTo>
                <a:cubicBezTo>
                  <a:pt x="2094" y="45"/>
                  <a:pt x="2090" y="49"/>
                  <a:pt x="2080" y="49"/>
                </a:cubicBezTo>
                <a:cubicBezTo>
                  <a:pt x="2070" y="49"/>
                  <a:pt x="2060" y="45"/>
                  <a:pt x="2042" y="41"/>
                </a:cubicBezTo>
                <a:cubicBezTo>
                  <a:pt x="2024" y="37"/>
                  <a:pt x="1991" y="27"/>
                  <a:pt x="1970" y="27"/>
                </a:cubicBezTo>
                <a:cubicBezTo>
                  <a:pt x="1949" y="27"/>
                  <a:pt x="1936" y="31"/>
                  <a:pt x="1918" y="39"/>
                </a:cubicBezTo>
                <a:cubicBezTo>
                  <a:pt x="1900" y="47"/>
                  <a:pt x="1881" y="70"/>
                  <a:pt x="1862" y="77"/>
                </a:cubicBezTo>
                <a:cubicBezTo>
                  <a:pt x="1843" y="84"/>
                  <a:pt x="1822" y="78"/>
                  <a:pt x="1802" y="83"/>
                </a:cubicBezTo>
                <a:cubicBezTo>
                  <a:pt x="1782" y="88"/>
                  <a:pt x="1758" y="106"/>
                  <a:pt x="1742" y="107"/>
                </a:cubicBezTo>
                <a:cubicBezTo>
                  <a:pt x="1726" y="108"/>
                  <a:pt x="1717" y="95"/>
                  <a:pt x="1706" y="89"/>
                </a:cubicBezTo>
                <a:cubicBezTo>
                  <a:pt x="1695" y="83"/>
                  <a:pt x="1688" y="74"/>
                  <a:pt x="1678" y="71"/>
                </a:cubicBezTo>
                <a:cubicBezTo>
                  <a:pt x="1668" y="68"/>
                  <a:pt x="1655" y="72"/>
                  <a:pt x="1646" y="71"/>
                </a:cubicBezTo>
                <a:cubicBezTo>
                  <a:pt x="1637" y="70"/>
                  <a:pt x="1638" y="70"/>
                  <a:pt x="1626" y="67"/>
                </a:cubicBezTo>
                <a:cubicBezTo>
                  <a:pt x="1614" y="64"/>
                  <a:pt x="1584" y="57"/>
                  <a:pt x="1572" y="55"/>
                </a:cubicBezTo>
                <a:cubicBezTo>
                  <a:pt x="1560" y="53"/>
                  <a:pt x="1559" y="55"/>
                  <a:pt x="1552" y="57"/>
                </a:cubicBezTo>
                <a:cubicBezTo>
                  <a:pt x="1545" y="59"/>
                  <a:pt x="1542" y="60"/>
                  <a:pt x="1530" y="67"/>
                </a:cubicBezTo>
                <a:cubicBezTo>
                  <a:pt x="1518" y="74"/>
                  <a:pt x="1495" y="94"/>
                  <a:pt x="1478" y="99"/>
                </a:cubicBezTo>
                <a:cubicBezTo>
                  <a:pt x="1461" y="104"/>
                  <a:pt x="1444" y="95"/>
                  <a:pt x="1428" y="95"/>
                </a:cubicBezTo>
                <a:cubicBezTo>
                  <a:pt x="1412" y="95"/>
                  <a:pt x="1396" y="91"/>
                  <a:pt x="1380" y="99"/>
                </a:cubicBezTo>
                <a:cubicBezTo>
                  <a:pt x="1364" y="107"/>
                  <a:pt x="1346" y="130"/>
                  <a:pt x="1332" y="141"/>
                </a:cubicBezTo>
                <a:cubicBezTo>
                  <a:pt x="1318" y="152"/>
                  <a:pt x="1313" y="157"/>
                  <a:pt x="1298" y="167"/>
                </a:cubicBezTo>
                <a:cubicBezTo>
                  <a:pt x="1283" y="177"/>
                  <a:pt x="1258" y="186"/>
                  <a:pt x="1240" y="199"/>
                </a:cubicBezTo>
                <a:cubicBezTo>
                  <a:pt x="1222" y="212"/>
                  <a:pt x="1203" y="232"/>
                  <a:pt x="1188" y="245"/>
                </a:cubicBezTo>
                <a:cubicBezTo>
                  <a:pt x="1173" y="258"/>
                  <a:pt x="1163" y="268"/>
                  <a:pt x="1150" y="279"/>
                </a:cubicBezTo>
                <a:cubicBezTo>
                  <a:pt x="1137" y="290"/>
                  <a:pt x="1120" y="300"/>
                  <a:pt x="1110" y="311"/>
                </a:cubicBezTo>
                <a:cubicBezTo>
                  <a:pt x="1100" y="322"/>
                  <a:pt x="1100" y="336"/>
                  <a:pt x="1092" y="345"/>
                </a:cubicBezTo>
                <a:cubicBezTo>
                  <a:pt x="1084" y="354"/>
                  <a:pt x="1073" y="358"/>
                  <a:pt x="1064" y="365"/>
                </a:cubicBezTo>
                <a:cubicBezTo>
                  <a:pt x="1055" y="372"/>
                  <a:pt x="1041" y="380"/>
                  <a:pt x="1036" y="389"/>
                </a:cubicBezTo>
                <a:cubicBezTo>
                  <a:pt x="1031" y="398"/>
                  <a:pt x="1033" y="407"/>
                  <a:pt x="1034" y="417"/>
                </a:cubicBezTo>
                <a:cubicBezTo>
                  <a:pt x="1035" y="427"/>
                  <a:pt x="1046" y="430"/>
                  <a:pt x="1044" y="449"/>
                </a:cubicBezTo>
                <a:cubicBezTo>
                  <a:pt x="1042" y="468"/>
                  <a:pt x="1026" y="504"/>
                  <a:pt x="1024" y="529"/>
                </a:cubicBezTo>
                <a:cubicBezTo>
                  <a:pt x="1022" y="554"/>
                  <a:pt x="1029" y="581"/>
                  <a:pt x="1032" y="597"/>
                </a:cubicBezTo>
                <a:cubicBezTo>
                  <a:pt x="1035" y="613"/>
                  <a:pt x="1045" y="612"/>
                  <a:pt x="1042" y="625"/>
                </a:cubicBezTo>
                <a:cubicBezTo>
                  <a:pt x="1039" y="638"/>
                  <a:pt x="1020" y="658"/>
                  <a:pt x="1012" y="675"/>
                </a:cubicBezTo>
                <a:cubicBezTo>
                  <a:pt x="1004" y="692"/>
                  <a:pt x="996" y="706"/>
                  <a:pt x="992" y="725"/>
                </a:cubicBezTo>
                <a:cubicBezTo>
                  <a:pt x="988" y="744"/>
                  <a:pt x="983" y="761"/>
                  <a:pt x="986" y="787"/>
                </a:cubicBezTo>
                <a:cubicBezTo>
                  <a:pt x="989" y="813"/>
                  <a:pt x="1005" y="853"/>
                  <a:pt x="1008" y="881"/>
                </a:cubicBezTo>
                <a:cubicBezTo>
                  <a:pt x="1011" y="909"/>
                  <a:pt x="1010" y="933"/>
                  <a:pt x="1006" y="957"/>
                </a:cubicBezTo>
                <a:cubicBezTo>
                  <a:pt x="1002" y="981"/>
                  <a:pt x="993" y="1001"/>
                  <a:pt x="986" y="1023"/>
                </a:cubicBezTo>
                <a:cubicBezTo>
                  <a:pt x="979" y="1045"/>
                  <a:pt x="971" y="1072"/>
                  <a:pt x="966" y="1089"/>
                </a:cubicBezTo>
                <a:cubicBezTo>
                  <a:pt x="961" y="1106"/>
                  <a:pt x="955" y="1112"/>
                  <a:pt x="954" y="1123"/>
                </a:cubicBezTo>
                <a:cubicBezTo>
                  <a:pt x="953" y="1134"/>
                  <a:pt x="951" y="1145"/>
                  <a:pt x="960" y="1153"/>
                </a:cubicBezTo>
                <a:cubicBezTo>
                  <a:pt x="969" y="1161"/>
                  <a:pt x="994" y="1157"/>
                  <a:pt x="1008" y="1169"/>
                </a:cubicBezTo>
                <a:cubicBezTo>
                  <a:pt x="1022" y="1181"/>
                  <a:pt x="1029" y="1202"/>
                  <a:pt x="1044" y="1223"/>
                </a:cubicBezTo>
                <a:cubicBezTo>
                  <a:pt x="1059" y="1244"/>
                  <a:pt x="1091" y="1275"/>
                  <a:pt x="1096" y="1295"/>
                </a:cubicBezTo>
                <a:cubicBezTo>
                  <a:pt x="1101" y="1315"/>
                  <a:pt x="1076" y="1324"/>
                  <a:pt x="1072" y="1343"/>
                </a:cubicBezTo>
                <a:cubicBezTo>
                  <a:pt x="1068" y="1362"/>
                  <a:pt x="1073" y="1393"/>
                  <a:pt x="1072" y="1411"/>
                </a:cubicBezTo>
                <a:cubicBezTo>
                  <a:pt x="1071" y="1429"/>
                  <a:pt x="1065" y="1436"/>
                  <a:pt x="1068" y="1451"/>
                </a:cubicBezTo>
                <a:cubicBezTo>
                  <a:pt x="1071" y="1466"/>
                  <a:pt x="1088" y="1482"/>
                  <a:pt x="1092" y="1499"/>
                </a:cubicBezTo>
                <a:cubicBezTo>
                  <a:pt x="1096" y="1516"/>
                  <a:pt x="1094" y="1528"/>
                  <a:pt x="1090" y="1553"/>
                </a:cubicBezTo>
                <a:cubicBezTo>
                  <a:pt x="1086" y="1578"/>
                  <a:pt x="1071" y="1623"/>
                  <a:pt x="1070" y="1649"/>
                </a:cubicBezTo>
                <a:cubicBezTo>
                  <a:pt x="1069" y="1675"/>
                  <a:pt x="1080" y="1689"/>
                  <a:pt x="1086" y="1707"/>
                </a:cubicBezTo>
                <a:cubicBezTo>
                  <a:pt x="1092" y="1725"/>
                  <a:pt x="1100" y="1744"/>
                  <a:pt x="1104" y="1759"/>
                </a:cubicBezTo>
                <a:cubicBezTo>
                  <a:pt x="1108" y="1774"/>
                  <a:pt x="1121" y="1785"/>
                  <a:pt x="1112" y="1799"/>
                </a:cubicBezTo>
                <a:cubicBezTo>
                  <a:pt x="1103" y="1813"/>
                  <a:pt x="1051" y="1821"/>
                  <a:pt x="1050" y="1843"/>
                </a:cubicBezTo>
                <a:cubicBezTo>
                  <a:pt x="1049" y="1865"/>
                  <a:pt x="1086" y="1911"/>
                  <a:pt x="1104" y="1931"/>
                </a:cubicBezTo>
                <a:cubicBezTo>
                  <a:pt x="1122" y="1951"/>
                  <a:pt x="1141" y="1952"/>
                  <a:pt x="1156" y="1965"/>
                </a:cubicBezTo>
                <a:cubicBezTo>
                  <a:pt x="1171" y="1978"/>
                  <a:pt x="1177" y="1994"/>
                  <a:pt x="1194" y="2007"/>
                </a:cubicBezTo>
                <a:cubicBezTo>
                  <a:pt x="1211" y="2020"/>
                  <a:pt x="1242" y="2032"/>
                  <a:pt x="1260" y="2041"/>
                </a:cubicBezTo>
                <a:cubicBezTo>
                  <a:pt x="1278" y="2050"/>
                  <a:pt x="1291" y="2051"/>
                  <a:pt x="1304" y="2063"/>
                </a:cubicBezTo>
                <a:cubicBezTo>
                  <a:pt x="1317" y="2075"/>
                  <a:pt x="1326" y="2094"/>
                  <a:pt x="1340" y="2111"/>
                </a:cubicBezTo>
                <a:cubicBezTo>
                  <a:pt x="1354" y="2128"/>
                  <a:pt x="1365" y="2148"/>
                  <a:pt x="1386" y="2163"/>
                </a:cubicBezTo>
                <a:cubicBezTo>
                  <a:pt x="1407" y="2178"/>
                  <a:pt x="1444" y="2192"/>
                  <a:pt x="1468" y="2203"/>
                </a:cubicBezTo>
                <a:cubicBezTo>
                  <a:pt x="1492" y="2214"/>
                  <a:pt x="1512" y="2223"/>
                  <a:pt x="1530" y="2227"/>
                </a:cubicBezTo>
                <a:cubicBezTo>
                  <a:pt x="1548" y="2231"/>
                  <a:pt x="1558" y="2228"/>
                  <a:pt x="1574" y="2229"/>
                </a:cubicBezTo>
                <a:cubicBezTo>
                  <a:pt x="1590" y="2230"/>
                  <a:pt x="1610" y="2231"/>
                  <a:pt x="1626" y="2233"/>
                </a:cubicBezTo>
                <a:cubicBezTo>
                  <a:pt x="1642" y="2235"/>
                  <a:pt x="1655" y="2238"/>
                  <a:pt x="1668" y="2243"/>
                </a:cubicBezTo>
                <a:cubicBezTo>
                  <a:pt x="1681" y="2248"/>
                  <a:pt x="1685" y="2256"/>
                  <a:pt x="1702" y="2261"/>
                </a:cubicBezTo>
                <a:cubicBezTo>
                  <a:pt x="1719" y="2266"/>
                  <a:pt x="1756" y="2264"/>
                  <a:pt x="1770" y="2275"/>
                </a:cubicBezTo>
                <a:cubicBezTo>
                  <a:pt x="1784" y="2286"/>
                  <a:pt x="1783" y="2310"/>
                  <a:pt x="1786" y="2329"/>
                </a:cubicBezTo>
                <a:cubicBezTo>
                  <a:pt x="1789" y="2348"/>
                  <a:pt x="1790" y="2368"/>
                  <a:pt x="1790" y="2391"/>
                </a:cubicBezTo>
                <a:cubicBezTo>
                  <a:pt x="1790" y="2414"/>
                  <a:pt x="1789" y="2449"/>
                  <a:pt x="1788" y="2469"/>
                </a:cubicBezTo>
                <a:cubicBezTo>
                  <a:pt x="1787" y="2489"/>
                  <a:pt x="1783" y="2496"/>
                  <a:pt x="1786" y="2511"/>
                </a:cubicBezTo>
                <a:cubicBezTo>
                  <a:pt x="1789" y="2526"/>
                  <a:pt x="1796" y="2547"/>
                  <a:pt x="1804" y="2559"/>
                </a:cubicBezTo>
                <a:cubicBezTo>
                  <a:pt x="1812" y="2571"/>
                  <a:pt x="1822" y="2572"/>
                  <a:pt x="1834" y="2583"/>
                </a:cubicBezTo>
                <a:cubicBezTo>
                  <a:pt x="1846" y="2594"/>
                  <a:pt x="1868" y="2614"/>
                  <a:pt x="1878" y="2627"/>
                </a:cubicBezTo>
                <a:cubicBezTo>
                  <a:pt x="1888" y="2640"/>
                  <a:pt x="1898" y="2647"/>
                  <a:pt x="1896" y="2659"/>
                </a:cubicBezTo>
                <a:cubicBezTo>
                  <a:pt x="1894" y="2671"/>
                  <a:pt x="1879" y="2690"/>
                  <a:pt x="1868" y="2697"/>
                </a:cubicBezTo>
                <a:cubicBezTo>
                  <a:pt x="1857" y="2704"/>
                  <a:pt x="1842" y="2700"/>
                  <a:pt x="1832" y="2703"/>
                </a:cubicBezTo>
                <a:cubicBezTo>
                  <a:pt x="1822" y="2706"/>
                  <a:pt x="1816" y="2713"/>
                  <a:pt x="1806" y="2717"/>
                </a:cubicBezTo>
                <a:cubicBezTo>
                  <a:pt x="1796" y="2721"/>
                  <a:pt x="1777" y="2719"/>
                  <a:pt x="1770" y="2727"/>
                </a:cubicBezTo>
                <a:cubicBezTo>
                  <a:pt x="1763" y="2735"/>
                  <a:pt x="1764" y="2754"/>
                  <a:pt x="1764" y="2767"/>
                </a:cubicBezTo>
                <a:cubicBezTo>
                  <a:pt x="1764" y="2780"/>
                  <a:pt x="1773" y="2797"/>
                  <a:pt x="1770" y="2803"/>
                </a:cubicBezTo>
                <a:cubicBezTo>
                  <a:pt x="1767" y="2809"/>
                  <a:pt x="1755" y="2813"/>
                  <a:pt x="1748" y="2805"/>
                </a:cubicBezTo>
                <a:cubicBezTo>
                  <a:pt x="1741" y="2797"/>
                  <a:pt x="1733" y="2766"/>
                  <a:pt x="1726" y="2753"/>
                </a:cubicBezTo>
                <a:cubicBezTo>
                  <a:pt x="1719" y="2740"/>
                  <a:pt x="1714" y="2732"/>
                  <a:pt x="1708" y="2729"/>
                </a:cubicBezTo>
                <a:cubicBezTo>
                  <a:pt x="1702" y="2726"/>
                  <a:pt x="1698" y="2730"/>
                  <a:pt x="1692" y="2737"/>
                </a:cubicBezTo>
                <a:cubicBezTo>
                  <a:pt x="1686" y="2744"/>
                  <a:pt x="1681" y="2762"/>
                  <a:pt x="1674" y="2771"/>
                </a:cubicBezTo>
                <a:cubicBezTo>
                  <a:pt x="1667" y="2780"/>
                  <a:pt x="1655" y="2782"/>
                  <a:pt x="1648" y="2791"/>
                </a:cubicBezTo>
                <a:cubicBezTo>
                  <a:pt x="1641" y="2800"/>
                  <a:pt x="1643" y="2816"/>
                  <a:pt x="1634" y="2823"/>
                </a:cubicBezTo>
                <a:cubicBezTo>
                  <a:pt x="1625" y="2830"/>
                  <a:pt x="1607" y="2830"/>
                  <a:pt x="1594" y="2835"/>
                </a:cubicBezTo>
                <a:cubicBezTo>
                  <a:pt x="1581" y="2840"/>
                  <a:pt x="1568" y="2850"/>
                  <a:pt x="1554" y="2855"/>
                </a:cubicBezTo>
                <a:cubicBezTo>
                  <a:pt x="1540" y="2860"/>
                  <a:pt x="1520" y="2864"/>
                  <a:pt x="1508" y="2863"/>
                </a:cubicBezTo>
                <a:cubicBezTo>
                  <a:pt x="1496" y="2862"/>
                  <a:pt x="1491" y="2853"/>
                  <a:pt x="1482" y="2851"/>
                </a:cubicBezTo>
                <a:cubicBezTo>
                  <a:pt x="1473" y="2849"/>
                  <a:pt x="1466" y="2847"/>
                  <a:pt x="1456" y="2849"/>
                </a:cubicBezTo>
                <a:cubicBezTo>
                  <a:pt x="1446" y="2851"/>
                  <a:pt x="1429" y="2853"/>
                  <a:pt x="1420" y="2863"/>
                </a:cubicBezTo>
                <a:cubicBezTo>
                  <a:pt x="1411" y="2873"/>
                  <a:pt x="1405" y="2896"/>
                  <a:pt x="1400" y="2907"/>
                </a:cubicBezTo>
                <a:cubicBezTo>
                  <a:pt x="1395" y="2918"/>
                  <a:pt x="1392" y="2922"/>
                  <a:pt x="1390" y="2931"/>
                </a:cubicBezTo>
                <a:cubicBezTo>
                  <a:pt x="1388" y="2940"/>
                  <a:pt x="1392" y="2952"/>
                  <a:pt x="1388" y="2961"/>
                </a:cubicBezTo>
                <a:cubicBezTo>
                  <a:pt x="1384" y="2970"/>
                  <a:pt x="1372" y="2975"/>
                  <a:pt x="1364" y="2987"/>
                </a:cubicBezTo>
                <a:cubicBezTo>
                  <a:pt x="1356" y="2999"/>
                  <a:pt x="1347" y="3024"/>
                  <a:pt x="1340" y="3035"/>
                </a:cubicBezTo>
                <a:cubicBezTo>
                  <a:pt x="1333" y="3046"/>
                  <a:pt x="1329" y="3049"/>
                  <a:pt x="1323" y="3054"/>
                </a:cubicBezTo>
                <a:cubicBezTo>
                  <a:pt x="1317" y="3059"/>
                  <a:pt x="1307" y="3068"/>
                  <a:pt x="1302" y="3067"/>
                </a:cubicBezTo>
                <a:cubicBezTo>
                  <a:pt x="1297" y="3066"/>
                  <a:pt x="1295" y="3054"/>
                  <a:pt x="1291" y="3045"/>
                </a:cubicBezTo>
                <a:cubicBezTo>
                  <a:pt x="1287" y="3036"/>
                  <a:pt x="1287" y="3018"/>
                  <a:pt x="1278" y="3009"/>
                </a:cubicBezTo>
                <a:cubicBezTo>
                  <a:pt x="1269" y="3000"/>
                  <a:pt x="1249" y="3000"/>
                  <a:pt x="1234" y="2993"/>
                </a:cubicBezTo>
                <a:cubicBezTo>
                  <a:pt x="1219" y="2986"/>
                  <a:pt x="1206" y="2972"/>
                  <a:pt x="1190" y="2965"/>
                </a:cubicBezTo>
                <a:cubicBezTo>
                  <a:pt x="1174" y="2958"/>
                  <a:pt x="1150" y="2947"/>
                  <a:pt x="1136" y="2953"/>
                </a:cubicBezTo>
                <a:cubicBezTo>
                  <a:pt x="1122" y="2959"/>
                  <a:pt x="1112" y="2988"/>
                  <a:pt x="1104" y="2999"/>
                </a:cubicBezTo>
                <a:cubicBezTo>
                  <a:pt x="1096" y="3010"/>
                  <a:pt x="1090" y="3018"/>
                  <a:pt x="1086" y="3017"/>
                </a:cubicBezTo>
                <a:cubicBezTo>
                  <a:pt x="1082" y="3016"/>
                  <a:pt x="1084" y="3006"/>
                  <a:pt x="1078" y="2995"/>
                </a:cubicBezTo>
                <a:cubicBezTo>
                  <a:pt x="1072" y="2984"/>
                  <a:pt x="1058" y="2966"/>
                  <a:pt x="1050" y="2953"/>
                </a:cubicBezTo>
                <a:cubicBezTo>
                  <a:pt x="1042" y="2940"/>
                  <a:pt x="1036" y="2912"/>
                  <a:pt x="1028" y="2919"/>
                </a:cubicBezTo>
                <a:cubicBezTo>
                  <a:pt x="1020" y="2926"/>
                  <a:pt x="1010" y="2967"/>
                  <a:pt x="1002" y="2995"/>
                </a:cubicBezTo>
                <a:cubicBezTo>
                  <a:pt x="994" y="3023"/>
                  <a:pt x="989" y="3059"/>
                  <a:pt x="982" y="3085"/>
                </a:cubicBezTo>
                <a:cubicBezTo>
                  <a:pt x="975" y="3111"/>
                  <a:pt x="964" y="3135"/>
                  <a:pt x="962" y="3153"/>
                </a:cubicBezTo>
                <a:cubicBezTo>
                  <a:pt x="960" y="3171"/>
                  <a:pt x="976" y="3185"/>
                  <a:pt x="968" y="3193"/>
                </a:cubicBezTo>
                <a:cubicBezTo>
                  <a:pt x="960" y="3201"/>
                  <a:pt x="927" y="3193"/>
                  <a:pt x="916" y="3203"/>
                </a:cubicBezTo>
                <a:cubicBezTo>
                  <a:pt x="905" y="3213"/>
                  <a:pt x="907" y="3238"/>
                  <a:pt x="900" y="3251"/>
                </a:cubicBezTo>
                <a:cubicBezTo>
                  <a:pt x="893" y="3264"/>
                  <a:pt x="879" y="3271"/>
                  <a:pt x="872" y="3283"/>
                </a:cubicBezTo>
                <a:cubicBezTo>
                  <a:pt x="865" y="3295"/>
                  <a:pt x="863" y="3315"/>
                  <a:pt x="858" y="3325"/>
                </a:cubicBezTo>
                <a:cubicBezTo>
                  <a:pt x="853" y="3335"/>
                  <a:pt x="841" y="3335"/>
                  <a:pt x="840" y="3343"/>
                </a:cubicBezTo>
                <a:cubicBezTo>
                  <a:pt x="839" y="3351"/>
                  <a:pt x="854" y="3364"/>
                  <a:pt x="854" y="3373"/>
                </a:cubicBezTo>
                <a:cubicBezTo>
                  <a:pt x="854" y="3382"/>
                  <a:pt x="849" y="3394"/>
                  <a:pt x="842" y="3399"/>
                </a:cubicBezTo>
                <a:cubicBezTo>
                  <a:pt x="835" y="3404"/>
                  <a:pt x="823" y="3404"/>
                  <a:pt x="814" y="3403"/>
                </a:cubicBezTo>
                <a:cubicBezTo>
                  <a:pt x="805" y="3402"/>
                  <a:pt x="792" y="3399"/>
                  <a:pt x="788" y="3393"/>
                </a:cubicBezTo>
                <a:cubicBezTo>
                  <a:pt x="784" y="3387"/>
                  <a:pt x="795" y="3374"/>
                  <a:pt x="792" y="3369"/>
                </a:cubicBezTo>
                <a:cubicBezTo>
                  <a:pt x="789" y="3364"/>
                  <a:pt x="777" y="3347"/>
                  <a:pt x="772" y="3361"/>
                </a:cubicBezTo>
                <a:cubicBezTo>
                  <a:pt x="767" y="3375"/>
                  <a:pt x="770" y="3435"/>
                  <a:pt x="760" y="3453"/>
                </a:cubicBezTo>
                <a:cubicBezTo>
                  <a:pt x="750" y="3471"/>
                  <a:pt x="724" y="3462"/>
                  <a:pt x="714" y="3469"/>
                </a:cubicBezTo>
                <a:cubicBezTo>
                  <a:pt x="704" y="3476"/>
                  <a:pt x="715" y="3494"/>
                  <a:pt x="700" y="3493"/>
                </a:cubicBezTo>
                <a:cubicBezTo>
                  <a:pt x="685" y="3492"/>
                  <a:pt x="640" y="3464"/>
                  <a:pt x="624" y="3461"/>
                </a:cubicBezTo>
                <a:cubicBezTo>
                  <a:pt x="608" y="3458"/>
                  <a:pt x="613" y="3475"/>
                  <a:pt x="604" y="3477"/>
                </a:cubicBezTo>
                <a:cubicBezTo>
                  <a:pt x="595" y="3479"/>
                  <a:pt x="584" y="3480"/>
                  <a:pt x="570" y="3475"/>
                </a:cubicBezTo>
                <a:cubicBezTo>
                  <a:pt x="556" y="3470"/>
                  <a:pt x="534" y="3458"/>
                  <a:pt x="520" y="3449"/>
                </a:cubicBezTo>
                <a:cubicBezTo>
                  <a:pt x="506" y="3440"/>
                  <a:pt x="501" y="3428"/>
                  <a:pt x="486" y="3421"/>
                </a:cubicBezTo>
                <a:cubicBezTo>
                  <a:pt x="471" y="3414"/>
                  <a:pt x="445" y="3402"/>
                  <a:pt x="432" y="3405"/>
                </a:cubicBezTo>
                <a:cubicBezTo>
                  <a:pt x="419" y="3408"/>
                  <a:pt x="408" y="3426"/>
                  <a:pt x="406" y="3437"/>
                </a:cubicBezTo>
                <a:cubicBezTo>
                  <a:pt x="404" y="3448"/>
                  <a:pt x="422" y="3457"/>
                  <a:pt x="420" y="3469"/>
                </a:cubicBezTo>
                <a:cubicBezTo>
                  <a:pt x="418" y="3481"/>
                  <a:pt x="403" y="3505"/>
                  <a:pt x="396" y="3511"/>
                </a:cubicBezTo>
                <a:cubicBezTo>
                  <a:pt x="389" y="3517"/>
                  <a:pt x="385" y="3507"/>
                  <a:pt x="380" y="3505"/>
                </a:cubicBezTo>
                <a:cubicBezTo>
                  <a:pt x="375" y="3503"/>
                  <a:pt x="372" y="3494"/>
                  <a:pt x="368" y="3499"/>
                </a:cubicBezTo>
                <a:cubicBezTo>
                  <a:pt x="364" y="3504"/>
                  <a:pt x="362" y="3527"/>
                  <a:pt x="354" y="3535"/>
                </a:cubicBezTo>
                <a:cubicBezTo>
                  <a:pt x="346" y="3543"/>
                  <a:pt x="332" y="3543"/>
                  <a:pt x="322" y="3549"/>
                </a:cubicBezTo>
                <a:cubicBezTo>
                  <a:pt x="312" y="3555"/>
                  <a:pt x="304" y="3568"/>
                  <a:pt x="296" y="3573"/>
                </a:cubicBezTo>
                <a:cubicBezTo>
                  <a:pt x="288" y="3578"/>
                  <a:pt x="280" y="3577"/>
                  <a:pt x="272" y="3581"/>
                </a:cubicBezTo>
                <a:cubicBezTo>
                  <a:pt x="264" y="3585"/>
                  <a:pt x="254" y="3593"/>
                  <a:pt x="250" y="3599"/>
                </a:cubicBezTo>
                <a:cubicBezTo>
                  <a:pt x="246" y="3605"/>
                  <a:pt x="252" y="3610"/>
                  <a:pt x="248" y="3615"/>
                </a:cubicBezTo>
                <a:cubicBezTo>
                  <a:pt x="244" y="3620"/>
                  <a:pt x="233" y="3623"/>
                  <a:pt x="228" y="3629"/>
                </a:cubicBezTo>
                <a:cubicBezTo>
                  <a:pt x="223" y="3635"/>
                  <a:pt x="226" y="3646"/>
                  <a:pt x="220" y="3651"/>
                </a:cubicBezTo>
                <a:cubicBezTo>
                  <a:pt x="214" y="3656"/>
                  <a:pt x="202" y="3664"/>
                  <a:pt x="192" y="3659"/>
                </a:cubicBezTo>
                <a:cubicBezTo>
                  <a:pt x="182" y="3654"/>
                  <a:pt x="173" y="3630"/>
                  <a:pt x="162" y="3623"/>
                </a:cubicBezTo>
                <a:cubicBezTo>
                  <a:pt x="151" y="3616"/>
                  <a:pt x="136" y="3628"/>
                  <a:pt x="126" y="3619"/>
                </a:cubicBezTo>
                <a:cubicBezTo>
                  <a:pt x="116" y="3610"/>
                  <a:pt x="109" y="3583"/>
                  <a:pt x="102" y="3569"/>
                </a:cubicBezTo>
                <a:cubicBezTo>
                  <a:pt x="95" y="3555"/>
                  <a:pt x="88" y="3545"/>
                  <a:pt x="84" y="3533"/>
                </a:cubicBezTo>
                <a:cubicBezTo>
                  <a:pt x="80" y="3521"/>
                  <a:pt x="80" y="3510"/>
                  <a:pt x="76" y="3497"/>
                </a:cubicBezTo>
                <a:cubicBezTo>
                  <a:pt x="72" y="3484"/>
                  <a:pt x="53" y="3474"/>
                  <a:pt x="58" y="3455"/>
                </a:cubicBezTo>
                <a:cubicBezTo>
                  <a:pt x="63" y="3436"/>
                  <a:pt x="103" y="3405"/>
                  <a:pt x="108" y="3381"/>
                </a:cubicBezTo>
                <a:cubicBezTo>
                  <a:pt x="113" y="3357"/>
                  <a:pt x="102" y="3325"/>
                  <a:pt x="90" y="3309"/>
                </a:cubicBezTo>
                <a:cubicBezTo>
                  <a:pt x="78" y="3293"/>
                  <a:pt x="52" y="3290"/>
                  <a:pt x="38" y="3287"/>
                </a:cubicBezTo>
                <a:cubicBezTo>
                  <a:pt x="24" y="3284"/>
                  <a:pt x="8" y="3300"/>
                  <a:pt x="4" y="3291"/>
                </a:cubicBezTo>
                <a:cubicBezTo>
                  <a:pt x="0" y="3282"/>
                  <a:pt x="12" y="3252"/>
                  <a:pt x="14" y="3235"/>
                </a:cubicBezTo>
                <a:cubicBezTo>
                  <a:pt x="16" y="3218"/>
                  <a:pt x="14" y="3202"/>
                  <a:pt x="14" y="3189"/>
                </a:cubicBezTo>
                <a:cubicBezTo>
                  <a:pt x="14" y="3176"/>
                  <a:pt x="11" y="3166"/>
                  <a:pt x="16" y="3155"/>
                </a:cubicBezTo>
                <a:cubicBezTo>
                  <a:pt x="21" y="3144"/>
                  <a:pt x="39" y="3135"/>
                  <a:pt x="42" y="3123"/>
                </a:cubicBezTo>
                <a:cubicBezTo>
                  <a:pt x="45" y="3111"/>
                  <a:pt x="26" y="3098"/>
                  <a:pt x="32" y="3085"/>
                </a:cubicBezTo>
                <a:cubicBezTo>
                  <a:pt x="38" y="3072"/>
                  <a:pt x="68" y="3059"/>
                  <a:pt x="80" y="3047"/>
                </a:cubicBezTo>
                <a:cubicBezTo>
                  <a:pt x="92" y="3035"/>
                  <a:pt x="93" y="3017"/>
                  <a:pt x="106" y="3011"/>
                </a:cubicBezTo>
                <a:cubicBezTo>
                  <a:pt x="119" y="3005"/>
                  <a:pt x="147" y="3015"/>
                  <a:pt x="160" y="3009"/>
                </a:cubicBezTo>
                <a:cubicBezTo>
                  <a:pt x="173" y="3003"/>
                  <a:pt x="181" y="2990"/>
                  <a:pt x="186" y="2977"/>
                </a:cubicBezTo>
                <a:cubicBezTo>
                  <a:pt x="191" y="2964"/>
                  <a:pt x="191" y="2941"/>
                  <a:pt x="192" y="2931"/>
                </a:cubicBezTo>
              </a:path>
            </a:pathLst>
          </a:custGeom>
          <a:noFill/>
          <a:ln w="28575">
            <a:solidFill>
              <a:srgbClr val="FF33CC"/>
            </a:solidFill>
            <a:prstDash val="dash"/>
            <a:round/>
            <a:headEnd/>
            <a:tailEnd/>
          </a:ln>
        </p:spPr>
        <p:txBody>
          <a:bodyPr/>
          <a:lstStyle/>
          <a:p>
            <a:endParaRPr lang="en-US"/>
          </a:p>
        </p:txBody>
      </p:sp>
      <p:sp>
        <p:nvSpPr>
          <p:cNvPr id="23695" name="Freeform 147"/>
          <p:cNvSpPr>
            <a:spLocks/>
          </p:cNvSpPr>
          <p:nvPr/>
        </p:nvSpPr>
        <p:spPr bwMode="auto">
          <a:xfrm>
            <a:off x="4810125" y="3125788"/>
            <a:ext cx="2471738" cy="2727325"/>
          </a:xfrm>
          <a:custGeom>
            <a:avLst/>
            <a:gdLst>
              <a:gd name="T0" fmla="*/ 2471738 w 1169"/>
              <a:gd name="T1" fmla="*/ 42284 h 1290"/>
              <a:gd name="T2" fmla="*/ 2408306 w 1169"/>
              <a:gd name="T3" fmla="*/ 4228 h 1290"/>
              <a:gd name="T4" fmla="*/ 2353331 w 1169"/>
              <a:gd name="T5" fmla="*/ 16914 h 1290"/>
              <a:gd name="T6" fmla="*/ 2277213 w 1169"/>
              <a:gd name="T7" fmla="*/ 80340 h 1290"/>
              <a:gd name="T8" fmla="*/ 2179950 w 1169"/>
              <a:gd name="T9" fmla="*/ 122624 h 1290"/>
              <a:gd name="T10" fmla="*/ 2124975 w 1169"/>
              <a:gd name="T11" fmla="*/ 147994 h 1290"/>
              <a:gd name="T12" fmla="*/ 2103831 w 1169"/>
              <a:gd name="T13" fmla="*/ 198735 h 1290"/>
              <a:gd name="T14" fmla="*/ 2061543 w 1169"/>
              <a:gd name="T15" fmla="*/ 329816 h 1290"/>
              <a:gd name="T16" fmla="*/ 1921993 w 1169"/>
              <a:gd name="T17" fmla="*/ 384785 h 1290"/>
              <a:gd name="T18" fmla="*/ 1871247 w 1169"/>
              <a:gd name="T19" fmla="*/ 473582 h 1290"/>
              <a:gd name="T20" fmla="*/ 1773985 w 1169"/>
              <a:gd name="T21" fmla="*/ 507409 h 1290"/>
              <a:gd name="T22" fmla="*/ 1689408 w 1169"/>
              <a:gd name="T23" fmla="*/ 528551 h 1290"/>
              <a:gd name="T24" fmla="*/ 1625976 w 1169"/>
              <a:gd name="T25" fmla="*/ 591978 h 1290"/>
              <a:gd name="T26" fmla="*/ 1524485 w 1169"/>
              <a:gd name="T27" fmla="*/ 566607 h 1290"/>
              <a:gd name="T28" fmla="*/ 1486426 w 1169"/>
              <a:gd name="T29" fmla="*/ 486267 h 1290"/>
              <a:gd name="T30" fmla="*/ 1410307 w 1169"/>
              <a:gd name="T31" fmla="*/ 477810 h 1290"/>
              <a:gd name="T32" fmla="*/ 1279214 w 1169"/>
              <a:gd name="T33" fmla="*/ 528551 h 1290"/>
              <a:gd name="T34" fmla="*/ 1241155 w 1169"/>
              <a:gd name="T35" fmla="*/ 520094 h 1290"/>
              <a:gd name="T36" fmla="*/ 1067774 w 1169"/>
              <a:gd name="T37" fmla="*/ 498952 h 1290"/>
              <a:gd name="T38" fmla="*/ 987426 w 1169"/>
              <a:gd name="T39" fmla="*/ 553922 h 1290"/>
              <a:gd name="T40" fmla="*/ 945138 w 1169"/>
              <a:gd name="T41" fmla="*/ 634262 h 1290"/>
              <a:gd name="T42" fmla="*/ 894393 w 1169"/>
              <a:gd name="T43" fmla="*/ 668089 h 1290"/>
              <a:gd name="T44" fmla="*/ 830961 w 1169"/>
              <a:gd name="T45" fmla="*/ 790713 h 1290"/>
              <a:gd name="T46" fmla="*/ 771757 w 1169"/>
              <a:gd name="T47" fmla="*/ 832997 h 1290"/>
              <a:gd name="T48" fmla="*/ 775986 w 1169"/>
              <a:gd name="T49" fmla="*/ 909108 h 1290"/>
              <a:gd name="T50" fmla="*/ 826732 w 1169"/>
              <a:gd name="T51" fmla="*/ 942936 h 1290"/>
              <a:gd name="T52" fmla="*/ 805588 w 1169"/>
              <a:gd name="T53" fmla="*/ 985220 h 1290"/>
              <a:gd name="T54" fmla="*/ 771757 w 1169"/>
              <a:gd name="T55" fmla="*/ 1019047 h 1290"/>
              <a:gd name="T56" fmla="*/ 775986 w 1169"/>
              <a:gd name="T57" fmla="*/ 1069788 h 1290"/>
              <a:gd name="T58" fmla="*/ 737927 w 1169"/>
              <a:gd name="T59" fmla="*/ 1112072 h 1290"/>
              <a:gd name="T60" fmla="*/ 742156 w 1169"/>
              <a:gd name="T61" fmla="*/ 1154356 h 1290"/>
              <a:gd name="T62" fmla="*/ 784444 w 1169"/>
              <a:gd name="T63" fmla="*/ 1205097 h 1290"/>
              <a:gd name="T64" fmla="*/ 737927 w 1169"/>
              <a:gd name="T65" fmla="*/ 1226239 h 1290"/>
              <a:gd name="T66" fmla="*/ 670266 w 1169"/>
              <a:gd name="T67" fmla="*/ 1192412 h 1290"/>
              <a:gd name="T68" fmla="*/ 627978 w 1169"/>
              <a:gd name="T69" fmla="*/ 1209326 h 1290"/>
              <a:gd name="T70" fmla="*/ 627978 w 1169"/>
              <a:gd name="T71" fmla="*/ 1281209 h 1290"/>
              <a:gd name="T72" fmla="*/ 602605 w 1169"/>
              <a:gd name="T73" fmla="*/ 1348863 h 1290"/>
              <a:gd name="T74" fmla="*/ 547631 w 1169"/>
              <a:gd name="T75" fmla="*/ 1420746 h 1290"/>
              <a:gd name="T76" fmla="*/ 615291 w 1169"/>
              <a:gd name="T77" fmla="*/ 1475715 h 1290"/>
              <a:gd name="T78" fmla="*/ 640664 w 1169"/>
              <a:gd name="T79" fmla="*/ 1517999 h 1290"/>
              <a:gd name="T80" fmla="*/ 547631 w 1169"/>
              <a:gd name="T81" fmla="*/ 1623710 h 1290"/>
              <a:gd name="T82" fmla="*/ 518029 w 1169"/>
              <a:gd name="T83" fmla="*/ 1746334 h 1290"/>
              <a:gd name="T84" fmla="*/ 458826 w 1169"/>
              <a:gd name="T85" fmla="*/ 1881643 h 1290"/>
              <a:gd name="T86" fmla="*/ 367906 w 1169"/>
              <a:gd name="T87" fmla="*/ 1909127 h 1290"/>
              <a:gd name="T88" fmla="*/ 306589 w 1169"/>
              <a:gd name="T89" fmla="*/ 1911241 h 1290"/>
              <a:gd name="T90" fmla="*/ 241042 w 1169"/>
              <a:gd name="T91" fmla="*/ 1932384 h 1290"/>
              <a:gd name="T92" fmla="*/ 213555 w 1169"/>
              <a:gd name="T93" fmla="*/ 1953526 h 1290"/>
              <a:gd name="T94" fmla="*/ 192411 w 1169"/>
              <a:gd name="T95" fmla="*/ 2046551 h 1290"/>
              <a:gd name="T96" fmla="*/ 167038 w 1169"/>
              <a:gd name="T97" fmla="*/ 2160718 h 1290"/>
              <a:gd name="T98" fmla="*/ 61318 w 1169"/>
              <a:gd name="T99" fmla="*/ 2325626 h 1290"/>
              <a:gd name="T100" fmla="*/ 19030 w 1169"/>
              <a:gd name="T101" fmla="*/ 2367910 h 1290"/>
              <a:gd name="T102" fmla="*/ 2114 w 1169"/>
              <a:gd name="T103" fmla="*/ 2422880 h 1290"/>
              <a:gd name="T104" fmla="*/ 2114 w 1169"/>
              <a:gd name="T105" fmla="*/ 2482077 h 1290"/>
              <a:gd name="T106" fmla="*/ 6343 w 1169"/>
              <a:gd name="T107" fmla="*/ 2621615 h 1290"/>
              <a:gd name="T108" fmla="*/ 14801 w 1169"/>
              <a:gd name="T109" fmla="*/ 2727325 h 12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9"/>
              <a:gd name="T166" fmla="*/ 0 h 1290"/>
              <a:gd name="T167" fmla="*/ 1169 w 1169"/>
              <a:gd name="T168" fmla="*/ 1290 h 12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9" h="1290">
                <a:moveTo>
                  <a:pt x="1169" y="20"/>
                </a:moveTo>
                <a:cubicBezTo>
                  <a:pt x="1164" y="17"/>
                  <a:pt x="1148" y="4"/>
                  <a:pt x="1139" y="2"/>
                </a:cubicBezTo>
                <a:cubicBezTo>
                  <a:pt x="1130" y="0"/>
                  <a:pt x="1123" y="2"/>
                  <a:pt x="1113" y="8"/>
                </a:cubicBezTo>
                <a:cubicBezTo>
                  <a:pt x="1103" y="14"/>
                  <a:pt x="1091" y="30"/>
                  <a:pt x="1077" y="38"/>
                </a:cubicBezTo>
                <a:cubicBezTo>
                  <a:pt x="1063" y="46"/>
                  <a:pt x="1043" y="53"/>
                  <a:pt x="1031" y="58"/>
                </a:cubicBezTo>
                <a:cubicBezTo>
                  <a:pt x="1019" y="63"/>
                  <a:pt x="1011" y="64"/>
                  <a:pt x="1005" y="70"/>
                </a:cubicBezTo>
                <a:cubicBezTo>
                  <a:pt x="999" y="76"/>
                  <a:pt x="1000" y="80"/>
                  <a:pt x="995" y="94"/>
                </a:cubicBezTo>
                <a:cubicBezTo>
                  <a:pt x="990" y="108"/>
                  <a:pt x="989" y="141"/>
                  <a:pt x="975" y="156"/>
                </a:cubicBezTo>
                <a:cubicBezTo>
                  <a:pt x="961" y="171"/>
                  <a:pt x="924" y="171"/>
                  <a:pt x="909" y="182"/>
                </a:cubicBezTo>
                <a:cubicBezTo>
                  <a:pt x="894" y="193"/>
                  <a:pt x="897" y="214"/>
                  <a:pt x="885" y="224"/>
                </a:cubicBezTo>
                <a:cubicBezTo>
                  <a:pt x="873" y="234"/>
                  <a:pt x="853" y="236"/>
                  <a:pt x="839" y="240"/>
                </a:cubicBezTo>
                <a:cubicBezTo>
                  <a:pt x="825" y="244"/>
                  <a:pt x="811" y="243"/>
                  <a:pt x="799" y="250"/>
                </a:cubicBezTo>
                <a:cubicBezTo>
                  <a:pt x="787" y="257"/>
                  <a:pt x="782" y="277"/>
                  <a:pt x="769" y="280"/>
                </a:cubicBezTo>
                <a:cubicBezTo>
                  <a:pt x="756" y="283"/>
                  <a:pt x="732" y="276"/>
                  <a:pt x="721" y="268"/>
                </a:cubicBezTo>
                <a:cubicBezTo>
                  <a:pt x="710" y="260"/>
                  <a:pt x="712" y="237"/>
                  <a:pt x="703" y="230"/>
                </a:cubicBezTo>
                <a:cubicBezTo>
                  <a:pt x="694" y="223"/>
                  <a:pt x="683" y="223"/>
                  <a:pt x="667" y="226"/>
                </a:cubicBezTo>
                <a:cubicBezTo>
                  <a:pt x="651" y="229"/>
                  <a:pt x="618" y="247"/>
                  <a:pt x="605" y="250"/>
                </a:cubicBezTo>
                <a:cubicBezTo>
                  <a:pt x="592" y="253"/>
                  <a:pt x="604" y="248"/>
                  <a:pt x="587" y="246"/>
                </a:cubicBezTo>
                <a:cubicBezTo>
                  <a:pt x="570" y="244"/>
                  <a:pt x="525" y="233"/>
                  <a:pt x="505" y="236"/>
                </a:cubicBezTo>
                <a:cubicBezTo>
                  <a:pt x="485" y="239"/>
                  <a:pt x="477" y="251"/>
                  <a:pt x="467" y="262"/>
                </a:cubicBezTo>
                <a:cubicBezTo>
                  <a:pt x="457" y="273"/>
                  <a:pt x="454" y="291"/>
                  <a:pt x="447" y="300"/>
                </a:cubicBezTo>
                <a:cubicBezTo>
                  <a:pt x="440" y="309"/>
                  <a:pt x="432" y="304"/>
                  <a:pt x="423" y="316"/>
                </a:cubicBezTo>
                <a:cubicBezTo>
                  <a:pt x="414" y="328"/>
                  <a:pt x="403" y="361"/>
                  <a:pt x="393" y="374"/>
                </a:cubicBezTo>
                <a:cubicBezTo>
                  <a:pt x="383" y="387"/>
                  <a:pt x="369" y="385"/>
                  <a:pt x="365" y="394"/>
                </a:cubicBezTo>
                <a:cubicBezTo>
                  <a:pt x="361" y="403"/>
                  <a:pt x="363" y="421"/>
                  <a:pt x="367" y="430"/>
                </a:cubicBezTo>
                <a:cubicBezTo>
                  <a:pt x="371" y="439"/>
                  <a:pt x="389" y="440"/>
                  <a:pt x="391" y="446"/>
                </a:cubicBezTo>
                <a:cubicBezTo>
                  <a:pt x="393" y="452"/>
                  <a:pt x="385" y="460"/>
                  <a:pt x="381" y="466"/>
                </a:cubicBezTo>
                <a:cubicBezTo>
                  <a:pt x="377" y="472"/>
                  <a:pt x="367" y="475"/>
                  <a:pt x="365" y="482"/>
                </a:cubicBezTo>
                <a:cubicBezTo>
                  <a:pt x="363" y="489"/>
                  <a:pt x="370" y="499"/>
                  <a:pt x="367" y="506"/>
                </a:cubicBezTo>
                <a:cubicBezTo>
                  <a:pt x="364" y="513"/>
                  <a:pt x="352" y="519"/>
                  <a:pt x="349" y="526"/>
                </a:cubicBezTo>
                <a:cubicBezTo>
                  <a:pt x="346" y="533"/>
                  <a:pt x="347" y="539"/>
                  <a:pt x="351" y="546"/>
                </a:cubicBezTo>
                <a:cubicBezTo>
                  <a:pt x="355" y="553"/>
                  <a:pt x="371" y="564"/>
                  <a:pt x="371" y="570"/>
                </a:cubicBezTo>
                <a:cubicBezTo>
                  <a:pt x="371" y="576"/>
                  <a:pt x="358" y="581"/>
                  <a:pt x="349" y="580"/>
                </a:cubicBezTo>
                <a:cubicBezTo>
                  <a:pt x="340" y="579"/>
                  <a:pt x="326" y="565"/>
                  <a:pt x="317" y="564"/>
                </a:cubicBezTo>
                <a:cubicBezTo>
                  <a:pt x="308" y="563"/>
                  <a:pt x="300" y="565"/>
                  <a:pt x="297" y="572"/>
                </a:cubicBezTo>
                <a:cubicBezTo>
                  <a:pt x="294" y="579"/>
                  <a:pt x="299" y="595"/>
                  <a:pt x="297" y="606"/>
                </a:cubicBezTo>
                <a:cubicBezTo>
                  <a:pt x="295" y="617"/>
                  <a:pt x="291" y="627"/>
                  <a:pt x="285" y="638"/>
                </a:cubicBezTo>
                <a:cubicBezTo>
                  <a:pt x="279" y="649"/>
                  <a:pt x="258" y="662"/>
                  <a:pt x="259" y="672"/>
                </a:cubicBezTo>
                <a:cubicBezTo>
                  <a:pt x="260" y="682"/>
                  <a:pt x="284" y="690"/>
                  <a:pt x="291" y="698"/>
                </a:cubicBezTo>
                <a:cubicBezTo>
                  <a:pt x="298" y="706"/>
                  <a:pt x="308" y="706"/>
                  <a:pt x="303" y="718"/>
                </a:cubicBezTo>
                <a:cubicBezTo>
                  <a:pt x="298" y="730"/>
                  <a:pt x="269" y="750"/>
                  <a:pt x="259" y="768"/>
                </a:cubicBezTo>
                <a:cubicBezTo>
                  <a:pt x="249" y="786"/>
                  <a:pt x="252" y="806"/>
                  <a:pt x="245" y="826"/>
                </a:cubicBezTo>
                <a:cubicBezTo>
                  <a:pt x="238" y="846"/>
                  <a:pt x="229" y="877"/>
                  <a:pt x="217" y="890"/>
                </a:cubicBezTo>
                <a:cubicBezTo>
                  <a:pt x="205" y="903"/>
                  <a:pt x="186" y="901"/>
                  <a:pt x="174" y="903"/>
                </a:cubicBezTo>
                <a:cubicBezTo>
                  <a:pt x="162" y="905"/>
                  <a:pt x="155" y="902"/>
                  <a:pt x="145" y="904"/>
                </a:cubicBezTo>
                <a:cubicBezTo>
                  <a:pt x="135" y="906"/>
                  <a:pt x="121" y="911"/>
                  <a:pt x="114" y="914"/>
                </a:cubicBezTo>
                <a:cubicBezTo>
                  <a:pt x="107" y="917"/>
                  <a:pt x="105" y="915"/>
                  <a:pt x="101" y="924"/>
                </a:cubicBezTo>
                <a:cubicBezTo>
                  <a:pt x="97" y="933"/>
                  <a:pt x="95" y="952"/>
                  <a:pt x="91" y="968"/>
                </a:cubicBezTo>
                <a:cubicBezTo>
                  <a:pt x="87" y="984"/>
                  <a:pt x="89" y="1000"/>
                  <a:pt x="79" y="1022"/>
                </a:cubicBezTo>
                <a:cubicBezTo>
                  <a:pt x="69" y="1044"/>
                  <a:pt x="41" y="1084"/>
                  <a:pt x="29" y="1100"/>
                </a:cubicBezTo>
                <a:cubicBezTo>
                  <a:pt x="17" y="1116"/>
                  <a:pt x="14" y="1112"/>
                  <a:pt x="9" y="1120"/>
                </a:cubicBezTo>
                <a:cubicBezTo>
                  <a:pt x="4" y="1128"/>
                  <a:pt x="2" y="1137"/>
                  <a:pt x="1" y="1146"/>
                </a:cubicBezTo>
                <a:cubicBezTo>
                  <a:pt x="0" y="1155"/>
                  <a:pt x="1" y="1158"/>
                  <a:pt x="1" y="1174"/>
                </a:cubicBezTo>
                <a:cubicBezTo>
                  <a:pt x="1" y="1190"/>
                  <a:pt x="2" y="1221"/>
                  <a:pt x="3" y="1240"/>
                </a:cubicBezTo>
                <a:cubicBezTo>
                  <a:pt x="4" y="1259"/>
                  <a:pt x="6" y="1280"/>
                  <a:pt x="7" y="1290"/>
                </a:cubicBezTo>
              </a:path>
            </a:pathLst>
          </a:custGeom>
          <a:noFill/>
          <a:ln w="28575">
            <a:solidFill>
              <a:srgbClr val="FF33CC"/>
            </a:solidFill>
            <a:prstDash val="dash"/>
            <a:round/>
            <a:headEnd/>
            <a:tailEnd/>
          </a:ln>
        </p:spPr>
        <p:txBody>
          <a:bodyPr/>
          <a:lstStyle/>
          <a:p>
            <a:endParaRPr lang="en-US"/>
          </a:p>
        </p:txBody>
      </p:sp>
      <p:sp>
        <p:nvSpPr>
          <p:cNvPr id="23696" name="Freeform 148"/>
          <p:cNvSpPr>
            <a:spLocks/>
          </p:cNvSpPr>
          <p:nvPr/>
        </p:nvSpPr>
        <p:spPr bwMode="auto">
          <a:xfrm>
            <a:off x="4662488" y="5505450"/>
            <a:ext cx="139700" cy="44450"/>
          </a:xfrm>
          <a:custGeom>
            <a:avLst/>
            <a:gdLst>
              <a:gd name="T0" fmla="*/ 0 w 66"/>
              <a:gd name="T1" fmla="*/ 0 h 21"/>
              <a:gd name="T2" fmla="*/ 76200 w 66"/>
              <a:gd name="T3" fmla="*/ 38100 h 21"/>
              <a:gd name="T4" fmla="*/ 139700 w 66"/>
              <a:gd name="T5" fmla="*/ 38100 h 21"/>
              <a:gd name="T6" fmla="*/ 0 60000 65536"/>
              <a:gd name="T7" fmla="*/ 0 60000 65536"/>
              <a:gd name="T8" fmla="*/ 0 60000 65536"/>
              <a:gd name="T9" fmla="*/ 0 w 66"/>
              <a:gd name="T10" fmla="*/ 0 h 21"/>
              <a:gd name="T11" fmla="*/ 66 w 66"/>
              <a:gd name="T12" fmla="*/ 21 h 21"/>
            </a:gdLst>
            <a:ahLst/>
            <a:cxnLst>
              <a:cxn ang="T6">
                <a:pos x="T0" y="T1"/>
              </a:cxn>
              <a:cxn ang="T7">
                <a:pos x="T2" y="T3"/>
              </a:cxn>
              <a:cxn ang="T8">
                <a:pos x="T4" y="T5"/>
              </a:cxn>
            </a:cxnLst>
            <a:rect l="T9" t="T10" r="T11" b="T12"/>
            <a:pathLst>
              <a:path w="66" h="21">
                <a:moveTo>
                  <a:pt x="0" y="0"/>
                </a:moveTo>
                <a:cubicBezTo>
                  <a:pt x="6" y="3"/>
                  <a:pt x="25" y="15"/>
                  <a:pt x="36" y="18"/>
                </a:cubicBezTo>
                <a:cubicBezTo>
                  <a:pt x="47" y="21"/>
                  <a:pt x="60" y="18"/>
                  <a:pt x="66" y="18"/>
                </a:cubicBezTo>
              </a:path>
            </a:pathLst>
          </a:custGeom>
          <a:noFill/>
          <a:ln w="28575">
            <a:solidFill>
              <a:srgbClr val="FF33CC"/>
            </a:solidFill>
            <a:prstDash val="dash"/>
            <a:round/>
            <a:headEnd/>
            <a:tailEnd/>
          </a:ln>
        </p:spPr>
        <p:txBody>
          <a:bodyPr/>
          <a:lstStyle/>
          <a:p>
            <a:endParaRPr lang="en-US"/>
          </a:p>
        </p:txBody>
      </p:sp>
      <p:sp>
        <p:nvSpPr>
          <p:cNvPr id="23697" name="Freeform 149"/>
          <p:cNvSpPr>
            <a:spLocks/>
          </p:cNvSpPr>
          <p:nvPr/>
        </p:nvSpPr>
        <p:spPr bwMode="auto">
          <a:xfrm>
            <a:off x="3297238" y="6921500"/>
            <a:ext cx="85725" cy="334963"/>
          </a:xfrm>
          <a:custGeom>
            <a:avLst/>
            <a:gdLst>
              <a:gd name="T0" fmla="*/ 85725 w 41"/>
              <a:gd name="T1" fmla="*/ 0 h 158"/>
              <a:gd name="T2" fmla="*/ 73180 w 41"/>
              <a:gd name="T3" fmla="*/ 42400 h 158"/>
              <a:gd name="T4" fmla="*/ 39726 w 41"/>
              <a:gd name="T5" fmla="*/ 72081 h 158"/>
              <a:gd name="T6" fmla="*/ 6273 w 41"/>
              <a:gd name="T7" fmla="*/ 106001 h 158"/>
              <a:gd name="T8" fmla="*/ 6273 w 41"/>
              <a:gd name="T9" fmla="*/ 173842 h 158"/>
              <a:gd name="T10" fmla="*/ 10454 w 41"/>
              <a:gd name="T11" fmla="*/ 267122 h 158"/>
              <a:gd name="T12" fmla="*/ 18818 w 41"/>
              <a:gd name="T13" fmla="*/ 334963 h 158"/>
              <a:gd name="T14" fmla="*/ 0 60000 65536"/>
              <a:gd name="T15" fmla="*/ 0 60000 65536"/>
              <a:gd name="T16" fmla="*/ 0 60000 65536"/>
              <a:gd name="T17" fmla="*/ 0 60000 65536"/>
              <a:gd name="T18" fmla="*/ 0 60000 65536"/>
              <a:gd name="T19" fmla="*/ 0 60000 65536"/>
              <a:gd name="T20" fmla="*/ 0 60000 65536"/>
              <a:gd name="T21" fmla="*/ 0 w 41"/>
              <a:gd name="T22" fmla="*/ 0 h 158"/>
              <a:gd name="T23" fmla="*/ 41 w 41"/>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158">
                <a:moveTo>
                  <a:pt x="41" y="0"/>
                </a:moveTo>
                <a:cubicBezTo>
                  <a:pt x="40" y="3"/>
                  <a:pt x="39" y="14"/>
                  <a:pt x="35" y="20"/>
                </a:cubicBezTo>
                <a:cubicBezTo>
                  <a:pt x="31" y="26"/>
                  <a:pt x="24" y="29"/>
                  <a:pt x="19" y="34"/>
                </a:cubicBezTo>
                <a:cubicBezTo>
                  <a:pt x="14" y="39"/>
                  <a:pt x="6" y="42"/>
                  <a:pt x="3" y="50"/>
                </a:cubicBezTo>
                <a:cubicBezTo>
                  <a:pt x="0" y="58"/>
                  <a:pt x="3" y="69"/>
                  <a:pt x="3" y="82"/>
                </a:cubicBezTo>
                <a:cubicBezTo>
                  <a:pt x="3" y="95"/>
                  <a:pt x="4" y="113"/>
                  <a:pt x="5" y="126"/>
                </a:cubicBezTo>
                <a:cubicBezTo>
                  <a:pt x="6" y="139"/>
                  <a:pt x="8" y="151"/>
                  <a:pt x="9" y="158"/>
                </a:cubicBezTo>
              </a:path>
            </a:pathLst>
          </a:custGeom>
          <a:noFill/>
          <a:ln w="28575">
            <a:solidFill>
              <a:srgbClr val="FF33CC"/>
            </a:solidFill>
            <a:prstDash val="dash"/>
            <a:round/>
            <a:headEnd/>
            <a:tailEnd/>
          </a:ln>
        </p:spPr>
        <p:txBody>
          <a:bodyPr/>
          <a:lstStyle/>
          <a:p>
            <a:endParaRPr lang="en-US"/>
          </a:p>
        </p:txBody>
      </p:sp>
      <p:sp>
        <p:nvSpPr>
          <p:cNvPr id="23698" name="Freeform 150"/>
          <p:cNvSpPr>
            <a:spLocks/>
          </p:cNvSpPr>
          <p:nvPr/>
        </p:nvSpPr>
        <p:spPr bwMode="auto">
          <a:xfrm>
            <a:off x="2030413" y="8310563"/>
            <a:ext cx="122237" cy="123825"/>
          </a:xfrm>
          <a:custGeom>
            <a:avLst/>
            <a:gdLst>
              <a:gd name="T0" fmla="*/ 0 w 58"/>
              <a:gd name="T1" fmla="*/ 113331 h 59"/>
              <a:gd name="T2" fmla="*/ 88516 w 58"/>
              <a:gd name="T3" fmla="*/ 104936 h 59"/>
              <a:gd name="T4" fmla="*/ 122237 w 58"/>
              <a:gd name="T5" fmla="*/ 0 h 59"/>
              <a:gd name="T6" fmla="*/ 0 60000 65536"/>
              <a:gd name="T7" fmla="*/ 0 60000 65536"/>
              <a:gd name="T8" fmla="*/ 0 60000 65536"/>
              <a:gd name="T9" fmla="*/ 0 w 58"/>
              <a:gd name="T10" fmla="*/ 0 h 59"/>
              <a:gd name="T11" fmla="*/ 58 w 58"/>
              <a:gd name="T12" fmla="*/ 59 h 59"/>
            </a:gdLst>
            <a:ahLst/>
            <a:cxnLst>
              <a:cxn ang="T6">
                <a:pos x="T0" y="T1"/>
              </a:cxn>
              <a:cxn ang="T7">
                <a:pos x="T2" y="T3"/>
              </a:cxn>
              <a:cxn ang="T8">
                <a:pos x="T4" y="T5"/>
              </a:cxn>
            </a:cxnLst>
            <a:rect l="T9" t="T10" r="T11" b="T12"/>
            <a:pathLst>
              <a:path w="58" h="59">
                <a:moveTo>
                  <a:pt x="0" y="54"/>
                </a:moveTo>
                <a:cubicBezTo>
                  <a:pt x="7" y="53"/>
                  <a:pt x="32" y="59"/>
                  <a:pt x="42" y="50"/>
                </a:cubicBezTo>
                <a:cubicBezTo>
                  <a:pt x="52" y="41"/>
                  <a:pt x="55" y="10"/>
                  <a:pt x="58" y="0"/>
                </a:cubicBezTo>
              </a:path>
            </a:pathLst>
          </a:custGeom>
          <a:noFill/>
          <a:ln w="28575">
            <a:solidFill>
              <a:srgbClr val="FF33CC"/>
            </a:solidFill>
            <a:prstDash val="dash"/>
            <a:round/>
            <a:headEnd/>
            <a:tailEnd/>
          </a:ln>
        </p:spPr>
        <p:txBody>
          <a:bodyPr/>
          <a:lstStyle/>
          <a:p>
            <a:endParaRPr lang="en-US"/>
          </a:p>
        </p:txBody>
      </p:sp>
      <p:sp>
        <p:nvSpPr>
          <p:cNvPr id="23699" name="Freeform 151"/>
          <p:cNvSpPr>
            <a:spLocks/>
          </p:cNvSpPr>
          <p:nvPr/>
        </p:nvSpPr>
        <p:spPr bwMode="auto">
          <a:xfrm>
            <a:off x="2127250" y="8415338"/>
            <a:ext cx="173038" cy="19050"/>
          </a:xfrm>
          <a:custGeom>
            <a:avLst/>
            <a:gdLst>
              <a:gd name="T0" fmla="*/ 0 w 82"/>
              <a:gd name="T1" fmla="*/ 0 h 9"/>
              <a:gd name="T2" fmla="*/ 37984 w 82"/>
              <a:gd name="T3" fmla="*/ 16933 h 9"/>
              <a:gd name="T4" fmla="*/ 92850 w 82"/>
              <a:gd name="T5" fmla="*/ 12700 h 9"/>
              <a:gd name="T6" fmla="*/ 143495 w 82"/>
              <a:gd name="T7" fmla="*/ 8467 h 9"/>
              <a:gd name="T8" fmla="*/ 173038 w 82"/>
              <a:gd name="T9" fmla="*/ 0 h 9"/>
              <a:gd name="T10" fmla="*/ 0 60000 65536"/>
              <a:gd name="T11" fmla="*/ 0 60000 65536"/>
              <a:gd name="T12" fmla="*/ 0 60000 65536"/>
              <a:gd name="T13" fmla="*/ 0 60000 65536"/>
              <a:gd name="T14" fmla="*/ 0 60000 65536"/>
              <a:gd name="T15" fmla="*/ 0 w 82"/>
              <a:gd name="T16" fmla="*/ 0 h 9"/>
              <a:gd name="T17" fmla="*/ 82 w 82"/>
              <a:gd name="T18" fmla="*/ 9 h 9"/>
            </a:gdLst>
            <a:ahLst/>
            <a:cxnLst>
              <a:cxn ang="T10">
                <a:pos x="T0" y="T1"/>
              </a:cxn>
              <a:cxn ang="T11">
                <a:pos x="T2" y="T3"/>
              </a:cxn>
              <a:cxn ang="T12">
                <a:pos x="T4" y="T5"/>
              </a:cxn>
              <a:cxn ang="T13">
                <a:pos x="T6" y="T7"/>
              </a:cxn>
              <a:cxn ang="T14">
                <a:pos x="T8" y="T9"/>
              </a:cxn>
            </a:cxnLst>
            <a:rect l="T15" t="T16" r="T17" b="T18"/>
            <a:pathLst>
              <a:path w="82" h="9">
                <a:moveTo>
                  <a:pt x="0" y="0"/>
                </a:moveTo>
                <a:cubicBezTo>
                  <a:pt x="3" y="1"/>
                  <a:pt x="11" y="7"/>
                  <a:pt x="18" y="8"/>
                </a:cubicBezTo>
                <a:cubicBezTo>
                  <a:pt x="25" y="9"/>
                  <a:pt x="36" y="7"/>
                  <a:pt x="44" y="6"/>
                </a:cubicBezTo>
                <a:cubicBezTo>
                  <a:pt x="52" y="5"/>
                  <a:pt x="62" y="5"/>
                  <a:pt x="68" y="4"/>
                </a:cubicBezTo>
                <a:cubicBezTo>
                  <a:pt x="74" y="3"/>
                  <a:pt x="79" y="1"/>
                  <a:pt x="82" y="0"/>
                </a:cubicBezTo>
              </a:path>
            </a:pathLst>
          </a:custGeom>
          <a:noFill/>
          <a:ln w="28575">
            <a:solidFill>
              <a:srgbClr val="FF33CC"/>
            </a:solidFill>
            <a:prstDash val="dash"/>
            <a:round/>
            <a:headEnd/>
            <a:tailEnd/>
          </a:ln>
        </p:spPr>
        <p:txBody>
          <a:bodyPr/>
          <a:lstStyle/>
          <a:p>
            <a:endParaRPr lang="en-US"/>
          </a:p>
        </p:txBody>
      </p:sp>
      <p:sp>
        <p:nvSpPr>
          <p:cNvPr id="23700" name="Freeform 152"/>
          <p:cNvSpPr>
            <a:spLocks/>
          </p:cNvSpPr>
          <p:nvPr/>
        </p:nvSpPr>
        <p:spPr bwMode="auto">
          <a:xfrm>
            <a:off x="7354888" y="3170238"/>
            <a:ext cx="153987" cy="31750"/>
          </a:xfrm>
          <a:custGeom>
            <a:avLst/>
            <a:gdLst>
              <a:gd name="T0" fmla="*/ 0 w 73"/>
              <a:gd name="T1" fmla="*/ 23283 h 15"/>
              <a:gd name="T2" fmla="*/ 27422 w 73"/>
              <a:gd name="T3" fmla="*/ 31750 h 15"/>
              <a:gd name="T4" fmla="*/ 65392 w 73"/>
              <a:gd name="T5" fmla="*/ 25400 h 15"/>
              <a:gd name="T6" fmla="*/ 105471 w 73"/>
              <a:gd name="T7" fmla="*/ 2117 h 15"/>
              <a:gd name="T8" fmla="*/ 153987 w 73"/>
              <a:gd name="T9" fmla="*/ 12700 h 15"/>
              <a:gd name="T10" fmla="*/ 0 60000 65536"/>
              <a:gd name="T11" fmla="*/ 0 60000 65536"/>
              <a:gd name="T12" fmla="*/ 0 60000 65536"/>
              <a:gd name="T13" fmla="*/ 0 60000 65536"/>
              <a:gd name="T14" fmla="*/ 0 60000 65536"/>
              <a:gd name="T15" fmla="*/ 0 w 73"/>
              <a:gd name="T16" fmla="*/ 0 h 15"/>
              <a:gd name="T17" fmla="*/ 73 w 73"/>
              <a:gd name="T18" fmla="*/ 15 h 15"/>
            </a:gdLst>
            <a:ahLst/>
            <a:cxnLst>
              <a:cxn ang="T10">
                <a:pos x="T0" y="T1"/>
              </a:cxn>
              <a:cxn ang="T11">
                <a:pos x="T2" y="T3"/>
              </a:cxn>
              <a:cxn ang="T12">
                <a:pos x="T4" y="T5"/>
              </a:cxn>
              <a:cxn ang="T13">
                <a:pos x="T6" y="T7"/>
              </a:cxn>
              <a:cxn ang="T14">
                <a:pos x="T8" y="T9"/>
              </a:cxn>
            </a:cxnLst>
            <a:rect l="T15" t="T16" r="T17" b="T18"/>
            <a:pathLst>
              <a:path w="73" h="15">
                <a:moveTo>
                  <a:pt x="0" y="11"/>
                </a:moveTo>
                <a:cubicBezTo>
                  <a:pt x="2" y="12"/>
                  <a:pt x="8" y="15"/>
                  <a:pt x="13" y="15"/>
                </a:cubicBezTo>
                <a:cubicBezTo>
                  <a:pt x="18" y="15"/>
                  <a:pt x="25" y="14"/>
                  <a:pt x="31" y="12"/>
                </a:cubicBezTo>
                <a:cubicBezTo>
                  <a:pt x="37" y="10"/>
                  <a:pt x="43" y="2"/>
                  <a:pt x="50" y="1"/>
                </a:cubicBezTo>
                <a:cubicBezTo>
                  <a:pt x="57" y="0"/>
                  <a:pt x="68" y="5"/>
                  <a:pt x="73" y="6"/>
                </a:cubicBezTo>
              </a:path>
            </a:pathLst>
          </a:custGeom>
          <a:noFill/>
          <a:ln w="9525">
            <a:solidFill>
              <a:srgbClr val="FFFF75"/>
            </a:solidFill>
            <a:round/>
            <a:headEnd/>
            <a:tailEnd/>
          </a:ln>
        </p:spPr>
        <p:txBody>
          <a:bodyPr/>
          <a:lstStyle/>
          <a:p>
            <a:endParaRPr lang="en-US"/>
          </a:p>
        </p:txBody>
      </p:sp>
      <p:sp>
        <p:nvSpPr>
          <p:cNvPr id="23701" name="Oval 153"/>
          <p:cNvSpPr>
            <a:spLocks noChangeArrowheads="1"/>
          </p:cNvSpPr>
          <p:nvPr/>
        </p:nvSpPr>
        <p:spPr bwMode="auto">
          <a:xfrm>
            <a:off x="3248025" y="1725613"/>
            <a:ext cx="101600" cy="101600"/>
          </a:xfrm>
          <a:prstGeom prst="ellipse">
            <a:avLst/>
          </a:prstGeom>
          <a:solidFill>
            <a:srgbClr val="00CC00"/>
          </a:solidFill>
          <a:ln w="9525">
            <a:solidFill>
              <a:srgbClr val="33CC33"/>
            </a:solidFill>
            <a:round/>
            <a:headEnd/>
            <a:tailEnd/>
          </a:ln>
        </p:spPr>
        <p:txBody>
          <a:bodyPr wrap="none" anchor="ctr"/>
          <a:lstStyle/>
          <a:p>
            <a:endParaRPr lang="en-US"/>
          </a:p>
        </p:txBody>
      </p:sp>
      <p:sp>
        <p:nvSpPr>
          <p:cNvPr id="23702" name="Text Box 154"/>
          <p:cNvSpPr txBox="1">
            <a:spLocks noChangeArrowheads="1"/>
          </p:cNvSpPr>
          <p:nvPr/>
        </p:nvSpPr>
        <p:spPr bwMode="auto">
          <a:xfrm>
            <a:off x="9032875" y="5557838"/>
            <a:ext cx="3001963" cy="544512"/>
          </a:xfrm>
          <a:prstGeom prst="rect">
            <a:avLst/>
          </a:prstGeom>
          <a:noFill/>
          <a:ln w="9525">
            <a:noFill/>
            <a:miter lim="800000"/>
            <a:headEnd/>
            <a:tailEnd/>
          </a:ln>
        </p:spPr>
        <p:txBody>
          <a:bodyPr>
            <a:spAutoFit/>
          </a:bodyPr>
          <a:lstStyle/>
          <a:p>
            <a:pPr eaLnBrk="1" hangingPunct="1">
              <a:lnSpc>
                <a:spcPct val="90000"/>
              </a:lnSpc>
            </a:pPr>
            <a:r>
              <a:rPr lang="en-US" sz="1100" b="1">
                <a:solidFill>
                  <a:srgbClr val="000000"/>
                </a:solidFill>
                <a:latin typeface="Arial Narrow" pitchFamily="34" charset="0"/>
              </a:rPr>
              <a:t>Protocol Routes </a:t>
            </a:r>
          </a:p>
          <a:p>
            <a:pPr eaLnBrk="1" hangingPunct="1">
              <a:lnSpc>
                <a:spcPct val="90000"/>
              </a:lnSpc>
            </a:pPr>
            <a:r>
              <a:rPr lang="en-US" sz="1100" b="1">
                <a:solidFill>
                  <a:srgbClr val="000000"/>
                </a:solidFill>
                <a:latin typeface="Arial Narrow" pitchFamily="34" charset="0"/>
              </a:rPr>
              <a:t>Ports of Call in Bangladesh</a:t>
            </a:r>
          </a:p>
          <a:p>
            <a:pPr eaLnBrk="1" hangingPunct="1">
              <a:lnSpc>
                <a:spcPct val="90000"/>
              </a:lnSpc>
            </a:pPr>
            <a:r>
              <a:rPr lang="en-US" sz="1100" b="1">
                <a:solidFill>
                  <a:srgbClr val="000000"/>
                </a:solidFill>
                <a:latin typeface="Arial Narrow" pitchFamily="34" charset="0"/>
              </a:rPr>
              <a:t>Ports of Call in India</a:t>
            </a:r>
          </a:p>
        </p:txBody>
      </p:sp>
      <p:sp>
        <p:nvSpPr>
          <p:cNvPr id="23703" name="Line 155"/>
          <p:cNvSpPr>
            <a:spLocks noChangeShapeType="1"/>
          </p:cNvSpPr>
          <p:nvPr/>
        </p:nvSpPr>
        <p:spPr bwMode="auto">
          <a:xfrm>
            <a:off x="11461750" y="5722938"/>
            <a:ext cx="633413" cy="0"/>
          </a:xfrm>
          <a:prstGeom prst="line">
            <a:avLst/>
          </a:prstGeom>
          <a:noFill/>
          <a:ln w="76200">
            <a:solidFill>
              <a:srgbClr val="FF3399"/>
            </a:solidFill>
            <a:round/>
            <a:headEnd/>
            <a:tailEnd/>
          </a:ln>
        </p:spPr>
        <p:txBody>
          <a:bodyPr/>
          <a:lstStyle/>
          <a:p>
            <a:endParaRPr lang="en-US"/>
          </a:p>
        </p:txBody>
      </p:sp>
      <p:sp>
        <p:nvSpPr>
          <p:cNvPr id="23704" name="Oval 156"/>
          <p:cNvSpPr>
            <a:spLocks noChangeArrowheads="1"/>
          </p:cNvSpPr>
          <p:nvPr/>
        </p:nvSpPr>
        <p:spPr bwMode="auto">
          <a:xfrm>
            <a:off x="11587163" y="5886450"/>
            <a:ext cx="101600" cy="101600"/>
          </a:xfrm>
          <a:prstGeom prst="ellipse">
            <a:avLst/>
          </a:prstGeom>
          <a:solidFill>
            <a:srgbClr val="FF3399"/>
          </a:solidFill>
          <a:ln w="9525">
            <a:solidFill>
              <a:srgbClr val="FF3399"/>
            </a:solidFill>
            <a:round/>
            <a:headEnd/>
            <a:tailEnd/>
          </a:ln>
        </p:spPr>
        <p:txBody>
          <a:bodyPr wrap="none" anchor="ctr"/>
          <a:lstStyle/>
          <a:p>
            <a:endParaRPr lang="en-US"/>
          </a:p>
        </p:txBody>
      </p:sp>
      <p:sp>
        <p:nvSpPr>
          <p:cNvPr id="23705" name="Oval 157"/>
          <p:cNvSpPr>
            <a:spLocks noChangeArrowheads="1"/>
          </p:cNvSpPr>
          <p:nvPr/>
        </p:nvSpPr>
        <p:spPr bwMode="auto">
          <a:xfrm>
            <a:off x="11587163" y="6107113"/>
            <a:ext cx="101600" cy="101600"/>
          </a:xfrm>
          <a:prstGeom prst="ellipse">
            <a:avLst/>
          </a:prstGeom>
          <a:solidFill>
            <a:schemeClr val="accent2"/>
          </a:solidFill>
          <a:ln w="9525">
            <a:solidFill>
              <a:srgbClr val="3333FF"/>
            </a:solidFill>
            <a:round/>
            <a:headEnd/>
            <a:tailEnd/>
          </a:ln>
        </p:spPr>
        <p:txBody>
          <a:bodyPr wrap="none" anchor="ctr"/>
          <a:lstStyle/>
          <a:p>
            <a:endParaRPr lang="en-US"/>
          </a:p>
        </p:txBody>
      </p:sp>
      <p:sp>
        <p:nvSpPr>
          <p:cNvPr id="23706" name="Text Box 158"/>
          <p:cNvSpPr txBox="1">
            <a:spLocks noChangeArrowheads="1"/>
          </p:cNvSpPr>
          <p:nvPr/>
        </p:nvSpPr>
        <p:spPr bwMode="auto">
          <a:xfrm>
            <a:off x="2063750" y="1674813"/>
            <a:ext cx="1184275" cy="136525"/>
          </a:xfrm>
          <a:prstGeom prst="rect">
            <a:avLst/>
          </a:prstGeom>
          <a:solidFill>
            <a:srgbClr val="99FF99"/>
          </a:solidFill>
          <a:ln w="57150" algn="ctr">
            <a:noFill/>
            <a:miter lim="800000"/>
            <a:headEnd/>
            <a:tailEnd/>
          </a:ln>
        </p:spPr>
        <p:txBody>
          <a:bodyPr lIns="0" tIns="0" rIns="0" bIns="0">
            <a:spAutoFit/>
          </a:bodyPr>
          <a:lstStyle/>
          <a:p>
            <a:pPr algn="ctr">
              <a:spcBef>
                <a:spcPct val="50000"/>
              </a:spcBef>
            </a:pPr>
            <a:r>
              <a:rPr lang="en-US" sz="900" b="1">
                <a:solidFill>
                  <a:schemeClr val="accent1"/>
                </a:solidFill>
                <a:latin typeface="Verdana" pitchFamily="34" charset="0"/>
              </a:rPr>
              <a:t>DAIKHOWA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304800" y="1603375"/>
            <a:ext cx="11874500" cy="6621463"/>
          </a:xfrm>
        </p:spPr>
        <p:txBody>
          <a:bodyPr>
            <a:normAutofit fontScale="92500" lnSpcReduction="20000"/>
          </a:bodyPr>
          <a:lstStyle/>
          <a:p>
            <a:pPr marL="487156" indent="-341009" fontAlgn="auto">
              <a:lnSpc>
                <a:spcPct val="80000"/>
              </a:lnSpc>
              <a:spcBef>
                <a:spcPts val="533"/>
              </a:spcBef>
              <a:spcAft>
                <a:spcPts val="0"/>
              </a:spcAft>
              <a:buFont typeface="Wingdings 3"/>
              <a:buChar char=""/>
              <a:defRPr/>
            </a:pPr>
            <a:endParaRPr lang="en-US" sz="700" dirty="0" smtClean="0"/>
          </a:p>
          <a:p>
            <a:pPr marL="487156" indent="-341009" fontAlgn="auto">
              <a:lnSpc>
                <a:spcPct val="150000"/>
              </a:lnSpc>
              <a:spcBef>
                <a:spcPts val="533"/>
              </a:spcBef>
              <a:spcAft>
                <a:spcPts val="0"/>
              </a:spcAft>
              <a:buFont typeface="Wingdings 3"/>
              <a:buChar char=""/>
              <a:defRPr/>
            </a:pPr>
            <a:r>
              <a:rPr lang="en-US" sz="3200" dirty="0" smtClean="0"/>
              <a:t>A vessel with 3.5m draught (capacity 1500 tons) may ply between </a:t>
            </a:r>
            <a:r>
              <a:rPr lang="en-US" sz="3200" dirty="0" err="1" smtClean="0"/>
              <a:t>Raimangal</a:t>
            </a:r>
            <a:r>
              <a:rPr lang="en-US" sz="3200" dirty="0" smtClean="0"/>
              <a:t> and </a:t>
            </a:r>
            <a:r>
              <a:rPr lang="en-US" sz="3200" dirty="0" err="1" smtClean="0"/>
              <a:t>Narayanganj</a:t>
            </a:r>
            <a:r>
              <a:rPr lang="en-US" sz="3200" dirty="0" smtClean="0"/>
              <a:t>/</a:t>
            </a:r>
            <a:r>
              <a:rPr lang="en-US" sz="3200" dirty="0" err="1" smtClean="0"/>
              <a:t>Ashuganj</a:t>
            </a:r>
            <a:endParaRPr lang="en-US" sz="3200" dirty="0" smtClean="0"/>
          </a:p>
          <a:p>
            <a:pPr marL="487156" indent="-341009" fontAlgn="auto">
              <a:lnSpc>
                <a:spcPct val="150000"/>
              </a:lnSpc>
              <a:spcBef>
                <a:spcPts val="533"/>
              </a:spcBef>
              <a:spcAft>
                <a:spcPts val="0"/>
              </a:spcAft>
              <a:buFont typeface="Wingdings 3"/>
              <a:buChar char=""/>
              <a:defRPr/>
            </a:pPr>
            <a:r>
              <a:rPr lang="en-US" sz="3200" dirty="0" smtClean="0"/>
              <a:t>Navigational problems exist in some spots downstream of </a:t>
            </a:r>
            <a:r>
              <a:rPr lang="en-US" sz="3200" dirty="0" err="1" smtClean="0"/>
              <a:t>Namkhana</a:t>
            </a:r>
            <a:r>
              <a:rPr lang="en-US" sz="3200" dirty="0" smtClean="0"/>
              <a:t> in India as such vessels are to load from Kolkata not more than 700-900 tons.</a:t>
            </a:r>
          </a:p>
          <a:p>
            <a:pPr marL="487156" indent="-341009" fontAlgn="auto">
              <a:lnSpc>
                <a:spcPct val="150000"/>
              </a:lnSpc>
              <a:spcBef>
                <a:spcPts val="533"/>
              </a:spcBef>
              <a:spcAft>
                <a:spcPts val="0"/>
              </a:spcAft>
              <a:buFont typeface="Wingdings 3"/>
              <a:buChar char=""/>
              <a:defRPr/>
            </a:pPr>
            <a:r>
              <a:rPr lang="en-US" sz="3200" dirty="0" smtClean="0"/>
              <a:t>in Bangladesh </a:t>
            </a:r>
            <a:r>
              <a:rPr lang="en-US" sz="3200" dirty="0" err="1" smtClean="0"/>
              <a:t>Ashuganj-Zakiganj</a:t>
            </a:r>
            <a:r>
              <a:rPr lang="en-US" sz="3200" dirty="0" smtClean="0"/>
              <a:t> being a seasonal route is being used only during monsoon (April-October)</a:t>
            </a:r>
          </a:p>
          <a:p>
            <a:pPr marL="487156" indent="-341009" fontAlgn="auto">
              <a:lnSpc>
                <a:spcPct val="150000"/>
              </a:lnSpc>
              <a:spcBef>
                <a:spcPts val="533"/>
              </a:spcBef>
              <a:spcAft>
                <a:spcPts val="0"/>
              </a:spcAft>
              <a:buFont typeface="Wingdings 3"/>
              <a:buChar char=""/>
              <a:defRPr/>
            </a:pPr>
            <a:r>
              <a:rPr lang="en-US" sz="3200" dirty="0" smtClean="0"/>
              <a:t>Due to draught restrictions vessels can not move with more than 1.83m draught (capacity 500-600 tons) in the route between </a:t>
            </a:r>
            <a:r>
              <a:rPr lang="en-US" sz="3200" dirty="0" err="1" smtClean="0"/>
              <a:t>Aricha</a:t>
            </a:r>
            <a:r>
              <a:rPr lang="en-US" sz="3200" dirty="0" smtClean="0"/>
              <a:t> and </a:t>
            </a:r>
            <a:r>
              <a:rPr lang="en-US" sz="3200" dirty="0" err="1" smtClean="0"/>
              <a:t>Daikhawa</a:t>
            </a:r>
            <a:r>
              <a:rPr lang="en-US" sz="3200" dirty="0" smtClean="0"/>
              <a:t> (northern border)</a:t>
            </a:r>
          </a:p>
        </p:txBody>
      </p:sp>
      <p:sp>
        <p:nvSpPr>
          <p:cNvPr id="40962" name="Rectangle 2"/>
          <p:cNvSpPr>
            <a:spLocks noGrp="1" noChangeArrowheads="1"/>
          </p:cNvSpPr>
          <p:nvPr>
            <p:ph type="title"/>
          </p:nvPr>
        </p:nvSpPr>
        <p:spPr>
          <a:xfrm>
            <a:off x="609600" y="228600"/>
            <a:ext cx="11569700" cy="1522413"/>
          </a:xfrm>
        </p:spPr>
        <p:txBody>
          <a:bodyPr>
            <a:normAutofit fontScale="90000"/>
          </a:bodyPr>
          <a:lstStyle/>
          <a:p>
            <a:pPr fontAlgn="auto">
              <a:spcAft>
                <a:spcPts val="0"/>
              </a:spcAft>
              <a:defRPr/>
            </a:pPr>
            <a:r>
              <a:rPr lang="en-US" dirty="0" smtClean="0"/>
              <a:t>Conditions of the Protocol </a:t>
            </a:r>
            <a:r>
              <a:rPr lang="en-US" dirty="0" smtClean="0"/>
              <a:t>Routes </a:t>
            </a: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1141413"/>
            <a:ext cx="10961688" cy="1522412"/>
          </a:xfrm>
        </p:spPr>
        <p:txBody>
          <a:bodyPr>
            <a:normAutofit fontScale="90000"/>
          </a:bodyPr>
          <a:lstStyle/>
          <a:p>
            <a:pPr fontAlgn="auto">
              <a:spcAft>
                <a:spcPts val="0"/>
              </a:spcAft>
              <a:defRPr/>
            </a:pPr>
            <a:r>
              <a:rPr lang="en-US" smtClean="0"/>
              <a:t>Ports of Call </a:t>
            </a:r>
            <a:br>
              <a:rPr lang="en-US" smtClean="0"/>
            </a:br>
            <a:endParaRPr lang="en-US" smtClean="0"/>
          </a:p>
        </p:txBody>
      </p:sp>
      <p:sp>
        <p:nvSpPr>
          <p:cNvPr id="25603" name="Rectangle 3"/>
          <p:cNvSpPr>
            <a:spLocks noGrp="1" noChangeArrowheads="1"/>
          </p:cNvSpPr>
          <p:nvPr>
            <p:ph type="body" sz="half" idx="1"/>
          </p:nvPr>
        </p:nvSpPr>
        <p:spPr>
          <a:xfrm>
            <a:off x="609600" y="2132013"/>
            <a:ext cx="5378450" cy="5988050"/>
          </a:xfrm>
        </p:spPr>
        <p:txBody>
          <a:bodyPr/>
          <a:lstStyle/>
          <a:p>
            <a:pPr>
              <a:buFont typeface="Wingdings" pitchFamily="2" charset="2"/>
              <a:buNone/>
            </a:pPr>
            <a:endParaRPr lang="en-US" sz="2800" smtClean="0"/>
          </a:p>
          <a:p>
            <a:pPr>
              <a:buFont typeface="Wingdings" pitchFamily="2" charset="2"/>
              <a:buNone/>
            </a:pPr>
            <a:endParaRPr lang="en-US" sz="2800" smtClean="0"/>
          </a:p>
        </p:txBody>
      </p:sp>
      <p:graphicFrame>
        <p:nvGraphicFramePr>
          <p:cNvPr id="39963" name="Group 27"/>
          <p:cNvGraphicFramePr>
            <a:graphicFrameLocks noGrp="1"/>
          </p:cNvGraphicFramePr>
          <p:nvPr>
            <p:ph sz="half" idx="2"/>
          </p:nvPr>
        </p:nvGraphicFramePr>
        <p:xfrm>
          <a:off x="1420813" y="2587625"/>
          <a:ext cx="8424862" cy="4414839"/>
        </p:xfrm>
        <a:graphic>
          <a:graphicData uri="http://schemas.openxmlformats.org/drawingml/2006/table">
            <a:tbl>
              <a:tblPr/>
              <a:tblGrid>
                <a:gridCol w="4211637"/>
                <a:gridCol w="4213225"/>
              </a:tblGrid>
              <a:tr h="7366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smtClean="0">
                          <a:ln>
                            <a:noFill/>
                          </a:ln>
                          <a:solidFill>
                            <a:schemeClr val="tx2"/>
                          </a:solidFill>
                          <a:effectLst/>
                          <a:latin typeface="Tahoma" charset="0"/>
                        </a:rPr>
                        <a:t>Bangladesh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smtClean="0">
                          <a:ln>
                            <a:noFill/>
                          </a:ln>
                          <a:solidFill>
                            <a:schemeClr val="tx2"/>
                          </a:solidFill>
                          <a:effectLst/>
                          <a:latin typeface="Tahoma" charset="0"/>
                        </a:rPr>
                        <a:t>India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7350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ahoma" charset="0"/>
                        </a:rPr>
                        <a:t>Narayanganj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ahoma" charset="0"/>
                        </a:rPr>
                        <a:t>Kolkata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6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ahoma" charset="0"/>
                        </a:rPr>
                        <a:t>Khulna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ahoma" charset="0"/>
                        </a:rPr>
                        <a:t>Haldia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50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ahoma" charset="0"/>
                        </a:rPr>
                        <a:t>Mongla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ahoma" charset="0"/>
                        </a:rPr>
                        <a:t>Pandu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6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ahoma" charset="0"/>
                        </a:rPr>
                        <a:t>Sirjganj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ahoma" charset="0"/>
                        </a:rPr>
                        <a:t>Karimganj</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50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ahoma" charset="0"/>
                        </a:rPr>
                        <a:t>Ashuganj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err="1" smtClean="0">
                          <a:ln>
                            <a:noFill/>
                          </a:ln>
                          <a:solidFill>
                            <a:schemeClr val="tx1"/>
                          </a:solidFill>
                          <a:effectLst/>
                          <a:latin typeface="Tahoma" charset="0"/>
                        </a:rPr>
                        <a:t>Silghat</a:t>
                      </a:r>
                      <a:endParaRPr kumimoji="0" lang="en-US" sz="2800" b="0" i="0" u="none" strike="noStrike" cap="none" normalizeH="0" baseline="0" dirty="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r>
              <a:rPr lang="en-US" dirty="0" smtClean="0"/>
              <a:t>Traffic Statistics</a:t>
            </a:r>
            <a:endParaRPr lang="en-US" dirty="0"/>
          </a:p>
        </p:txBody>
      </p:sp>
      <p:graphicFrame>
        <p:nvGraphicFramePr>
          <p:cNvPr id="7" name="Table Placeholder 6"/>
          <p:cNvGraphicFramePr>
            <a:graphicFrameLocks noGrp="1"/>
          </p:cNvGraphicFramePr>
          <p:nvPr>
            <p:ph type="tbl" idx="1"/>
          </p:nvPr>
        </p:nvGraphicFramePr>
        <p:xfrm>
          <a:off x="609600" y="2235200"/>
          <a:ext cx="10960100" cy="5074921"/>
        </p:xfrm>
        <a:graphic>
          <a:graphicData uri="http://schemas.openxmlformats.org/drawingml/2006/table">
            <a:tbl>
              <a:tblPr firstRow="1" bandRow="1">
                <a:tableStyleId>{5C22544A-7EE6-4342-B048-85BDC9FD1C3A}</a:tableStyleId>
              </a:tblPr>
              <a:tblGrid>
                <a:gridCol w="1822450"/>
                <a:gridCol w="4419600"/>
                <a:gridCol w="2590800"/>
                <a:gridCol w="2127250"/>
              </a:tblGrid>
              <a:tr h="1171135">
                <a:tc>
                  <a:txBody>
                    <a:bodyPr/>
                    <a:lstStyle/>
                    <a:p>
                      <a:r>
                        <a:rPr lang="en-US" sz="2400" dirty="0" smtClean="0"/>
                        <a:t>Year</a:t>
                      </a:r>
                      <a:endParaRPr lang="en-US" sz="2400" dirty="0"/>
                    </a:p>
                  </a:txBody>
                  <a:tcPr anchor="ctr"/>
                </a:tc>
                <a:tc>
                  <a:txBody>
                    <a:bodyPr/>
                    <a:lstStyle/>
                    <a:p>
                      <a:r>
                        <a:rPr lang="en-US" sz="2400" dirty="0" smtClean="0"/>
                        <a:t>Cargo of inter-country</a:t>
                      </a:r>
                      <a:r>
                        <a:rPr lang="en-US" sz="2400" baseline="0" dirty="0" smtClean="0"/>
                        <a:t> trade</a:t>
                      </a:r>
                      <a:endParaRPr lang="en-US" sz="2400" dirty="0"/>
                    </a:p>
                  </a:txBody>
                  <a:tcPr anchor="ctr"/>
                </a:tc>
                <a:tc>
                  <a:txBody>
                    <a:bodyPr/>
                    <a:lstStyle/>
                    <a:p>
                      <a:r>
                        <a:rPr lang="en-US" sz="2400" dirty="0" smtClean="0"/>
                        <a:t>In-transit cargo</a:t>
                      </a:r>
                      <a:endParaRPr lang="en-US" sz="2400" dirty="0"/>
                    </a:p>
                  </a:txBody>
                  <a:tcPr anchor="ctr"/>
                </a:tc>
                <a:tc>
                  <a:txBody>
                    <a:bodyPr/>
                    <a:lstStyle/>
                    <a:p>
                      <a:r>
                        <a:rPr lang="en-US" sz="2400" dirty="0" smtClean="0"/>
                        <a:t>Total</a:t>
                      </a:r>
                      <a:endParaRPr lang="en-US" sz="2400" dirty="0"/>
                    </a:p>
                  </a:txBody>
                  <a:tcPr anchor="ctr"/>
                </a:tc>
              </a:tr>
              <a:tr h="650631">
                <a:tc>
                  <a:txBody>
                    <a:bodyPr/>
                    <a:lstStyle/>
                    <a:p>
                      <a:r>
                        <a:rPr lang="en-US" sz="2400" dirty="0" smtClean="0"/>
                        <a:t>2006-07</a:t>
                      </a:r>
                      <a:endParaRPr lang="en-US" sz="2400" dirty="0"/>
                    </a:p>
                  </a:txBody>
                  <a:tcPr anchor="ctr"/>
                </a:tc>
                <a:tc>
                  <a:txBody>
                    <a:bodyPr/>
                    <a:lstStyle/>
                    <a:p>
                      <a:pPr algn="r"/>
                      <a:r>
                        <a:rPr lang="en-US" sz="2400" dirty="0" smtClean="0"/>
                        <a:t>881,011</a:t>
                      </a:r>
                      <a:endParaRPr lang="en-US" sz="2400" dirty="0"/>
                    </a:p>
                  </a:txBody>
                  <a:tcPr anchor="ctr"/>
                </a:tc>
                <a:tc>
                  <a:txBody>
                    <a:bodyPr/>
                    <a:lstStyle/>
                    <a:p>
                      <a:pPr algn="r"/>
                      <a:r>
                        <a:rPr lang="en-US" sz="2400" dirty="0" smtClean="0"/>
                        <a:t>12,557</a:t>
                      </a:r>
                      <a:endParaRPr lang="en-US" sz="2400" dirty="0"/>
                    </a:p>
                  </a:txBody>
                  <a:tcPr anchor="ctr"/>
                </a:tc>
                <a:tc>
                  <a:txBody>
                    <a:bodyPr/>
                    <a:lstStyle/>
                    <a:p>
                      <a:pPr algn="r"/>
                      <a:r>
                        <a:rPr lang="en-US" sz="2400" dirty="0" smtClean="0"/>
                        <a:t>893,568</a:t>
                      </a:r>
                      <a:endParaRPr lang="en-US" sz="2400" dirty="0"/>
                    </a:p>
                  </a:txBody>
                  <a:tcPr anchor="ctr"/>
                </a:tc>
              </a:tr>
              <a:tr h="650631">
                <a:tc>
                  <a:txBody>
                    <a:bodyPr/>
                    <a:lstStyle/>
                    <a:p>
                      <a:r>
                        <a:rPr lang="en-US" sz="2400" dirty="0" smtClean="0"/>
                        <a:t>2007-08</a:t>
                      </a:r>
                      <a:endParaRPr lang="en-US" sz="2400" dirty="0"/>
                    </a:p>
                  </a:txBody>
                  <a:tcPr anchor="ctr"/>
                </a:tc>
                <a:tc>
                  <a:txBody>
                    <a:bodyPr/>
                    <a:lstStyle/>
                    <a:p>
                      <a:pPr algn="r"/>
                      <a:r>
                        <a:rPr lang="en-US" sz="2400" dirty="0" smtClean="0"/>
                        <a:t>996,245</a:t>
                      </a:r>
                      <a:endParaRPr lang="en-US" sz="2400" dirty="0"/>
                    </a:p>
                  </a:txBody>
                  <a:tcPr anchor="ctr"/>
                </a:tc>
                <a:tc>
                  <a:txBody>
                    <a:bodyPr/>
                    <a:lstStyle/>
                    <a:p>
                      <a:pPr algn="r"/>
                      <a:r>
                        <a:rPr lang="en-US" sz="2400" dirty="0" smtClean="0"/>
                        <a:t>8,230</a:t>
                      </a:r>
                      <a:endParaRPr lang="en-US" sz="2400" dirty="0"/>
                    </a:p>
                  </a:txBody>
                  <a:tcPr anchor="ctr"/>
                </a:tc>
                <a:tc>
                  <a:txBody>
                    <a:bodyPr/>
                    <a:lstStyle/>
                    <a:p>
                      <a:pPr algn="r"/>
                      <a:r>
                        <a:rPr lang="en-US" sz="2400" dirty="0" smtClean="0"/>
                        <a:t>1,004,475</a:t>
                      </a:r>
                      <a:endParaRPr lang="en-US" sz="2400" dirty="0"/>
                    </a:p>
                  </a:txBody>
                  <a:tcPr anchor="ctr"/>
                </a:tc>
              </a:tr>
              <a:tr h="650631">
                <a:tc>
                  <a:txBody>
                    <a:bodyPr/>
                    <a:lstStyle/>
                    <a:p>
                      <a:r>
                        <a:rPr lang="en-US" sz="2400" dirty="0" smtClean="0"/>
                        <a:t>2008-09</a:t>
                      </a:r>
                      <a:endParaRPr lang="en-US" sz="2400" dirty="0"/>
                    </a:p>
                  </a:txBody>
                  <a:tcPr anchor="ctr"/>
                </a:tc>
                <a:tc>
                  <a:txBody>
                    <a:bodyPr/>
                    <a:lstStyle/>
                    <a:p>
                      <a:pPr algn="r"/>
                      <a:r>
                        <a:rPr lang="en-US" sz="2400" dirty="0" smtClean="0"/>
                        <a:t>945,422</a:t>
                      </a:r>
                      <a:endParaRPr lang="en-US" sz="2400" dirty="0"/>
                    </a:p>
                  </a:txBody>
                  <a:tcPr anchor="ctr"/>
                </a:tc>
                <a:tc>
                  <a:txBody>
                    <a:bodyPr/>
                    <a:lstStyle/>
                    <a:p>
                      <a:pPr algn="r"/>
                      <a:r>
                        <a:rPr lang="en-US" sz="2400" dirty="0" smtClean="0"/>
                        <a:t>14,628</a:t>
                      </a:r>
                      <a:endParaRPr lang="en-US" sz="2400" dirty="0"/>
                    </a:p>
                  </a:txBody>
                  <a:tcPr anchor="ctr"/>
                </a:tc>
                <a:tc>
                  <a:txBody>
                    <a:bodyPr/>
                    <a:lstStyle/>
                    <a:p>
                      <a:pPr algn="r"/>
                      <a:r>
                        <a:rPr lang="en-US" sz="2400" dirty="0" smtClean="0"/>
                        <a:t>960,050</a:t>
                      </a:r>
                      <a:endParaRPr lang="en-US" sz="2400" dirty="0"/>
                    </a:p>
                  </a:txBody>
                  <a:tcPr anchor="ctr"/>
                </a:tc>
              </a:tr>
              <a:tr h="650631">
                <a:tc>
                  <a:txBody>
                    <a:bodyPr/>
                    <a:lstStyle/>
                    <a:p>
                      <a:r>
                        <a:rPr lang="en-US" sz="2400" dirty="0" smtClean="0"/>
                        <a:t>2009-10</a:t>
                      </a:r>
                      <a:endParaRPr lang="en-US" sz="2400" dirty="0"/>
                    </a:p>
                  </a:txBody>
                  <a:tcPr anchor="ctr"/>
                </a:tc>
                <a:tc>
                  <a:txBody>
                    <a:bodyPr/>
                    <a:lstStyle/>
                    <a:p>
                      <a:pPr algn="r"/>
                      <a:r>
                        <a:rPr lang="en-US" sz="2400" dirty="0" smtClean="0"/>
                        <a:t>1,278,636</a:t>
                      </a:r>
                      <a:endParaRPr lang="en-US" sz="2400" dirty="0"/>
                    </a:p>
                  </a:txBody>
                  <a:tcPr anchor="ctr"/>
                </a:tc>
                <a:tc>
                  <a:txBody>
                    <a:bodyPr/>
                    <a:lstStyle/>
                    <a:p>
                      <a:pPr algn="r"/>
                      <a:r>
                        <a:rPr lang="en-US" sz="2400" dirty="0" smtClean="0"/>
                        <a:t>4,474</a:t>
                      </a:r>
                      <a:endParaRPr lang="en-US" sz="2400" dirty="0"/>
                    </a:p>
                  </a:txBody>
                  <a:tcPr anchor="ctr"/>
                </a:tc>
                <a:tc>
                  <a:txBody>
                    <a:bodyPr/>
                    <a:lstStyle/>
                    <a:p>
                      <a:pPr algn="r"/>
                      <a:r>
                        <a:rPr lang="en-US" sz="2400" dirty="0" smtClean="0"/>
                        <a:t>1,283,110</a:t>
                      </a:r>
                      <a:endParaRPr lang="en-US" sz="2400" dirty="0"/>
                    </a:p>
                  </a:txBody>
                  <a:tcPr anchor="ctr"/>
                </a:tc>
              </a:tr>
              <a:tr h="650631">
                <a:tc>
                  <a:txBody>
                    <a:bodyPr/>
                    <a:lstStyle/>
                    <a:p>
                      <a:r>
                        <a:rPr lang="en-US" sz="2400" dirty="0" smtClean="0"/>
                        <a:t>2010-11</a:t>
                      </a:r>
                      <a:endParaRPr lang="en-US" sz="2400" dirty="0"/>
                    </a:p>
                  </a:txBody>
                  <a:tcPr anchor="ctr"/>
                </a:tc>
                <a:tc>
                  <a:txBody>
                    <a:bodyPr/>
                    <a:lstStyle/>
                    <a:p>
                      <a:pPr algn="r"/>
                      <a:r>
                        <a:rPr lang="en-US" sz="2400" dirty="0" smtClean="0"/>
                        <a:t>1,429,633</a:t>
                      </a:r>
                      <a:endParaRPr lang="en-US" sz="2400" dirty="0"/>
                    </a:p>
                  </a:txBody>
                  <a:tcPr anchor="ctr"/>
                </a:tc>
                <a:tc>
                  <a:txBody>
                    <a:bodyPr/>
                    <a:lstStyle/>
                    <a:p>
                      <a:pPr algn="r"/>
                      <a:r>
                        <a:rPr lang="en-US" sz="2400" dirty="0" smtClean="0"/>
                        <a:t>7,888</a:t>
                      </a:r>
                      <a:endParaRPr lang="en-US" sz="2400" dirty="0"/>
                    </a:p>
                  </a:txBody>
                  <a:tcPr anchor="ctr"/>
                </a:tc>
                <a:tc>
                  <a:txBody>
                    <a:bodyPr/>
                    <a:lstStyle/>
                    <a:p>
                      <a:pPr algn="r"/>
                      <a:r>
                        <a:rPr lang="en-US" sz="2400" dirty="0" smtClean="0"/>
                        <a:t>1,437,521</a:t>
                      </a:r>
                      <a:endParaRPr lang="en-US" sz="2400" dirty="0"/>
                    </a:p>
                  </a:txBody>
                  <a:tcPr anchor="ctr"/>
                </a:tc>
              </a:tr>
              <a:tr h="650631">
                <a:tc>
                  <a:txBody>
                    <a:bodyPr/>
                    <a:lstStyle/>
                    <a:p>
                      <a:r>
                        <a:rPr lang="en-US" sz="2400" dirty="0" smtClean="0"/>
                        <a:t>2011-12</a:t>
                      </a:r>
                      <a:endParaRPr lang="en-US" sz="2400" dirty="0"/>
                    </a:p>
                  </a:txBody>
                  <a:tcPr anchor="ctr"/>
                </a:tc>
                <a:tc>
                  <a:txBody>
                    <a:bodyPr/>
                    <a:lstStyle/>
                    <a:p>
                      <a:pPr algn="r"/>
                      <a:r>
                        <a:rPr lang="en-US" sz="2400" dirty="0" smtClean="0"/>
                        <a:t>1,482,307</a:t>
                      </a:r>
                      <a:endParaRPr lang="en-US" sz="2400" dirty="0"/>
                    </a:p>
                  </a:txBody>
                  <a:tcPr anchor="ctr"/>
                </a:tc>
                <a:tc>
                  <a:txBody>
                    <a:bodyPr/>
                    <a:lstStyle/>
                    <a:p>
                      <a:pPr algn="r"/>
                      <a:r>
                        <a:rPr lang="en-US" sz="2400" dirty="0" smtClean="0"/>
                        <a:t>2,695</a:t>
                      </a:r>
                      <a:endParaRPr lang="en-US" sz="2400" dirty="0"/>
                    </a:p>
                  </a:txBody>
                  <a:tcPr anchor="ctr"/>
                </a:tc>
                <a:tc>
                  <a:txBody>
                    <a:bodyPr/>
                    <a:lstStyle/>
                    <a:p>
                      <a:pPr algn="r"/>
                      <a:r>
                        <a:rPr lang="en-US" sz="2400" dirty="0" smtClean="0"/>
                        <a:t>1,485,002</a:t>
                      </a:r>
                      <a:endParaRPr lang="en-US" sz="2400" dirty="0"/>
                    </a:p>
                  </a:txBody>
                  <a:tcPr anchor="ct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711200" y="2055813"/>
            <a:ext cx="10960100" cy="6089650"/>
          </a:xfrm>
        </p:spPr>
        <p:txBody>
          <a:bodyPr/>
          <a:lstStyle/>
          <a:p>
            <a:endParaRPr lang="en-US" dirty="0" smtClean="0"/>
          </a:p>
          <a:p>
            <a:r>
              <a:rPr lang="en-US" dirty="0" smtClean="0"/>
              <a:t>No </a:t>
            </a:r>
            <a:r>
              <a:rPr lang="en-US" dirty="0" smtClean="0"/>
              <a:t>data or information regarding the conditions of the river</a:t>
            </a:r>
          </a:p>
          <a:p>
            <a:r>
              <a:rPr lang="en-US" dirty="0" smtClean="0"/>
              <a:t>No </a:t>
            </a:r>
            <a:r>
              <a:rPr lang="en-US" dirty="0" smtClean="0"/>
              <a:t>data or information regarding traffic flow and future projection</a:t>
            </a:r>
          </a:p>
          <a:p>
            <a:r>
              <a:rPr lang="en-US" dirty="0" smtClean="0"/>
              <a:t>Lack </a:t>
            </a:r>
            <a:r>
              <a:rPr lang="en-US" dirty="0" smtClean="0"/>
              <a:t>of efficiency of the vessel</a:t>
            </a:r>
          </a:p>
          <a:p>
            <a:r>
              <a:rPr lang="en-US" dirty="0" smtClean="0"/>
              <a:t>Lack </a:t>
            </a:r>
            <a:r>
              <a:rPr lang="en-US" dirty="0" smtClean="0"/>
              <a:t>of efficiency of the crew</a:t>
            </a:r>
          </a:p>
          <a:p>
            <a:r>
              <a:rPr lang="en-US" dirty="0" smtClean="0"/>
              <a:t>Primitive </a:t>
            </a:r>
            <a:r>
              <a:rPr lang="en-US" dirty="0" smtClean="0"/>
              <a:t>loading/unloading  </a:t>
            </a:r>
          </a:p>
        </p:txBody>
      </p:sp>
      <p:sp>
        <p:nvSpPr>
          <p:cNvPr id="43010" name="Rectangle 2"/>
          <p:cNvSpPr>
            <a:spLocks noGrp="1" noChangeArrowheads="1"/>
          </p:cNvSpPr>
          <p:nvPr>
            <p:ph type="title"/>
          </p:nvPr>
        </p:nvSpPr>
        <p:spPr>
          <a:xfrm>
            <a:off x="608965" y="365802"/>
            <a:ext cx="10961370" cy="1522413"/>
          </a:xfrm>
        </p:spPr>
        <p:txBody>
          <a:bodyPr>
            <a:normAutofit fontScale="90000"/>
          </a:bodyPr>
          <a:lstStyle/>
          <a:p>
            <a:pPr fontAlgn="auto">
              <a:spcAft>
                <a:spcPts val="0"/>
              </a:spcAft>
              <a:defRPr/>
            </a:pPr>
            <a:r>
              <a:rPr lang="en-US" smtClean="0"/>
              <a:t>Current poor state of knowledge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p:txBody>
          <a:bodyPr anchor="ctr"/>
          <a:lstStyle/>
          <a:p>
            <a:r>
              <a:rPr lang="en-US" dirty="0" smtClean="0"/>
              <a:t>Modal option</a:t>
            </a:r>
          </a:p>
          <a:p>
            <a:endParaRPr lang="en-US" dirty="0" smtClean="0"/>
          </a:p>
          <a:p>
            <a:r>
              <a:rPr lang="en-US" dirty="0" smtClean="0"/>
              <a:t>Regulatory framework</a:t>
            </a:r>
          </a:p>
          <a:p>
            <a:endParaRPr lang="en-US" dirty="0" smtClean="0"/>
          </a:p>
          <a:p>
            <a:r>
              <a:rPr lang="en-US" dirty="0" smtClean="0"/>
              <a:t>Physical facilities</a:t>
            </a:r>
          </a:p>
        </p:txBody>
      </p:sp>
      <p:sp>
        <p:nvSpPr>
          <p:cNvPr id="2" name="Title 1"/>
          <p:cNvSpPr>
            <a:spLocks noGrp="1"/>
          </p:cNvSpPr>
          <p:nvPr>
            <p:ph type="title"/>
          </p:nvPr>
        </p:nvSpPr>
        <p:spPr>
          <a:xfrm>
            <a:off x="608965" y="365802"/>
            <a:ext cx="10961370" cy="1522413"/>
          </a:xfrm>
        </p:spPr>
        <p:txBody>
          <a:bodyPr/>
          <a:lstStyle/>
          <a:p>
            <a:pPr fontAlgn="auto">
              <a:spcAft>
                <a:spcPts val="0"/>
              </a:spcAft>
              <a:defRPr/>
            </a:pPr>
            <a:r>
              <a:rPr lang="en-US" dirty="0" smtClean="0"/>
              <a:t>Impediments for Development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p:txBody>
          <a:bodyPr/>
          <a:lstStyle/>
          <a:p>
            <a:pPr marL="123825" indent="-4763">
              <a:buFont typeface="Wingdings" pitchFamily="2" charset="2"/>
              <a:buNone/>
              <a:tabLst>
                <a:tab pos="119063" algn="l"/>
              </a:tabLst>
            </a:pPr>
            <a:r>
              <a:rPr lang="en-US" smtClean="0"/>
              <a:t>Provision for “Ports of Call” limits the scope and restricts facilitation of trade contrary to the situation prevailing in the road sector</a:t>
            </a:r>
          </a:p>
          <a:p>
            <a:pPr marL="123825" indent="-4763">
              <a:buFont typeface="Wingdings" pitchFamily="2" charset="2"/>
              <a:buNone/>
              <a:tabLst>
                <a:tab pos="119063" algn="l"/>
              </a:tabLst>
            </a:pPr>
            <a:endParaRPr lang="en-US" smtClean="0"/>
          </a:p>
          <a:p>
            <a:pPr marL="123825" indent="-4763">
              <a:buFont typeface="Wingdings" pitchFamily="2" charset="2"/>
              <a:buNone/>
              <a:tabLst>
                <a:tab pos="119063" algn="l"/>
              </a:tabLst>
            </a:pPr>
            <a:r>
              <a:rPr lang="en-US" smtClean="0"/>
              <a:t>No mandatory provision for night navigation facilities increases transportation time and cost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lstStyle/>
          <a:p>
            <a:pPr>
              <a:buFont typeface="Wingdings 3" pitchFamily="18" charset="2"/>
              <a:buNone/>
            </a:pPr>
            <a:r>
              <a:rPr lang="en-US" sz="4000" u="sng" smtClean="0"/>
              <a:t>Presentation Outline</a:t>
            </a:r>
          </a:p>
          <a:p>
            <a:pPr>
              <a:buFont typeface="Wingdings 3" pitchFamily="18" charset="2"/>
              <a:buNone/>
            </a:pPr>
            <a:endParaRPr lang="en-US" smtClean="0"/>
          </a:p>
          <a:p>
            <a:r>
              <a:rPr lang="en-US" sz="3200" smtClean="0"/>
              <a:t>Current state of inland navigation in BD</a:t>
            </a:r>
          </a:p>
          <a:p>
            <a:r>
              <a:rPr lang="en-US" sz="3200" smtClean="0"/>
              <a:t>Current state of PIWTT</a:t>
            </a:r>
          </a:p>
          <a:p>
            <a:r>
              <a:rPr lang="en-US" sz="3200" smtClean="0"/>
              <a:t>Current state of Cooperation</a:t>
            </a:r>
          </a:p>
          <a:p>
            <a:r>
              <a:rPr lang="en-US" sz="3200" smtClean="0"/>
              <a:t>Consequences of non-cooperation</a:t>
            </a:r>
          </a:p>
          <a:p>
            <a:r>
              <a:rPr lang="en-US" sz="3200" smtClean="0"/>
              <a:t>What is to be done</a:t>
            </a:r>
          </a:p>
          <a:p>
            <a:r>
              <a:rPr lang="en-US" sz="3200" smtClean="0"/>
              <a:t>Concluding remarks</a:t>
            </a:r>
          </a:p>
        </p:txBody>
      </p:sp>
      <p:sp>
        <p:nvSpPr>
          <p:cNvPr id="3" name="Title 2"/>
          <p:cNvSpPr>
            <a:spLocks noGrp="1"/>
          </p:cNvSpPr>
          <p:nvPr>
            <p:ph type="title"/>
          </p:nvPr>
        </p:nvSpPr>
        <p:spPr>
          <a:xfrm>
            <a:off x="608965" y="365802"/>
            <a:ext cx="10961370" cy="1522413"/>
          </a:xfrm>
        </p:spPr>
        <p:txBody>
          <a:bodyPr/>
          <a:lstStyle/>
          <a:p>
            <a:pPr fontAlgn="auto">
              <a:spcAft>
                <a:spcPts val="0"/>
              </a:spcAft>
              <a:defRPr/>
            </a:pPr>
            <a:r>
              <a:rPr lang="en-US" dirty="0" smtClean="0"/>
              <a:t>Related Issues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487156" indent="-341009" fontAlgn="auto">
              <a:lnSpc>
                <a:spcPct val="150000"/>
              </a:lnSpc>
              <a:spcBef>
                <a:spcPts val="533"/>
              </a:spcBef>
              <a:spcAft>
                <a:spcPts val="0"/>
              </a:spcAft>
              <a:buFont typeface="Wingdings 3"/>
              <a:buChar char=""/>
              <a:defRPr/>
            </a:pPr>
            <a:r>
              <a:rPr lang="en-US" sz="3200" dirty="0" smtClean="0"/>
              <a:t>Infrastructure gap</a:t>
            </a:r>
          </a:p>
          <a:p>
            <a:pPr marL="487156" indent="-341009" fontAlgn="auto">
              <a:lnSpc>
                <a:spcPct val="150000"/>
              </a:lnSpc>
              <a:spcBef>
                <a:spcPts val="533"/>
              </a:spcBef>
              <a:spcAft>
                <a:spcPts val="0"/>
              </a:spcAft>
              <a:buFont typeface="Wingdings 3"/>
              <a:buChar char=""/>
              <a:defRPr/>
            </a:pPr>
            <a:r>
              <a:rPr lang="en-US" sz="3200" dirty="0" smtClean="0"/>
              <a:t>No provision for tourism</a:t>
            </a:r>
          </a:p>
          <a:p>
            <a:pPr marL="487156" indent="-341009" fontAlgn="auto">
              <a:lnSpc>
                <a:spcPct val="150000"/>
              </a:lnSpc>
              <a:spcBef>
                <a:spcPts val="533"/>
              </a:spcBef>
              <a:spcAft>
                <a:spcPts val="0"/>
              </a:spcAft>
              <a:buFont typeface="Wingdings 3"/>
              <a:buChar char=""/>
              <a:defRPr/>
            </a:pPr>
            <a:r>
              <a:rPr lang="en-US" sz="3200" dirty="0" smtClean="0"/>
              <a:t>High waiting time</a:t>
            </a:r>
          </a:p>
          <a:p>
            <a:pPr marL="487156" indent="-341009" fontAlgn="auto">
              <a:lnSpc>
                <a:spcPct val="150000"/>
              </a:lnSpc>
              <a:spcBef>
                <a:spcPts val="533"/>
              </a:spcBef>
              <a:spcAft>
                <a:spcPts val="0"/>
              </a:spcAft>
              <a:buFont typeface="Wingdings 3"/>
              <a:buChar char=""/>
              <a:defRPr/>
            </a:pPr>
            <a:r>
              <a:rPr lang="en-US" sz="3200" dirty="0" smtClean="0"/>
              <a:t>Container traffic is yet to take place</a:t>
            </a:r>
          </a:p>
          <a:p>
            <a:pPr marL="487156" indent="-341009" fontAlgn="auto">
              <a:lnSpc>
                <a:spcPct val="150000"/>
              </a:lnSpc>
              <a:spcBef>
                <a:spcPts val="533"/>
              </a:spcBef>
              <a:spcAft>
                <a:spcPts val="0"/>
              </a:spcAft>
              <a:buFont typeface="Wingdings 3"/>
              <a:buChar char=""/>
              <a:defRPr/>
            </a:pPr>
            <a:r>
              <a:rPr lang="en-US" sz="3200" dirty="0" smtClean="0"/>
              <a:t>Customs service is not friendly</a:t>
            </a:r>
          </a:p>
          <a:p>
            <a:pPr marL="487156" indent="-341009" fontAlgn="auto">
              <a:lnSpc>
                <a:spcPct val="150000"/>
              </a:lnSpc>
              <a:spcBef>
                <a:spcPts val="533"/>
              </a:spcBef>
              <a:spcAft>
                <a:spcPts val="0"/>
              </a:spcAft>
              <a:buFont typeface="Wingdings 3"/>
              <a:buChar char=""/>
              <a:defRPr/>
            </a:pPr>
            <a:r>
              <a:rPr lang="en-US" sz="3200" dirty="0" smtClean="0"/>
              <a:t>Existing provisions do not allow convenient movement</a:t>
            </a:r>
          </a:p>
          <a:p>
            <a:pPr marL="487156" indent="-341009" fontAlgn="auto">
              <a:lnSpc>
                <a:spcPct val="150000"/>
              </a:lnSpc>
              <a:spcBef>
                <a:spcPts val="533"/>
              </a:spcBef>
              <a:spcAft>
                <a:spcPts val="0"/>
              </a:spcAft>
              <a:buFont typeface="Wingdings 3"/>
              <a:buChar char=""/>
              <a:defRPr/>
            </a:pPr>
            <a:r>
              <a:rPr lang="en-US" sz="3200" dirty="0" smtClean="0"/>
              <a:t>Conditions of fairway restrict utilization of capacity</a:t>
            </a:r>
          </a:p>
          <a:p>
            <a:pPr marL="487156" indent="-341009" fontAlgn="auto">
              <a:lnSpc>
                <a:spcPct val="150000"/>
              </a:lnSpc>
              <a:spcBef>
                <a:spcPts val="533"/>
              </a:spcBef>
              <a:spcAft>
                <a:spcPts val="0"/>
              </a:spcAft>
              <a:buFont typeface="Wingdings 3"/>
              <a:buChar char=""/>
              <a:defRPr/>
            </a:pPr>
            <a:r>
              <a:rPr lang="en-US" sz="3200" dirty="0" smtClean="0"/>
              <a:t>Transshipment is yet to take place</a:t>
            </a:r>
            <a:endParaRPr lang="en-US" sz="3200" dirty="0"/>
          </a:p>
        </p:txBody>
      </p:sp>
      <p:sp>
        <p:nvSpPr>
          <p:cNvPr id="3" name="Title 2"/>
          <p:cNvSpPr>
            <a:spLocks noGrp="1"/>
          </p:cNvSpPr>
          <p:nvPr>
            <p:ph type="title"/>
          </p:nvPr>
        </p:nvSpPr>
        <p:spPr>
          <a:xfrm>
            <a:off x="608965" y="365802"/>
            <a:ext cx="10961370" cy="1522413"/>
          </a:xfrm>
        </p:spPr>
        <p:txBody>
          <a:bodyPr>
            <a:normAutofit fontScale="90000"/>
          </a:bodyPr>
          <a:lstStyle/>
          <a:p>
            <a:pPr fontAlgn="auto">
              <a:spcAft>
                <a:spcPts val="0"/>
              </a:spcAft>
              <a:defRPr/>
            </a:pPr>
            <a:r>
              <a:rPr lang="en-US" dirty="0" smtClean="0"/>
              <a:t>Current State of IWT Cooperation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p:txBody>
          <a:bodyPr/>
          <a:lstStyle/>
          <a:p>
            <a:r>
              <a:rPr lang="en-US" dirty="0" smtClean="0"/>
              <a:t>Unhealthy market dependant only on “fly ash”</a:t>
            </a:r>
          </a:p>
          <a:p>
            <a:r>
              <a:rPr lang="en-US" dirty="0" smtClean="0"/>
              <a:t>Assam tea and other goods travel through Chicken neck. But </a:t>
            </a:r>
            <a:r>
              <a:rPr lang="en-US" dirty="0" err="1" smtClean="0"/>
              <a:t>Ashuganj</a:t>
            </a:r>
            <a:r>
              <a:rPr lang="en-US" dirty="0" smtClean="0"/>
              <a:t> may save 50% of time and cost</a:t>
            </a:r>
          </a:p>
          <a:p>
            <a:r>
              <a:rPr lang="en-US" dirty="0" smtClean="0"/>
              <a:t>High travel time creates lack of confidence</a:t>
            </a:r>
          </a:p>
          <a:p>
            <a:r>
              <a:rPr lang="en-US" dirty="0" smtClean="0"/>
              <a:t>Cooperation area is limited only in carriage of cargo</a:t>
            </a:r>
          </a:p>
          <a:p>
            <a:r>
              <a:rPr lang="en-US" dirty="0" smtClean="0"/>
              <a:t>Less use of rivers more cost to nations</a:t>
            </a:r>
          </a:p>
        </p:txBody>
      </p:sp>
      <p:sp>
        <p:nvSpPr>
          <p:cNvPr id="3" name="Title 2"/>
          <p:cNvSpPr>
            <a:spLocks noGrp="1"/>
          </p:cNvSpPr>
          <p:nvPr>
            <p:ph type="title"/>
          </p:nvPr>
        </p:nvSpPr>
        <p:spPr>
          <a:xfrm>
            <a:off x="608965" y="365802"/>
            <a:ext cx="10961370" cy="1522413"/>
          </a:xfrm>
        </p:spPr>
        <p:txBody>
          <a:bodyPr>
            <a:normAutofit fontScale="90000"/>
          </a:bodyPr>
          <a:lstStyle/>
          <a:p>
            <a:pPr fontAlgn="auto">
              <a:spcAft>
                <a:spcPts val="0"/>
              </a:spcAft>
              <a:defRPr/>
            </a:pPr>
            <a:r>
              <a:rPr lang="en-US" dirty="0" smtClean="0"/>
              <a:t>Consequence of Non-Cooperation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487156" indent="-341009" fontAlgn="auto">
              <a:spcBef>
                <a:spcPts val="533"/>
              </a:spcBef>
              <a:spcAft>
                <a:spcPts val="0"/>
              </a:spcAft>
              <a:buFont typeface="Wingdings 3"/>
              <a:buChar char=""/>
              <a:defRPr/>
            </a:pPr>
            <a:r>
              <a:rPr lang="en-US" dirty="0" smtClean="0"/>
              <a:t>BD needs to change its perspective on </a:t>
            </a:r>
            <a:r>
              <a:rPr lang="en-US" smtClean="0"/>
              <a:t>issues  </a:t>
            </a:r>
            <a:r>
              <a:rPr lang="en-US" dirty="0" smtClean="0"/>
              <a:t>of transport connectivity. Problems should be viewed from the opportunities to improve connectivity and widening opportunity</a:t>
            </a:r>
          </a:p>
          <a:p>
            <a:pPr marL="487156" indent="-341009" fontAlgn="auto">
              <a:spcBef>
                <a:spcPts val="533"/>
              </a:spcBef>
              <a:spcAft>
                <a:spcPts val="0"/>
              </a:spcAft>
              <a:buFont typeface="Wingdings 3"/>
              <a:buChar char=""/>
              <a:defRPr/>
            </a:pPr>
            <a:r>
              <a:rPr lang="en-US" dirty="0" smtClean="0"/>
              <a:t>RMG and manpower export earnings provide BD’s largest net FE earning. BD should aim to become major exporter of transport services to India. This would greatly help to reduce large and growing trade gap.</a:t>
            </a:r>
          </a:p>
          <a:p>
            <a:pPr marL="487156" indent="-341009" fontAlgn="auto">
              <a:spcBef>
                <a:spcPts val="533"/>
              </a:spcBef>
              <a:spcAft>
                <a:spcPts val="0"/>
              </a:spcAft>
              <a:buFont typeface="Wingdings 3"/>
              <a:buChar char=""/>
              <a:defRPr/>
            </a:pPr>
            <a:r>
              <a:rPr lang="en-US" dirty="0" smtClean="0"/>
              <a:t>BD should view the issues for the opportunities it provides to enhance and diverse its export capacity to India and structurally transform its economy.</a:t>
            </a:r>
          </a:p>
          <a:p>
            <a:pPr marL="487156" indent="-341009" fontAlgn="auto">
              <a:spcBef>
                <a:spcPts val="533"/>
              </a:spcBef>
              <a:spcAft>
                <a:spcPts val="0"/>
              </a:spcAft>
              <a:buFont typeface="Wingdings 3"/>
              <a:buChar char=""/>
              <a:defRPr/>
            </a:pPr>
            <a:r>
              <a:rPr lang="en-US" dirty="0" smtClean="0"/>
              <a:t>BD should view its territory as a productive asset to connect the NE to mainland India</a:t>
            </a:r>
          </a:p>
          <a:p>
            <a:pPr marL="487156" indent="-341009" fontAlgn="auto">
              <a:spcBef>
                <a:spcPts val="533"/>
              </a:spcBef>
              <a:spcAft>
                <a:spcPts val="0"/>
              </a:spcAft>
              <a:buFont typeface="Wingdings 3"/>
              <a:buChar char=""/>
              <a:defRPr/>
            </a:pPr>
            <a:r>
              <a:rPr lang="en-US" dirty="0" smtClean="0"/>
              <a:t>Economic power house; India, should come forward for assistance for a mutually beneficial arrangement</a:t>
            </a:r>
            <a:endParaRPr lang="en-US" dirty="0"/>
          </a:p>
        </p:txBody>
      </p:sp>
      <p:sp>
        <p:nvSpPr>
          <p:cNvPr id="3" name="Title 2"/>
          <p:cNvSpPr>
            <a:spLocks noGrp="1"/>
          </p:cNvSpPr>
          <p:nvPr>
            <p:ph type="title"/>
          </p:nvPr>
        </p:nvSpPr>
        <p:spPr>
          <a:xfrm>
            <a:off x="608965" y="365802"/>
            <a:ext cx="10961370" cy="1522413"/>
          </a:xfrm>
        </p:spPr>
        <p:txBody>
          <a:bodyPr/>
          <a:lstStyle/>
          <a:p>
            <a:pPr fontAlgn="auto">
              <a:spcAft>
                <a:spcPts val="0"/>
              </a:spcAft>
              <a:defRPr/>
            </a:pPr>
            <a:r>
              <a:rPr lang="en-US" dirty="0" smtClean="0"/>
              <a:t>What is to be Done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p:txBody>
          <a:bodyPr/>
          <a:lstStyle/>
          <a:p>
            <a:r>
              <a:rPr lang="en-US" sz="3200" smtClean="0"/>
              <a:t>BD should use its sector to develop a major export through “trading in service” as it “trades in commodities”. BD should see itself as an exporter of transport services to the region</a:t>
            </a:r>
          </a:p>
          <a:p>
            <a:r>
              <a:rPr lang="en-US" sz="3200" smtClean="0"/>
              <a:t>Due to geographical location, BD could become a transport hub</a:t>
            </a:r>
          </a:p>
          <a:p>
            <a:r>
              <a:rPr lang="en-US" sz="3200" smtClean="0"/>
              <a:t>Opening up access through Chittagong Port could provide incentive to exploit resources in the NE for mutual benefit</a:t>
            </a:r>
          </a:p>
          <a:p>
            <a:r>
              <a:rPr lang="en-US" sz="3200" smtClean="0"/>
              <a:t>Trade in services may include rail, road, IWT and port services</a:t>
            </a:r>
          </a:p>
        </p:txBody>
      </p:sp>
      <p:sp>
        <p:nvSpPr>
          <p:cNvPr id="3" name="Title 2"/>
          <p:cNvSpPr>
            <a:spLocks noGrp="1"/>
          </p:cNvSpPr>
          <p:nvPr>
            <p:ph type="title"/>
          </p:nvPr>
        </p:nvSpPr>
        <p:spPr>
          <a:xfrm>
            <a:off x="608965" y="365802"/>
            <a:ext cx="10961370" cy="1522413"/>
          </a:xfrm>
        </p:spPr>
        <p:txBody>
          <a:bodyPr/>
          <a:lstStyle/>
          <a:p>
            <a:pPr fontAlgn="auto">
              <a:spcAft>
                <a:spcPts val="0"/>
              </a:spcAft>
              <a:defRPr/>
            </a:pPr>
            <a:r>
              <a:rPr lang="en-US" dirty="0" smtClean="0"/>
              <a:t>What is to be Done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p:txBody>
          <a:bodyPr/>
          <a:lstStyle/>
          <a:p>
            <a:r>
              <a:rPr lang="en-US" sz="3200" smtClean="0"/>
              <a:t>Improve navigability</a:t>
            </a:r>
          </a:p>
          <a:p>
            <a:r>
              <a:rPr lang="en-US" sz="3200" smtClean="0"/>
              <a:t>Determine new routes (i.e. Dhuian to Dawlatdiya)</a:t>
            </a:r>
          </a:p>
          <a:p>
            <a:r>
              <a:rPr lang="en-US" sz="3200" smtClean="0"/>
              <a:t>Introduce container service</a:t>
            </a:r>
          </a:p>
          <a:p>
            <a:r>
              <a:rPr lang="en-US" sz="3200" smtClean="0"/>
              <a:t>Trade friendly customs procedure</a:t>
            </a:r>
          </a:p>
          <a:p>
            <a:r>
              <a:rPr lang="en-US" sz="3200" smtClean="0"/>
              <a:t>Improvement of infrastructure</a:t>
            </a:r>
          </a:p>
          <a:p>
            <a:r>
              <a:rPr lang="en-US" sz="3200" smtClean="0"/>
              <a:t>Introduction of Transhipment</a:t>
            </a:r>
          </a:p>
          <a:p>
            <a:r>
              <a:rPr lang="en-US" sz="3200" smtClean="0"/>
              <a:t>Extension of cooperation area (i.e. Tourism)</a:t>
            </a:r>
          </a:p>
          <a:p>
            <a:r>
              <a:rPr lang="en-US" sz="3200" smtClean="0"/>
              <a:t>Find out the most efficient economic export chain and establishing connectivity with other modes</a:t>
            </a:r>
          </a:p>
        </p:txBody>
      </p:sp>
      <p:sp>
        <p:nvSpPr>
          <p:cNvPr id="3" name="Title 2"/>
          <p:cNvSpPr>
            <a:spLocks noGrp="1"/>
          </p:cNvSpPr>
          <p:nvPr>
            <p:ph type="title"/>
          </p:nvPr>
        </p:nvSpPr>
        <p:spPr>
          <a:xfrm>
            <a:off x="608965" y="365802"/>
            <a:ext cx="10961370" cy="1522413"/>
          </a:xfrm>
        </p:spPr>
        <p:txBody>
          <a:bodyPr/>
          <a:lstStyle/>
          <a:p>
            <a:pPr fontAlgn="auto">
              <a:spcAft>
                <a:spcPts val="0"/>
              </a:spcAft>
              <a:defRPr/>
            </a:pPr>
            <a:r>
              <a:rPr lang="en-US" dirty="0" smtClean="0"/>
              <a:t>What is to be Done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0"/>
            <a:ext cx="10960100" cy="1522413"/>
          </a:xfrm>
        </p:spPr>
        <p:txBody>
          <a:bodyPr/>
          <a:lstStyle/>
          <a:p>
            <a:pPr eaLnBrk="1" hangingPunct="1">
              <a:defRPr/>
            </a:pPr>
            <a:r>
              <a:rPr lang="en-US" dirty="0" smtClean="0"/>
              <a:t>Priority investigation area</a:t>
            </a:r>
          </a:p>
        </p:txBody>
      </p:sp>
      <p:sp>
        <p:nvSpPr>
          <p:cNvPr id="45059" name="Rectangle 3"/>
          <p:cNvSpPr>
            <a:spLocks noGrp="1" noChangeArrowheads="1"/>
          </p:cNvSpPr>
          <p:nvPr>
            <p:ph type="body" idx="1"/>
          </p:nvPr>
        </p:nvSpPr>
        <p:spPr>
          <a:xfrm>
            <a:off x="169863" y="1598613"/>
            <a:ext cx="11704637" cy="7078662"/>
          </a:xfrm>
        </p:spPr>
        <p:txBody>
          <a:bodyPr/>
          <a:lstStyle/>
          <a:p>
            <a:pPr eaLnBrk="1" hangingPunct="1">
              <a:defRPr/>
            </a:pPr>
            <a:r>
              <a:rPr lang="en-US" sz="2600" smtClean="0"/>
              <a:t>find out the causes of the deteriorating conditions of the river and determine the ways and means for improving sustainable navigability;</a:t>
            </a:r>
          </a:p>
          <a:p>
            <a:pPr eaLnBrk="1" hangingPunct="1">
              <a:defRPr/>
            </a:pPr>
            <a:r>
              <a:rPr lang="en-US" sz="2600" smtClean="0"/>
              <a:t>find out the benefit of the socio-economics;</a:t>
            </a:r>
          </a:p>
          <a:p>
            <a:pPr eaLnBrk="1" hangingPunct="1">
              <a:defRPr/>
            </a:pPr>
            <a:r>
              <a:rPr lang="en-US" sz="2600" smtClean="0"/>
              <a:t>find out the benefit on environment;</a:t>
            </a:r>
          </a:p>
          <a:p>
            <a:pPr eaLnBrk="1" hangingPunct="1">
              <a:defRPr/>
            </a:pPr>
            <a:r>
              <a:rPr lang="en-US" sz="2600" smtClean="0"/>
              <a:t>find out appropriate technology to improve the efficiency of inland navigation;</a:t>
            </a:r>
          </a:p>
          <a:p>
            <a:pPr eaLnBrk="1" hangingPunct="1">
              <a:defRPr/>
            </a:pPr>
            <a:r>
              <a:rPr lang="en-US" sz="2600" smtClean="0"/>
              <a:t>find out the possibility of introducing passenger service and tourism under the bilateral Protocol;</a:t>
            </a:r>
          </a:p>
          <a:p>
            <a:pPr eaLnBrk="1" hangingPunct="1">
              <a:defRPr/>
            </a:pPr>
            <a:r>
              <a:rPr lang="en-US" sz="2600" smtClean="0"/>
              <a:t>find out the requirement for amendment/simplification/waiver of existing regulatory framework;</a:t>
            </a:r>
          </a:p>
          <a:p>
            <a:pPr eaLnBrk="1" hangingPunct="1">
              <a:defRPr/>
            </a:pPr>
            <a:r>
              <a:rPr lang="en-US" sz="2600" smtClean="0"/>
              <a:t>digital survey and electronic dissemination;</a:t>
            </a:r>
          </a:p>
          <a:p>
            <a:pPr eaLnBrk="1" hangingPunct="1">
              <a:defRPr/>
            </a:pPr>
            <a:r>
              <a:rPr lang="en-US" sz="2600" smtClean="0"/>
              <a:t>enhancing the efficiency of vessel and the crew;</a:t>
            </a:r>
          </a:p>
          <a:p>
            <a:pPr eaLnBrk="1" hangingPunct="1">
              <a:defRPr/>
            </a:pPr>
            <a:r>
              <a:rPr lang="en-US" sz="2600" smtClean="0"/>
              <a:t>appropriate mechanization of loading/unloading.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487156" indent="-341009" fontAlgn="auto">
              <a:spcBef>
                <a:spcPts val="533"/>
              </a:spcBef>
              <a:spcAft>
                <a:spcPts val="0"/>
              </a:spcAft>
              <a:buFont typeface="Wingdings 3"/>
              <a:buChar char=""/>
              <a:defRPr/>
            </a:pPr>
            <a:r>
              <a:rPr lang="en-US" dirty="0" smtClean="0"/>
              <a:t>Above suggestions may help to resolve present impasse</a:t>
            </a:r>
          </a:p>
          <a:p>
            <a:pPr marL="487156" indent="-341009" fontAlgn="auto">
              <a:spcBef>
                <a:spcPts val="533"/>
              </a:spcBef>
              <a:spcAft>
                <a:spcPts val="0"/>
              </a:spcAft>
              <a:buFont typeface="Wingdings 3"/>
              <a:buChar char=""/>
              <a:defRPr/>
            </a:pPr>
            <a:r>
              <a:rPr lang="en-US" dirty="0" smtClean="0"/>
              <a:t>Through enhancing export of transport services of BD may substantially increase export earnings and reduce trade gap significantly</a:t>
            </a:r>
          </a:p>
          <a:p>
            <a:pPr marL="487156" indent="-341009" fontAlgn="auto">
              <a:spcBef>
                <a:spcPts val="533"/>
              </a:spcBef>
              <a:spcAft>
                <a:spcPts val="0"/>
              </a:spcAft>
              <a:buFont typeface="Wingdings 3"/>
              <a:buChar char=""/>
              <a:defRPr/>
            </a:pPr>
            <a:r>
              <a:rPr lang="en-US" dirty="0" smtClean="0"/>
              <a:t>Business fortunes of all transport modes and port services would </a:t>
            </a:r>
            <a:r>
              <a:rPr lang="en-US" smtClean="0"/>
              <a:t>increase exponentially</a:t>
            </a:r>
            <a:endParaRPr lang="en-US" dirty="0" smtClean="0"/>
          </a:p>
          <a:p>
            <a:pPr marL="487156" indent="-341009" fontAlgn="auto">
              <a:spcBef>
                <a:spcPts val="533"/>
              </a:spcBef>
              <a:spcAft>
                <a:spcPts val="0"/>
              </a:spcAft>
              <a:buFont typeface="Wingdings 3"/>
              <a:buChar char=""/>
              <a:defRPr/>
            </a:pPr>
            <a:r>
              <a:rPr lang="en-US" dirty="0" smtClean="0"/>
              <a:t>IWT may become modern and competitive export industry</a:t>
            </a:r>
          </a:p>
          <a:p>
            <a:pPr marL="487156" indent="-341009" fontAlgn="auto">
              <a:spcBef>
                <a:spcPts val="533"/>
              </a:spcBef>
              <a:spcAft>
                <a:spcPts val="0"/>
              </a:spcAft>
              <a:buFont typeface="Wingdings 3"/>
              <a:buChar char=""/>
              <a:defRPr/>
            </a:pPr>
            <a:r>
              <a:rPr lang="en-US" dirty="0" smtClean="0"/>
              <a:t>FDI and development partners can be attracted for development of infrastructures</a:t>
            </a:r>
          </a:p>
          <a:p>
            <a:pPr marL="487156" indent="-341009" fontAlgn="auto">
              <a:spcBef>
                <a:spcPts val="533"/>
              </a:spcBef>
              <a:spcAft>
                <a:spcPts val="0"/>
              </a:spcAft>
              <a:buFont typeface="Wingdings 3"/>
              <a:buChar char=""/>
              <a:defRPr/>
            </a:pPr>
            <a:r>
              <a:rPr lang="en-US" dirty="0" smtClean="0"/>
              <a:t>India will get access to transport services which are cost effective, faster, safer and efficient</a:t>
            </a:r>
            <a:endParaRPr lang="en-US" dirty="0"/>
          </a:p>
        </p:txBody>
      </p:sp>
      <p:sp>
        <p:nvSpPr>
          <p:cNvPr id="3" name="Title 2"/>
          <p:cNvSpPr>
            <a:spLocks noGrp="1"/>
          </p:cNvSpPr>
          <p:nvPr>
            <p:ph type="title"/>
          </p:nvPr>
        </p:nvSpPr>
        <p:spPr>
          <a:xfrm>
            <a:off x="608965" y="365802"/>
            <a:ext cx="10961370" cy="1522413"/>
          </a:xfrm>
        </p:spPr>
        <p:txBody>
          <a:bodyPr/>
          <a:lstStyle/>
          <a:p>
            <a:pPr fontAlgn="auto">
              <a:spcAft>
                <a:spcPts val="0"/>
              </a:spcAft>
              <a:defRPr/>
            </a:pPr>
            <a:r>
              <a:rPr lang="en-US" dirty="0" smtClean="0"/>
              <a:t>Concluding Remarks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609600" y="1141413"/>
            <a:ext cx="10960100" cy="6978650"/>
          </a:xfrm>
        </p:spPr>
        <p:txBody>
          <a:bodyPr/>
          <a:lstStyle/>
          <a:p>
            <a:pPr algn="ctr">
              <a:buFont typeface="Wingdings" pitchFamily="2" charset="2"/>
              <a:buNone/>
            </a:pPr>
            <a:endParaRPr lang="en-US" sz="10600" b="1" i="1" smtClean="0">
              <a:latin typeface="Times New Roman" pitchFamily="18" charset="0"/>
            </a:endParaRPr>
          </a:p>
          <a:p>
            <a:pPr algn="ctr">
              <a:buFont typeface="Wingdings" pitchFamily="2" charset="2"/>
              <a:buNone/>
            </a:pPr>
            <a:r>
              <a:rPr lang="en-US" sz="10600" b="1" i="1" smtClean="0">
                <a:latin typeface="Times New Roman" pitchFamily="18" charset="0"/>
              </a:rPr>
              <a:t>Thank you</a:t>
            </a:r>
          </a:p>
        </p:txBody>
      </p:sp>
      <p:sp>
        <p:nvSpPr>
          <p:cNvPr id="3" name="TextBox 2"/>
          <p:cNvSpPr txBox="1"/>
          <p:nvPr/>
        </p:nvSpPr>
        <p:spPr>
          <a:xfrm>
            <a:off x="3765550" y="6091237"/>
            <a:ext cx="4648200" cy="400110"/>
          </a:xfrm>
          <a:prstGeom prst="rect">
            <a:avLst/>
          </a:prstGeom>
          <a:noFill/>
        </p:spPr>
        <p:txBody>
          <a:bodyPr wrap="square" rtlCol="0">
            <a:spAutoFit/>
          </a:bodyPr>
          <a:lstStyle/>
          <a:p>
            <a:r>
              <a:rPr lang="en-US" sz="2000" i="1" dirty="0" smtClean="0"/>
              <a:t>hussain.syedmonowar@gmail.com</a:t>
            </a:r>
            <a:endParaRPr lang="en-US" sz="2000"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679450" y="2052637"/>
            <a:ext cx="10960100" cy="5988050"/>
          </a:xfrm>
        </p:spPr>
        <p:txBody>
          <a:bodyPr/>
          <a:lstStyle/>
          <a:p>
            <a:pPr>
              <a:lnSpc>
                <a:spcPct val="90000"/>
              </a:lnSpc>
            </a:pPr>
            <a:r>
              <a:rPr lang="en-US" sz="2400" dirty="0" smtClean="0"/>
              <a:t>Bangladesh being a </a:t>
            </a:r>
            <a:r>
              <a:rPr lang="en-US" sz="2400" dirty="0" err="1" smtClean="0"/>
              <a:t>riverine</a:t>
            </a:r>
            <a:r>
              <a:rPr lang="en-US" sz="2400" dirty="0" smtClean="0"/>
              <a:t> country, waterways are available as a natural gift, providing a means of transport to millions at nominal cost. </a:t>
            </a:r>
          </a:p>
          <a:p>
            <a:pPr>
              <a:lnSpc>
                <a:spcPct val="90000"/>
              </a:lnSpc>
            </a:pPr>
            <a:endParaRPr lang="en-US" sz="2400" dirty="0" smtClean="0"/>
          </a:p>
          <a:p>
            <a:pPr>
              <a:lnSpc>
                <a:spcPct val="90000"/>
              </a:lnSpc>
            </a:pPr>
            <a:r>
              <a:rPr lang="en-US" sz="2400" dirty="0" smtClean="0"/>
              <a:t>Following liberation war, in early 1970s, IWT as a major mode, kept the economy going and carried 37% goods in 1975.</a:t>
            </a:r>
          </a:p>
          <a:p>
            <a:pPr>
              <a:lnSpc>
                <a:spcPct val="90000"/>
              </a:lnSpc>
            </a:pPr>
            <a:endParaRPr lang="en-US" sz="2400" dirty="0" smtClean="0"/>
          </a:p>
          <a:p>
            <a:pPr>
              <a:lnSpc>
                <a:spcPct val="90000"/>
              </a:lnSpc>
            </a:pPr>
            <a:r>
              <a:rPr lang="en-US" sz="2400" dirty="0" smtClean="0"/>
              <a:t>Situation, however, started changing fast, and road transport now dominates the transport scene. Road transport carried 80% of goods and 88% of Passengers in 2005 compared to 16% and 8% by IWT.</a:t>
            </a:r>
          </a:p>
          <a:p>
            <a:pPr>
              <a:lnSpc>
                <a:spcPct val="90000"/>
              </a:lnSpc>
            </a:pPr>
            <a:endParaRPr lang="en-US" sz="2400" dirty="0" smtClean="0"/>
          </a:p>
          <a:p>
            <a:pPr>
              <a:lnSpc>
                <a:spcPct val="90000"/>
              </a:lnSpc>
            </a:pPr>
            <a:r>
              <a:rPr lang="en-US" sz="2400" dirty="0" smtClean="0"/>
              <a:t>This trend not sustainable, as BD is a land scarce country, particularly if food self sufficiency is to be achieved. </a:t>
            </a:r>
          </a:p>
          <a:p>
            <a:pPr>
              <a:lnSpc>
                <a:spcPct val="90000"/>
              </a:lnSpc>
            </a:pPr>
            <a:endParaRPr lang="en-US" sz="2400" dirty="0" smtClean="0"/>
          </a:p>
          <a:p>
            <a:pPr>
              <a:lnSpc>
                <a:spcPct val="90000"/>
              </a:lnSpc>
            </a:pPr>
            <a:r>
              <a:rPr lang="en-US" sz="2400" dirty="0" smtClean="0"/>
              <a:t>Thus revival of IWT essential. </a:t>
            </a:r>
          </a:p>
        </p:txBody>
      </p:sp>
      <p:sp>
        <p:nvSpPr>
          <p:cNvPr id="70660" name="AutoShape 2"/>
          <p:cNvSpPr>
            <a:spLocks noGrp="1" noChangeArrowheads="1"/>
          </p:cNvSpPr>
          <p:nvPr>
            <p:ph type="title"/>
          </p:nvPr>
        </p:nvSpPr>
        <p:spPr>
          <a:xfrm>
            <a:off x="608965" y="365802"/>
            <a:ext cx="10961370" cy="1522413"/>
          </a:xfrm>
          <a:prstGeom prst="roundRect">
            <a:avLst>
              <a:gd name="adj" fmla="val 21667"/>
            </a:avLst>
          </a:prstGeom>
        </p:spPr>
        <p:txBody>
          <a:bodyPr/>
          <a:lstStyle/>
          <a:p>
            <a:pPr fontAlgn="auto">
              <a:spcAft>
                <a:spcPts val="0"/>
              </a:spcAft>
              <a:defRPr/>
            </a:pPr>
            <a:r>
              <a:rPr lang="en-US" smtClean="0"/>
              <a:t>Introductory Remarks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711200" y="1522413"/>
            <a:ext cx="10960100" cy="5988050"/>
          </a:xfrm>
        </p:spPr>
        <p:txBody>
          <a:bodyPr/>
          <a:lstStyle/>
          <a:p>
            <a:pPr>
              <a:buFont typeface="Wingdings" pitchFamily="2" charset="2"/>
              <a:buNone/>
            </a:pPr>
            <a:r>
              <a:rPr lang="en-US" sz="2800" dirty="0" smtClean="0"/>
              <a:t>   </a:t>
            </a:r>
          </a:p>
          <a:p>
            <a:pPr>
              <a:buFont typeface="Wingdings" pitchFamily="2" charset="2"/>
              <a:buNone/>
            </a:pPr>
            <a:endParaRPr lang="en-US" sz="2800" dirty="0" smtClean="0"/>
          </a:p>
          <a:p>
            <a:pPr>
              <a:buFont typeface="Wingdings" pitchFamily="2" charset="2"/>
              <a:buNone/>
            </a:pPr>
            <a:r>
              <a:rPr lang="en-US" sz="2800" dirty="0" smtClean="0"/>
              <a:t>	IWT operation in the sub-region started 175 years ago in 1834. </a:t>
            </a:r>
            <a:r>
              <a:rPr lang="en-US" dirty="0" smtClean="0"/>
              <a:t>This had been continuing even after the partition in 1947. Indo-Pak war in 1965 halted the operation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298450" y="3146425"/>
            <a:ext cx="11569700" cy="4316413"/>
          </a:xfrm>
        </p:spPr>
        <p:txBody>
          <a:bodyPr/>
          <a:lstStyle/>
          <a:p>
            <a:r>
              <a:rPr lang="en-US" sz="3900" dirty="0" smtClean="0"/>
              <a:t>Length of waterways 		: 24,000km</a:t>
            </a:r>
          </a:p>
          <a:p>
            <a:r>
              <a:rPr lang="en-US" sz="3900" dirty="0" smtClean="0"/>
              <a:t>Navigable during monsoon	: 6,000km</a:t>
            </a:r>
          </a:p>
          <a:p>
            <a:r>
              <a:rPr lang="en-US" sz="3900" dirty="0" smtClean="0"/>
              <a:t>Navigable perennially		: 3,800km</a:t>
            </a:r>
          </a:p>
          <a:p>
            <a:pPr>
              <a:buFont typeface="Wingdings" pitchFamily="2" charset="2"/>
              <a:buNone/>
            </a:pPr>
            <a:endParaRPr lang="en-US" dirty="0" smtClean="0"/>
          </a:p>
        </p:txBody>
      </p:sp>
      <p:sp>
        <p:nvSpPr>
          <p:cNvPr id="53252" name="AutoShape 4"/>
          <p:cNvSpPr>
            <a:spLocks noGrp="1" noChangeArrowheads="1"/>
          </p:cNvSpPr>
          <p:nvPr>
            <p:ph type="title"/>
          </p:nvPr>
        </p:nvSpPr>
        <p:spPr>
          <a:xfrm>
            <a:off x="608965" y="365802"/>
            <a:ext cx="10961370" cy="1522413"/>
          </a:xfrm>
          <a:prstGeom prst="roundRect">
            <a:avLst>
              <a:gd name="adj" fmla="val 21667"/>
            </a:avLst>
          </a:prstGeom>
        </p:spPr>
        <p:txBody>
          <a:bodyPr>
            <a:normAutofit fontScale="90000"/>
          </a:bodyPr>
          <a:lstStyle/>
          <a:p>
            <a:pPr fontAlgn="auto">
              <a:spcAft>
                <a:spcPts val="0"/>
              </a:spcAft>
              <a:defRPr/>
            </a:pPr>
            <a:r>
              <a:rPr lang="en-US" dirty="0" smtClean="0"/>
              <a:t>Inland Waterways of </a:t>
            </a:r>
            <a:r>
              <a:rPr lang="en-US" dirty="0" smtClean="0"/>
              <a:t>Bangladesh</a:t>
            </a:r>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fontAlgn="auto">
              <a:spcAft>
                <a:spcPts val="0"/>
              </a:spcAft>
              <a:defRPr/>
            </a:pPr>
            <a:r>
              <a:rPr lang="en-US" sz="4000" dirty="0" smtClean="0"/>
              <a:t>Waterways </a:t>
            </a:r>
            <a:r>
              <a:rPr lang="en-US" sz="4000" dirty="0" smtClean="0"/>
              <a:t>Route Classification</a:t>
            </a:r>
            <a:endParaRPr lang="en-US" sz="4000" dirty="0" smtClean="0"/>
          </a:p>
        </p:txBody>
      </p:sp>
      <p:graphicFrame>
        <p:nvGraphicFramePr>
          <p:cNvPr id="54276" name="Group 4"/>
          <p:cNvGraphicFramePr>
            <a:graphicFrameLocks noGrp="1"/>
          </p:cNvGraphicFramePr>
          <p:nvPr>
            <p:ph type="tbl" idx="1"/>
          </p:nvPr>
        </p:nvGraphicFramePr>
        <p:xfrm>
          <a:off x="609600" y="2132014"/>
          <a:ext cx="10960100" cy="5407025"/>
        </p:xfrm>
        <a:graphic>
          <a:graphicData uri="http://schemas.openxmlformats.org/drawingml/2006/table">
            <a:tbl>
              <a:tblPr/>
              <a:tblGrid>
                <a:gridCol w="4059238"/>
                <a:gridCol w="3248025"/>
                <a:gridCol w="3652837"/>
              </a:tblGrid>
              <a:tr h="84431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100" b="0" i="0" u="none" strike="noStrike" cap="none" normalizeH="0" baseline="0" dirty="0" smtClean="0">
                          <a:ln>
                            <a:noFill/>
                          </a:ln>
                          <a:solidFill>
                            <a:schemeClr val="tx1"/>
                          </a:solidFill>
                          <a:effectLst/>
                          <a:latin typeface="Tahoma" charset="0"/>
                        </a:rPr>
                        <a:t>Route classification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100" b="0" i="0" u="none" strike="noStrike" cap="none" normalizeH="0" baseline="0" smtClean="0">
                          <a:ln>
                            <a:noFill/>
                          </a:ln>
                          <a:solidFill>
                            <a:schemeClr val="tx1"/>
                          </a:solidFill>
                          <a:effectLst/>
                          <a:latin typeface="Tahoma" charset="0"/>
                        </a:rPr>
                        <a:t>LAD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100" b="0" i="0" u="none" strike="noStrike" cap="none" normalizeH="0" baseline="0" smtClean="0">
                          <a:ln>
                            <a:noFill/>
                          </a:ln>
                          <a:solidFill>
                            <a:schemeClr val="tx1"/>
                          </a:solidFill>
                          <a:effectLst/>
                          <a:latin typeface="Tahoma" charset="0"/>
                        </a:rPr>
                        <a:t>(lest available depth)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100" b="0" i="0" u="none" strike="noStrike" cap="none" normalizeH="0" baseline="0" dirty="0" smtClean="0">
                          <a:ln>
                            <a:noFill/>
                          </a:ln>
                          <a:solidFill>
                            <a:schemeClr val="tx1"/>
                          </a:solidFill>
                          <a:effectLst/>
                          <a:latin typeface="Tahoma" charset="0"/>
                        </a:rPr>
                        <a:t>Length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577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800" b="0" i="0" u="none" strike="noStrike" cap="none" normalizeH="0" baseline="0" smtClean="0">
                          <a:ln>
                            <a:noFill/>
                          </a:ln>
                          <a:solidFill>
                            <a:schemeClr val="tx1"/>
                          </a:solidFill>
                          <a:effectLst/>
                          <a:latin typeface="Tahoma" charset="0"/>
                        </a:rPr>
                        <a:t>Class-I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800" b="0" i="0" u="none" strike="noStrike" cap="none" normalizeH="0" baseline="0" smtClean="0">
                          <a:ln>
                            <a:noFill/>
                          </a:ln>
                          <a:solidFill>
                            <a:schemeClr val="tx1"/>
                          </a:solidFill>
                          <a:effectLst/>
                          <a:latin typeface="Tahoma" charset="0"/>
                        </a:rPr>
                        <a:t>3.96m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800" b="0" i="0" u="none" strike="noStrike" cap="none" normalizeH="0" baseline="0" smtClean="0">
                          <a:ln>
                            <a:noFill/>
                          </a:ln>
                          <a:solidFill>
                            <a:schemeClr val="tx1"/>
                          </a:solidFill>
                          <a:effectLst/>
                          <a:latin typeface="Tahoma" charset="0"/>
                        </a:rPr>
                        <a:t>683km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724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800" b="0" i="0" u="none" strike="noStrike" cap="none" normalizeH="0" baseline="0" smtClean="0">
                          <a:ln>
                            <a:noFill/>
                          </a:ln>
                          <a:solidFill>
                            <a:schemeClr val="tx1"/>
                          </a:solidFill>
                          <a:effectLst/>
                          <a:latin typeface="Tahoma" charset="0"/>
                        </a:rPr>
                        <a:t>Class-II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800" b="0" i="0" u="none" strike="noStrike" cap="none" normalizeH="0" baseline="0" smtClean="0">
                          <a:ln>
                            <a:noFill/>
                          </a:ln>
                          <a:solidFill>
                            <a:schemeClr val="tx1"/>
                          </a:solidFill>
                          <a:effectLst/>
                          <a:latin typeface="Tahoma" charset="0"/>
                        </a:rPr>
                        <a:t>2.43m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800" b="0" i="0" u="none" strike="noStrike" cap="none" normalizeH="0" baseline="0" smtClean="0">
                          <a:ln>
                            <a:noFill/>
                          </a:ln>
                          <a:solidFill>
                            <a:schemeClr val="tx1"/>
                          </a:solidFill>
                          <a:effectLst/>
                          <a:latin typeface="Tahoma" charset="0"/>
                        </a:rPr>
                        <a:t>1027km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577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800" b="0" i="0" u="none" strike="noStrike" cap="none" normalizeH="0" baseline="0" smtClean="0">
                          <a:ln>
                            <a:noFill/>
                          </a:ln>
                          <a:solidFill>
                            <a:schemeClr val="tx1"/>
                          </a:solidFill>
                          <a:effectLst/>
                          <a:latin typeface="Tahoma" charset="0"/>
                        </a:rPr>
                        <a:t>Class-III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800" b="0" i="0" u="none" strike="noStrike" cap="none" normalizeH="0" baseline="0" smtClean="0">
                          <a:ln>
                            <a:noFill/>
                          </a:ln>
                          <a:solidFill>
                            <a:schemeClr val="tx1"/>
                          </a:solidFill>
                          <a:effectLst/>
                          <a:latin typeface="Tahoma" charset="0"/>
                        </a:rPr>
                        <a:t>1.83m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800" b="0" i="0" u="none" strike="noStrike" cap="none" normalizeH="0" baseline="0" smtClean="0">
                          <a:ln>
                            <a:noFill/>
                          </a:ln>
                          <a:solidFill>
                            <a:schemeClr val="tx1"/>
                          </a:solidFill>
                          <a:effectLst/>
                          <a:latin typeface="Tahoma" charset="0"/>
                        </a:rPr>
                        <a:t>1885km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813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800" b="0" i="0" u="none" strike="noStrike" cap="none" normalizeH="0" baseline="0" smtClean="0">
                          <a:ln>
                            <a:noFill/>
                          </a:ln>
                          <a:solidFill>
                            <a:schemeClr val="tx1"/>
                          </a:solidFill>
                          <a:effectLst/>
                          <a:latin typeface="Tahoma" charset="0"/>
                        </a:rPr>
                        <a:t>Class-IV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800" b="0" i="0" u="none" strike="noStrike" cap="none" normalizeH="0" baseline="0" dirty="0" smtClean="0">
                          <a:ln>
                            <a:noFill/>
                          </a:ln>
                          <a:solidFill>
                            <a:schemeClr val="tx1"/>
                          </a:solidFill>
                          <a:effectLst/>
                          <a:latin typeface="Tahoma" charset="0"/>
                        </a:rPr>
                        <a:t>Less than 1.52m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800" b="0" i="0" u="none" strike="noStrike" cap="none" normalizeH="0" baseline="0" smtClean="0">
                          <a:ln>
                            <a:noFill/>
                          </a:ln>
                          <a:solidFill>
                            <a:schemeClr val="tx1"/>
                          </a:solidFill>
                          <a:effectLst/>
                          <a:latin typeface="Tahoma" charset="0"/>
                        </a:rPr>
                        <a:t>2400km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577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800" b="0" i="0" u="none" strike="noStrike" cap="none" normalizeH="0" baseline="0" smtClean="0">
                          <a:ln>
                            <a:noFill/>
                          </a:ln>
                          <a:solidFill>
                            <a:schemeClr val="tx1"/>
                          </a:solidFill>
                          <a:effectLst/>
                          <a:latin typeface="Tahoma"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endParaRPr kumimoji="0" lang="en-US" sz="28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800" b="0" i="0" u="none" strike="noStrike" cap="none" normalizeH="0" baseline="0" dirty="0" smtClean="0">
                          <a:ln>
                            <a:noFill/>
                          </a:ln>
                          <a:solidFill>
                            <a:schemeClr val="tx1"/>
                          </a:solidFill>
                          <a:effectLst/>
                          <a:latin typeface="Tahoma" charset="0"/>
                        </a:rPr>
                        <a:t>5995km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831850" y="2509837"/>
            <a:ext cx="10960100" cy="4953000"/>
          </a:xfrm>
        </p:spPr>
        <p:txBody>
          <a:bodyPr/>
          <a:lstStyle/>
          <a:p>
            <a:pPr marL="273050" indent="-273050"/>
            <a:r>
              <a:rPr lang="en-US" dirty="0" smtClean="0"/>
              <a:t>Inland river ports 				: 21</a:t>
            </a:r>
          </a:p>
          <a:p>
            <a:pPr marL="273050" indent="-273050"/>
            <a:r>
              <a:rPr lang="en-US" dirty="0" smtClean="0"/>
              <a:t>Developed landing stations		: 380</a:t>
            </a:r>
          </a:p>
          <a:p>
            <a:pPr marL="273050" indent="-273050"/>
            <a:r>
              <a:rPr lang="en-US" dirty="0" smtClean="0"/>
              <a:t>Pontoon 						: 475</a:t>
            </a:r>
          </a:p>
          <a:p>
            <a:pPr marL="273050" indent="-273050"/>
            <a:r>
              <a:rPr lang="en-US" dirty="0" smtClean="0"/>
              <a:t>Dredgers 						: 10</a:t>
            </a:r>
          </a:p>
          <a:p>
            <a:pPr marL="273050" indent="-273050"/>
            <a:r>
              <a:rPr lang="en-US" dirty="0" smtClean="0"/>
              <a:t>Pilot station					: 26</a:t>
            </a:r>
          </a:p>
          <a:p>
            <a:pPr marL="273050" indent="-273050"/>
            <a:r>
              <a:rPr lang="en-US" dirty="0" smtClean="0"/>
              <a:t>D.G.P.S Station					: 05</a:t>
            </a:r>
          </a:p>
          <a:p>
            <a:pPr marL="273050" indent="-273050"/>
            <a:r>
              <a:rPr lang="en-US" dirty="0" smtClean="0"/>
              <a:t>Field Offices					: 10</a:t>
            </a:r>
          </a:p>
        </p:txBody>
      </p:sp>
      <p:sp>
        <p:nvSpPr>
          <p:cNvPr id="56322" name="Rectangle 2"/>
          <p:cNvSpPr>
            <a:spLocks noGrp="1" noChangeArrowheads="1"/>
          </p:cNvSpPr>
          <p:nvPr>
            <p:ph type="title"/>
          </p:nvPr>
        </p:nvSpPr>
        <p:spPr>
          <a:xfrm>
            <a:off x="608965" y="365802"/>
            <a:ext cx="10961370" cy="1522413"/>
          </a:xfrm>
        </p:spPr>
        <p:txBody>
          <a:bodyPr/>
          <a:lstStyle/>
          <a:p>
            <a:pPr fontAlgn="auto">
              <a:spcAft>
                <a:spcPts val="0"/>
              </a:spcAft>
              <a:defRPr/>
            </a:pPr>
            <a:r>
              <a:rPr lang="en-US" smtClean="0"/>
              <a:t>Installations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Rectangle 3"/>
          <p:cNvSpPr>
            <a:spLocks noGrp="1"/>
          </p:cNvSpPr>
          <p:nvPr>
            <p:ph idx="1"/>
          </p:nvPr>
        </p:nvSpPr>
        <p:spPr>
          <a:xfrm>
            <a:off x="609600" y="1824037"/>
            <a:ext cx="10960100" cy="6702425"/>
          </a:xfrm>
        </p:spPr>
        <p:txBody>
          <a:bodyPr>
            <a:normAutofit/>
          </a:bodyPr>
          <a:lstStyle/>
          <a:p>
            <a:pPr marL="273050" indent="-273050" fontAlgn="auto">
              <a:spcBef>
                <a:spcPts val="533"/>
              </a:spcBef>
              <a:spcAft>
                <a:spcPts val="0"/>
              </a:spcAft>
              <a:buFont typeface="Wingdings" pitchFamily="2" charset="2"/>
              <a:buNone/>
              <a:defRPr/>
            </a:pPr>
            <a:r>
              <a:rPr lang="en-US" sz="3200" u="sng" dirty="0" smtClean="0"/>
              <a:t>Public</a:t>
            </a:r>
          </a:p>
          <a:p>
            <a:pPr marL="273050" indent="-273050" fontAlgn="auto">
              <a:spcBef>
                <a:spcPts val="533"/>
              </a:spcBef>
              <a:spcAft>
                <a:spcPts val="0"/>
              </a:spcAft>
              <a:buFont typeface="Wingdings 3"/>
              <a:buChar char=""/>
              <a:defRPr/>
            </a:pPr>
            <a:r>
              <a:rPr lang="en-US" sz="3200" dirty="0" smtClean="0"/>
              <a:t>Bangladesh Inland Water Transport Authority.</a:t>
            </a:r>
          </a:p>
          <a:p>
            <a:pPr marL="273050" indent="-273050" fontAlgn="auto">
              <a:spcBef>
                <a:spcPts val="533"/>
              </a:spcBef>
              <a:spcAft>
                <a:spcPts val="0"/>
              </a:spcAft>
              <a:buFont typeface="Wingdings 3"/>
              <a:buChar char=""/>
              <a:defRPr/>
            </a:pPr>
            <a:r>
              <a:rPr lang="en-US" sz="3200" dirty="0" smtClean="0"/>
              <a:t>Department of Shipping.</a:t>
            </a:r>
          </a:p>
          <a:p>
            <a:pPr marL="273050" indent="-273050" fontAlgn="auto">
              <a:spcBef>
                <a:spcPts val="533"/>
              </a:spcBef>
              <a:spcAft>
                <a:spcPts val="0"/>
              </a:spcAft>
              <a:buFont typeface="Wingdings 3"/>
              <a:buChar char=""/>
              <a:defRPr/>
            </a:pPr>
            <a:r>
              <a:rPr lang="en-US" sz="3200" dirty="0" smtClean="0"/>
              <a:t>Bangladesh Inland Water Transport Corporation.</a:t>
            </a:r>
          </a:p>
          <a:p>
            <a:pPr marL="273050" indent="-273050" fontAlgn="auto">
              <a:spcBef>
                <a:spcPts val="533"/>
              </a:spcBef>
              <a:spcAft>
                <a:spcPts val="0"/>
              </a:spcAft>
              <a:buFont typeface="Wingdings" pitchFamily="2" charset="2"/>
              <a:buNone/>
              <a:defRPr/>
            </a:pPr>
            <a:r>
              <a:rPr lang="en-US" sz="3200" u="sng" dirty="0" smtClean="0"/>
              <a:t>Private</a:t>
            </a:r>
          </a:p>
          <a:p>
            <a:pPr marL="273050" indent="-273050" fontAlgn="auto">
              <a:spcBef>
                <a:spcPts val="533"/>
              </a:spcBef>
              <a:spcAft>
                <a:spcPts val="0"/>
              </a:spcAft>
              <a:buFont typeface="Wingdings 3"/>
              <a:buChar char=""/>
              <a:defRPr/>
            </a:pPr>
            <a:r>
              <a:rPr lang="en-US" sz="3200" dirty="0" smtClean="0"/>
              <a:t>Bangladesh Cargo Vessels Owner’s Association.</a:t>
            </a:r>
          </a:p>
          <a:p>
            <a:pPr marL="273050" indent="-273050" fontAlgn="auto">
              <a:spcBef>
                <a:spcPts val="533"/>
              </a:spcBef>
              <a:spcAft>
                <a:spcPts val="0"/>
              </a:spcAft>
              <a:buFont typeface="Wingdings 3"/>
              <a:buChar char=""/>
              <a:defRPr/>
            </a:pPr>
            <a:r>
              <a:rPr lang="en-US" sz="3200" dirty="0" smtClean="0"/>
              <a:t>Bangladesh Coastal Ship Owner’s Association.</a:t>
            </a:r>
          </a:p>
          <a:p>
            <a:pPr marL="273050" indent="-273050" fontAlgn="auto">
              <a:spcBef>
                <a:spcPts val="533"/>
              </a:spcBef>
              <a:spcAft>
                <a:spcPts val="0"/>
              </a:spcAft>
              <a:buFont typeface="Wingdings 3"/>
              <a:buChar char=""/>
              <a:defRPr/>
            </a:pPr>
            <a:r>
              <a:rPr lang="en-US" sz="3200" dirty="0" smtClean="0"/>
              <a:t>Bangladesh Oil Tanker Owner’s Association</a:t>
            </a:r>
          </a:p>
          <a:p>
            <a:pPr marL="273050" indent="-273050" fontAlgn="auto">
              <a:spcBef>
                <a:spcPts val="533"/>
              </a:spcBef>
              <a:spcAft>
                <a:spcPts val="0"/>
              </a:spcAft>
              <a:buFont typeface="Wingdings 3"/>
              <a:buChar char=""/>
              <a:defRPr/>
            </a:pPr>
            <a:r>
              <a:rPr lang="en-US" sz="3200" dirty="0" smtClean="0"/>
              <a:t>Bangladesh Inland Waterways (Passenger carries) Association.</a:t>
            </a:r>
          </a:p>
          <a:p>
            <a:pPr marL="273050" indent="-273050" fontAlgn="auto">
              <a:spcBef>
                <a:spcPts val="533"/>
              </a:spcBef>
              <a:spcAft>
                <a:spcPts val="0"/>
              </a:spcAft>
              <a:buFont typeface="Wingdings 3"/>
              <a:buChar char=""/>
              <a:defRPr/>
            </a:pPr>
            <a:r>
              <a:rPr lang="en-US" sz="3200" dirty="0" smtClean="0"/>
              <a:t>Bangladesh Launch Owner’s Association.</a:t>
            </a:r>
          </a:p>
        </p:txBody>
      </p:sp>
      <p:sp>
        <p:nvSpPr>
          <p:cNvPr id="57346" name="Rectangle 2"/>
          <p:cNvSpPr>
            <a:spLocks noGrp="1" noChangeArrowheads="1"/>
          </p:cNvSpPr>
          <p:nvPr>
            <p:ph type="title"/>
          </p:nvPr>
        </p:nvSpPr>
        <p:spPr>
          <a:xfrm>
            <a:off x="608965" y="365802"/>
            <a:ext cx="10961370" cy="1522413"/>
          </a:xfrm>
        </p:spPr>
        <p:txBody>
          <a:bodyPr/>
          <a:lstStyle/>
          <a:p>
            <a:pPr fontAlgn="auto">
              <a:spcAft>
                <a:spcPts val="0"/>
              </a:spcAft>
              <a:defRPr/>
            </a:pPr>
            <a:r>
              <a:rPr lang="en-US" sz="4800" smtClean="0"/>
              <a:t>Institutions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304800" y="2435225"/>
            <a:ext cx="10961688" cy="5988050"/>
          </a:xfrm>
        </p:spPr>
        <p:txBody>
          <a:bodyPr/>
          <a:lstStyle/>
          <a:p>
            <a:pPr>
              <a:buFont typeface="Wingdings" pitchFamily="2" charset="2"/>
              <a:buNone/>
            </a:pPr>
            <a:r>
              <a:rPr lang="en-US" smtClean="0"/>
              <a:t>	</a:t>
            </a:r>
          </a:p>
          <a:p>
            <a:pPr>
              <a:buFont typeface="Wingdings" pitchFamily="2" charset="2"/>
              <a:buNone/>
            </a:pPr>
            <a:r>
              <a:rPr lang="en-US" smtClean="0"/>
              <a:t>	first signed in 1972.</a:t>
            </a:r>
          </a:p>
          <a:p>
            <a:pPr>
              <a:buFont typeface="Wingdings" pitchFamily="2" charset="2"/>
              <a:buNone/>
            </a:pPr>
            <a:r>
              <a:rPr lang="en-US" smtClean="0"/>
              <a:t>	</a:t>
            </a:r>
          </a:p>
          <a:p>
            <a:pPr algn="just">
              <a:buFont typeface="Wingdings" pitchFamily="2" charset="2"/>
              <a:buNone/>
            </a:pPr>
            <a:r>
              <a:rPr lang="en-US" smtClean="0"/>
              <a:t>	Purpose: To make mutually beneficial arrangements for the use of their waterways for commerce between the two countries and for passage of goods between two places in one country through the territory of other.</a:t>
            </a:r>
          </a:p>
        </p:txBody>
      </p:sp>
      <p:sp>
        <p:nvSpPr>
          <p:cNvPr id="8194" name="Rectangle 2"/>
          <p:cNvSpPr>
            <a:spLocks noGrp="1" noChangeArrowheads="1"/>
          </p:cNvSpPr>
          <p:nvPr>
            <p:ph type="title"/>
          </p:nvPr>
        </p:nvSpPr>
        <p:spPr>
          <a:xfrm>
            <a:off x="0" y="0"/>
            <a:ext cx="12179300" cy="1889125"/>
          </a:xfrm>
        </p:spPr>
        <p:txBody>
          <a:bodyPr/>
          <a:lstStyle/>
          <a:p>
            <a:pPr fontAlgn="auto">
              <a:spcAft>
                <a:spcPts val="0"/>
              </a:spcAft>
              <a:defRPr/>
            </a:pPr>
            <a:r>
              <a:rPr lang="en-US" sz="4000" smtClean="0"/>
              <a:t>PROTOCOL ON INLAND WATER TRANSIT AND TRADE BETWEEN BANGLADESH AND INDIA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Flow</Template>
  <TotalTime>410</TotalTime>
  <Words>1304</Words>
  <Application>Microsoft Office PowerPoint</Application>
  <PresentationFormat>Ledger Paper (11x17 in)</PresentationFormat>
  <Paragraphs>319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Concourse</vt:lpstr>
      <vt:lpstr>Trans-Boundary Inland Navigation: Indo-Bangla Trade Facilitation</vt:lpstr>
      <vt:lpstr>Related Issues</vt:lpstr>
      <vt:lpstr>Introductory Remarks</vt:lpstr>
      <vt:lpstr>Slide 4</vt:lpstr>
      <vt:lpstr>Inland Waterways of Bangladesh</vt:lpstr>
      <vt:lpstr>Waterways Route Classification</vt:lpstr>
      <vt:lpstr>Installations</vt:lpstr>
      <vt:lpstr>Institutions</vt:lpstr>
      <vt:lpstr>PROTOCOL ON INLAND WATER TRANSIT AND TRADE BETWEEN BANGLADESH AND INDIA </vt:lpstr>
      <vt:lpstr>Main features of the Protocol </vt:lpstr>
      <vt:lpstr>Routes under the Protocol </vt:lpstr>
      <vt:lpstr>  According to Origin-Destination  (O-D) freight movement’s main corridors are: </vt:lpstr>
      <vt:lpstr>Slide 13</vt:lpstr>
      <vt:lpstr>Conditions of the Protocol Routes </vt:lpstr>
      <vt:lpstr>Ports of Call  </vt:lpstr>
      <vt:lpstr>Traffic Statistics</vt:lpstr>
      <vt:lpstr>Current poor state of knowledge </vt:lpstr>
      <vt:lpstr>Impediments for Development</vt:lpstr>
      <vt:lpstr>Slide 19</vt:lpstr>
      <vt:lpstr>Current State of IWT Cooperation</vt:lpstr>
      <vt:lpstr>Consequence of Non-Cooperation</vt:lpstr>
      <vt:lpstr>What is to be Done</vt:lpstr>
      <vt:lpstr>What is to be Done </vt:lpstr>
      <vt:lpstr>What is to be Done</vt:lpstr>
      <vt:lpstr>Priority investigation area</vt:lpstr>
      <vt:lpstr>Concluding Remarks</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Bangladesh-India Protocol on Inland Water Transit and Trade</dc:title>
  <dc:creator>h</dc:creator>
  <cp:lastModifiedBy>Yeasef Akbar</cp:lastModifiedBy>
  <cp:revision>108</cp:revision>
  <dcterms:created xsi:type="dcterms:W3CDTF">2010-09-23T06:24:30Z</dcterms:created>
  <dcterms:modified xsi:type="dcterms:W3CDTF">2013-06-04T18:44:13Z</dcterms:modified>
</cp:coreProperties>
</file>