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6" r:id="rId1"/>
  </p:sldMasterIdLst>
  <p:notesMasterIdLst>
    <p:notesMasterId r:id="rId22"/>
  </p:notesMasterIdLst>
  <p:sldIdLst>
    <p:sldId id="294" r:id="rId2"/>
    <p:sldId id="300" r:id="rId3"/>
    <p:sldId id="295" r:id="rId4"/>
    <p:sldId id="302" r:id="rId5"/>
    <p:sldId id="306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298" r:id="rId14"/>
    <p:sldId id="353" r:id="rId15"/>
    <p:sldId id="297" r:id="rId16"/>
    <p:sldId id="349" r:id="rId17"/>
    <p:sldId id="354" r:id="rId18"/>
    <p:sldId id="355" r:id="rId19"/>
    <p:sldId id="356" r:id="rId20"/>
    <p:sldId id="35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357" autoAdjust="0"/>
  </p:normalViewPr>
  <p:slideViewPr>
    <p:cSldViewPr snapToGrid="0" snapToObjects="1"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F2AD8-182B-4765-BF72-AA8717BFE850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EC11B-5A26-4033-A21C-476989D4F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21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059D-4604-D345-B7C4-BBA81027DEA2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78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059D-4604-D345-B7C4-BBA81027DEA2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7586-5E7E-9149-AF7C-980CE7710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239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059D-4604-D345-B7C4-BBA81027DEA2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7586-5E7E-9149-AF7C-980CE7710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645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059D-4604-D345-B7C4-BBA81027DEA2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7586-5E7E-9149-AF7C-980CE7710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89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059D-4604-D345-B7C4-BBA81027DEA2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7586-5E7E-9149-AF7C-980CE7710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51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059D-4604-D345-B7C4-BBA81027DEA2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7586-5E7E-9149-AF7C-980CE7710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54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059D-4604-D345-B7C4-BBA81027DEA2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7586-5E7E-9149-AF7C-980CE7710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644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059D-4604-D345-B7C4-BBA81027DEA2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7586-5E7E-9149-AF7C-980CE7710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590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059D-4604-D345-B7C4-BBA81027DEA2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7586-5E7E-9149-AF7C-980CE7710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300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059D-4604-D345-B7C4-BBA81027DEA2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185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059D-4604-D345-B7C4-BBA81027DEA2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7586-5E7E-9149-AF7C-980CE7710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448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3059D-4604-D345-B7C4-BBA81027DEA2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A7586-5E7E-9149-AF7C-980CE7710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27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ASSAM INLAND WATER TRANSPORT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6300" y="3600450"/>
            <a:ext cx="6578600" cy="0"/>
          </a:xfrm>
          <a:prstGeom prst="line">
            <a:avLst/>
          </a:prstGeom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03960" y="5212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73880" y="3246120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88691" y="5212080"/>
            <a:ext cx="4572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BHARAT BHUSHAN DEV CHOUDHURY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DIRECTOR, INLAND WATER TRANSPORT,ASSAM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797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6000"/>
                    </a14:imgEffect>
                    <a14:imgEffect>
                      <a14:brightnessContrast bright="-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13361" b="13361"/>
          <a:stretch>
            <a:fillRect/>
          </a:stretch>
        </p:blipFill>
        <p:spPr>
          <a:xfrm>
            <a:off x="457200" y="1244600"/>
            <a:ext cx="8229600" cy="4881563"/>
          </a:xfrm>
        </p:spPr>
      </p:pic>
    </p:spTree>
    <p:extLst>
      <p:ext uri="{BB962C8B-B14F-4D97-AF65-F5344CB8AC3E}">
        <p14:creationId xmlns:p14="http://schemas.microsoft.com/office/powerpoint/2010/main" xmlns="" val="198207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ssam 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37" b="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431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ssam 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7" r="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7562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825501"/>
            <a:ext cx="718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Need 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to bring about transformational Change </a:t>
            </a: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‘</a:t>
            </a:r>
            <a:r>
              <a:rPr lang="en-US" sz="4400" i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 river that economically unites rather than divides </a:t>
            </a:r>
            <a:r>
              <a:rPr lang="en-US" sz="4400" i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Assam</a:t>
            </a:r>
            <a:r>
              <a:rPr lang="en-US" sz="4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.’</a:t>
            </a:r>
            <a:endParaRPr lang="en-US" sz="4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2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Opportunity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latin typeface="Arial"/>
                <a:cs typeface="Arial"/>
              </a:rPr>
              <a:t>To </a:t>
            </a:r>
            <a:r>
              <a:rPr lang="en-US" i="1" dirty="0" smtClean="0">
                <a:latin typeface="Arial"/>
                <a:cs typeface="Arial"/>
              </a:rPr>
              <a:t>integrate high quality ferry services </a:t>
            </a:r>
            <a:r>
              <a:rPr lang="en-US" i="1" dirty="0">
                <a:latin typeface="Arial"/>
                <a:cs typeface="Arial"/>
              </a:rPr>
              <a:t>into the wider transport system within </a:t>
            </a:r>
            <a:r>
              <a:rPr lang="en-US" i="1" dirty="0" smtClean="0">
                <a:latin typeface="Arial"/>
                <a:cs typeface="Arial"/>
              </a:rPr>
              <a:t>Assam</a:t>
            </a:r>
          </a:p>
          <a:p>
            <a:pPr marL="0" indent="0">
              <a:buNone/>
            </a:pPr>
            <a:endParaRPr lang="en-US" i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9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1143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IWT…renewed national focus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Long history of using waterways for transport in India </a:t>
            </a:r>
          </a:p>
          <a:p>
            <a:r>
              <a:rPr lang="en-US" dirty="0" smtClean="0"/>
              <a:t>Limited </a:t>
            </a:r>
            <a:r>
              <a:rPr lang="en-US" dirty="0"/>
              <a:t>investment in maintaining or modernizing IWT routes</a:t>
            </a:r>
          </a:p>
          <a:p>
            <a:r>
              <a:rPr lang="en-US" dirty="0" smtClean="0"/>
              <a:t>India’s </a:t>
            </a:r>
            <a:r>
              <a:rPr lang="en-US" dirty="0"/>
              <a:t>Nationally Determined Contribution (INDC) towards climate change mitigation and adaptation goals committed in COP 21, Paris – observes important role of IWT</a:t>
            </a:r>
          </a:p>
          <a:p>
            <a:r>
              <a:rPr lang="en-US" dirty="0"/>
              <a:t>Regional integration </a:t>
            </a:r>
            <a:r>
              <a:rPr lang="en-US" dirty="0" smtClean="0"/>
              <a:t>especially with </a:t>
            </a:r>
            <a:r>
              <a:rPr lang="en-US" dirty="0"/>
              <a:t>Bangladesh </a:t>
            </a:r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Need to develop on the inherent strength and modernize the sector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2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Main stake holders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endParaRPr lang="en-US" i="1" dirty="0" smtClean="0">
              <a:latin typeface="Arial"/>
              <a:cs typeface="Arial"/>
            </a:endParaRPr>
          </a:p>
          <a:p>
            <a:r>
              <a:rPr lang="en-US" i="1" dirty="0" smtClean="0">
                <a:latin typeface="Arial"/>
                <a:cs typeface="Arial"/>
              </a:rPr>
              <a:t>Users</a:t>
            </a:r>
          </a:p>
          <a:p>
            <a:r>
              <a:rPr lang="en-US" i="1" dirty="0" smtClean="0">
                <a:latin typeface="Arial"/>
                <a:cs typeface="Arial"/>
              </a:rPr>
              <a:t>IWT officers and staff</a:t>
            </a:r>
          </a:p>
          <a:p>
            <a:r>
              <a:rPr lang="en-US" i="1" dirty="0" smtClean="0">
                <a:latin typeface="Arial"/>
                <a:cs typeface="Arial"/>
              </a:rPr>
              <a:t>Boat operators</a:t>
            </a:r>
            <a:endParaRPr lang="en-US" i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0652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Assam IWT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AIWT Project will work on:</a:t>
            </a:r>
            <a:endParaRPr lang="en-US" dirty="0"/>
          </a:p>
          <a:p>
            <a:pPr>
              <a:spcBef>
                <a:spcPts val="800"/>
              </a:spcBef>
            </a:pPr>
            <a:r>
              <a:rPr lang="en-US" dirty="0" smtClean="0"/>
              <a:t>Improve </a:t>
            </a:r>
            <a:r>
              <a:rPr lang="en-US" dirty="0"/>
              <a:t>the </a:t>
            </a:r>
            <a:r>
              <a:rPr lang="en-US" dirty="0" smtClean="0"/>
              <a:t>accessibility </a:t>
            </a:r>
            <a:r>
              <a:rPr lang="en-US" dirty="0"/>
              <a:t>across the Brahmaputra </a:t>
            </a:r>
            <a:r>
              <a:rPr lang="en-US" dirty="0" smtClean="0"/>
              <a:t>and other major rivers and </a:t>
            </a:r>
            <a:r>
              <a:rPr lang="en-US" dirty="0"/>
              <a:t>to its islands with ferry System 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Improve </a:t>
            </a:r>
            <a:r>
              <a:rPr lang="en-US" dirty="0"/>
              <a:t>the institutional framework and strengthen the capacity of the state institutions, which administer, regulate and provide Inland Water Transport</a:t>
            </a:r>
            <a:r>
              <a:rPr lang="en-US" dirty="0" smtClean="0"/>
              <a:t>.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Long </a:t>
            </a:r>
            <a:r>
              <a:rPr lang="en-US" dirty="0"/>
              <a:t>term Strategy and Sectoral Master Plan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Training and professional development of IWT Staff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Quality, </a:t>
            </a:r>
            <a:r>
              <a:rPr lang="en-US" dirty="0"/>
              <a:t>Efficiency </a:t>
            </a:r>
            <a:r>
              <a:rPr lang="en-US" dirty="0" smtClean="0"/>
              <a:t>and Safety of </a:t>
            </a:r>
            <a:r>
              <a:rPr lang="en-US" dirty="0"/>
              <a:t>Ferry </a:t>
            </a:r>
            <a:r>
              <a:rPr lang="en-US" dirty="0" smtClean="0"/>
              <a:t>Operations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Improved ferries</a:t>
            </a:r>
            <a:endParaRPr lang="en-US" dirty="0"/>
          </a:p>
          <a:p>
            <a:pPr lvl="1">
              <a:spcBef>
                <a:spcPts val="800"/>
              </a:spcBef>
            </a:pPr>
            <a:r>
              <a:rPr lang="en-US" dirty="0"/>
              <a:t>Improved access / connectivity infrastructure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Integration with City Development, Tourism plan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Institutional framework</a:t>
            </a:r>
          </a:p>
        </p:txBody>
      </p:sp>
    </p:spTree>
    <p:extLst>
      <p:ext uri="{BB962C8B-B14F-4D97-AF65-F5344CB8AC3E}">
        <p14:creationId xmlns:p14="http://schemas.microsoft.com/office/powerpoint/2010/main" xmlns="" val="35008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Assam IWT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Component-1: </a:t>
            </a:r>
          </a:p>
          <a:p>
            <a:r>
              <a:rPr lang="en-US" dirty="0" smtClean="0"/>
              <a:t>Developing Long Term Strategic Plan for IWT and feasibility studies for sector planning and investment.</a:t>
            </a:r>
          </a:p>
          <a:p>
            <a:r>
              <a:rPr lang="en-US" dirty="0" smtClean="0"/>
              <a:t>Capacity Development-  Strengthening </a:t>
            </a:r>
            <a:r>
              <a:rPr lang="en-US" dirty="0"/>
              <a:t>the capacity </a:t>
            </a:r>
            <a:r>
              <a:rPr lang="en-US" dirty="0" smtClean="0"/>
              <a:t>of those associated with AIWT.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06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Assam IWT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Component-2: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Investment to improve terminals, last mile connectivity, ferries, night navigation.</a:t>
            </a:r>
          </a:p>
          <a:p>
            <a:r>
              <a:rPr lang="en-US" dirty="0" smtClean="0"/>
              <a:t>Encourage to invest in modern, greener and safer ferries.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45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6000"/>
                    </a14:imgEffect>
                    <a14:imgEffect>
                      <a14:brightnessContrast contras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900" y="200025"/>
            <a:ext cx="8636000" cy="63436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800" y="3968512"/>
            <a:ext cx="271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The State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has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the largest network of navigable waterways of any of India’s states. </a:t>
            </a:r>
          </a:p>
        </p:txBody>
      </p:sp>
    </p:spTree>
    <p:extLst>
      <p:ext uri="{BB962C8B-B14F-4D97-AF65-F5344CB8AC3E}">
        <p14:creationId xmlns:p14="http://schemas.microsoft.com/office/powerpoint/2010/main" xmlns="" val="2206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7687" y="1097280"/>
            <a:ext cx="6142858" cy="512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40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10000" contrast="13000"/>
          </a:blip>
          <a:stretch>
            <a:fillRect/>
          </a:stretch>
        </p:blipFill>
        <p:spPr>
          <a:xfrm>
            <a:off x="457199" y="736600"/>
            <a:ext cx="8546123" cy="5930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3302000" y="1676400"/>
            <a:ext cx="2794000" cy="1384995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Flows through the heart of Assam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7946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Brahmaputra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63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94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Brahmaputra - 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vital transport mode, despite challenges…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940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</a:rPr>
              <a:t>A formidable </a:t>
            </a:r>
            <a:r>
              <a:rPr lang="en-US" sz="4000" i="1" dirty="0">
                <a:solidFill>
                  <a:schemeClr val="accent3">
                    <a:lumMod val="75000"/>
                  </a:schemeClr>
                </a:solidFill>
              </a:rPr>
              <a:t>physical barrier to accessibility and 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</a:rPr>
              <a:t>mobility, but an equally important Transport asset</a:t>
            </a:r>
            <a:endParaRPr lang="en-US" sz="4000" dirty="0" smtClean="0"/>
          </a:p>
          <a:p>
            <a:endParaRPr lang="en-US" sz="40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9950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Assam IWT Sector character today…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101"/>
            <a:ext cx="8229600" cy="4648200"/>
          </a:xfrm>
        </p:spPr>
        <p:txBody>
          <a:bodyPr>
            <a:normAutofit/>
          </a:bodyPr>
          <a:lstStyle/>
          <a:p>
            <a:r>
              <a:rPr lang="en-GB" sz="2400" i="1" dirty="0"/>
              <a:t>Cross-river and Island ferry </a:t>
            </a:r>
            <a:r>
              <a:rPr lang="en-GB" sz="2400" i="1" dirty="0" smtClean="0"/>
              <a:t>services </a:t>
            </a:r>
            <a:r>
              <a:rPr lang="en-GB" sz="2400" dirty="0" smtClean="0"/>
              <a:t>- </a:t>
            </a:r>
            <a:r>
              <a:rPr lang="en-US" sz="2400" dirty="0" smtClean="0"/>
              <a:t>Single </a:t>
            </a:r>
            <a:r>
              <a:rPr lang="en-US" sz="2400" dirty="0"/>
              <a:t>most important transport mode for large section of population, both urban and </a:t>
            </a:r>
            <a:r>
              <a:rPr lang="en-US" sz="2400" dirty="0" smtClean="0"/>
              <a:t>rural</a:t>
            </a:r>
          </a:p>
          <a:p>
            <a:r>
              <a:rPr lang="en-GB" sz="2400" dirty="0" smtClean="0"/>
              <a:t>Operations </a:t>
            </a:r>
            <a:r>
              <a:rPr lang="en-US" sz="2400" dirty="0" smtClean="0"/>
              <a:t>–</a:t>
            </a:r>
            <a:r>
              <a:rPr lang="en-GB" sz="2400" dirty="0" smtClean="0"/>
              <a:t> DIWT Assam and by mostly </a:t>
            </a:r>
            <a:r>
              <a:rPr lang="en-GB" sz="2400" dirty="0"/>
              <a:t>small independent </a:t>
            </a:r>
            <a:r>
              <a:rPr lang="en-GB" sz="2400" dirty="0" smtClean="0"/>
              <a:t>and informal </a:t>
            </a:r>
            <a:r>
              <a:rPr lang="en-GB" sz="2400" dirty="0"/>
              <a:t>country boat </a:t>
            </a:r>
            <a:r>
              <a:rPr lang="en-GB" sz="2400" dirty="0" smtClean="0"/>
              <a:t>operators</a:t>
            </a:r>
          </a:p>
          <a:p>
            <a:r>
              <a:rPr lang="en-GB" sz="2400" dirty="0" smtClean="0"/>
              <a:t>Over 3,000 vessels</a:t>
            </a:r>
          </a:p>
          <a:p>
            <a:r>
              <a:rPr lang="en-US" sz="2400" dirty="0"/>
              <a:t>Ferry terminals are </a:t>
            </a:r>
            <a:r>
              <a:rPr lang="en-US" sz="2400" dirty="0" smtClean="0"/>
              <a:t>mostly </a:t>
            </a:r>
            <a:r>
              <a:rPr lang="en-US" sz="2400" dirty="0"/>
              <a:t>improvised moorings </a:t>
            </a:r>
            <a:endParaRPr lang="en-GB" sz="2400" dirty="0" smtClean="0"/>
          </a:p>
          <a:p>
            <a:r>
              <a:rPr lang="en-AU" sz="2400" dirty="0" smtClean="0"/>
              <a:t>Demand (Brahmaputra and Barak):</a:t>
            </a:r>
          </a:p>
          <a:p>
            <a:pPr lvl="1"/>
            <a:r>
              <a:rPr lang="en-AU" sz="2000" dirty="0" smtClean="0"/>
              <a:t>about 7.5 </a:t>
            </a:r>
            <a:r>
              <a:rPr lang="en-AU" sz="2000" dirty="0" err="1" smtClean="0"/>
              <a:t>mn</a:t>
            </a:r>
            <a:r>
              <a:rPr lang="en-AU" sz="2000" dirty="0" smtClean="0"/>
              <a:t> </a:t>
            </a:r>
            <a:r>
              <a:rPr lang="en-AU" sz="2000" dirty="0"/>
              <a:t>passengers annually, </a:t>
            </a:r>
            <a:endParaRPr lang="en-AU" sz="2000" dirty="0" smtClean="0"/>
          </a:p>
          <a:p>
            <a:pPr lvl="1"/>
            <a:r>
              <a:rPr lang="en-AU" sz="2000" dirty="0" smtClean="0"/>
              <a:t>&gt; 650,000 </a:t>
            </a:r>
            <a:r>
              <a:rPr lang="en-AU" sz="2000" dirty="0"/>
              <a:t>motorized vehicles, </a:t>
            </a:r>
            <a:r>
              <a:rPr lang="en-AU" sz="2000" dirty="0" smtClean="0"/>
              <a:t>nearly </a:t>
            </a:r>
            <a:r>
              <a:rPr lang="en-AU" sz="2000" dirty="0"/>
              <a:t>a million bicycles and carts </a:t>
            </a:r>
            <a:endParaRPr lang="en-AU" sz="2000" dirty="0" smtClean="0"/>
          </a:p>
          <a:p>
            <a:pPr lvl="1"/>
            <a:r>
              <a:rPr lang="en-US" sz="2000" dirty="0" smtClean="0"/>
              <a:t>A</a:t>
            </a:r>
            <a:r>
              <a:rPr lang="en-AU" sz="2000" dirty="0" smtClean="0"/>
              <a:t>bout 40,000 </a:t>
            </a:r>
            <a:r>
              <a:rPr lang="en-AU" sz="2000" dirty="0"/>
              <a:t>tonnes of goods and </a:t>
            </a:r>
            <a:r>
              <a:rPr lang="en-AU" sz="2000" dirty="0" smtClean="0"/>
              <a:t>livestock</a:t>
            </a:r>
            <a:endParaRPr lang="en-US" sz="2000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533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Assam IWT Sector character today…the challenges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0"/>
            <a:ext cx="8229600" cy="4927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Weak landing facilities / terminals, often relocating with river</a:t>
            </a:r>
          </a:p>
          <a:p>
            <a:r>
              <a:rPr lang="en-US" sz="2600" dirty="0"/>
              <a:t>Ageing and </a:t>
            </a:r>
            <a:r>
              <a:rPr lang="en-US" sz="2600" dirty="0" smtClean="0"/>
              <a:t>less efficient </a:t>
            </a:r>
            <a:r>
              <a:rPr lang="en-US" sz="2600" dirty="0"/>
              <a:t>vessel fleet</a:t>
            </a:r>
          </a:p>
          <a:p>
            <a:r>
              <a:rPr lang="en-US" sz="2600" dirty="0" smtClean="0"/>
              <a:t>Safety of operations</a:t>
            </a:r>
          </a:p>
          <a:p>
            <a:r>
              <a:rPr lang="en-US" sz="2600" dirty="0" smtClean="0"/>
              <a:t>Absence of Night Navigation facilities</a:t>
            </a:r>
          </a:p>
          <a:p>
            <a:r>
              <a:rPr lang="en-US" sz="2600" dirty="0" smtClean="0"/>
              <a:t>Inadequate service to remote villages  and islands</a:t>
            </a:r>
          </a:p>
          <a:p>
            <a:r>
              <a:rPr lang="en-US" sz="2600" dirty="0" smtClean="0"/>
              <a:t>Poor first / last mile access to services</a:t>
            </a:r>
          </a:p>
          <a:p>
            <a:r>
              <a:rPr lang="en-US" sz="2600" dirty="0" smtClean="0"/>
              <a:t>Gender unfriendly</a:t>
            </a:r>
          </a:p>
          <a:p>
            <a:r>
              <a:rPr lang="en-US" sz="2600" dirty="0" smtClean="0"/>
              <a:t>Underutilized resources</a:t>
            </a:r>
          </a:p>
        </p:txBody>
      </p:sp>
    </p:spTree>
    <p:extLst>
      <p:ext uri="{BB962C8B-B14F-4D97-AF65-F5344CB8AC3E}">
        <p14:creationId xmlns:p14="http://schemas.microsoft.com/office/powerpoint/2010/main" xmlns="" val="26289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terminal / Pier in Assam</a:t>
            </a:r>
            <a:endParaRPr lang="en-US" dirty="0"/>
          </a:p>
        </p:txBody>
      </p:sp>
      <p:pic>
        <p:nvPicPr>
          <p:cNvPr id="4" name="Content Placeholder 3" descr="Assam 1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5177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sam 1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" b="7"/>
          <a:stretch>
            <a:fillRect/>
          </a:stretch>
        </p:blipFill>
        <p:spPr>
          <a:xfrm>
            <a:off x="457200" y="927100"/>
            <a:ext cx="8229600" cy="5199063"/>
          </a:xfrm>
        </p:spPr>
      </p:pic>
    </p:spTree>
    <p:extLst>
      <p:ext uri="{BB962C8B-B14F-4D97-AF65-F5344CB8AC3E}">
        <p14:creationId xmlns:p14="http://schemas.microsoft.com/office/powerpoint/2010/main" xmlns="" val="15712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sam 1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"/>
                    </a14:imgEffect>
                    <a14:imgEffect>
                      <a14:brightnessContrast bright="-3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1914" b="1914"/>
          <a:stretch>
            <a:fillRect/>
          </a:stretch>
        </p:blipFill>
        <p:spPr>
          <a:xfrm>
            <a:off x="457200" y="1028700"/>
            <a:ext cx="8229600" cy="5097463"/>
          </a:xfrm>
        </p:spPr>
      </p:pic>
    </p:spTree>
    <p:extLst>
      <p:ext uri="{BB962C8B-B14F-4D97-AF65-F5344CB8AC3E}">
        <p14:creationId xmlns:p14="http://schemas.microsoft.com/office/powerpoint/2010/main" xmlns="" val="19564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1850</TotalTime>
  <Words>451</Words>
  <Application>Microsoft Office PowerPoint</Application>
  <PresentationFormat>On-screen Show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ASSAM INLAND WATER TRANSPORT</vt:lpstr>
      <vt:lpstr>Slide 2</vt:lpstr>
      <vt:lpstr>The Brahmaputra</vt:lpstr>
      <vt:lpstr>Brahmaputra - vital transport mode, despite challenges…</vt:lpstr>
      <vt:lpstr>Assam IWT Sector character today…</vt:lpstr>
      <vt:lpstr>Assam IWT Sector character today…the challenges</vt:lpstr>
      <vt:lpstr>Typical terminal / Pier in Assam</vt:lpstr>
      <vt:lpstr>Slide 8</vt:lpstr>
      <vt:lpstr>Slide 9</vt:lpstr>
      <vt:lpstr>Slide 10</vt:lpstr>
      <vt:lpstr>Slide 11</vt:lpstr>
      <vt:lpstr>Slide 12</vt:lpstr>
      <vt:lpstr>Slide 13</vt:lpstr>
      <vt:lpstr>The Opportunity</vt:lpstr>
      <vt:lpstr>IWT…renewed national focus</vt:lpstr>
      <vt:lpstr>Main stake holders</vt:lpstr>
      <vt:lpstr>Assam IWT project</vt:lpstr>
      <vt:lpstr>Assam IWT project</vt:lpstr>
      <vt:lpstr>Assam IWT project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Bank Support for Assam IWT  Brahmaputra River</dc:title>
  <dc:creator>Anthony  Hughes</dc:creator>
  <cp:lastModifiedBy>USER</cp:lastModifiedBy>
  <cp:revision>72</cp:revision>
  <dcterms:created xsi:type="dcterms:W3CDTF">2016-01-22T03:45:24Z</dcterms:created>
  <dcterms:modified xsi:type="dcterms:W3CDTF">2016-10-24T02:56:32Z</dcterms:modified>
</cp:coreProperties>
</file>