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298" r:id="rId2"/>
    <p:sldId id="302" r:id="rId3"/>
    <p:sldId id="257" r:id="rId4"/>
    <p:sldId id="258" r:id="rId5"/>
    <p:sldId id="259" r:id="rId6"/>
    <p:sldId id="265" r:id="rId7"/>
    <p:sldId id="266" r:id="rId8"/>
    <p:sldId id="267" r:id="rId9"/>
    <p:sldId id="268" r:id="rId10"/>
    <p:sldId id="262" r:id="rId11"/>
    <p:sldId id="269" r:id="rId12"/>
    <p:sldId id="270" r:id="rId13"/>
    <p:sldId id="271" r:id="rId14"/>
    <p:sldId id="273" r:id="rId15"/>
    <p:sldId id="272" r:id="rId16"/>
    <p:sldId id="282" r:id="rId17"/>
    <p:sldId id="304" r:id="rId18"/>
    <p:sldId id="303" r:id="rId19"/>
    <p:sldId id="260" r:id="rId20"/>
    <p:sldId id="283" r:id="rId21"/>
    <p:sldId id="278" r:id="rId22"/>
    <p:sldId id="274" r:id="rId23"/>
    <p:sldId id="284" r:id="rId24"/>
    <p:sldId id="285" r:id="rId25"/>
    <p:sldId id="275" r:id="rId26"/>
    <p:sldId id="286" r:id="rId27"/>
    <p:sldId id="276" r:id="rId28"/>
    <p:sldId id="287" r:id="rId29"/>
    <p:sldId id="264" r:id="rId30"/>
    <p:sldId id="289" r:id="rId31"/>
    <p:sldId id="279" r:id="rId32"/>
    <p:sldId id="299" r:id="rId33"/>
    <p:sldId id="300" r:id="rId34"/>
    <p:sldId id="280" r:id="rId35"/>
    <p:sldId id="293" r:id="rId36"/>
    <p:sldId id="294" r:id="rId37"/>
    <p:sldId id="295" r:id="rId38"/>
    <p:sldId id="288" r:id="rId39"/>
    <p:sldId id="301" r:id="rId40"/>
    <p:sldId id="296" r:id="rId41"/>
    <p:sldId id="297" r:id="rId42"/>
    <p:sldId id="290" r:id="rId43"/>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2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627131AD-5E01-4446-B998-AEB9E247733E}" type="datetimeFigureOut">
              <a:rPr lang="en-IN" smtClean="0"/>
              <a:t>11-11-2016</a:t>
            </a:fld>
            <a:endParaRPr lang="en-IN"/>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77E2E1A7-B065-455A-959C-516B2F8D01EE}" type="slidenum">
              <a:rPr lang="en-IN" smtClean="0"/>
              <a:t>‹#›</a:t>
            </a:fld>
            <a:endParaRPr lang="en-IN"/>
          </a:p>
        </p:txBody>
      </p:sp>
    </p:spTree>
    <p:extLst>
      <p:ext uri="{BB962C8B-B14F-4D97-AF65-F5344CB8AC3E}">
        <p14:creationId xmlns:p14="http://schemas.microsoft.com/office/powerpoint/2010/main" val="35222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343FAB-DBD2-42C8-A32C-7C31EE548528}" type="slidenum">
              <a:rPr lang="en-US" smtClean="0">
                <a:solidFill>
                  <a:prstClr val="black"/>
                </a:solidFill>
              </a:rPr>
              <a:pPr>
                <a:defRPr/>
              </a:pPr>
              <a:t>36</a:t>
            </a:fld>
            <a:endParaRPr lang="en-US" dirty="0" smtClean="0">
              <a:solidFill>
                <a:prstClr val="black"/>
              </a:solidFill>
            </a:endParaRPr>
          </a:p>
        </p:txBody>
      </p:sp>
    </p:spTree>
    <p:extLst>
      <p:ext uri="{BB962C8B-B14F-4D97-AF65-F5344CB8AC3E}">
        <p14:creationId xmlns:p14="http://schemas.microsoft.com/office/powerpoint/2010/main" val="363212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343FAB-DBD2-42C8-A32C-7C31EE548528}" type="slidenum">
              <a:rPr lang="en-US" smtClean="0">
                <a:solidFill>
                  <a:prstClr val="black"/>
                </a:solidFill>
              </a:rPr>
              <a:pPr>
                <a:defRPr/>
              </a:pPr>
              <a:t>37</a:t>
            </a:fld>
            <a:endParaRPr lang="en-US" dirty="0" smtClean="0">
              <a:solidFill>
                <a:prstClr val="black"/>
              </a:solidFill>
            </a:endParaRPr>
          </a:p>
        </p:txBody>
      </p:sp>
    </p:spTree>
    <p:extLst>
      <p:ext uri="{BB962C8B-B14F-4D97-AF65-F5344CB8AC3E}">
        <p14:creationId xmlns:p14="http://schemas.microsoft.com/office/powerpoint/2010/main" val="38846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343FAB-DBD2-42C8-A32C-7C31EE548528}" type="slidenum">
              <a:rPr lang="en-US" smtClean="0">
                <a:solidFill>
                  <a:prstClr val="black"/>
                </a:solidFill>
              </a:rPr>
              <a:pPr>
                <a:defRPr/>
              </a:pPr>
              <a:t>40</a:t>
            </a:fld>
            <a:endParaRPr lang="en-US" dirty="0" smtClean="0">
              <a:solidFill>
                <a:prstClr val="black"/>
              </a:solidFill>
            </a:endParaRPr>
          </a:p>
        </p:txBody>
      </p:sp>
    </p:spTree>
    <p:extLst>
      <p:ext uri="{BB962C8B-B14F-4D97-AF65-F5344CB8AC3E}">
        <p14:creationId xmlns:p14="http://schemas.microsoft.com/office/powerpoint/2010/main" val="427577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343FAB-DBD2-42C8-A32C-7C31EE548528}" type="slidenum">
              <a:rPr lang="en-US" smtClean="0">
                <a:solidFill>
                  <a:prstClr val="black"/>
                </a:solidFill>
              </a:rPr>
              <a:pPr>
                <a:defRPr/>
              </a:pPr>
              <a:t>41</a:t>
            </a:fld>
            <a:endParaRPr lang="en-US" dirty="0" smtClean="0">
              <a:solidFill>
                <a:prstClr val="black"/>
              </a:solidFill>
            </a:endParaRPr>
          </a:p>
        </p:txBody>
      </p:sp>
    </p:spTree>
    <p:extLst>
      <p:ext uri="{BB962C8B-B14F-4D97-AF65-F5344CB8AC3E}">
        <p14:creationId xmlns:p14="http://schemas.microsoft.com/office/powerpoint/2010/main" val="17494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0EEBE2-B733-45E2-9C8E-AAB0ABE6301F}" type="datetime1">
              <a:rPr lang="en-IN" smtClean="0"/>
              <a:t>11-11-2016</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421C3-ECFE-4DF8-8C34-AF0F8B595B2D}" type="datetime1">
              <a:rPr lang="en-IN" smtClean="0"/>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D2F242-A34D-44FD-89F2-0593393D44B4}" type="datetime1">
              <a:rPr lang="en-IN" smtClean="0"/>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A8EA44-5B76-4A99-B473-E1BD1599142C}" type="datetime1">
              <a:rPr lang="en-IN" smtClean="0"/>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B64B03-0AC7-4D8D-B0AD-4913CCD4502B}" type="datetime1">
              <a:rPr lang="en-IN" smtClean="0"/>
              <a:t>11-11-2016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6DD76D-E08D-447D-818B-B812C01DBFDE}" type="datetime1">
              <a:rPr lang="en-IN" smtClean="0"/>
              <a:t>11-11-2016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F2D59F-19EB-4327-A997-84EE0B3F1989}" type="datetime1">
              <a:rPr lang="en-IN" smtClean="0"/>
              <a:t>11-11-2016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8C556E-D26F-49E1-80C7-8F676DD38ED9}" type="datetime1">
              <a:rPr lang="en-IN" smtClean="0"/>
              <a:t>11-11-2016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BFFB8-79E1-4893-A230-07E667480C35}" type="datetime1">
              <a:rPr lang="en-IN" smtClean="0"/>
              <a:t>11-11-2016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8B441BD-8D06-4EE0-837B-8ECC23738106}" type="datetime1">
              <a:rPr lang="en-IN" smtClean="0"/>
              <a:t>11-11-2016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2F318BD-F576-49FA-95D1-E0847B9F2A3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471A4B-B455-44F3-9AE9-E2382207A52D}" type="datetime1">
              <a:rPr lang="en-IN" smtClean="0"/>
              <a:t>11-11-2016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E2F318BD-F576-49FA-95D1-E0847B9F2A39}"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6C07946-1191-41A6-AE3D-3C4B6407A3E0}" type="datetime1">
              <a:rPr lang="en-IN" smtClean="0"/>
              <a:t>11-11-2016</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F318BD-F576-49FA-95D1-E0847B9F2A39}"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2.wmf"/><Relationship Id="rId4" Type="http://schemas.openxmlformats.org/officeDocument/2006/relationships/image" Target="../media/image4.jpeg"/><Relationship Id="rId9"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hyperlink" Target="http://media.shipspotting.com/uploads/photos/474463.jpg" TargetMode="Externa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3.emf"/><Relationship Id="rId5" Type="http://schemas.openxmlformats.org/officeDocument/2006/relationships/image" Target="http://media.shipspotting.com/uploads/photos/474463.jpg" TargetMode="External"/><Relationship Id="rId4" Type="http://schemas.openxmlformats.org/officeDocument/2006/relationships/image" Target="../media/image12.jpeg"/><Relationship Id="rId9"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2.wmf"/><Relationship Id="rId5" Type="http://schemas.openxmlformats.org/officeDocument/2006/relationships/oleObject" Target="../embeddings/oleObject21.bin"/><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23.jpeg"/><Relationship Id="rId5" Type="http://schemas.openxmlformats.org/officeDocument/2006/relationships/image" Target="../media/image22.png"/><Relationship Id="rId10" Type="http://schemas.openxmlformats.org/officeDocument/2006/relationships/image" Target="../media/image2.wmf"/><Relationship Id="rId4" Type="http://schemas.openxmlformats.org/officeDocument/2006/relationships/image" Target="../media/image21.jpeg"/><Relationship Id="rId9"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3.png"/><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wmf"/><Relationship Id="rId4" Type="http://schemas.openxmlformats.org/officeDocument/2006/relationships/oleObject" Target="../embeddings/oleObject3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image" Target="../media/image39.jpe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2.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oleObject" Target="../embeddings/oleObject33.bin"/><Relationship Id="rId7"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2.wmf"/><Relationship Id="rId5" Type="http://schemas.openxmlformats.org/officeDocument/2006/relationships/oleObject" Target="../embeddings/oleObject34.bin"/><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2.wmf"/><Relationship Id="rId5" Type="http://schemas.openxmlformats.org/officeDocument/2006/relationships/oleObject" Target="../embeddings/oleObject35.bin"/><Relationship Id="rId4" Type="http://schemas.openxmlformats.org/officeDocument/2006/relationships/image" Target="../media/image4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147248" cy="2016224"/>
          </a:xfrm>
        </p:spPr>
        <p:txBody>
          <a:bodyPr>
            <a:normAutofit fontScale="90000"/>
          </a:bodyPr>
          <a:lstStyle/>
          <a:p>
            <a:pPr algn="ctr">
              <a:defRPr/>
            </a:pPr>
            <a:r>
              <a:rPr lang="en-US" sz="4900" b="1" kern="10" dirty="0" smtClean="0">
                <a:ln w="9525">
                  <a:noFill/>
                  <a:round/>
                  <a:headEnd/>
                  <a:tailEnd/>
                </a:ln>
                <a:solidFill>
                  <a:schemeClr val="tx2">
                    <a:lumMod val="75000"/>
                  </a:schemeClr>
                </a:solidFill>
                <a:effectLst>
                  <a:outerShdw dist="45791" dir="2021404" algn="ctr" rotWithShape="0">
                    <a:srgbClr val="C0C0C0"/>
                  </a:outerShdw>
                </a:effectLst>
                <a:latin typeface="Monotype Corsiva"/>
              </a:rPr>
              <a:t>Mankad &amp; Associates </a:t>
            </a:r>
            <a:br>
              <a:rPr lang="en-US" sz="4900" b="1" kern="10" dirty="0" smtClean="0">
                <a:ln w="9525">
                  <a:noFill/>
                  <a:round/>
                  <a:headEnd/>
                  <a:tailEnd/>
                </a:ln>
                <a:solidFill>
                  <a:schemeClr val="tx2">
                    <a:lumMod val="75000"/>
                  </a:schemeClr>
                </a:solidFill>
                <a:effectLst>
                  <a:outerShdw dist="45791" dir="2021404" algn="ctr" rotWithShape="0">
                    <a:srgbClr val="C0C0C0"/>
                  </a:outerShdw>
                </a:effectLst>
                <a:latin typeface="Monotype Corsiva"/>
              </a:rPr>
            </a:br>
            <a:r>
              <a:rPr lang="en-US" sz="4900" b="1" kern="10" dirty="0" smtClean="0">
                <a:ln w="9525">
                  <a:noFill/>
                  <a:round/>
                  <a:headEnd/>
                  <a:tailEnd/>
                </a:ln>
                <a:solidFill>
                  <a:schemeClr val="tx2">
                    <a:lumMod val="75000"/>
                  </a:schemeClr>
                </a:solidFill>
                <a:effectLst>
                  <a:outerShdw dist="45791" dir="2021404" algn="ctr" rotWithShape="0">
                    <a:srgbClr val="C0C0C0"/>
                  </a:outerShdw>
                </a:effectLst>
                <a:latin typeface="Monotype Corsiva"/>
              </a:rPr>
              <a:t>Insurance Broking Pvt. Ltd.</a:t>
            </a:r>
            <a:r>
              <a:rPr lang="en-US" sz="5300" kern="10" dirty="0" smtClean="0">
                <a:ln w="9525">
                  <a:noFill/>
                  <a:round/>
                  <a:headEnd/>
                  <a:tailEnd/>
                </a:ln>
                <a:solidFill>
                  <a:schemeClr val="tx2">
                    <a:lumMod val="75000"/>
                  </a:schemeClr>
                </a:solidFill>
                <a:effectLst>
                  <a:outerShdw dist="45791" dir="2021404" algn="ctr" rotWithShape="0">
                    <a:srgbClr val="C0C0C0"/>
                  </a:outerShdw>
                </a:effectLst>
                <a:latin typeface="Monotype Corsiva"/>
              </a:rPr>
              <a:t/>
            </a:r>
            <a:br>
              <a:rPr lang="en-US" sz="5300" kern="10" dirty="0" smtClean="0">
                <a:ln w="9525">
                  <a:noFill/>
                  <a:round/>
                  <a:headEnd/>
                  <a:tailEnd/>
                </a:ln>
                <a:solidFill>
                  <a:schemeClr val="tx2">
                    <a:lumMod val="75000"/>
                  </a:schemeClr>
                </a:solidFill>
                <a:effectLst>
                  <a:outerShdw dist="45791" dir="2021404" algn="ctr" rotWithShape="0">
                    <a:srgbClr val="C0C0C0"/>
                  </a:outerShdw>
                </a:effectLst>
                <a:latin typeface="Monotype Corsiva"/>
              </a:rPr>
            </a:br>
            <a:r>
              <a:rPr lang="en-IN" sz="1600" b="1" kern="10" dirty="0">
                <a:effectLst>
                  <a:outerShdw dist="45791" dir="2021404" algn="ctr" rotWithShape="0">
                    <a:srgbClr val="C0C0C0"/>
                  </a:outerShdw>
                </a:effectLst>
                <a:latin typeface="Bell MT" pitchFamily="18" charset="0"/>
              </a:rPr>
              <a:t>Direct &amp; Reinsurance Broker</a:t>
            </a:r>
            <a:br>
              <a:rPr lang="en-IN" sz="1600" b="1" kern="10" dirty="0">
                <a:effectLst>
                  <a:outerShdw dist="45791" dir="2021404" algn="ctr" rotWithShape="0">
                    <a:srgbClr val="C0C0C0"/>
                  </a:outerShdw>
                </a:effectLst>
                <a:latin typeface="Bell MT" pitchFamily="18" charset="0"/>
              </a:rPr>
            </a:br>
            <a:r>
              <a:rPr lang="en-IN" sz="1600" b="1" kern="10" dirty="0">
                <a:effectLst>
                  <a:outerShdw dist="45791" dir="2021404" algn="ctr" rotWithShape="0">
                    <a:srgbClr val="C0C0C0"/>
                  </a:outerShdw>
                </a:effectLst>
                <a:latin typeface="Bell MT" pitchFamily="18" charset="0"/>
              </a:rPr>
              <a:t>License No. 115</a:t>
            </a:r>
            <a:endParaRPr lang="en-IN" sz="1600" dirty="0">
              <a:latin typeface="Bell MT" pitchFamily="18" charset="0"/>
            </a:endParaRPr>
          </a:p>
        </p:txBody>
      </p:sp>
      <p:sp>
        <p:nvSpPr>
          <p:cNvPr id="3" name="Content Placeholder 2"/>
          <p:cNvSpPr>
            <a:spLocks noGrp="1"/>
          </p:cNvSpPr>
          <p:nvPr>
            <p:ph idx="1"/>
          </p:nvPr>
        </p:nvSpPr>
        <p:spPr>
          <a:xfrm>
            <a:off x="457200" y="2852936"/>
            <a:ext cx="8003232" cy="3528392"/>
          </a:xfrm>
        </p:spPr>
        <p:txBody>
          <a:bodyPr>
            <a:normAutofit/>
          </a:bodyPr>
          <a:lstStyle/>
          <a:p>
            <a:pPr marL="0" indent="0">
              <a:buNone/>
            </a:pPr>
            <a:endParaRPr lang="en-US" dirty="0" smtClean="0"/>
          </a:p>
          <a:p>
            <a:pPr marL="0" indent="0" algn="ctr">
              <a:spcBef>
                <a:spcPct val="0"/>
              </a:spcBef>
              <a:buNone/>
            </a:pPr>
            <a:r>
              <a:rPr lang="en-US" sz="3200" dirty="0" smtClean="0">
                <a:solidFill>
                  <a:schemeClr val="tx2"/>
                </a:solidFill>
                <a:latin typeface="Algerian" pitchFamily="82" charset="0"/>
                <a:ea typeface="+mj-ea"/>
                <a:cs typeface="+mj-cs"/>
              </a:rPr>
              <a:t>Presentation </a:t>
            </a:r>
            <a:r>
              <a:rPr lang="en-US" sz="3200" dirty="0">
                <a:solidFill>
                  <a:schemeClr val="tx2"/>
                </a:solidFill>
                <a:latin typeface="Algerian" pitchFamily="82" charset="0"/>
                <a:ea typeface="+mj-ea"/>
                <a:cs typeface="+mj-cs"/>
              </a:rPr>
              <a:t>on P&amp;I Insurance </a:t>
            </a:r>
            <a:endParaRPr lang="en-US" sz="3200" dirty="0" smtClean="0">
              <a:solidFill>
                <a:schemeClr val="tx2"/>
              </a:solidFill>
              <a:latin typeface="Algerian" pitchFamily="82" charset="0"/>
              <a:ea typeface="+mj-ea"/>
              <a:cs typeface="+mj-cs"/>
            </a:endParaRPr>
          </a:p>
          <a:p>
            <a:pPr marL="0" indent="0" algn="ctr">
              <a:spcBef>
                <a:spcPct val="0"/>
              </a:spcBef>
              <a:buNone/>
            </a:pPr>
            <a:r>
              <a:rPr lang="en-US" sz="3200" dirty="0" smtClean="0">
                <a:solidFill>
                  <a:schemeClr val="tx2"/>
                </a:solidFill>
                <a:latin typeface="Algerian" pitchFamily="82" charset="0"/>
                <a:ea typeface="+mj-ea"/>
                <a:cs typeface="+mj-cs"/>
              </a:rPr>
              <a:t>at </a:t>
            </a:r>
          </a:p>
          <a:p>
            <a:pPr marL="0" indent="0" algn="ctr">
              <a:spcBef>
                <a:spcPct val="0"/>
              </a:spcBef>
              <a:buNone/>
            </a:pPr>
            <a:r>
              <a:rPr lang="en-US" sz="3200" dirty="0" smtClean="0">
                <a:solidFill>
                  <a:schemeClr val="tx2"/>
                </a:solidFill>
                <a:latin typeface="Algerian" pitchFamily="82" charset="0"/>
                <a:ea typeface="+mj-ea"/>
                <a:cs typeface="+mj-cs"/>
              </a:rPr>
              <a:t>Bengal </a:t>
            </a:r>
            <a:r>
              <a:rPr lang="en-US" sz="3200" dirty="0">
                <a:solidFill>
                  <a:schemeClr val="tx2"/>
                </a:solidFill>
                <a:latin typeface="Algerian" pitchFamily="82" charset="0"/>
                <a:ea typeface="+mj-ea"/>
                <a:cs typeface="+mj-cs"/>
              </a:rPr>
              <a:t>Chamber of Commerce &amp; Industry, Kolkata</a:t>
            </a:r>
            <a:endParaRPr lang="en-IN" sz="3200" dirty="0">
              <a:solidFill>
                <a:schemeClr val="tx2"/>
              </a:solidFill>
              <a:latin typeface="Algerian" pitchFamily="82" charset="0"/>
              <a:ea typeface="+mj-ea"/>
              <a:cs typeface="+mj-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43054"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a:t>
            </a:fld>
            <a:endParaRPr lang="en-IN"/>
          </a:p>
        </p:txBody>
      </p:sp>
    </p:spTree>
    <p:extLst>
      <p:ext uri="{BB962C8B-B14F-4D97-AF65-F5344CB8AC3E}">
        <p14:creationId xmlns:p14="http://schemas.microsoft.com/office/powerpoint/2010/main" val="344118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LIABILITIES</a:t>
            </a:r>
            <a:endParaRPr lang="en-IN" sz="3600" b="1" dirty="0"/>
          </a:p>
        </p:txBody>
      </p:sp>
      <p:sp>
        <p:nvSpPr>
          <p:cNvPr id="3" name="Content Placeholder 2"/>
          <p:cNvSpPr>
            <a:spLocks noGrp="1"/>
          </p:cNvSpPr>
          <p:nvPr>
            <p:ph idx="1"/>
          </p:nvPr>
        </p:nvSpPr>
        <p:spPr/>
        <p:txBody>
          <a:bodyPr>
            <a:normAutofit/>
          </a:bodyPr>
          <a:lstStyle/>
          <a:p>
            <a:pPr algn="just"/>
            <a:r>
              <a:rPr lang="en-US" sz="1900" dirty="0" smtClean="0">
                <a:latin typeface="+mj-lt"/>
              </a:rPr>
              <a:t>Some Liabilities are applicable by Common Law or in Tort, others by specific Acts or Contracts.</a:t>
            </a:r>
          </a:p>
          <a:p>
            <a:pPr algn="just"/>
            <a:r>
              <a:rPr lang="en-US" sz="1900" dirty="0" smtClean="0">
                <a:latin typeface="+mj-lt"/>
              </a:rPr>
              <a:t>General Third Party, Property Damage, Injury are main examples of Common Law Liability arising from the operations of the Assured.</a:t>
            </a:r>
          </a:p>
          <a:p>
            <a:pPr algn="just"/>
            <a:r>
              <a:rPr lang="en-US" sz="1900" dirty="0" smtClean="0">
                <a:latin typeface="+mj-lt"/>
              </a:rPr>
              <a:t>Damage to cargo carried attracts the provisions of Acts &amp; International Conventions such as COGSA, Merchant Shipping Act, Hague Visby Rules.</a:t>
            </a:r>
          </a:p>
          <a:p>
            <a:pPr algn="just"/>
            <a:r>
              <a:rPr lang="en-US" sz="1900" dirty="0" smtClean="0">
                <a:latin typeface="+mj-lt"/>
              </a:rPr>
              <a:t>Cargo damage / loss claims are also pursued under the carriage document i.e. Bill of Lading.</a:t>
            </a:r>
          </a:p>
          <a:p>
            <a:pPr algn="just"/>
            <a:r>
              <a:rPr lang="en-US" sz="1900" dirty="0">
                <a:latin typeface="+mj-lt"/>
              </a:rPr>
              <a:t>Crew claims are normally governed by contract under collective Bargaining Agreements or under specified conditions of local authorities.</a:t>
            </a:r>
          </a:p>
          <a:p>
            <a:pPr algn="just"/>
            <a:r>
              <a:rPr lang="en-US" sz="1900" dirty="0">
                <a:latin typeface="+mj-lt"/>
              </a:rPr>
              <a:t>Collision Liability coverage of 1/4</a:t>
            </a:r>
            <a:r>
              <a:rPr lang="en-US" sz="1900" baseline="30000" dirty="0">
                <a:latin typeface="+mj-lt"/>
              </a:rPr>
              <a:t>th</a:t>
            </a:r>
            <a:r>
              <a:rPr lang="en-US" sz="1900" dirty="0">
                <a:latin typeface="+mj-lt"/>
              </a:rPr>
              <a:t> follows the market practice since traditionally Hull Underwriters were offering cover </a:t>
            </a:r>
            <a:r>
              <a:rPr lang="en-US" sz="1900" dirty="0" err="1">
                <a:latin typeface="+mj-lt"/>
              </a:rPr>
              <a:t>upto</a:t>
            </a:r>
            <a:r>
              <a:rPr lang="en-US" sz="1900" dirty="0">
                <a:latin typeface="+mj-lt"/>
              </a:rPr>
              <a:t> 3/4</a:t>
            </a:r>
            <a:r>
              <a:rPr lang="en-US" sz="1900" baseline="30000" dirty="0">
                <a:latin typeface="+mj-lt"/>
              </a:rPr>
              <a:t>th</a:t>
            </a:r>
            <a:r>
              <a:rPr lang="en-US" sz="1900" dirty="0">
                <a:latin typeface="+mj-lt"/>
              </a:rPr>
              <a:t> Liability.</a:t>
            </a:r>
          </a:p>
          <a:p>
            <a:pPr marL="0" indent="0">
              <a:buNone/>
            </a:pPr>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6258"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10</a:t>
            </a:fld>
            <a:endParaRPr lang="en-IN"/>
          </a:p>
        </p:txBody>
      </p:sp>
    </p:spTree>
    <p:extLst>
      <p:ext uri="{BB962C8B-B14F-4D97-AF65-F5344CB8AC3E}">
        <p14:creationId xmlns:p14="http://schemas.microsoft.com/office/powerpoint/2010/main" val="284498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MUTUAL </a:t>
            </a:r>
            <a:r>
              <a:rPr lang="en-US" sz="3600" b="1" dirty="0"/>
              <a:t>P</a:t>
            </a:r>
            <a:r>
              <a:rPr lang="en-US" sz="3600" b="1" dirty="0" smtClean="0"/>
              <a:t>&amp;I ASSOCIATIONS</a:t>
            </a:r>
            <a:endParaRPr lang="en-IN" sz="3600" b="1" dirty="0"/>
          </a:p>
        </p:txBody>
      </p:sp>
      <p:sp>
        <p:nvSpPr>
          <p:cNvPr id="3" name="Content Placeholder 2"/>
          <p:cNvSpPr>
            <a:spLocks noGrp="1"/>
          </p:cNvSpPr>
          <p:nvPr>
            <p:ph idx="1"/>
          </p:nvPr>
        </p:nvSpPr>
        <p:spPr/>
        <p:txBody>
          <a:bodyPr>
            <a:normAutofit/>
          </a:bodyPr>
          <a:lstStyle/>
          <a:p>
            <a:pPr marL="0" indent="0" algn="just">
              <a:buNone/>
            </a:pPr>
            <a:endParaRPr lang="en-US" sz="1800" dirty="0">
              <a:latin typeface="+mj-lt"/>
            </a:endParaRPr>
          </a:p>
          <a:p>
            <a:pPr algn="just"/>
            <a:r>
              <a:rPr lang="en-US" sz="1800" dirty="0" smtClean="0">
                <a:latin typeface="+mj-lt"/>
              </a:rPr>
              <a:t>Shipowners were already used to the concept of mutuality through Hull </a:t>
            </a:r>
            <a:r>
              <a:rPr lang="en-US" sz="1800" dirty="0" err="1" smtClean="0">
                <a:latin typeface="+mj-lt"/>
              </a:rPr>
              <a:t>Mutuals</a:t>
            </a:r>
            <a:r>
              <a:rPr lang="en-US" sz="1800" dirty="0" smtClean="0">
                <a:latin typeface="+mj-lt"/>
              </a:rPr>
              <a:t>.</a:t>
            </a:r>
          </a:p>
          <a:p>
            <a:pPr algn="just"/>
            <a:r>
              <a:rPr lang="en-US" sz="1800" dirty="0" smtClean="0">
                <a:latin typeface="+mj-lt"/>
              </a:rPr>
              <a:t>The same concept was adopted in setting up </a:t>
            </a:r>
            <a:r>
              <a:rPr lang="en-US" sz="1800" dirty="0" err="1" smtClean="0">
                <a:latin typeface="+mj-lt"/>
              </a:rPr>
              <a:t>Mutuals</a:t>
            </a:r>
            <a:r>
              <a:rPr lang="en-US" sz="1800" dirty="0" smtClean="0">
                <a:latin typeface="+mj-lt"/>
              </a:rPr>
              <a:t> to provide cover for Third Party Liability Risks. </a:t>
            </a:r>
          </a:p>
          <a:p>
            <a:pPr algn="just"/>
            <a:r>
              <a:rPr lang="en-US" sz="1800" dirty="0" smtClean="0">
                <a:latin typeface="+mj-lt"/>
              </a:rPr>
              <a:t>The owners came together to contribute pre-agreed amount &amp; adjust the same towards losses and expenses.</a:t>
            </a:r>
          </a:p>
          <a:p>
            <a:pPr algn="just"/>
            <a:r>
              <a:rPr lang="en-US" sz="1800" dirty="0" smtClean="0">
                <a:latin typeface="+mj-lt"/>
              </a:rPr>
              <a:t>If the total outgo was more than the initial contribution, the Association could call the insured Members to make an additional contribution. </a:t>
            </a:r>
          </a:p>
          <a:p>
            <a:pPr algn="just"/>
            <a:r>
              <a:rPr lang="en-US" sz="1800" dirty="0" smtClean="0">
                <a:latin typeface="+mj-lt"/>
              </a:rPr>
              <a:t>Thus the concept of Premium as Advance Call &amp; Deferred or Supplementary Call was born.</a:t>
            </a:r>
          </a:p>
          <a:p>
            <a:pPr algn="just"/>
            <a:r>
              <a:rPr lang="en-US" sz="1800" dirty="0" smtClean="0">
                <a:latin typeface="+mj-lt"/>
              </a:rPr>
              <a:t>P&amp;I Associations have the leeway to make additional calls to balance the books.</a:t>
            </a:r>
          </a:p>
        </p:txBody>
      </p:sp>
      <p:graphicFrame>
        <p:nvGraphicFramePr>
          <p:cNvPr id="4" name="Object 3"/>
          <p:cNvGraphicFramePr>
            <a:graphicFrameLocks noChangeAspect="1"/>
          </p:cNvGraphicFramePr>
          <p:nvPr>
            <p:extLst>
              <p:ext uri="{D42A27DB-BD31-4B8C-83A1-F6EECF244321}">
                <p14:modId xmlns:p14="http://schemas.microsoft.com/office/powerpoint/2010/main" val="1288713657"/>
              </p:ext>
            </p:extLst>
          </p:nvPr>
        </p:nvGraphicFramePr>
        <p:xfrm>
          <a:off x="7596188" y="47154"/>
          <a:ext cx="1519237" cy="717550"/>
        </p:xfrm>
        <a:graphic>
          <a:graphicData uri="http://schemas.openxmlformats.org/presentationml/2006/ole">
            <mc:AlternateContent xmlns:mc="http://schemas.openxmlformats.org/markup-compatibility/2006">
              <mc:Choice xmlns:v="urn:schemas-microsoft-com:vml" Requires="v">
                <p:oleObj spid="_x0000_s11378"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7154"/>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11</a:t>
            </a:fld>
            <a:endParaRPr lang="en-IN"/>
          </a:p>
        </p:txBody>
      </p:sp>
    </p:spTree>
    <p:extLst>
      <p:ext uri="{BB962C8B-B14F-4D97-AF65-F5344CB8AC3E}">
        <p14:creationId xmlns:p14="http://schemas.microsoft.com/office/powerpoint/2010/main" val="6057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MUTUAL P&amp;I ASSOCIATIONS</a:t>
            </a:r>
            <a:endParaRPr lang="en-IN" sz="3600" b="1" dirty="0"/>
          </a:p>
        </p:txBody>
      </p:sp>
      <p:sp>
        <p:nvSpPr>
          <p:cNvPr id="3" name="Content Placeholder 2"/>
          <p:cNvSpPr>
            <a:spLocks noGrp="1"/>
          </p:cNvSpPr>
          <p:nvPr>
            <p:ph idx="1"/>
          </p:nvPr>
        </p:nvSpPr>
        <p:spPr/>
        <p:txBody>
          <a:bodyPr>
            <a:normAutofit/>
          </a:bodyPr>
          <a:lstStyle/>
          <a:p>
            <a:pPr algn="just"/>
            <a:endParaRPr lang="en-US" sz="1800" dirty="0" smtClean="0"/>
          </a:p>
          <a:p>
            <a:pPr algn="just"/>
            <a:r>
              <a:rPr lang="en-US" sz="1800" dirty="0" smtClean="0"/>
              <a:t>In </a:t>
            </a:r>
            <a:r>
              <a:rPr lang="en-US" sz="1800" dirty="0"/>
              <a:t>1979, most of the P&amp;I Associations came together to form the International Group.</a:t>
            </a:r>
          </a:p>
          <a:p>
            <a:pPr algn="just"/>
            <a:r>
              <a:rPr lang="en-US" sz="1800" dirty="0"/>
              <a:t>As per the IG Agreement, the P&amp;I Associations work closely on common matters involving shipping, liability to their insured members &amp; providing coverage. </a:t>
            </a:r>
          </a:p>
          <a:p>
            <a:pPr algn="just"/>
            <a:r>
              <a:rPr lang="en-US" sz="1800" dirty="0" smtClean="0">
                <a:latin typeface="+mj-lt"/>
              </a:rPr>
              <a:t>They do not compete with each other on price. </a:t>
            </a:r>
          </a:p>
          <a:p>
            <a:pPr algn="just"/>
            <a:r>
              <a:rPr lang="en-US" sz="1800" dirty="0" smtClean="0">
                <a:latin typeface="+mj-lt"/>
              </a:rPr>
              <a:t>The IGA is approved by the EU under the anti-competition rules.</a:t>
            </a:r>
          </a:p>
          <a:p>
            <a:pPr algn="just"/>
            <a:r>
              <a:rPr lang="en-US" sz="1800" dirty="0" smtClean="0">
                <a:latin typeface="+mj-lt"/>
              </a:rPr>
              <a:t>Currently there are 13 IG Mutual P&amp;I Associations &amp; collectively they insure more than 90% of the world tonnage. </a:t>
            </a:r>
          </a:p>
          <a:p>
            <a:pPr algn="just"/>
            <a:r>
              <a:rPr lang="en-US" sz="1800" dirty="0" smtClean="0">
                <a:latin typeface="+mj-lt"/>
              </a:rPr>
              <a:t>Pool the risk amongst themselves &amp; by common reinsurer which enables them to buy high limits.</a:t>
            </a:r>
          </a:p>
          <a:p>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2402"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12</a:t>
            </a:fld>
            <a:endParaRPr lang="en-IN"/>
          </a:p>
        </p:txBody>
      </p:sp>
    </p:spTree>
    <p:extLst>
      <p:ext uri="{BB962C8B-B14F-4D97-AF65-F5344CB8AC3E}">
        <p14:creationId xmlns:p14="http://schemas.microsoft.com/office/powerpoint/2010/main" val="187623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MUTUAL P&amp;I </a:t>
            </a:r>
            <a:r>
              <a:rPr lang="en-US" sz="3600" b="1" dirty="0" smtClean="0"/>
              <a:t>ASSOCIATIONS </a:t>
            </a:r>
            <a:endParaRPr lang="en-IN" sz="3600" dirty="0"/>
          </a:p>
        </p:txBody>
      </p:sp>
      <p:sp>
        <p:nvSpPr>
          <p:cNvPr id="3" name="Content Placeholder 2"/>
          <p:cNvSpPr>
            <a:spLocks noGrp="1"/>
          </p:cNvSpPr>
          <p:nvPr>
            <p:ph idx="1"/>
          </p:nvPr>
        </p:nvSpPr>
        <p:spPr/>
        <p:txBody>
          <a:bodyPr>
            <a:normAutofit/>
          </a:bodyPr>
          <a:lstStyle/>
          <a:p>
            <a:pPr algn="just"/>
            <a:endParaRPr lang="en-US" sz="1800" dirty="0" smtClean="0"/>
          </a:p>
          <a:p>
            <a:pPr algn="just"/>
            <a:r>
              <a:rPr lang="en-US" sz="1800" dirty="0" smtClean="0"/>
              <a:t>As </a:t>
            </a:r>
            <a:r>
              <a:rPr lang="en-US" sz="1800" dirty="0"/>
              <a:t>a Mutual, these P&amp;I Associations were set up by the owners to cover the third party claims of each other. Therefore, they operate on a “No Profit No Loss” principle. </a:t>
            </a:r>
          </a:p>
          <a:p>
            <a:pPr algn="just"/>
            <a:r>
              <a:rPr lang="en-US" sz="1800" dirty="0" smtClean="0"/>
              <a:t>Any </a:t>
            </a:r>
            <a:r>
              <a:rPr lang="en-US" sz="1800" dirty="0"/>
              <a:t>surplus after claims and expenses is transferred to reserves for future benefit of assureds claims. </a:t>
            </a:r>
          </a:p>
          <a:p>
            <a:pPr algn="just"/>
            <a:r>
              <a:rPr lang="en-US" sz="1800" dirty="0"/>
              <a:t>As a Mutual, the Certificate of Entry does not have a Sum Insured for a Limit of Liability. It will follow the legal limitation available to the owner under various Acts / Conventions.</a:t>
            </a:r>
          </a:p>
          <a:p>
            <a:r>
              <a:rPr lang="en-US" sz="1800" dirty="0" smtClean="0"/>
              <a:t>The </a:t>
            </a:r>
            <a:r>
              <a:rPr lang="en-US" sz="1800" dirty="0"/>
              <a:t>exception to the above </a:t>
            </a:r>
            <a:r>
              <a:rPr lang="en-US" sz="1800" dirty="0" smtClean="0"/>
              <a:t>point </a:t>
            </a:r>
            <a:r>
              <a:rPr lang="en-US" sz="1800" dirty="0"/>
              <a:t>is for claims arising from oil pollution which is capped at </a:t>
            </a:r>
            <a:r>
              <a:rPr lang="en-US" sz="1800" dirty="0" smtClean="0"/>
              <a:t>US$ 1 Billion </a:t>
            </a:r>
            <a:r>
              <a:rPr lang="en-US" sz="1800" dirty="0"/>
              <a:t>and compensation claims for passenger limited to US$ 2 Billion. Further, the combined compensation claim limit in respect of passengers &amp; crew </a:t>
            </a:r>
            <a:r>
              <a:rPr lang="en-US" sz="1800" dirty="0" smtClean="0"/>
              <a:t>is limited </a:t>
            </a:r>
            <a:r>
              <a:rPr lang="en-US" sz="1800" dirty="0"/>
              <a:t>to US$ 3 Billion</a:t>
            </a:r>
            <a:r>
              <a:rPr lang="en-US" sz="1800" dirty="0" smtClean="0"/>
              <a:t>.</a:t>
            </a:r>
          </a:p>
          <a:p>
            <a:endParaRPr lang="en-US"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3426"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13</a:t>
            </a:fld>
            <a:endParaRPr lang="en-IN"/>
          </a:p>
        </p:txBody>
      </p:sp>
    </p:spTree>
    <p:extLst>
      <p:ext uri="{BB962C8B-B14F-4D97-AF65-F5344CB8AC3E}">
        <p14:creationId xmlns:p14="http://schemas.microsoft.com/office/powerpoint/2010/main" val="364565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IG REINSURANCE ARRANGEMENT</a:t>
            </a:r>
            <a:endParaRPr lang="en-IN" sz="3600" b="1" dirty="0"/>
          </a:p>
        </p:txBody>
      </p:sp>
      <p:sp>
        <p:nvSpPr>
          <p:cNvPr id="3" name="Content Placeholder 2"/>
          <p:cNvSpPr>
            <a:spLocks noGrp="1"/>
          </p:cNvSpPr>
          <p:nvPr>
            <p:ph idx="1"/>
          </p:nvPr>
        </p:nvSpPr>
        <p:spPr/>
        <p:txBody>
          <a:bodyPr/>
          <a:lstStyle/>
          <a:p>
            <a:endParaRPr lang="en-US" dirty="0" smtClean="0"/>
          </a:p>
          <a:p>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5473"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0545361"/>
              </p:ext>
            </p:extLst>
          </p:nvPr>
        </p:nvGraphicFramePr>
        <p:xfrm>
          <a:off x="1979712" y="2420888"/>
          <a:ext cx="4608512" cy="3312368"/>
        </p:xfrm>
        <a:graphic>
          <a:graphicData uri="http://schemas.openxmlformats.org/drawingml/2006/table">
            <a:tbl>
              <a:tblPr firstRow="1" firstCol="1" bandRow="1">
                <a:tableStyleId>{5C22544A-7EE6-4342-B048-85BDC9FD1C3A}</a:tableStyleId>
              </a:tblPr>
              <a:tblGrid>
                <a:gridCol w="1809954"/>
                <a:gridCol w="2798558"/>
              </a:tblGrid>
              <a:tr h="828092">
                <a:tc>
                  <a:txBody>
                    <a:bodyPr/>
                    <a:lstStyle/>
                    <a:p>
                      <a:pPr>
                        <a:lnSpc>
                          <a:spcPct val="115000"/>
                        </a:lnSpc>
                        <a:spcBef>
                          <a:spcPts val="1000"/>
                        </a:spcBef>
                        <a:spcAft>
                          <a:spcPts val="0"/>
                        </a:spcAft>
                      </a:pPr>
                      <a:r>
                        <a:rPr lang="en-IN" sz="1800" dirty="0">
                          <a:effectLst/>
                          <a:latin typeface="+mj-lt"/>
                        </a:rPr>
                        <a:t>US$ 2.7 BILLION</a:t>
                      </a:r>
                      <a:endParaRPr lang="en-IN" sz="1800" b="1" dirty="0">
                        <a:solidFill>
                          <a:srgbClr val="4F81BD"/>
                        </a:solidFill>
                        <a:effectLst/>
                        <a:latin typeface="+mj-lt"/>
                        <a:ea typeface="Times New Roman"/>
                        <a:cs typeface="Times New Roman"/>
                      </a:endParaRPr>
                    </a:p>
                  </a:txBody>
                  <a:tcPr marL="68580" marR="68580" marT="0" marB="0"/>
                </a:tc>
                <a:tc>
                  <a:txBody>
                    <a:bodyPr/>
                    <a:lstStyle/>
                    <a:p>
                      <a:pPr>
                        <a:lnSpc>
                          <a:spcPct val="115000"/>
                        </a:lnSpc>
                        <a:spcBef>
                          <a:spcPts val="1000"/>
                        </a:spcBef>
                        <a:spcAft>
                          <a:spcPts val="0"/>
                        </a:spcAft>
                      </a:pPr>
                      <a:r>
                        <a:rPr lang="en-IN" sz="1800">
                          <a:effectLst/>
                          <a:latin typeface="+mj-lt"/>
                        </a:rPr>
                        <a:t>With various International Reinsurers</a:t>
                      </a:r>
                      <a:endParaRPr lang="en-IN" sz="1800" b="1">
                        <a:solidFill>
                          <a:srgbClr val="4F81BD"/>
                        </a:solidFill>
                        <a:effectLst/>
                        <a:latin typeface="+mj-lt"/>
                        <a:ea typeface="Times New Roman"/>
                        <a:cs typeface="Times New Roman"/>
                      </a:endParaRPr>
                    </a:p>
                  </a:txBody>
                  <a:tcPr marL="68580" marR="68580" marT="0" marB="0"/>
                </a:tc>
              </a:tr>
              <a:tr h="828092">
                <a:tc>
                  <a:txBody>
                    <a:bodyPr/>
                    <a:lstStyle/>
                    <a:p>
                      <a:pPr>
                        <a:lnSpc>
                          <a:spcPct val="115000"/>
                        </a:lnSpc>
                        <a:spcBef>
                          <a:spcPts val="1000"/>
                        </a:spcBef>
                        <a:spcAft>
                          <a:spcPts val="0"/>
                        </a:spcAft>
                      </a:pPr>
                      <a:r>
                        <a:rPr lang="en-IN" sz="1800" dirty="0">
                          <a:effectLst/>
                          <a:latin typeface="+mj-lt"/>
                        </a:rPr>
                        <a:t>US$ 50 MILLION</a:t>
                      </a:r>
                      <a:endParaRPr lang="en-IN" sz="1800" b="1" dirty="0">
                        <a:solidFill>
                          <a:srgbClr val="4F81BD"/>
                        </a:solidFill>
                        <a:effectLst/>
                        <a:latin typeface="+mj-lt"/>
                        <a:ea typeface="Times New Roman"/>
                        <a:cs typeface="Times New Roman"/>
                      </a:endParaRPr>
                    </a:p>
                  </a:txBody>
                  <a:tcPr marL="68580" marR="68580" marT="0" marB="0"/>
                </a:tc>
                <a:tc>
                  <a:txBody>
                    <a:bodyPr/>
                    <a:lstStyle/>
                    <a:p>
                      <a:pPr>
                        <a:lnSpc>
                          <a:spcPct val="115000"/>
                        </a:lnSpc>
                        <a:spcBef>
                          <a:spcPts val="1000"/>
                        </a:spcBef>
                        <a:spcAft>
                          <a:spcPts val="0"/>
                        </a:spcAft>
                      </a:pPr>
                      <a:r>
                        <a:rPr lang="en-IN" sz="1800" dirty="0">
                          <a:effectLst/>
                          <a:latin typeface="+mj-lt"/>
                        </a:rPr>
                        <a:t>Reinsured with the Captive Insure Hydra</a:t>
                      </a:r>
                      <a:endParaRPr lang="en-IN" sz="1800" b="1" dirty="0">
                        <a:solidFill>
                          <a:srgbClr val="4F81BD"/>
                        </a:solidFill>
                        <a:effectLst/>
                        <a:latin typeface="+mj-lt"/>
                        <a:ea typeface="Times New Roman"/>
                        <a:cs typeface="Times New Roman"/>
                      </a:endParaRPr>
                    </a:p>
                  </a:txBody>
                  <a:tcPr marL="68580" marR="68580" marT="0" marB="0"/>
                </a:tc>
              </a:tr>
              <a:tr h="828092">
                <a:tc>
                  <a:txBody>
                    <a:bodyPr/>
                    <a:lstStyle/>
                    <a:p>
                      <a:pPr>
                        <a:lnSpc>
                          <a:spcPct val="115000"/>
                        </a:lnSpc>
                        <a:spcBef>
                          <a:spcPts val="1000"/>
                        </a:spcBef>
                        <a:spcAft>
                          <a:spcPts val="0"/>
                        </a:spcAft>
                      </a:pPr>
                      <a:r>
                        <a:rPr lang="en-IN" sz="1800">
                          <a:effectLst/>
                          <a:latin typeface="+mj-lt"/>
                        </a:rPr>
                        <a:t>US$ 20 MILLION</a:t>
                      </a:r>
                      <a:endParaRPr lang="en-IN" sz="1800" b="1">
                        <a:solidFill>
                          <a:srgbClr val="4F81BD"/>
                        </a:solidFill>
                        <a:effectLst/>
                        <a:latin typeface="+mj-lt"/>
                        <a:ea typeface="Times New Roman"/>
                        <a:cs typeface="Times New Roman"/>
                      </a:endParaRPr>
                    </a:p>
                  </a:txBody>
                  <a:tcPr marL="68580" marR="68580" marT="0" marB="0"/>
                </a:tc>
                <a:tc>
                  <a:txBody>
                    <a:bodyPr/>
                    <a:lstStyle/>
                    <a:p>
                      <a:pPr>
                        <a:lnSpc>
                          <a:spcPct val="115000"/>
                        </a:lnSpc>
                        <a:spcBef>
                          <a:spcPts val="1000"/>
                        </a:spcBef>
                        <a:spcAft>
                          <a:spcPts val="0"/>
                        </a:spcAft>
                      </a:pPr>
                      <a:r>
                        <a:rPr lang="en-IN" sz="1800" dirty="0">
                          <a:effectLst/>
                          <a:latin typeface="+mj-lt"/>
                        </a:rPr>
                        <a:t>Pooled between all the IG P&amp;I Associations</a:t>
                      </a:r>
                      <a:endParaRPr lang="en-IN" sz="1800" b="1" dirty="0">
                        <a:solidFill>
                          <a:srgbClr val="4F81BD"/>
                        </a:solidFill>
                        <a:effectLst/>
                        <a:latin typeface="+mj-lt"/>
                        <a:ea typeface="Times New Roman"/>
                        <a:cs typeface="Times New Roman"/>
                      </a:endParaRPr>
                    </a:p>
                  </a:txBody>
                  <a:tcPr marL="68580" marR="68580" marT="0" marB="0"/>
                </a:tc>
              </a:tr>
              <a:tr h="828092">
                <a:tc>
                  <a:txBody>
                    <a:bodyPr/>
                    <a:lstStyle/>
                    <a:p>
                      <a:pPr>
                        <a:lnSpc>
                          <a:spcPct val="115000"/>
                        </a:lnSpc>
                        <a:spcBef>
                          <a:spcPts val="1000"/>
                        </a:spcBef>
                        <a:spcAft>
                          <a:spcPts val="0"/>
                        </a:spcAft>
                      </a:pPr>
                      <a:r>
                        <a:rPr lang="en-IN" sz="1800">
                          <a:effectLst/>
                          <a:latin typeface="+mj-lt"/>
                        </a:rPr>
                        <a:t>US$ 10 MILLION</a:t>
                      </a:r>
                      <a:endParaRPr lang="en-IN" sz="1800" b="1">
                        <a:solidFill>
                          <a:srgbClr val="4F81BD"/>
                        </a:solidFill>
                        <a:effectLst/>
                        <a:latin typeface="+mj-lt"/>
                        <a:ea typeface="Times New Roman"/>
                        <a:cs typeface="Times New Roman"/>
                      </a:endParaRPr>
                    </a:p>
                  </a:txBody>
                  <a:tcPr marL="68580" marR="68580" marT="0" marB="0"/>
                </a:tc>
                <a:tc>
                  <a:txBody>
                    <a:bodyPr/>
                    <a:lstStyle/>
                    <a:p>
                      <a:pPr>
                        <a:lnSpc>
                          <a:spcPct val="115000"/>
                        </a:lnSpc>
                        <a:spcBef>
                          <a:spcPts val="1000"/>
                        </a:spcBef>
                        <a:spcAft>
                          <a:spcPts val="0"/>
                        </a:spcAft>
                      </a:pPr>
                      <a:r>
                        <a:rPr lang="en-IN" sz="1800" dirty="0">
                          <a:effectLst/>
                          <a:latin typeface="+mj-lt"/>
                        </a:rPr>
                        <a:t>Individual Club retention</a:t>
                      </a:r>
                      <a:endParaRPr lang="en-IN" sz="1800" b="1" dirty="0">
                        <a:solidFill>
                          <a:srgbClr val="4F81BD"/>
                        </a:solidFill>
                        <a:effectLst/>
                        <a:latin typeface="+mj-lt"/>
                        <a:ea typeface="Times New Roman"/>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fld id="{E2F318BD-F576-49FA-95D1-E0847B9F2A39}" type="slidenum">
              <a:rPr lang="en-IN" smtClean="0"/>
              <a:t>14</a:t>
            </a:fld>
            <a:endParaRPr lang="en-IN"/>
          </a:p>
        </p:txBody>
      </p:sp>
    </p:spTree>
    <p:extLst>
      <p:ext uri="{BB962C8B-B14F-4D97-AF65-F5344CB8AC3E}">
        <p14:creationId xmlns:p14="http://schemas.microsoft.com/office/powerpoint/2010/main" val="475299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FIXED PREMIUM P&amp;I</a:t>
            </a:r>
            <a:endParaRPr lang="en-IN" sz="3600" b="1" dirty="0"/>
          </a:p>
        </p:txBody>
      </p:sp>
      <p:sp>
        <p:nvSpPr>
          <p:cNvPr id="3" name="Content Placeholder 2"/>
          <p:cNvSpPr>
            <a:spLocks noGrp="1"/>
          </p:cNvSpPr>
          <p:nvPr>
            <p:ph idx="1"/>
          </p:nvPr>
        </p:nvSpPr>
        <p:spPr/>
        <p:txBody>
          <a:bodyPr>
            <a:normAutofit/>
          </a:bodyPr>
          <a:lstStyle/>
          <a:p>
            <a:r>
              <a:rPr lang="en-US" sz="1800" dirty="0" smtClean="0"/>
              <a:t>The concept of additional calls in the future created an uncertainty about future costs.</a:t>
            </a:r>
          </a:p>
          <a:p>
            <a:r>
              <a:rPr lang="en-US" sz="1800" dirty="0" smtClean="0"/>
              <a:t>The small shipowner operating barges or on a limited trade found this uncertainty very volatile for their type of operation.</a:t>
            </a:r>
          </a:p>
          <a:p>
            <a:r>
              <a:rPr lang="en-US" sz="1800" dirty="0" smtClean="0"/>
              <a:t>Thus started the concept of fixed premium insurers who would charge a fixed cost for the vessel depending upon the limit of insurance taken.</a:t>
            </a:r>
          </a:p>
          <a:p>
            <a:r>
              <a:rPr lang="en-US" sz="1800" dirty="0" smtClean="0"/>
              <a:t>These insurers typically focus on short trades and small vessels generally going </a:t>
            </a:r>
            <a:r>
              <a:rPr lang="en-US" sz="1800" dirty="0" err="1" smtClean="0"/>
              <a:t>upto</a:t>
            </a:r>
            <a:r>
              <a:rPr lang="en-US" sz="1800" dirty="0" smtClean="0"/>
              <a:t> 10,000 GRT.</a:t>
            </a:r>
          </a:p>
          <a:p>
            <a:r>
              <a:rPr lang="en-US" sz="1800" dirty="0" smtClean="0"/>
              <a:t>Unlike </a:t>
            </a:r>
            <a:r>
              <a:rPr lang="en-US" sz="1800" dirty="0" err="1" smtClean="0"/>
              <a:t>Mutuals</a:t>
            </a:r>
            <a:r>
              <a:rPr lang="en-US" sz="1800" dirty="0" smtClean="0"/>
              <a:t>, they do not work on the Principle of “No Profit No Loss” and therefore may make a profit.</a:t>
            </a:r>
          </a:p>
          <a:p>
            <a:r>
              <a:rPr lang="en-US" sz="1800" dirty="0" smtClean="0"/>
              <a:t>Avoid exposure to trade to USA.</a:t>
            </a:r>
          </a:p>
          <a:p>
            <a:pPr marL="0" indent="0">
              <a:buNone/>
            </a:pPr>
            <a:endParaRPr lang="en-IN"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4449"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15</a:t>
            </a:fld>
            <a:endParaRPr lang="en-IN"/>
          </a:p>
        </p:txBody>
      </p:sp>
    </p:spTree>
    <p:extLst>
      <p:ext uri="{BB962C8B-B14F-4D97-AF65-F5344CB8AC3E}">
        <p14:creationId xmlns:p14="http://schemas.microsoft.com/office/powerpoint/2010/main" val="263671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t>P&amp;I - </a:t>
            </a:r>
            <a:r>
              <a:rPr lang="en-GB" sz="3600" b="1" dirty="0"/>
              <a:t>Classes</a:t>
            </a:r>
            <a:endParaRPr lang="en-IN" sz="3600" b="1" dirty="0"/>
          </a:p>
        </p:txBody>
      </p:sp>
      <p:sp>
        <p:nvSpPr>
          <p:cNvPr id="3" name="Content Placeholder 2"/>
          <p:cNvSpPr>
            <a:spLocks noGrp="1"/>
          </p:cNvSpPr>
          <p:nvPr>
            <p:ph idx="1"/>
          </p:nvPr>
        </p:nvSpPr>
        <p:spPr/>
        <p:txBody>
          <a:bodyPr/>
          <a:lstStyle/>
          <a:p>
            <a:pPr>
              <a:buFont typeface="Arial" pitchFamily="34" charset="0"/>
              <a:buChar char="•"/>
              <a:tabLst>
                <a:tab pos="2147888" algn="l"/>
              </a:tabLst>
            </a:pPr>
            <a:r>
              <a:rPr lang="en-US" sz="1800" dirty="0">
                <a:latin typeface="+mj-lt"/>
              </a:rPr>
              <a:t>Class 1	P&amp;I</a:t>
            </a:r>
          </a:p>
          <a:p>
            <a:pPr>
              <a:buFont typeface="Arial" pitchFamily="34" charset="0"/>
              <a:buChar char="•"/>
              <a:tabLst>
                <a:tab pos="2147888" algn="l"/>
              </a:tabLst>
            </a:pPr>
            <a:r>
              <a:rPr lang="en-US" sz="1800" dirty="0">
                <a:latin typeface="+mj-lt"/>
              </a:rPr>
              <a:t>Class 2	Freight, Demurrage and </a:t>
            </a:r>
            <a:r>
              <a:rPr lang="en-US" sz="1800" dirty="0" err="1">
                <a:latin typeface="+mj-lt"/>
              </a:rPr>
              <a:t>Defence</a:t>
            </a:r>
            <a:r>
              <a:rPr lang="en-US" sz="1800" dirty="0">
                <a:latin typeface="+mj-lt"/>
              </a:rPr>
              <a:t> 	(FD&amp;D)</a:t>
            </a:r>
          </a:p>
          <a:p>
            <a:endParaRPr lang="en-IN" dirty="0"/>
          </a:p>
        </p:txBody>
      </p:sp>
      <p:grpSp>
        <p:nvGrpSpPr>
          <p:cNvPr id="4" name="Group 3"/>
          <p:cNvGrpSpPr/>
          <p:nvPr/>
        </p:nvGrpSpPr>
        <p:grpSpPr>
          <a:xfrm>
            <a:off x="1187624" y="3429000"/>
            <a:ext cx="6984776" cy="3024336"/>
            <a:chOff x="971600" y="3284984"/>
            <a:chExt cx="7344816" cy="3168352"/>
          </a:xfrm>
        </p:grpSpPr>
        <p:pic>
          <p:nvPicPr>
            <p:cNvPr id="5" name="Picture 24" descr="no"/>
            <p:cNvPicPr>
              <a:picLocks noChangeAspect="1" noChangeArrowheads="1"/>
            </p:cNvPicPr>
            <p:nvPr/>
          </p:nvPicPr>
          <p:blipFill>
            <a:blip r:embed="rId3" cstate="print"/>
            <a:srcRect/>
            <a:stretch>
              <a:fillRect/>
            </a:stretch>
          </p:blipFill>
          <p:spPr>
            <a:xfrm>
              <a:off x="971600" y="3284984"/>
              <a:ext cx="2448272" cy="1512168"/>
            </a:xfrm>
            <a:prstGeom prst="rect">
              <a:avLst/>
            </a:prstGeom>
            <a:noFill/>
          </p:spPr>
        </p:pic>
        <p:pic>
          <p:nvPicPr>
            <p:cNvPr id="6" name="Picture 15" descr="zahari.jpg (30161 bytes)"/>
            <p:cNvPicPr>
              <a:picLocks noChangeAspect="1" noChangeArrowheads="1"/>
            </p:cNvPicPr>
            <p:nvPr/>
          </p:nvPicPr>
          <p:blipFill>
            <a:blip r:embed="rId4" cstate="print"/>
            <a:srcRect/>
            <a:stretch>
              <a:fillRect/>
            </a:stretch>
          </p:blipFill>
          <p:spPr>
            <a:xfrm>
              <a:off x="3275856" y="3284984"/>
              <a:ext cx="2592288" cy="1512168"/>
            </a:xfrm>
            <a:prstGeom prst="rect">
              <a:avLst/>
            </a:prstGeom>
            <a:noFill/>
          </p:spPr>
        </p:pic>
        <p:pic>
          <p:nvPicPr>
            <p:cNvPr id="7" name="Picture 29"/>
            <p:cNvPicPr>
              <a:picLocks noChangeArrowheads="1"/>
            </p:cNvPicPr>
            <p:nvPr/>
          </p:nvPicPr>
          <p:blipFill>
            <a:blip r:embed="rId5" cstate="print"/>
            <a:srcRect/>
            <a:stretch>
              <a:fillRect/>
            </a:stretch>
          </p:blipFill>
          <p:spPr bwMode="auto">
            <a:xfrm>
              <a:off x="5724128" y="3356992"/>
              <a:ext cx="2592288" cy="1440160"/>
            </a:xfrm>
            <a:prstGeom prst="rect">
              <a:avLst/>
            </a:prstGeom>
            <a:noFill/>
            <a:ln w="12700">
              <a:noFill/>
              <a:miter lim="800000"/>
              <a:headEnd/>
              <a:tailEnd/>
            </a:ln>
          </p:spPr>
        </p:pic>
        <p:pic>
          <p:nvPicPr>
            <p:cNvPr id="8" name="Picture 28" descr="WEB%20P"/>
            <p:cNvPicPr>
              <a:picLocks noChangeAspect="1" noChangeArrowheads="1"/>
            </p:cNvPicPr>
            <p:nvPr/>
          </p:nvPicPr>
          <p:blipFill>
            <a:blip r:embed="rId6" cstate="print"/>
            <a:srcRect/>
            <a:stretch>
              <a:fillRect/>
            </a:stretch>
          </p:blipFill>
          <p:spPr bwMode="auto">
            <a:xfrm>
              <a:off x="971600" y="4797152"/>
              <a:ext cx="2770634" cy="1656184"/>
            </a:xfrm>
            <a:prstGeom prst="rect">
              <a:avLst/>
            </a:prstGeom>
            <a:noFill/>
            <a:ln w="9525">
              <a:noFill/>
              <a:miter lim="800000"/>
              <a:headEnd/>
              <a:tailEnd/>
            </a:ln>
          </p:spPr>
        </p:pic>
        <p:pic>
          <p:nvPicPr>
            <p:cNvPr id="9" name="Picture 18" descr="am21"/>
            <p:cNvPicPr>
              <a:picLocks noChangeAspect="1" noChangeArrowheads="1"/>
            </p:cNvPicPr>
            <p:nvPr/>
          </p:nvPicPr>
          <p:blipFill>
            <a:blip r:embed="rId7" cstate="print"/>
            <a:srcRect/>
            <a:stretch>
              <a:fillRect/>
            </a:stretch>
          </p:blipFill>
          <p:spPr bwMode="auto">
            <a:xfrm>
              <a:off x="3275856" y="4797152"/>
              <a:ext cx="2448272" cy="1656184"/>
            </a:xfrm>
            <a:prstGeom prst="rect">
              <a:avLst/>
            </a:prstGeom>
            <a:noFill/>
            <a:ln w="9525">
              <a:noFill/>
              <a:miter lim="800000"/>
              <a:headEnd/>
              <a:tailEnd/>
            </a:ln>
          </p:spPr>
        </p:pic>
        <p:pic>
          <p:nvPicPr>
            <p:cNvPr id="10" name="Picture 20" descr="(Alle foto: NRK)"/>
            <p:cNvPicPr>
              <a:picLocks noChangeAspect="1" noChangeArrowheads="1"/>
            </p:cNvPicPr>
            <p:nvPr/>
          </p:nvPicPr>
          <p:blipFill>
            <a:blip r:embed="rId8" cstate="print"/>
            <a:srcRect/>
            <a:stretch>
              <a:fillRect/>
            </a:stretch>
          </p:blipFill>
          <p:spPr bwMode="auto">
            <a:xfrm>
              <a:off x="5724128" y="4797152"/>
              <a:ext cx="2592288" cy="1656184"/>
            </a:xfrm>
            <a:prstGeom prst="rect">
              <a:avLst/>
            </a:prstGeom>
            <a:noFill/>
            <a:ln w="9525">
              <a:noFill/>
              <a:miter lim="800000"/>
              <a:headEnd/>
              <a:tailEnd/>
            </a:ln>
          </p:spPr>
        </p:pic>
      </p:grpSp>
      <p:graphicFrame>
        <p:nvGraphicFramePr>
          <p:cNvPr id="11" name="Object 10"/>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7711" r:id="rId9" imgW="914400" imgH="914400" progId="CorelDRAW.Graphic.11">
                  <p:embed/>
                </p:oleObj>
              </mc:Choice>
              <mc:Fallback>
                <p:oleObj r:id="rId9" imgW="914400" imgH="914400" progId="CorelDRAW.Graphic.11">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Slide Number Placeholder 11"/>
          <p:cNvSpPr>
            <a:spLocks noGrp="1"/>
          </p:cNvSpPr>
          <p:nvPr>
            <p:ph type="sldNum" sz="quarter" idx="12"/>
          </p:nvPr>
        </p:nvSpPr>
        <p:spPr/>
        <p:txBody>
          <a:bodyPr/>
          <a:lstStyle/>
          <a:p>
            <a:fld id="{E2F318BD-F576-49FA-95D1-E0847B9F2A39}" type="slidenum">
              <a:rPr lang="en-IN" smtClean="0"/>
              <a:t>16</a:t>
            </a:fld>
            <a:endParaRPr lang="en-IN"/>
          </a:p>
        </p:txBody>
      </p:sp>
    </p:spTree>
    <p:extLst>
      <p:ext uri="{BB962C8B-B14F-4D97-AF65-F5344CB8AC3E}">
        <p14:creationId xmlns:p14="http://schemas.microsoft.com/office/powerpoint/2010/main" val="29294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COASTAL P&amp;I – MUTUAL OR FIXED</a:t>
            </a:r>
            <a:endParaRPr lang="en-IN" sz="3600" b="1" dirty="0"/>
          </a:p>
        </p:txBody>
      </p:sp>
      <p:sp>
        <p:nvSpPr>
          <p:cNvPr id="3" name="Content Placeholder 2"/>
          <p:cNvSpPr>
            <a:spLocks noGrp="1"/>
          </p:cNvSpPr>
          <p:nvPr>
            <p:ph idx="1"/>
          </p:nvPr>
        </p:nvSpPr>
        <p:spPr/>
        <p:txBody>
          <a:bodyPr>
            <a:normAutofit/>
          </a:bodyPr>
          <a:lstStyle/>
          <a:p>
            <a:pPr marL="0" indent="0">
              <a:buNone/>
            </a:pPr>
            <a:endParaRPr lang="en-US" sz="2000" b="1" dirty="0" smtClean="0">
              <a:latin typeface="+mj-lt"/>
            </a:endParaRPr>
          </a:p>
          <a:p>
            <a:pPr marL="0" indent="0">
              <a:buNone/>
            </a:pPr>
            <a:r>
              <a:rPr lang="en-US" sz="2000" b="1" dirty="0" smtClean="0">
                <a:latin typeface="+mj-lt"/>
              </a:rPr>
              <a:t>MUTUAL</a:t>
            </a:r>
          </a:p>
          <a:p>
            <a:pPr marL="0" indent="0">
              <a:buNone/>
            </a:pPr>
            <a:endParaRPr lang="en-US" sz="1800" dirty="0" smtClean="0">
              <a:latin typeface="+mj-lt"/>
            </a:endParaRPr>
          </a:p>
          <a:p>
            <a:r>
              <a:rPr lang="en-US" sz="1800" dirty="0" smtClean="0">
                <a:latin typeface="+mj-lt"/>
              </a:rPr>
              <a:t>Established P&amp;I Insurer for long time.</a:t>
            </a:r>
          </a:p>
          <a:p>
            <a:r>
              <a:rPr lang="en-US" sz="1800" dirty="0" smtClean="0">
                <a:latin typeface="+mj-lt"/>
              </a:rPr>
              <a:t>Unparalleled acceptance.</a:t>
            </a:r>
          </a:p>
          <a:p>
            <a:r>
              <a:rPr lang="en-US" sz="1800" dirty="0" smtClean="0">
                <a:latin typeface="+mj-lt"/>
              </a:rPr>
              <a:t>Highest Limit offered.</a:t>
            </a:r>
          </a:p>
          <a:p>
            <a:r>
              <a:rPr lang="en-US" sz="1800" dirty="0" smtClean="0">
                <a:latin typeface="+mj-lt"/>
              </a:rPr>
              <a:t>Worldwide network of </a:t>
            </a:r>
            <a:r>
              <a:rPr lang="en-US" sz="1800" dirty="0">
                <a:latin typeface="+mj-lt"/>
              </a:rPr>
              <a:t>C</a:t>
            </a:r>
            <a:r>
              <a:rPr lang="en-US" sz="1800" dirty="0" smtClean="0">
                <a:latin typeface="+mj-lt"/>
              </a:rPr>
              <a:t>orrespondents.</a:t>
            </a:r>
            <a:endParaRPr lang="en-US" sz="1800" dirty="0" smtClean="0">
              <a:latin typeface="+mj-lt"/>
            </a:endParaRPr>
          </a:p>
          <a:p>
            <a:r>
              <a:rPr lang="en-US" sz="1800" dirty="0" smtClean="0">
                <a:latin typeface="+mj-lt"/>
              </a:rPr>
              <a:t>Uncertainty of cost – not fixed.</a:t>
            </a:r>
          </a:p>
          <a:p>
            <a:r>
              <a:rPr lang="en-US" sz="1800" dirty="0" smtClean="0">
                <a:latin typeface="+mj-lt"/>
              </a:rPr>
              <a:t>Costly for small vessels.</a:t>
            </a:r>
          </a:p>
          <a:p>
            <a:r>
              <a:rPr lang="en-US" sz="1800" dirty="0" smtClean="0">
                <a:latin typeface="+mj-lt"/>
              </a:rPr>
              <a:t>Whether such high Limits required. </a:t>
            </a:r>
          </a:p>
          <a:p>
            <a:endParaRPr lang="en-US" sz="1800" dirty="0" smtClean="0">
              <a:latin typeface="+mj-lt"/>
            </a:endParaRPr>
          </a:p>
          <a:p>
            <a:endParaRPr lang="en-IN" sz="1800" dirty="0">
              <a:latin typeface="+mj-lt"/>
            </a:endParaRPr>
          </a:p>
        </p:txBody>
      </p:sp>
      <p:sp>
        <p:nvSpPr>
          <p:cNvPr id="4" name="Slide Number Placeholder 3"/>
          <p:cNvSpPr>
            <a:spLocks noGrp="1"/>
          </p:cNvSpPr>
          <p:nvPr>
            <p:ph type="sldNum" sz="quarter" idx="12"/>
          </p:nvPr>
        </p:nvSpPr>
        <p:spPr/>
        <p:txBody>
          <a:bodyPr/>
          <a:lstStyle/>
          <a:p>
            <a:fld id="{E2F318BD-F576-49FA-95D1-E0847B9F2A39}" type="slidenum">
              <a:rPr lang="en-IN" smtClean="0"/>
              <a:t>17</a:t>
            </a:fld>
            <a:endParaRPr lang="en-IN"/>
          </a:p>
        </p:txBody>
      </p:sp>
    </p:spTree>
    <p:extLst>
      <p:ext uri="{BB962C8B-B14F-4D97-AF65-F5344CB8AC3E}">
        <p14:creationId xmlns:p14="http://schemas.microsoft.com/office/powerpoint/2010/main" val="429129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COASTAL P&amp;I – MUTUAL OR FIXED</a:t>
            </a:r>
            <a:endParaRPr lang="en-IN" sz="3600" dirty="0"/>
          </a:p>
        </p:txBody>
      </p:sp>
      <p:sp>
        <p:nvSpPr>
          <p:cNvPr id="3" name="Content Placeholder 2"/>
          <p:cNvSpPr>
            <a:spLocks noGrp="1"/>
          </p:cNvSpPr>
          <p:nvPr>
            <p:ph idx="1"/>
          </p:nvPr>
        </p:nvSpPr>
        <p:spPr/>
        <p:txBody>
          <a:bodyPr>
            <a:normAutofit/>
          </a:bodyPr>
          <a:lstStyle/>
          <a:p>
            <a:pPr marL="0" indent="0">
              <a:buNone/>
            </a:pPr>
            <a:endParaRPr lang="en-US" sz="2000" b="1" dirty="0" smtClean="0">
              <a:latin typeface="+mj-lt"/>
            </a:endParaRPr>
          </a:p>
          <a:p>
            <a:pPr marL="0" indent="0">
              <a:buNone/>
            </a:pPr>
            <a:r>
              <a:rPr lang="en-US" sz="2000" b="1" dirty="0" smtClean="0">
                <a:latin typeface="+mj-lt"/>
              </a:rPr>
              <a:t>FIXED </a:t>
            </a:r>
            <a:endParaRPr lang="en-US" sz="1800" b="1" dirty="0" smtClean="0">
              <a:latin typeface="+mj-lt"/>
            </a:endParaRPr>
          </a:p>
          <a:p>
            <a:pPr marL="0" indent="0">
              <a:buNone/>
            </a:pPr>
            <a:endParaRPr lang="en-US" sz="1800" b="1" dirty="0">
              <a:latin typeface="+mj-lt"/>
            </a:endParaRPr>
          </a:p>
          <a:p>
            <a:r>
              <a:rPr lang="en-US" sz="1800" dirty="0" smtClean="0">
                <a:latin typeface="+mj-lt"/>
              </a:rPr>
              <a:t>Offering similar coverage.</a:t>
            </a:r>
          </a:p>
          <a:p>
            <a:r>
              <a:rPr lang="en-US" sz="1800" dirty="0" smtClean="0">
                <a:latin typeface="+mj-lt"/>
              </a:rPr>
              <a:t>Focus on small vessels.</a:t>
            </a:r>
          </a:p>
          <a:p>
            <a:r>
              <a:rPr lang="en-US" sz="1800" dirty="0" smtClean="0">
                <a:latin typeface="+mj-lt"/>
              </a:rPr>
              <a:t>Avoiding USA exposure.</a:t>
            </a:r>
          </a:p>
          <a:p>
            <a:r>
              <a:rPr lang="en-US" sz="1800" dirty="0" smtClean="0">
                <a:latin typeface="+mj-lt"/>
              </a:rPr>
              <a:t>Gaining rapid acceptance.</a:t>
            </a:r>
          </a:p>
          <a:p>
            <a:r>
              <a:rPr lang="en-US" sz="1800" dirty="0" smtClean="0">
                <a:latin typeface="+mj-lt"/>
              </a:rPr>
              <a:t>Fixed cost thereby offering stability.</a:t>
            </a:r>
          </a:p>
          <a:p>
            <a:r>
              <a:rPr lang="en-US" sz="1800" dirty="0" smtClean="0">
                <a:latin typeface="+mj-lt"/>
              </a:rPr>
              <a:t>Option of choosing Limit as required </a:t>
            </a:r>
            <a:r>
              <a:rPr lang="en-US" sz="1800" dirty="0" err="1" smtClean="0">
                <a:latin typeface="+mj-lt"/>
              </a:rPr>
              <a:t>upto</a:t>
            </a:r>
            <a:r>
              <a:rPr lang="en-US" sz="1800" dirty="0" smtClean="0">
                <a:latin typeface="+mj-lt"/>
              </a:rPr>
              <a:t> US$ 1 Billion.</a:t>
            </a:r>
          </a:p>
          <a:p>
            <a:r>
              <a:rPr lang="en-US" sz="1800" dirty="0" smtClean="0">
                <a:latin typeface="+mj-lt"/>
              </a:rPr>
              <a:t>Offering similar claims assistance / service as Mutual.</a:t>
            </a:r>
          </a:p>
          <a:p>
            <a:pPr marL="0" indent="0">
              <a:buNone/>
            </a:pPr>
            <a:endParaRPr lang="en-IN" sz="2000" dirty="0">
              <a:latin typeface="+mj-lt"/>
            </a:endParaRPr>
          </a:p>
        </p:txBody>
      </p:sp>
      <p:sp>
        <p:nvSpPr>
          <p:cNvPr id="4" name="Slide Number Placeholder 3"/>
          <p:cNvSpPr>
            <a:spLocks noGrp="1"/>
          </p:cNvSpPr>
          <p:nvPr>
            <p:ph type="sldNum" sz="quarter" idx="12"/>
          </p:nvPr>
        </p:nvSpPr>
        <p:spPr/>
        <p:txBody>
          <a:bodyPr/>
          <a:lstStyle/>
          <a:p>
            <a:fld id="{E2F318BD-F576-49FA-95D1-E0847B9F2A39}" type="slidenum">
              <a:rPr lang="en-IN" smtClean="0"/>
              <a:t>18</a:t>
            </a:fld>
            <a:endParaRPr lang="en-IN"/>
          </a:p>
        </p:txBody>
      </p:sp>
    </p:spTree>
    <p:extLst>
      <p:ext uri="{BB962C8B-B14F-4D97-AF65-F5344CB8AC3E}">
        <p14:creationId xmlns:p14="http://schemas.microsoft.com/office/powerpoint/2010/main" val="326799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Cover in Present Form</a:t>
            </a:r>
            <a:endParaRPr lang="en-IN" sz="3600" b="1" dirty="0"/>
          </a:p>
        </p:txBody>
      </p:sp>
      <p:sp>
        <p:nvSpPr>
          <p:cNvPr id="3" name="Content Placeholder 2"/>
          <p:cNvSpPr>
            <a:spLocks noGrp="1"/>
          </p:cNvSpPr>
          <p:nvPr>
            <p:ph idx="1"/>
          </p:nvPr>
        </p:nvSpPr>
        <p:spPr/>
        <p:txBody>
          <a:bodyPr>
            <a:normAutofit/>
          </a:bodyPr>
          <a:lstStyle/>
          <a:p>
            <a:endParaRPr lang="en-US" sz="1800" dirty="0" smtClean="0"/>
          </a:p>
          <a:p>
            <a:r>
              <a:rPr lang="en-US" sz="1800" b="1" dirty="0" smtClean="0">
                <a:latin typeface="+mj-lt"/>
              </a:rPr>
              <a:t>Third Party Liabilities</a:t>
            </a:r>
          </a:p>
          <a:p>
            <a:pPr lvl="1"/>
            <a:r>
              <a:rPr lang="en-US" sz="1800" dirty="0" smtClean="0">
                <a:latin typeface="+mj-lt"/>
              </a:rPr>
              <a:t>Cargo </a:t>
            </a:r>
          </a:p>
          <a:p>
            <a:pPr lvl="1"/>
            <a:r>
              <a:rPr lang="en-US" sz="1800" dirty="0" smtClean="0">
                <a:latin typeface="+mj-lt"/>
              </a:rPr>
              <a:t>Damage to third party property such as port property</a:t>
            </a:r>
          </a:p>
          <a:p>
            <a:pPr lvl="1"/>
            <a:r>
              <a:rPr lang="en-US" sz="1800" dirty="0" smtClean="0">
                <a:latin typeface="+mj-lt"/>
              </a:rPr>
              <a:t>Injury to third parties such as stevedores</a:t>
            </a:r>
          </a:p>
          <a:p>
            <a:pPr lvl="1"/>
            <a:r>
              <a:rPr lang="en-US" sz="1800" dirty="0" smtClean="0">
                <a:latin typeface="+mj-lt"/>
              </a:rPr>
              <a:t>Pollution</a:t>
            </a:r>
          </a:p>
          <a:p>
            <a:pPr lvl="1"/>
            <a:r>
              <a:rPr lang="en-US" sz="1800" dirty="0" smtClean="0">
                <a:latin typeface="+mj-lt"/>
              </a:rPr>
              <a:t>1/4</a:t>
            </a:r>
            <a:r>
              <a:rPr lang="en-US" sz="1800" baseline="30000" dirty="0" smtClean="0">
                <a:latin typeface="+mj-lt"/>
              </a:rPr>
              <a:t>th</a:t>
            </a:r>
            <a:r>
              <a:rPr lang="en-US" sz="1800" dirty="0" smtClean="0">
                <a:latin typeface="+mj-lt"/>
              </a:rPr>
              <a:t> Collision Liability</a:t>
            </a:r>
          </a:p>
          <a:p>
            <a:pPr lvl="1"/>
            <a:r>
              <a:rPr lang="en-US" sz="1800" dirty="0" smtClean="0">
                <a:latin typeface="+mj-lt"/>
              </a:rPr>
              <a:t>Stowaways</a:t>
            </a:r>
          </a:p>
          <a:p>
            <a:pPr lvl="1"/>
            <a:r>
              <a:rPr lang="en-US" sz="1800" dirty="0" smtClean="0">
                <a:latin typeface="+mj-lt"/>
              </a:rPr>
              <a:t>Liability to Authorities – Customs</a:t>
            </a:r>
          </a:p>
          <a:p>
            <a:pPr lvl="1"/>
            <a:r>
              <a:rPr lang="en-US" sz="1800" dirty="0" smtClean="0">
                <a:latin typeface="+mj-lt"/>
              </a:rPr>
              <a:t>Wreck Removal</a:t>
            </a:r>
          </a:p>
          <a:p>
            <a:pPr lvl="1"/>
            <a:endParaRPr lang="en-US" sz="1800" dirty="0" smtClean="0">
              <a:latin typeface="+mj-lt"/>
            </a:endParaRPr>
          </a:p>
          <a:p>
            <a:r>
              <a:rPr lang="en-US" sz="1800" b="1" dirty="0" smtClean="0">
                <a:latin typeface="+mj-lt"/>
              </a:rPr>
              <a:t>Personal Injury to Seaman</a:t>
            </a:r>
            <a:endParaRPr lang="en-IN" sz="1800" b="1"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5234"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19</a:t>
            </a:fld>
            <a:endParaRPr lang="en-IN"/>
          </a:p>
        </p:txBody>
      </p:sp>
    </p:spTree>
    <p:extLst>
      <p:ext uri="{BB962C8B-B14F-4D97-AF65-F5344CB8AC3E}">
        <p14:creationId xmlns:p14="http://schemas.microsoft.com/office/powerpoint/2010/main" val="162501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Introduction</a:t>
            </a:r>
            <a:endParaRPr lang="en-IN" sz="3600" b="1" dirty="0"/>
          </a:p>
        </p:txBody>
      </p:sp>
      <p:sp>
        <p:nvSpPr>
          <p:cNvPr id="3" name="Content Placeholder 2"/>
          <p:cNvSpPr>
            <a:spLocks noGrp="1"/>
          </p:cNvSpPr>
          <p:nvPr>
            <p:ph idx="1"/>
          </p:nvPr>
        </p:nvSpPr>
        <p:spPr/>
        <p:txBody>
          <a:bodyPr>
            <a:normAutofit/>
          </a:bodyPr>
          <a:lstStyle/>
          <a:p>
            <a:pPr algn="just">
              <a:lnSpc>
                <a:spcPct val="80000"/>
              </a:lnSpc>
              <a:defRPr/>
            </a:pPr>
            <a:endParaRPr lang="en-US" sz="2100" dirty="0" smtClean="0">
              <a:latin typeface="+mj-lt"/>
            </a:endParaRPr>
          </a:p>
          <a:p>
            <a:pPr algn="just">
              <a:lnSpc>
                <a:spcPct val="80000"/>
              </a:lnSpc>
              <a:defRPr/>
            </a:pPr>
            <a:r>
              <a:rPr lang="en-US" sz="1800" dirty="0">
                <a:latin typeface="+mj-lt"/>
              </a:rPr>
              <a:t>Parent Company, P&amp;I Services Pvt. Ltd.</a:t>
            </a:r>
          </a:p>
          <a:p>
            <a:pPr algn="just">
              <a:lnSpc>
                <a:spcPct val="80000"/>
              </a:lnSpc>
              <a:defRPr/>
            </a:pPr>
            <a:r>
              <a:rPr lang="en-US" sz="1800" dirty="0">
                <a:latin typeface="+mj-lt"/>
              </a:rPr>
              <a:t>Mankad &amp; Associates, firm, established in 1989.</a:t>
            </a:r>
          </a:p>
          <a:p>
            <a:pPr algn="just">
              <a:lnSpc>
                <a:spcPct val="80000"/>
              </a:lnSpc>
              <a:defRPr/>
            </a:pPr>
            <a:r>
              <a:rPr lang="en-US" sz="1800" dirty="0">
                <a:latin typeface="+mj-lt"/>
              </a:rPr>
              <a:t>We were then mainly dealing in Re-insurance and Marine insurance allowed to place abroad.</a:t>
            </a:r>
          </a:p>
          <a:p>
            <a:pPr algn="just">
              <a:lnSpc>
                <a:spcPct val="80000"/>
              </a:lnSpc>
              <a:defRPr/>
            </a:pPr>
            <a:r>
              <a:rPr lang="en-US" sz="1800" dirty="0">
                <a:latin typeface="+mj-lt"/>
              </a:rPr>
              <a:t>Converted into a Corporate Entity, to carry out direct and re-insurance  broking of Life &amp; Non-Life.</a:t>
            </a:r>
          </a:p>
          <a:p>
            <a:pPr algn="just">
              <a:lnSpc>
                <a:spcPct val="80000"/>
              </a:lnSpc>
              <a:defRPr/>
            </a:pPr>
            <a:r>
              <a:rPr lang="en-US" sz="1800" dirty="0">
                <a:latin typeface="+mj-lt"/>
              </a:rPr>
              <a:t>Introduced Film Insurance Policy through United India Insurance Company  Ltd. In 1995.</a:t>
            </a:r>
          </a:p>
          <a:p>
            <a:pPr algn="just">
              <a:lnSpc>
                <a:spcPct val="80000"/>
              </a:lnSpc>
              <a:defRPr/>
            </a:pPr>
            <a:r>
              <a:rPr lang="en-US" sz="1800" dirty="0">
                <a:latin typeface="+mj-lt"/>
              </a:rPr>
              <a:t>Introduced comprehensive port package policy for Gujarat </a:t>
            </a:r>
            <a:r>
              <a:rPr lang="en-US" sz="1800" dirty="0" err="1">
                <a:latin typeface="+mj-lt"/>
              </a:rPr>
              <a:t>Pipavav</a:t>
            </a:r>
            <a:r>
              <a:rPr lang="en-US" sz="1800" dirty="0">
                <a:latin typeface="+mj-lt"/>
              </a:rPr>
              <a:t> Port Trust, by re-insuring United India Insurance Company.</a:t>
            </a:r>
          </a:p>
          <a:p>
            <a:pPr algn="just">
              <a:lnSpc>
                <a:spcPct val="80000"/>
              </a:lnSpc>
              <a:defRPr/>
            </a:pPr>
            <a:r>
              <a:rPr lang="en-US" sz="1800" dirty="0">
                <a:latin typeface="+mj-lt"/>
              </a:rPr>
              <a:t>Awarded License by IRDA in February, 2003.</a:t>
            </a:r>
          </a:p>
          <a:p>
            <a:pPr algn="just">
              <a:lnSpc>
                <a:spcPct val="80000"/>
              </a:lnSpc>
              <a:defRPr/>
            </a:pPr>
            <a:r>
              <a:rPr lang="en-US" sz="1800" dirty="0">
                <a:latin typeface="+mj-lt"/>
              </a:rPr>
              <a:t>Experienced people from the Insurance Industry for guidance and assistance. in underwriting and claims administration</a:t>
            </a:r>
          </a:p>
          <a:p>
            <a:pPr>
              <a:lnSpc>
                <a:spcPct val="80000"/>
              </a:lnSpc>
              <a:buClr>
                <a:schemeClr val="tx1"/>
              </a:buClr>
              <a:buNone/>
              <a:defRPr/>
            </a:pPr>
            <a:endParaRPr lang="en-US" sz="2800" b="1" dirty="0">
              <a:solidFill>
                <a:schemeClr val="accent2"/>
              </a:solidFill>
              <a:latin typeface="Arial" charset="0"/>
            </a:endParaRPr>
          </a:p>
          <a:p>
            <a:endParaRPr lang="en-IN" dirty="0"/>
          </a:p>
        </p:txBody>
      </p:sp>
      <p:sp>
        <p:nvSpPr>
          <p:cNvPr id="4" name="Slide Number Placeholder 3"/>
          <p:cNvSpPr>
            <a:spLocks noGrp="1"/>
          </p:cNvSpPr>
          <p:nvPr>
            <p:ph type="sldNum" sz="quarter" idx="12"/>
          </p:nvPr>
        </p:nvSpPr>
        <p:spPr/>
        <p:txBody>
          <a:bodyPr/>
          <a:lstStyle/>
          <a:p>
            <a:fld id="{E2F318BD-F576-49FA-95D1-E0847B9F2A39}" type="slidenum">
              <a:rPr lang="en-IN" smtClean="0"/>
              <a:t>2</a:t>
            </a:fld>
            <a:endParaRPr lang="en-IN"/>
          </a:p>
        </p:txBody>
      </p:sp>
    </p:spTree>
    <p:extLst>
      <p:ext uri="{BB962C8B-B14F-4D97-AF65-F5344CB8AC3E}">
        <p14:creationId xmlns:p14="http://schemas.microsoft.com/office/powerpoint/2010/main" val="2364395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CREW &amp; PERSONAL INJURY</a:t>
            </a:r>
            <a:endParaRPr lang="en-IN" sz="3600" b="1" dirty="0"/>
          </a:p>
        </p:txBody>
      </p:sp>
      <p:sp>
        <p:nvSpPr>
          <p:cNvPr id="3" name="Content Placeholder 2"/>
          <p:cNvSpPr>
            <a:spLocks noGrp="1"/>
          </p:cNvSpPr>
          <p:nvPr>
            <p:ph idx="1"/>
          </p:nvPr>
        </p:nvSpPr>
        <p:spPr/>
        <p:txBody>
          <a:bodyPr/>
          <a:lstStyle/>
          <a:p>
            <a:pPr marL="342900" indent="-342900" fontAlgn="base">
              <a:lnSpc>
                <a:spcPct val="90000"/>
              </a:lnSpc>
              <a:spcBef>
                <a:spcPct val="0"/>
              </a:spcBef>
              <a:spcAft>
                <a:spcPct val="0"/>
              </a:spcAft>
              <a:buSzPct val="150000"/>
              <a:buFont typeface="Arial" pitchFamily="34" charset="0"/>
              <a:buChar char="•"/>
            </a:pPr>
            <a:r>
              <a:rPr lang="en-US" sz="1800" dirty="0">
                <a:latin typeface="+mj-lt"/>
              </a:rPr>
              <a:t>Personal injury, loss of life and illness</a:t>
            </a:r>
          </a:p>
          <a:p>
            <a:pPr marL="342900" indent="-342900" fontAlgn="base">
              <a:lnSpc>
                <a:spcPct val="90000"/>
              </a:lnSpc>
              <a:spcBef>
                <a:spcPct val="0"/>
              </a:spcBef>
              <a:spcAft>
                <a:spcPct val="0"/>
              </a:spcAft>
              <a:buSzPct val="150000"/>
              <a:buFont typeface="Arial" pitchFamily="34" charset="0"/>
              <a:buChar char="•"/>
            </a:pPr>
            <a:endParaRPr lang="en-US" sz="1800" dirty="0">
              <a:latin typeface="+mj-lt"/>
            </a:endParaRPr>
          </a:p>
          <a:p>
            <a:pPr marL="342900" indent="-342900" fontAlgn="base">
              <a:lnSpc>
                <a:spcPct val="90000"/>
              </a:lnSpc>
              <a:spcBef>
                <a:spcPct val="0"/>
              </a:spcBef>
              <a:spcAft>
                <a:spcPct val="0"/>
              </a:spcAft>
              <a:buSzPct val="150000"/>
              <a:buFont typeface="Arial" pitchFamily="34" charset="0"/>
              <a:buChar char="•"/>
            </a:pPr>
            <a:r>
              <a:rPr lang="en-US" sz="1800" dirty="0">
                <a:latin typeface="+mj-lt"/>
              </a:rPr>
              <a:t>Most costly cover in terms of claims paid</a:t>
            </a:r>
          </a:p>
          <a:p>
            <a:pPr marL="342900" indent="-342900" fontAlgn="base">
              <a:lnSpc>
                <a:spcPct val="90000"/>
              </a:lnSpc>
              <a:spcBef>
                <a:spcPct val="0"/>
              </a:spcBef>
              <a:spcAft>
                <a:spcPct val="0"/>
              </a:spcAft>
              <a:buSzPct val="150000"/>
              <a:buFont typeface="Arial" pitchFamily="34" charset="0"/>
              <a:buChar char="•"/>
            </a:pPr>
            <a:endParaRPr lang="en-US" sz="1800" dirty="0">
              <a:latin typeface="+mj-lt"/>
            </a:endParaRPr>
          </a:p>
          <a:p>
            <a:pPr marL="342900" indent="-342900" fontAlgn="base">
              <a:lnSpc>
                <a:spcPct val="90000"/>
              </a:lnSpc>
              <a:spcBef>
                <a:spcPct val="0"/>
              </a:spcBef>
              <a:spcAft>
                <a:spcPct val="0"/>
              </a:spcAft>
              <a:buSzPct val="150000"/>
              <a:buFont typeface="Arial" pitchFamily="34" charset="0"/>
              <a:buChar char="•"/>
            </a:pPr>
            <a:r>
              <a:rPr lang="en-US" sz="1800" dirty="0">
                <a:latin typeface="+mj-lt"/>
              </a:rPr>
              <a:t>Liability under contract &amp; negligence</a:t>
            </a:r>
          </a:p>
          <a:p>
            <a:pPr marL="0" indent="0">
              <a:buNone/>
            </a:pPr>
            <a:endParaRPr lang="en-IN" dirty="0"/>
          </a:p>
        </p:txBody>
      </p:sp>
      <p:pic>
        <p:nvPicPr>
          <p:cNvPr id="4" name="Picture 372" descr="C:\Users\south1c\AppData\Local\Microsoft\Windows\Temporary Internet Files\Content.Outlook\FCC0H0IF\DSC00041 a.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16" r="17844"/>
          <a:stretch/>
        </p:blipFill>
        <p:spPr bwMode="auto">
          <a:xfrm>
            <a:off x="6084168" y="2181411"/>
            <a:ext cx="2735005" cy="42755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ocherry in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4234448"/>
            <a:ext cx="1944216" cy="20648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ctim.jpg"/>
          <p:cNvPicPr>
            <a:picLocks noChangeAspect="1"/>
          </p:cNvPicPr>
          <p:nvPr/>
        </p:nvPicPr>
        <p:blipFill rotWithShape="1">
          <a:blip r:embed="rId5" cstate="print">
            <a:extLst>
              <a:ext uri="{28A0092B-C50C-407E-A947-70E740481C1C}">
                <a14:useLocalDpi xmlns:a14="http://schemas.microsoft.com/office/drawing/2010/main" val="0"/>
              </a:ext>
            </a:extLst>
          </a:blip>
          <a:srcRect t="-1320" r="13633" b="1320"/>
          <a:stretch/>
        </p:blipFill>
        <p:spPr bwMode="auto">
          <a:xfrm>
            <a:off x="2915816" y="4283279"/>
            <a:ext cx="2472648" cy="208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8495" r:id="rId6" imgW="914400" imgH="914400" progId="CorelDRAW.Graphic.11">
                  <p:embed/>
                </p:oleObj>
              </mc:Choice>
              <mc:Fallback>
                <p:oleObj r:id="rId6" imgW="914400" imgH="914400" progId="CorelDRAW.Graphic.11">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E2F318BD-F576-49FA-95D1-E0847B9F2A39}" type="slidenum">
              <a:rPr lang="en-IN" smtClean="0"/>
              <a:t>20</a:t>
            </a:fld>
            <a:endParaRPr lang="en-IN"/>
          </a:p>
        </p:txBody>
      </p:sp>
    </p:spTree>
    <p:extLst>
      <p:ext uri="{BB962C8B-B14F-4D97-AF65-F5344CB8AC3E}">
        <p14:creationId xmlns:p14="http://schemas.microsoft.com/office/powerpoint/2010/main" val="245333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Cover in Present Form</a:t>
            </a:r>
            <a:endParaRPr lang="en-IN" sz="3600" dirty="0"/>
          </a:p>
        </p:txBody>
      </p:sp>
      <p:sp>
        <p:nvSpPr>
          <p:cNvPr id="3" name="Content Placeholder 2"/>
          <p:cNvSpPr>
            <a:spLocks noGrp="1"/>
          </p:cNvSpPr>
          <p:nvPr>
            <p:ph idx="1"/>
          </p:nvPr>
        </p:nvSpPr>
        <p:spPr/>
        <p:txBody>
          <a:bodyPr>
            <a:normAutofit/>
          </a:bodyPr>
          <a:lstStyle/>
          <a:p>
            <a:pPr marL="0" indent="0">
              <a:buNone/>
            </a:pPr>
            <a:r>
              <a:rPr lang="en-US" sz="2000" b="1" dirty="0" smtClean="0">
                <a:latin typeface="+mj-lt"/>
              </a:rPr>
              <a:t>SEAMEN</a:t>
            </a:r>
          </a:p>
          <a:p>
            <a:pPr marL="0" indent="0">
              <a:buNone/>
            </a:pPr>
            <a:endParaRPr lang="en-US" sz="2000" b="1" dirty="0" smtClean="0"/>
          </a:p>
          <a:p>
            <a:r>
              <a:rPr lang="en-US" sz="1800" dirty="0" smtClean="0">
                <a:latin typeface="+mj-lt"/>
              </a:rPr>
              <a:t>Compensation for personal injury, illness or death.</a:t>
            </a:r>
          </a:p>
          <a:p>
            <a:r>
              <a:rPr lang="en-US" sz="1800" dirty="0" err="1" smtClean="0">
                <a:latin typeface="+mj-lt"/>
              </a:rPr>
              <a:t>Hospitalisation</a:t>
            </a:r>
            <a:r>
              <a:rPr lang="en-US" sz="1800" dirty="0" smtClean="0">
                <a:latin typeface="+mj-lt"/>
              </a:rPr>
              <a:t> Expenses arising from injury and illness.</a:t>
            </a:r>
          </a:p>
          <a:p>
            <a:r>
              <a:rPr lang="en-US" sz="1800" dirty="0" smtClean="0">
                <a:latin typeface="+mj-lt"/>
              </a:rPr>
              <a:t>Compensation as per crew agreement which has to be approved by the underwriter.</a:t>
            </a:r>
          </a:p>
          <a:p>
            <a:r>
              <a:rPr lang="en-US" sz="1800" dirty="0" smtClean="0">
                <a:latin typeface="+mj-lt"/>
              </a:rPr>
              <a:t>Repatriation and substitution expenses.</a:t>
            </a:r>
          </a:p>
          <a:p>
            <a:r>
              <a:rPr lang="en-US" sz="1800" dirty="0" smtClean="0">
                <a:latin typeface="+mj-lt"/>
              </a:rPr>
              <a:t>Statutory Liability under Maritime </a:t>
            </a:r>
            <a:r>
              <a:rPr lang="en-US" sz="1800" dirty="0" err="1" smtClean="0">
                <a:latin typeface="+mj-lt"/>
              </a:rPr>
              <a:t>Labour</a:t>
            </a:r>
            <a:r>
              <a:rPr lang="en-US" sz="1800" dirty="0" smtClean="0">
                <a:latin typeface="+mj-lt"/>
              </a:rPr>
              <a:t> Convention.</a:t>
            </a:r>
          </a:p>
          <a:p>
            <a:r>
              <a:rPr lang="en-US" sz="1800" dirty="0" smtClean="0">
                <a:latin typeface="+mj-lt"/>
              </a:rPr>
              <a:t>Wages of the seaman during </a:t>
            </a:r>
            <a:r>
              <a:rPr lang="en-US" sz="1800" dirty="0" err="1" smtClean="0">
                <a:latin typeface="+mj-lt"/>
              </a:rPr>
              <a:t>hospitalisation</a:t>
            </a:r>
            <a:r>
              <a:rPr lang="en-US" sz="1800" dirty="0" smtClean="0">
                <a:latin typeface="+mj-lt"/>
              </a:rPr>
              <a:t>. </a:t>
            </a:r>
          </a:p>
          <a:p>
            <a:endParaRPr lang="en-IN" sz="20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7471" r:id="rId3" imgW="914400" imgH="914400" progId="CorelDRAW.Graphic.11">
                  <p:embed/>
                </p:oleObj>
              </mc:Choice>
              <mc:Fallback>
                <p:oleObj r:id="rId3" imgW="914400" imgH="914400" progId="CorelDRAW.Graphic.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21</a:t>
            </a:fld>
            <a:endParaRPr lang="en-IN"/>
          </a:p>
        </p:txBody>
      </p:sp>
    </p:spTree>
    <p:extLst>
      <p:ext uri="{BB962C8B-B14F-4D97-AF65-F5344CB8AC3E}">
        <p14:creationId xmlns:p14="http://schemas.microsoft.com/office/powerpoint/2010/main" val="173553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Cover in Present Form</a:t>
            </a:r>
            <a:endParaRPr lang="en-IN" sz="3600" b="1" dirty="0"/>
          </a:p>
        </p:txBody>
      </p:sp>
      <p:sp>
        <p:nvSpPr>
          <p:cNvPr id="3" name="Content Placeholder 2"/>
          <p:cNvSpPr>
            <a:spLocks noGrp="1"/>
          </p:cNvSpPr>
          <p:nvPr>
            <p:ph idx="1"/>
          </p:nvPr>
        </p:nvSpPr>
        <p:spPr/>
        <p:txBody>
          <a:bodyPr>
            <a:normAutofit/>
          </a:bodyPr>
          <a:lstStyle/>
          <a:p>
            <a:pPr marL="0" indent="0">
              <a:buNone/>
            </a:pPr>
            <a:r>
              <a:rPr lang="en-US" sz="2000" b="1" dirty="0" smtClean="0">
                <a:latin typeface="+mj-lt"/>
              </a:rPr>
              <a:t>EXPENSES</a:t>
            </a:r>
          </a:p>
          <a:p>
            <a:endParaRPr lang="en-US" sz="1800" dirty="0">
              <a:latin typeface="+mj-lt"/>
            </a:endParaRPr>
          </a:p>
          <a:p>
            <a:pPr algn="just"/>
            <a:r>
              <a:rPr lang="en-US" sz="1800" dirty="0" smtClean="0">
                <a:latin typeface="+mj-lt"/>
              </a:rPr>
              <a:t>Expenses incurred by the owner in discharging his obligations towards making necessary arrangements for stowaways, refugees or persons saved at sea.</a:t>
            </a:r>
          </a:p>
          <a:p>
            <a:pPr algn="just"/>
            <a:endParaRPr lang="en-US" sz="1800" dirty="0" smtClean="0">
              <a:latin typeface="+mj-lt"/>
            </a:endParaRPr>
          </a:p>
          <a:p>
            <a:pPr algn="just"/>
            <a:r>
              <a:rPr lang="en-US" sz="1800" dirty="0" smtClean="0">
                <a:latin typeface="+mj-lt"/>
              </a:rPr>
              <a:t>Diversion expenses i.e. additional expenses incurred to divert a vessel for search &amp; rescue of persons at sea or for arranging necessary treatment of sick and injured persons aboard the insured vessel. </a:t>
            </a:r>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9519" r:id="rId3" imgW="914400" imgH="914400" progId="CorelDRAW.Graphic.11">
                  <p:embed/>
                </p:oleObj>
              </mc:Choice>
              <mc:Fallback>
                <p:oleObj r:id="rId3" imgW="914400" imgH="914400" progId="CorelDRAW.Graphic.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22</a:t>
            </a:fld>
            <a:endParaRPr lang="en-IN"/>
          </a:p>
        </p:txBody>
      </p:sp>
    </p:spTree>
    <p:extLst>
      <p:ext uri="{BB962C8B-B14F-4D97-AF65-F5344CB8AC3E}">
        <p14:creationId xmlns:p14="http://schemas.microsoft.com/office/powerpoint/2010/main" val="317874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COLLISION</a:t>
            </a:r>
            <a:endParaRPr lang="en-IN" sz="3600" b="1" dirty="0"/>
          </a:p>
        </p:txBody>
      </p:sp>
      <p:sp>
        <p:nvSpPr>
          <p:cNvPr id="3" name="Content Placeholder 2"/>
          <p:cNvSpPr>
            <a:spLocks noGrp="1"/>
          </p:cNvSpPr>
          <p:nvPr>
            <p:ph idx="1"/>
          </p:nvPr>
        </p:nvSpPr>
        <p:spPr/>
        <p:txBody>
          <a:bodyPr/>
          <a:lstStyle/>
          <a:p>
            <a:pPr>
              <a:buFont typeface="Arial" pitchFamily="34" charset="0"/>
              <a:buChar char="•"/>
            </a:pPr>
            <a:r>
              <a:rPr lang="en-US" sz="1800" dirty="0">
                <a:latin typeface="+mj-lt"/>
              </a:rPr>
              <a:t>Traditional H&amp;M cover for 3/4 RDC</a:t>
            </a:r>
          </a:p>
          <a:p>
            <a:pPr>
              <a:buFont typeface="Arial" pitchFamily="34" charset="0"/>
              <a:buChar char="•"/>
            </a:pPr>
            <a:r>
              <a:rPr lang="en-US" sz="1800" dirty="0" smtClean="0">
                <a:latin typeface="+mj-lt"/>
              </a:rPr>
              <a:t>P&amp;I </a:t>
            </a:r>
            <a:r>
              <a:rPr lang="en-US" sz="1800" dirty="0">
                <a:latin typeface="+mj-lt"/>
              </a:rPr>
              <a:t>cover1/4 RDC</a:t>
            </a:r>
          </a:p>
          <a:p>
            <a:pPr>
              <a:buFont typeface="Arial" pitchFamily="34" charset="0"/>
              <a:buChar char="•"/>
            </a:pPr>
            <a:r>
              <a:rPr lang="en-US" sz="1800" dirty="0" smtClean="0">
                <a:latin typeface="+mj-lt"/>
              </a:rPr>
              <a:t>Many </a:t>
            </a:r>
            <a:r>
              <a:rPr lang="en-US" sz="1800" dirty="0">
                <a:latin typeface="+mj-lt"/>
              </a:rPr>
              <a:t>clubs offer 4/4 </a:t>
            </a:r>
            <a:r>
              <a:rPr lang="en-US" sz="1800" dirty="0" smtClean="0">
                <a:latin typeface="+mj-lt"/>
              </a:rPr>
              <a:t>RDC</a:t>
            </a:r>
            <a:endParaRPr lang="en-US" sz="1800" dirty="0">
              <a:latin typeface="+mj-lt"/>
            </a:endParaRPr>
          </a:p>
        </p:txBody>
      </p:sp>
      <p:pic>
        <p:nvPicPr>
          <p:cNvPr id="4" name="Picture 3" descr="WAN HAI 307">
            <a:hlinkClick r:id="rId3"/>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3496956" y="3789040"/>
            <a:ext cx="2707604" cy="203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3789040"/>
            <a:ext cx="2538959" cy="203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yomiuri.co.jp/img/MM20070727123447141M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3947" y="3789042"/>
            <a:ext cx="1937965" cy="20307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1567" r:id="rId8" imgW="914400" imgH="914400" progId="CorelDRAW.Graphic.11">
                  <p:embed/>
                </p:oleObj>
              </mc:Choice>
              <mc:Fallback>
                <p:oleObj r:id="rId8" imgW="914400" imgH="914400" progId="CorelDRAW.Graphic.11">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E2F318BD-F576-49FA-95D1-E0847B9F2A39}" type="slidenum">
              <a:rPr lang="en-IN" smtClean="0"/>
              <a:t>23</a:t>
            </a:fld>
            <a:endParaRPr lang="en-IN"/>
          </a:p>
        </p:txBody>
      </p:sp>
    </p:spTree>
    <p:extLst>
      <p:ext uri="{BB962C8B-B14F-4D97-AF65-F5344CB8AC3E}">
        <p14:creationId xmlns:p14="http://schemas.microsoft.com/office/powerpoint/2010/main" val="345669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COLLISION</a:t>
            </a:r>
            <a:endParaRPr lang="en-IN" sz="3600" b="1" dirty="0"/>
          </a:p>
        </p:txBody>
      </p:sp>
      <p:sp>
        <p:nvSpPr>
          <p:cNvPr id="3" name="Content Placeholder 2"/>
          <p:cNvSpPr>
            <a:spLocks noGrp="1"/>
          </p:cNvSpPr>
          <p:nvPr>
            <p:ph idx="1"/>
          </p:nvPr>
        </p:nvSpPr>
        <p:spPr/>
        <p:txBody>
          <a:bodyPr/>
          <a:lstStyle/>
          <a:p>
            <a:pPr fontAlgn="base">
              <a:spcBef>
                <a:spcPct val="0"/>
              </a:spcBef>
              <a:spcAft>
                <a:spcPct val="0"/>
              </a:spcAft>
              <a:buSzPct val="150000"/>
            </a:pPr>
            <a:r>
              <a:rPr lang="en-US" sz="1800" b="1" dirty="0">
                <a:solidFill>
                  <a:srgbClr val="002060"/>
                </a:solidFill>
                <a:latin typeface="+mj-lt"/>
              </a:rPr>
              <a:t>Risks covered 100% by P&amp;I</a:t>
            </a:r>
          </a:p>
          <a:p>
            <a:pPr fontAlgn="base">
              <a:spcBef>
                <a:spcPct val="0"/>
              </a:spcBef>
              <a:spcAft>
                <a:spcPct val="0"/>
              </a:spcAft>
              <a:buSzPct val="150000"/>
              <a:buFont typeface="Arial" pitchFamily="34" charset="0"/>
              <a:buChar char="•"/>
              <a:tabLst>
                <a:tab pos="361950" algn="l"/>
              </a:tabLst>
            </a:pPr>
            <a:endParaRPr lang="en-US" sz="1800" dirty="0">
              <a:solidFill>
                <a:srgbClr val="0081AB"/>
              </a:solidFill>
              <a:latin typeface="+mj-lt"/>
            </a:endParaRPr>
          </a:p>
          <a:p>
            <a:pPr marL="608012" lvl="1" indent="-342900" fontAlgn="base">
              <a:spcBef>
                <a:spcPct val="0"/>
              </a:spcBef>
              <a:spcAft>
                <a:spcPct val="0"/>
              </a:spcAft>
              <a:buSzPct val="150000"/>
              <a:buFont typeface="Arial" pitchFamily="34" charset="0"/>
              <a:buChar char="•"/>
            </a:pPr>
            <a:r>
              <a:rPr lang="en-US" sz="1800" dirty="0">
                <a:latin typeface="+mj-lt"/>
              </a:rPr>
              <a:t>Wreck removal</a:t>
            </a:r>
          </a:p>
          <a:p>
            <a:pPr marL="265112" lvl="1" indent="0" fontAlgn="base">
              <a:spcBef>
                <a:spcPct val="0"/>
              </a:spcBef>
              <a:spcAft>
                <a:spcPct val="0"/>
              </a:spcAft>
              <a:buSzPct val="150000"/>
              <a:buNone/>
            </a:pPr>
            <a:endParaRPr lang="en-US" sz="1800" dirty="0">
              <a:latin typeface="+mj-lt"/>
            </a:endParaRPr>
          </a:p>
          <a:p>
            <a:pPr marL="608012" lvl="1" indent="-342900" fontAlgn="base">
              <a:spcBef>
                <a:spcPct val="0"/>
              </a:spcBef>
              <a:spcAft>
                <a:spcPct val="0"/>
              </a:spcAft>
              <a:buSzPct val="150000"/>
              <a:buFont typeface="Arial" pitchFamily="34" charset="0"/>
              <a:buChar char="•"/>
            </a:pPr>
            <a:r>
              <a:rPr lang="en-US" sz="1800" dirty="0">
                <a:latin typeface="+mj-lt"/>
              </a:rPr>
              <a:t>Personal injury</a:t>
            </a:r>
          </a:p>
          <a:p>
            <a:pPr marL="608012" lvl="1" indent="-342900" fontAlgn="base">
              <a:spcBef>
                <a:spcPct val="0"/>
              </a:spcBef>
              <a:spcAft>
                <a:spcPct val="0"/>
              </a:spcAft>
              <a:buSzPct val="150000"/>
              <a:buFont typeface="Arial" pitchFamily="34" charset="0"/>
              <a:buChar char="•"/>
            </a:pPr>
            <a:endParaRPr lang="en-US" sz="1800" dirty="0">
              <a:latin typeface="+mj-lt"/>
            </a:endParaRPr>
          </a:p>
          <a:p>
            <a:pPr marL="608012" lvl="1" indent="-342900" fontAlgn="base">
              <a:spcBef>
                <a:spcPct val="0"/>
              </a:spcBef>
              <a:spcAft>
                <a:spcPct val="0"/>
              </a:spcAft>
              <a:buSzPct val="150000"/>
              <a:buFont typeface="Arial" pitchFamily="34" charset="0"/>
              <a:buChar char="•"/>
            </a:pPr>
            <a:r>
              <a:rPr lang="en-US" sz="1800" dirty="0">
                <a:latin typeface="+mj-lt"/>
              </a:rPr>
              <a:t>Pollution</a:t>
            </a:r>
          </a:p>
          <a:p>
            <a:pPr marL="608012" lvl="1" indent="-342900" fontAlgn="base">
              <a:spcBef>
                <a:spcPct val="0"/>
              </a:spcBef>
              <a:spcAft>
                <a:spcPct val="0"/>
              </a:spcAft>
              <a:buSzPct val="150000"/>
              <a:buFont typeface="Arial" pitchFamily="34" charset="0"/>
              <a:buChar char="•"/>
            </a:pPr>
            <a:endParaRPr lang="en-US" sz="1800" dirty="0">
              <a:latin typeface="+mj-lt"/>
            </a:endParaRPr>
          </a:p>
          <a:p>
            <a:pPr marL="608012" lvl="1" indent="-342900" fontAlgn="base">
              <a:spcBef>
                <a:spcPct val="0"/>
              </a:spcBef>
              <a:spcAft>
                <a:spcPct val="0"/>
              </a:spcAft>
              <a:buSzPct val="150000"/>
              <a:buFont typeface="Arial" pitchFamily="34" charset="0"/>
              <a:buChar char="•"/>
            </a:pPr>
            <a:r>
              <a:rPr lang="en-US" sz="1800" dirty="0">
                <a:latin typeface="+mj-lt"/>
              </a:rPr>
              <a:t>Collision inquiries</a:t>
            </a:r>
          </a:p>
          <a:p>
            <a:pPr marL="608012" lvl="1" indent="-342900" fontAlgn="base">
              <a:spcBef>
                <a:spcPct val="0"/>
              </a:spcBef>
              <a:spcAft>
                <a:spcPct val="0"/>
              </a:spcAft>
              <a:buSzPct val="150000"/>
              <a:buFont typeface="Arial" pitchFamily="34" charset="0"/>
              <a:buChar char="•"/>
            </a:pPr>
            <a:endParaRPr lang="en-US" sz="1800" dirty="0">
              <a:latin typeface="+mj-lt"/>
            </a:endParaRPr>
          </a:p>
          <a:p>
            <a:pPr marL="608012" lvl="1" indent="-342900" fontAlgn="base">
              <a:spcBef>
                <a:spcPct val="0"/>
              </a:spcBef>
              <a:spcAft>
                <a:spcPct val="0"/>
              </a:spcAft>
              <a:buSzPct val="150000"/>
              <a:buFont typeface="Arial" pitchFamily="34" charset="0"/>
              <a:buChar char="•"/>
            </a:pPr>
            <a:r>
              <a:rPr lang="en-US" sz="1800" dirty="0">
                <a:latin typeface="+mj-lt"/>
              </a:rPr>
              <a:t>Excess collision liability</a:t>
            </a:r>
          </a:p>
          <a:p>
            <a:endParaRPr lang="en-IN" dirty="0"/>
          </a:p>
        </p:txBody>
      </p:sp>
      <p:pic>
        <p:nvPicPr>
          <p:cNvPr id="4" name="Picture 4" descr="n1"/>
          <p:cNvPicPr>
            <a:picLocks noChangeAspect="1" noChangeArrowheads="1"/>
          </p:cNvPicPr>
          <p:nvPr/>
        </p:nvPicPr>
        <p:blipFill>
          <a:blip r:embed="rId3" cstate="print"/>
          <a:stretch>
            <a:fillRect/>
          </a:stretch>
        </p:blipFill>
        <p:spPr bwMode="auto">
          <a:xfrm>
            <a:off x="5364088" y="2348880"/>
            <a:ext cx="2304256" cy="1402591"/>
          </a:xfrm>
          <a:prstGeom prst="rect">
            <a:avLst/>
          </a:prstGeom>
          <a:noFill/>
          <a:ln w="9525">
            <a:noFill/>
            <a:miter lim="800000"/>
            <a:headEnd/>
            <a:tailEnd/>
          </a:ln>
        </p:spPr>
      </p:pic>
      <p:pic>
        <p:nvPicPr>
          <p:cNvPr id="5" name="Picture 6" descr="SL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364088" y="4440936"/>
            <a:ext cx="2304256" cy="184536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2591" r:id="rId5" imgW="914400" imgH="914400" progId="CorelDRAW.Graphic.11">
                  <p:embed/>
                </p:oleObj>
              </mc:Choice>
              <mc:Fallback>
                <p:oleObj r:id="rId5" imgW="914400" imgH="914400" progId="CorelDRAW.Graphic.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E2F318BD-F576-49FA-95D1-E0847B9F2A39}" type="slidenum">
              <a:rPr lang="en-IN" smtClean="0"/>
              <a:t>24</a:t>
            </a:fld>
            <a:endParaRPr lang="en-IN"/>
          </a:p>
        </p:txBody>
      </p:sp>
    </p:spTree>
    <p:extLst>
      <p:ext uri="{BB962C8B-B14F-4D97-AF65-F5344CB8AC3E}">
        <p14:creationId xmlns:p14="http://schemas.microsoft.com/office/powerpoint/2010/main" val="6743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Cover in Present Form</a:t>
            </a:r>
            <a:endParaRPr lang="en-IN" sz="3600" dirty="0"/>
          </a:p>
        </p:txBody>
      </p:sp>
      <p:sp>
        <p:nvSpPr>
          <p:cNvPr id="3" name="Content Placeholder 2"/>
          <p:cNvSpPr>
            <a:spLocks noGrp="1"/>
          </p:cNvSpPr>
          <p:nvPr>
            <p:ph idx="1"/>
          </p:nvPr>
        </p:nvSpPr>
        <p:spPr/>
        <p:txBody>
          <a:bodyPr>
            <a:normAutofit/>
          </a:bodyPr>
          <a:lstStyle/>
          <a:p>
            <a:pPr marL="0" indent="0">
              <a:buNone/>
            </a:pPr>
            <a:endParaRPr lang="en-US" sz="2000" b="1" dirty="0" smtClean="0">
              <a:latin typeface="+mj-lt"/>
            </a:endParaRPr>
          </a:p>
          <a:p>
            <a:pPr marL="0" indent="0">
              <a:buNone/>
            </a:pPr>
            <a:r>
              <a:rPr lang="en-US" sz="2000" b="1" dirty="0" smtClean="0">
                <a:latin typeface="+mj-lt"/>
              </a:rPr>
              <a:t>COLLISION WITH OTHER VESSELS</a:t>
            </a:r>
          </a:p>
          <a:p>
            <a:pPr marL="0" indent="0">
              <a:buNone/>
            </a:pPr>
            <a:endParaRPr lang="en-US" sz="1800" dirty="0">
              <a:latin typeface="+mj-lt"/>
            </a:endParaRPr>
          </a:p>
          <a:p>
            <a:pPr algn="just"/>
            <a:r>
              <a:rPr lang="en-US" sz="1800" dirty="0" smtClean="0">
                <a:latin typeface="+mj-lt"/>
              </a:rPr>
              <a:t>Liability to pay damages arising out of collision between the insured vessel and any other vessel to the extent not covered under the Hull Policy.</a:t>
            </a:r>
          </a:p>
          <a:p>
            <a:pPr algn="just"/>
            <a:r>
              <a:rPr lang="en-US" sz="1800" dirty="0" smtClean="0">
                <a:latin typeface="+mj-lt"/>
              </a:rPr>
              <a:t>Normally Hull Policies cover </a:t>
            </a:r>
            <a:r>
              <a:rPr lang="en-US" sz="1800" dirty="0" err="1" smtClean="0">
                <a:latin typeface="+mj-lt"/>
              </a:rPr>
              <a:t>upto</a:t>
            </a:r>
            <a:r>
              <a:rPr lang="en-US" sz="1800" dirty="0" smtClean="0">
                <a:latin typeface="+mj-lt"/>
              </a:rPr>
              <a:t> 3/4</a:t>
            </a:r>
            <a:r>
              <a:rPr lang="en-US" sz="1800" baseline="30000" dirty="0" smtClean="0">
                <a:latin typeface="+mj-lt"/>
              </a:rPr>
              <a:t>th</a:t>
            </a:r>
            <a:r>
              <a:rPr lang="en-US" sz="1800" dirty="0" smtClean="0">
                <a:latin typeface="+mj-lt"/>
              </a:rPr>
              <a:t> Collision Liability and P&amp;I Underwriters the balance 1/4</a:t>
            </a:r>
            <a:r>
              <a:rPr lang="en-US" sz="1800" baseline="30000" dirty="0" smtClean="0">
                <a:latin typeface="+mj-lt"/>
              </a:rPr>
              <a:t>th</a:t>
            </a:r>
            <a:r>
              <a:rPr lang="en-US" sz="1800" dirty="0" smtClean="0">
                <a:latin typeface="+mj-lt"/>
              </a:rPr>
              <a:t>. However, it is possible to change this. </a:t>
            </a:r>
          </a:p>
          <a:p>
            <a:pPr algn="just"/>
            <a:r>
              <a:rPr lang="en-US" sz="1800" dirty="0" smtClean="0">
                <a:latin typeface="+mj-lt"/>
              </a:rPr>
              <a:t>Underwriters will pay full 4/4</a:t>
            </a:r>
            <a:r>
              <a:rPr lang="en-US" sz="1800" baseline="30000" dirty="0" smtClean="0">
                <a:latin typeface="+mj-lt"/>
              </a:rPr>
              <a:t>th</a:t>
            </a:r>
            <a:r>
              <a:rPr lang="en-US" sz="1800" dirty="0" smtClean="0">
                <a:latin typeface="+mj-lt"/>
              </a:rPr>
              <a:t> Liability following a collision for removal of wreck, cargoes, loss of life, injury or illness, pollution.</a:t>
            </a:r>
          </a:p>
          <a:p>
            <a:pPr algn="just"/>
            <a:r>
              <a:rPr lang="en-US" sz="1800" dirty="0" smtClean="0">
                <a:latin typeface="+mj-lt"/>
              </a:rPr>
              <a:t>That part of the liability which exceeds the sum recoverable under the Hull Policies of the insured vessels solely by reason of the fact that liability exceeds the valuation in those policies subject to the condition that the Association will determine the correct value of the vessel and if it was insured at such value. </a:t>
            </a:r>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0543"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25</a:t>
            </a:fld>
            <a:endParaRPr lang="en-IN"/>
          </a:p>
        </p:txBody>
      </p:sp>
    </p:spTree>
    <p:extLst>
      <p:ext uri="{BB962C8B-B14F-4D97-AF65-F5344CB8AC3E}">
        <p14:creationId xmlns:p14="http://schemas.microsoft.com/office/powerpoint/2010/main" val="386749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Fixed and Floating Objects – “FFO”</a:t>
            </a:r>
            <a:endParaRPr lang="en-IN" sz="3600" b="1" dirty="0"/>
          </a:p>
        </p:txBody>
      </p:sp>
      <p:sp>
        <p:nvSpPr>
          <p:cNvPr id="3" name="Content Placeholder 2"/>
          <p:cNvSpPr>
            <a:spLocks noGrp="1"/>
          </p:cNvSpPr>
          <p:nvPr>
            <p:ph idx="1"/>
          </p:nvPr>
        </p:nvSpPr>
        <p:spPr/>
        <p:txBody>
          <a:bodyPr/>
          <a:lstStyle/>
          <a:p>
            <a:pPr>
              <a:buFont typeface="Arial" pitchFamily="34" charset="0"/>
              <a:buChar char="•"/>
            </a:pPr>
            <a:r>
              <a:rPr lang="en-GB" sz="1800" dirty="0">
                <a:latin typeface="+mj-lt"/>
              </a:rPr>
              <a:t>Repair </a:t>
            </a:r>
            <a:r>
              <a:rPr lang="en-GB" sz="1800" dirty="0" smtClean="0">
                <a:latin typeface="+mj-lt"/>
              </a:rPr>
              <a:t>costs</a:t>
            </a:r>
            <a:endParaRPr lang="en-GB" sz="1800" dirty="0">
              <a:latin typeface="+mj-lt"/>
            </a:endParaRPr>
          </a:p>
          <a:p>
            <a:pPr>
              <a:buFont typeface="Arial" pitchFamily="34" charset="0"/>
              <a:buChar char="•"/>
            </a:pPr>
            <a:r>
              <a:rPr lang="en-GB" sz="1800" dirty="0">
                <a:latin typeface="+mj-lt"/>
              </a:rPr>
              <a:t>Specialist </a:t>
            </a:r>
            <a:r>
              <a:rPr lang="en-GB" sz="1800" dirty="0" smtClean="0">
                <a:latin typeface="+mj-lt"/>
              </a:rPr>
              <a:t>surveyors</a:t>
            </a:r>
            <a:endParaRPr lang="en-GB" sz="1800" dirty="0">
              <a:latin typeface="+mj-lt"/>
            </a:endParaRPr>
          </a:p>
          <a:p>
            <a:pPr>
              <a:buFont typeface="Arial" pitchFamily="34" charset="0"/>
              <a:buChar char="•"/>
            </a:pPr>
            <a:r>
              <a:rPr lang="en-GB" sz="1800" dirty="0">
                <a:latin typeface="+mj-lt"/>
              </a:rPr>
              <a:t>Loss of use</a:t>
            </a:r>
          </a:p>
          <a:p>
            <a:endParaRPr lang="en-IN" dirty="0"/>
          </a:p>
        </p:txBody>
      </p:sp>
      <p:pic>
        <p:nvPicPr>
          <p:cNvPr id="4" name="Picture 7" descr="maersktampa07"/>
          <p:cNvPicPr>
            <a:picLocks noChangeAspect="1" noChangeArrowheads="1"/>
          </p:cNvPicPr>
          <p:nvPr/>
        </p:nvPicPr>
        <p:blipFill>
          <a:blip r:embed="rId3" cstate="print"/>
          <a:srcRect/>
          <a:stretch>
            <a:fillRect/>
          </a:stretch>
        </p:blipFill>
        <p:spPr>
          <a:xfrm>
            <a:off x="4427984" y="2192710"/>
            <a:ext cx="2592288" cy="1659582"/>
          </a:xfrm>
          <a:prstGeom prst="rect">
            <a:avLst/>
          </a:prstGeom>
          <a:noFill/>
        </p:spPr>
      </p:pic>
      <p:pic>
        <p:nvPicPr>
          <p:cNvPr id="5" name="Picture 2" descr="Bright Field Ship Acci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753218"/>
            <a:ext cx="2880320" cy="216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p2"/>
          <p:cNvPicPr>
            <a:picLocks noChangeAspect="1" noChangeArrowheads="1"/>
          </p:cNvPicPr>
          <p:nvPr/>
        </p:nvPicPr>
        <p:blipFill>
          <a:blip r:embed="rId5">
            <a:extLst>
              <a:ext uri="{28A0092B-C50C-407E-A947-70E740481C1C}">
                <a14:useLocalDpi xmlns:a14="http://schemas.microsoft.com/office/drawing/2010/main" val="0"/>
              </a:ext>
            </a:extLst>
          </a:blip>
          <a:srcRect l="9529" t="1111" r="7483" b="1689"/>
          <a:stretch>
            <a:fillRect/>
          </a:stretch>
        </p:blipFill>
        <p:spPr bwMode="auto">
          <a:xfrm flipH="1">
            <a:off x="4444958" y="4221088"/>
            <a:ext cx="2431297" cy="17135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3615" r:id="rId6" imgW="914400" imgH="914400" progId="CorelDRAW.Graphic.11">
                  <p:embed/>
                </p:oleObj>
              </mc:Choice>
              <mc:Fallback>
                <p:oleObj r:id="rId6" imgW="914400" imgH="914400" progId="CorelDRAW.Graphic.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E2F318BD-F576-49FA-95D1-E0847B9F2A39}" type="slidenum">
              <a:rPr lang="en-IN" smtClean="0"/>
              <a:t>26</a:t>
            </a:fld>
            <a:endParaRPr lang="en-IN"/>
          </a:p>
        </p:txBody>
      </p:sp>
    </p:spTree>
    <p:extLst>
      <p:ext uri="{BB962C8B-B14F-4D97-AF65-F5344CB8AC3E}">
        <p14:creationId xmlns:p14="http://schemas.microsoft.com/office/powerpoint/2010/main" val="413356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TOWAGE</a:t>
            </a:r>
            <a:endParaRPr lang="en-IN" sz="3600" b="1" dirty="0"/>
          </a:p>
        </p:txBody>
      </p:sp>
      <p:sp>
        <p:nvSpPr>
          <p:cNvPr id="3" name="Content Placeholder 2"/>
          <p:cNvSpPr>
            <a:spLocks noGrp="1"/>
          </p:cNvSpPr>
          <p:nvPr>
            <p:ph idx="1"/>
          </p:nvPr>
        </p:nvSpPr>
        <p:spPr/>
        <p:txBody>
          <a:bodyPr>
            <a:normAutofit/>
          </a:bodyPr>
          <a:lstStyle/>
          <a:p>
            <a:r>
              <a:rPr lang="en-US" sz="1800" dirty="0" smtClean="0"/>
              <a:t>Liability under a contract for the towage of the insured vessel for entering a leaving port or maneuvering within the port .</a:t>
            </a:r>
          </a:p>
          <a:p>
            <a:pPr marL="0" indent="0">
              <a:buNone/>
            </a:pPr>
            <a:endParaRPr lang="en-US" sz="1800" dirty="0" smtClean="0"/>
          </a:p>
          <a:p>
            <a:r>
              <a:rPr lang="en-US" sz="1800" dirty="0" smtClean="0"/>
              <a:t>Liability under a contract for the towage of insured vessel other than above is not covered unless agreed in writing by the underwriter.</a:t>
            </a:r>
          </a:p>
          <a:p>
            <a:pPr marL="0" indent="0">
              <a:buNone/>
            </a:pPr>
            <a:endParaRPr lang="en-US" sz="1800" dirty="0" smtClean="0"/>
          </a:p>
          <a:p>
            <a:r>
              <a:rPr lang="en-US" sz="1800" dirty="0" smtClean="0"/>
              <a:t>Liability arising from the towage of another vessel by the insured vessel / other floating structure </a:t>
            </a:r>
            <a:r>
              <a:rPr lang="en-US" sz="1800" smtClean="0"/>
              <a:t>is covered </a:t>
            </a:r>
            <a:r>
              <a:rPr lang="en-US" sz="1800" dirty="0" smtClean="0"/>
              <a:t>if : </a:t>
            </a:r>
          </a:p>
          <a:p>
            <a:pPr marL="0" indent="0">
              <a:buNone/>
            </a:pPr>
            <a:endParaRPr lang="en-US" sz="1800" dirty="0" smtClean="0"/>
          </a:p>
          <a:p>
            <a:pPr lvl="1"/>
            <a:r>
              <a:rPr lang="en-US" sz="1600" dirty="0" smtClean="0"/>
              <a:t>For the purpose of saving or attempting to save life or property at sea or </a:t>
            </a:r>
          </a:p>
          <a:p>
            <a:pPr lvl="1"/>
            <a:r>
              <a:rPr lang="en-US" sz="1600" dirty="0" smtClean="0"/>
              <a:t>If such contract has been approved by the underwriters. </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4639" r:id="rId3" imgW="914400" imgH="914400" progId="CorelDRAW.Graphic.11">
                  <p:embed/>
                </p:oleObj>
              </mc:Choice>
              <mc:Fallback>
                <p:oleObj r:id="rId3" imgW="914400" imgH="914400" progId="CorelDRAW.Graphic.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27</a:t>
            </a:fld>
            <a:endParaRPr lang="en-IN"/>
          </a:p>
        </p:txBody>
      </p:sp>
    </p:spTree>
    <p:extLst>
      <p:ext uri="{BB962C8B-B14F-4D97-AF65-F5344CB8AC3E}">
        <p14:creationId xmlns:p14="http://schemas.microsoft.com/office/powerpoint/2010/main" val="4174906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POLLUTION</a:t>
            </a:r>
            <a:endParaRPr lang="en-IN" sz="3600" b="1" dirty="0"/>
          </a:p>
        </p:txBody>
      </p:sp>
      <p:sp>
        <p:nvSpPr>
          <p:cNvPr id="3" name="Content Placeholder 2"/>
          <p:cNvSpPr>
            <a:spLocks noGrp="1"/>
          </p:cNvSpPr>
          <p:nvPr>
            <p:ph idx="1"/>
          </p:nvPr>
        </p:nvSpPr>
        <p:spPr/>
        <p:txBody>
          <a:bodyPr/>
          <a:lstStyle/>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Measures to prevent or minimise pollution</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Costs of clean up</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Compensation claims (civil losses)</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Environmental damages</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Restoration</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Fines</a:t>
            </a:r>
          </a:p>
          <a:p>
            <a:pPr marL="342900" indent="-342900" eaLnBrk="0" fontAlgn="base" hangingPunct="0">
              <a:spcAft>
                <a:spcPct val="0"/>
              </a:spcAft>
              <a:buSzPct val="150000"/>
              <a:buFont typeface="Arial" pitchFamily="34" charset="0"/>
              <a:buChar char="•"/>
              <a:defRPr/>
            </a:pPr>
            <a:r>
              <a:rPr lang="en-GB" sz="1800" kern="0" dirty="0">
                <a:solidFill>
                  <a:srgbClr val="002060"/>
                </a:solidFill>
                <a:latin typeface="+mj-lt"/>
              </a:rPr>
              <a:t>Enquiries</a:t>
            </a:r>
          </a:p>
          <a:p>
            <a:endParaRPr lang="en-IN" dirty="0"/>
          </a:p>
        </p:txBody>
      </p:sp>
      <p:pic>
        <p:nvPicPr>
          <p:cNvPr id="4" name="Picture 3" descr="mular2"/>
          <p:cNvPicPr>
            <a:picLocks noChangeAspect="1" noChangeArrowheads="1"/>
          </p:cNvPicPr>
          <p:nvPr/>
        </p:nvPicPr>
        <p:blipFill>
          <a:blip r:embed="rId3" cstate="print"/>
          <a:srcRect/>
          <a:stretch>
            <a:fillRect/>
          </a:stretch>
        </p:blipFill>
        <p:spPr bwMode="auto">
          <a:xfrm>
            <a:off x="2344002" y="5041579"/>
            <a:ext cx="1586533" cy="1173707"/>
          </a:xfrm>
          <a:prstGeom prst="rect">
            <a:avLst/>
          </a:prstGeom>
          <a:noFill/>
          <a:ln w="9525">
            <a:noFill/>
            <a:miter lim="800000"/>
            <a:headEnd/>
            <a:tailEnd/>
          </a:ln>
        </p:spPr>
      </p:pic>
      <p:pic>
        <p:nvPicPr>
          <p:cNvPr id="5" name="Picture 4" descr="alca_praia_alba"/>
          <p:cNvPicPr>
            <a:picLocks noChangeAspect="1" noChangeArrowheads="1"/>
          </p:cNvPicPr>
          <p:nvPr/>
        </p:nvPicPr>
        <p:blipFill>
          <a:blip r:embed="rId4" cstate="print"/>
          <a:srcRect/>
          <a:stretch>
            <a:fillRect/>
          </a:stretch>
        </p:blipFill>
        <p:spPr bwMode="auto">
          <a:xfrm>
            <a:off x="6305981" y="3508762"/>
            <a:ext cx="1629964" cy="1092798"/>
          </a:xfrm>
          <a:prstGeom prst="rect">
            <a:avLst/>
          </a:prstGeom>
          <a:noFill/>
          <a:ln w="9525">
            <a:noFill/>
            <a:miter lim="800000"/>
            <a:headEnd/>
            <a:tailEnd/>
          </a:ln>
        </p:spPr>
      </p:pic>
      <p:pic>
        <p:nvPicPr>
          <p:cNvPr id="6" name="Picture 10" descr="oiledpup"/>
          <p:cNvPicPr>
            <a:picLocks noChangeAspect="1" noChangeArrowheads="1"/>
          </p:cNvPicPr>
          <p:nvPr/>
        </p:nvPicPr>
        <p:blipFill>
          <a:blip r:embed="rId5" cstate="print"/>
          <a:srcRect/>
          <a:stretch>
            <a:fillRect/>
          </a:stretch>
        </p:blipFill>
        <p:spPr bwMode="auto">
          <a:xfrm>
            <a:off x="6463260" y="2132856"/>
            <a:ext cx="1434372" cy="1000414"/>
          </a:xfrm>
          <a:prstGeom prst="rect">
            <a:avLst/>
          </a:prstGeom>
          <a:noFill/>
          <a:ln w="9525">
            <a:noFill/>
            <a:miter lim="800000"/>
            <a:headEnd/>
            <a:tailEnd/>
          </a:ln>
        </p:spPr>
      </p:pic>
      <p:pic>
        <p:nvPicPr>
          <p:cNvPr id="7" name="Picture 6" descr="{saoiledpenguins3.jpg}"/>
          <p:cNvPicPr>
            <a:picLocks noChangeAspect="1" noChangeArrowheads="1"/>
          </p:cNvPicPr>
          <p:nvPr/>
        </p:nvPicPr>
        <p:blipFill>
          <a:blip r:embed="rId6" cstate="print"/>
          <a:srcRect/>
          <a:stretch>
            <a:fillRect/>
          </a:stretch>
        </p:blipFill>
        <p:spPr>
          <a:xfrm>
            <a:off x="4663087" y="3508762"/>
            <a:ext cx="1347005" cy="1092798"/>
          </a:xfrm>
          <a:prstGeom prst="rect">
            <a:avLst/>
          </a:prstGeom>
          <a:noFill/>
        </p:spPr>
      </p:pic>
      <p:pic>
        <p:nvPicPr>
          <p:cNvPr id="8" name="Picture 7" descr="(11/17/2002) Oil-soaked bird lies on the beach in Arteixo."/>
          <p:cNvPicPr>
            <a:picLocks noChangeAspect="1" noChangeArrowheads="1"/>
          </p:cNvPicPr>
          <p:nvPr/>
        </p:nvPicPr>
        <p:blipFill>
          <a:blip r:embed="rId7" cstate="print"/>
          <a:srcRect/>
          <a:stretch>
            <a:fillRect/>
          </a:stretch>
        </p:blipFill>
        <p:spPr bwMode="auto">
          <a:xfrm>
            <a:off x="4519183" y="5041579"/>
            <a:ext cx="1648640" cy="1208411"/>
          </a:xfrm>
          <a:prstGeom prst="rect">
            <a:avLst/>
          </a:prstGeom>
          <a:noFill/>
          <a:ln w="9525">
            <a:noFill/>
            <a:miter lim="800000"/>
            <a:headEnd/>
            <a:tailEnd/>
          </a:ln>
        </p:spPr>
      </p:pic>
      <p:pic>
        <p:nvPicPr>
          <p:cNvPr id="9" name="Picture 8" descr="Boy holding a dead turtle on Karachi beech"/>
          <p:cNvPicPr>
            <a:picLocks noChangeAspect="1" noChangeArrowheads="1"/>
          </p:cNvPicPr>
          <p:nvPr/>
        </p:nvPicPr>
        <p:blipFill>
          <a:blip r:embed="rId8" cstate="print"/>
          <a:srcRect/>
          <a:stretch>
            <a:fillRect/>
          </a:stretch>
        </p:blipFill>
        <p:spPr bwMode="auto">
          <a:xfrm>
            <a:off x="6585265" y="5013176"/>
            <a:ext cx="1548440" cy="1202110"/>
          </a:xfrm>
          <a:prstGeom prst="rect">
            <a:avLst/>
          </a:prstGeom>
          <a:noFill/>
          <a:ln w="9525">
            <a:no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5663" r:id="rId9" imgW="914400" imgH="914400" progId="CorelDRAW.Graphic.11">
                  <p:embed/>
                </p:oleObj>
              </mc:Choice>
              <mc:Fallback>
                <p:oleObj r:id="rId9" imgW="914400" imgH="914400" progId="CorelDRAW.Graphic.11">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Slide Number Placeholder 10"/>
          <p:cNvSpPr>
            <a:spLocks noGrp="1"/>
          </p:cNvSpPr>
          <p:nvPr>
            <p:ph type="sldNum" sz="quarter" idx="12"/>
          </p:nvPr>
        </p:nvSpPr>
        <p:spPr/>
        <p:txBody>
          <a:bodyPr/>
          <a:lstStyle/>
          <a:p>
            <a:fld id="{E2F318BD-F576-49FA-95D1-E0847B9F2A39}" type="slidenum">
              <a:rPr lang="en-IN" smtClean="0"/>
              <a:t>28</a:t>
            </a:fld>
            <a:endParaRPr lang="en-IN"/>
          </a:p>
        </p:txBody>
      </p:sp>
    </p:spTree>
    <p:extLst>
      <p:ext uri="{BB962C8B-B14F-4D97-AF65-F5344CB8AC3E}">
        <p14:creationId xmlns:p14="http://schemas.microsoft.com/office/powerpoint/2010/main" val="361456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POLLUTION</a:t>
            </a:r>
            <a:endParaRPr lang="en-IN" sz="3600" b="1" dirty="0"/>
          </a:p>
        </p:txBody>
      </p:sp>
      <p:sp>
        <p:nvSpPr>
          <p:cNvPr id="3" name="Content Placeholder 2"/>
          <p:cNvSpPr>
            <a:spLocks noGrp="1"/>
          </p:cNvSpPr>
          <p:nvPr>
            <p:ph idx="1"/>
          </p:nvPr>
        </p:nvSpPr>
        <p:spPr/>
        <p:txBody>
          <a:bodyPr>
            <a:normAutofit/>
          </a:bodyPr>
          <a:lstStyle/>
          <a:p>
            <a:pPr algn="just"/>
            <a:r>
              <a:rPr lang="en-US" sz="1800" dirty="0" smtClean="0">
                <a:latin typeface="+mj-lt"/>
              </a:rPr>
              <a:t>Liability, loss, damage, costs &amp; expenses as below to the extent arising out of or incurred as a result of discharge or escape from the insured vessel of oil or any hazardous substance or the threat of the same.</a:t>
            </a:r>
          </a:p>
          <a:p>
            <a:pPr marL="0" indent="0" algn="just">
              <a:buNone/>
            </a:pPr>
            <a:endParaRPr lang="en-US" sz="1800" dirty="0" smtClean="0">
              <a:latin typeface="+mj-lt"/>
            </a:endParaRPr>
          </a:p>
          <a:p>
            <a:pPr algn="just"/>
            <a:r>
              <a:rPr lang="en-US" sz="1800" dirty="0" smtClean="0">
                <a:latin typeface="+mj-lt"/>
              </a:rPr>
              <a:t>Liability for loss, damage, contamination, costs &amp; expenses.</a:t>
            </a:r>
          </a:p>
          <a:p>
            <a:pPr marL="0" indent="0" algn="just">
              <a:buNone/>
            </a:pPr>
            <a:endParaRPr lang="en-US" sz="1800" dirty="0" smtClean="0">
              <a:latin typeface="+mj-lt"/>
            </a:endParaRPr>
          </a:p>
          <a:p>
            <a:pPr algn="just"/>
            <a:r>
              <a:rPr lang="en-US" sz="1800" dirty="0" smtClean="0">
                <a:latin typeface="+mj-lt"/>
              </a:rPr>
              <a:t>Any loss, damage or expense arising under any agreement in respect of pollution approved by the Association.</a:t>
            </a:r>
          </a:p>
          <a:p>
            <a:pPr marL="0" indent="0" algn="just">
              <a:buNone/>
            </a:pPr>
            <a:endParaRPr lang="en-US" sz="1800" dirty="0" smtClean="0">
              <a:latin typeface="+mj-lt"/>
            </a:endParaRPr>
          </a:p>
          <a:p>
            <a:pPr algn="just"/>
            <a:r>
              <a:rPr lang="en-US" sz="1800" dirty="0" smtClean="0">
                <a:latin typeface="+mj-lt"/>
              </a:rPr>
              <a:t>Costs of any measures reasonably taken to avoid or </a:t>
            </a:r>
            <a:r>
              <a:rPr lang="en-US" sz="1800" dirty="0" err="1" smtClean="0">
                <a:latin typeface="+mj-lt"/>
              </a:rPr>
              <a:t>minimise</a:t>
            </a:r>
            <a:r>
              <a:rPr lang="en-US" sz="1800" dirty="0" smtClean="0">
                <a:latin typeface="+mj-lt"/>
              </a:rPr>
              <a:t>  pollution.</a:t>
            </a:r>
          </a:p>
          <a:p>
            <a:pPr marL="0" indent="0" algn="just">
              <a:buNone/>
            </a:pPr>
            <a:endParaRPr lang="en-US" sz="1800" dirty="0" smtClean="0">
              <a:latin typeface="+mj-lt"/>
            </a:endParaRPr>
          </a:p>
          <a:p>
            <a:pPr algn="just"/>
            <a:r>
              <a:rPr lang="en-US" sz="1800" dirty="0" smtClean="0">
                <a:latin typeface="+mj-lt"/>
              </a:rPr>
              <a:t>Costs &amp; liabilities incurred in compliance of any Government / Authority’s order / direction to prevent or reduce pollution provided such costs are  not recoverable under Hull Policies. </a:t>
            </a:r>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7282"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29</a:t>
            </a:fld>
            <a:endParaRPr lang="en-IN"/>
          </a:p>
        </p:txBody>
      </p:sp>
    </p:spTree>
    <p:extLst>
      <p:ext uri="{BB962C8B-B14F-4D97-AF65-F5344CB8AC3E}">
        <p14:creationId xmlns:p14="http://schemas.microsoft.com/office/powerpoint/2010/main" val="2528340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19256" cy="1154392"/>
          </a:xfrm>
        </p:spPr>
        <p:txBody>
          <a:bodyPr>
            <a:normAutofit/>
          </a:bodyPr>
          <a:lstStyle/>
          <a:p>
            <a:pPr algn="ctr"/>
            <a:r>
              <a:rPr lang="en-US" sz="3600" b="1" dirty="0" smtClean="0"/>
              <a:t>Origin of </a:t>
            </a:r>
            <a:r>
              <a:rPr lang="en-US" sz="3600" b="1" dirty="0"/>
              <a:t>M</a:t>
            </a:r>
            <a:r>
              <a:rPr lang="en-US" sz="3600" b="1" dirty="0" smtClean="0"/>
              <a:t>arine Insurance</a:t>
            </a:r>
            <a:endParaRPr lang="en-IN" sz="3600" b="1" dirty="0"/>
          </a:p>
        </p:txBody>
      </p:sp>
      <p:sp>
        <p:nvSpPr>
          <p:cNvPr id="3" name="Content Placeholder 2"/>
          <p:cNvSpPr>
            <a:spLocks noGrp="1"/>
          </p:cNvSpPr>
          <p:nvPr>
            <p:ph idx="1"/>
          </p:nvPr>
        </p:nvSpPr>
        <p:spPr/>
        <p:txBody>
          <a:bodyPr>
            <a:normAutofit/>
          </a:bodyPr>
          <a:lstStyle/>
          <a:p>
            <a:endParaRPr lang="en-US" sz="1800" dirty="0" smtClean="0"/>
          </a:p>
          <a:p>
            <a:endParaRPr lang="en-US" sz="1800" dirty="0" smtClean="0"/>
          </a:p>
          <a:p>
            <a:pPr algn="just"/>
            <a:r>
              <a:rPr lang="en-US" sz="1800" dirty="0" smtClean="0">
                <a:latin typeface="+mj-lt"/>
              </a:rPr>
              <a:t>The history of Marine Insurance is intrinsically linked with maritime history generally &amp; in particular with the development &amp; expansion of international trade.</a:t>
            </a:r>
          </a:p>
          <a:p>
            <a:pPr algn="just"/>
            <a:endParaRPr lang="en-US" sz="1800" dirty="0" smtClean="0">
              <a:latin typeface="+mj-lt"/>
            </a:endParaRPr>
          </a:p>
          <a:p>
            <a:pPr algn="just"/>
            <a:r>
              <a:rPr lang="en-US" sz="1800" dirty="0" smtClean="0">
                <a:latin typeface="+mj-lt"/>
              </a:rPr>
              <a:t>Historical records suggest that Phoenician traders used a form of marine insurance more than a thousand years before the Christian Era.</a:t>
            </a:r>
          </a:p>
          <a:p>
            <a:pPr algn="just"/>
            <a:endParaRPr lang="en-US" sz="1800" dirty="0" smtClean="0">
              <a:latin typeface="+mj-lt"/>
            </a:endParaRPr>
          </a:p>
          <a:p>
            <a:pPr algn="just"/>
            <a:r>
              <a:rPr lang="en-US" sz="1800" dirty="0" smtClean="0">
                <a:latin typeface="+mj-lt"/>
              </a:rPr>
              <a:t>As insurance became widely available, ship owners &amp; merchants were prepared to further expand &amp; develop their overseas ventures &amp; trades.</a:t>
            </a:r>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336" y="1"/>
          <a:ext cx="1518938" cy="717276"/>
        </p:xfrm>
        <a:graphic>
          <a:graphicData uri="http://schemas.openxmlformats.org/presentationml/2006/ole">
            <mc:AlternateContent xmlns:mc="http://schemas.openxmlformats.org/markup-compatibility/2006">
              <mc:Choice xmlns:v="urn:schemas-microsoft-com:vml" Requires="v">
                <p:oleObj spid="_x0000_s2164" r:id="rId3" imgW="914400" imgH="914400" progId="CorelDRAW.Graphic.11">
                  <p:embed/>
                </p:oleObj>
              </mc:Choice>
              <mc:Fallback>
                <p:oleObj r:id="rId3" imgW="914400" imgH="914400" progId="CorelDRAW.Graphic.11">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
                        <a:ext cx="1518938" cy="717276"/>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3</a:t>
            </a:fld>
            <a:endParaRPr lang="en-IN"/>
          </a:p>
        </p:txBody>
      </p:sp>
    </p:spTree>
    <p:extLst>
      <p:ext uri="{BB962C8B-B14F-4D97-AF65-F5344CB8AC3E}">
        <p14:creationId xmlns:p14="http://schemas.microsoft.com/office/powerpoint/2010/main" val="411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3600" b="1" dirty="0" smtClean="0"/>
              <a:t>EXXON VALDEZ - OIL SPILL</a:t>
            </a:r>
            <a:endParaRPr lang="en-IN" sz="3600" b="1" dirty="0"/>
          </a:p>
        </p:txBody>
      </p:sp>
      <p:sp>
        <p:nvSpPr>
          <p:cNvPr id="3" name="Content Placeholder 2"/>
          <p:cNvSpPr>
            <a:spLocks noGrp="1"/>
          </p:cNvSpPr>
          <p:nvPr>
            <p:ph idx="1"/>
          </p:nvPr>
        </p:nvSpPr>
        <p:spPr/>
        <p:txBody>
          <a:bodyPr>
            <a:normAutofit/>
          </a:bodyPr>
          <a:lstStyle/>
          <a:p>
            <a:pPr marL="0" indent="0">
              <a:buNone/>
            </a:pPr>
            <a:endParaRPr lang="en-IN"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6929"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6873" name="Picture 9" descr="C:\Users\maharukh\AppData\Local\Microsoft\Windows\Temporary Internet Files\Content.Outlook\V4A8966J\ExxonValdez8294s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144" y="3080651"/>
            <a:ext cx="3244577" cy="2128443"/>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C:\Users\maharukh\AppData\Local\Microsoft\Windows\Temporary Internet Files\Content.Outlook\V4A8966J\77161 adapt 768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2492896"/>
            <a:ext cx="2880320" cy="330395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2F318BD-F576-49FA-95D1-E0847B9F2A39}" type="slidenum">
              <a:rPr lang="en-IN" smtClean="0"/>
              <a:t>30</a:t>
            </a:fld>
            <a:endParaRPr lang="en-IN"/>
          </a:p>
        </p:txBody>
      </p:sp>
    </p:spTree>
    <p:extLst>
      <p:ext uri="{BB962C8B-B14F-4D97-AF65-F5344CB8AC3E}">
        <p14:creationId xmlns:p14="http://schemas.microsoft.com/office/powerpoint/2010/main" val="229634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t>Cargo Cover </a:t>
            </a:r>
            <a:endParaRPr lang="en-IN" sz="3600" b="1" dirty="0"/>
          </a:p>
        </p:txBody>
      </p:sp>
      <p:sp>
        <p:nvSpPr>
          <p:cNvPr id="3" name="Content Placeholder 2"/>
          <p:cNvSpPr>
            <a:spLocks noGrp="1"/>
          </p:cNvSpPr>
          <p:nvPr>
            <p:ph idx="1"/>
          </p:nvPr>
        </p:nvSpPr>
        <p:spPr/>
        <p:txBody>
          <a:bodyPr/>
          <a:lstStyle/>
          <a:p>
            <a:pPr>
              <a:buClr>
                <a:srgbClr val="0081AB"/>
              </a:buClr>
              <a:buSzTx/>
              <a:buFont typeface="Arial" pitchFamily="34" charset="0"/>
              <a:buChar char="•"/>
            </a:pPr>
            <a:r>
              <a:rPr lang="en-US" sz="1800" dirty="0">
                <a:latin typeface="+mj-lt"/>
                <a:cs typeface="Arial" charset="0"/>
              </a:rPr>
              <a:t>Loss, shortage, damage through a breach of contract of carriage</a:t>
            </a:r>
          </a:p>
          <a:p>
            <a:pPr>
              <a:buClr>
                <a:srgbClr val="0081AB"/>
              </a:buClr>
              <a:buSzTx/>
              <a:buFont typeface="Arial" pitchFamily="34" charset="0"/>
              <a:buChar char="•"/>
            </a:pPr>
            <a:r>
              <a:rPr lang="en-US" sz="1800" dirty="0">
                <a:latin typeface="+mj-lt"/>
                <a:cs typeface="Arial" charset="0"/>
              </a:rPr>
              <a:t>Additional costs of disposing of damaged &amp; uncollected cargo</a:t>
            </a:r>
          </a:p>
          <a:p>
            <a:endParaRPr lang="en-IN" dirty="0"/>
          </a:p>
        </p:txBody>
      </p:sp>
      <p:pic>
        <p:nvPicPr>
          <p:cNvPr id="4" name="Picture 7" descr="grain"/>
          <p:cNvPicPr>
            <a:picLocks noChangeAspect="1" noChangeArrowheads="1"/>
          </p:cNvPicPr>
          <p:nvPr/>
        </p:nvPicPr>
        <p:blipFill>
          <a:blip r:embed="rId3" cstate="print"/>
          <a:srcRect/>
          <a:stretch>
            <a:fillRect/>
          </a:stretch>
        </p:blipFill>
        <p:spPr bwMode="auto">
          <a:xfrm>
            <a:off x="6300192" y="4725144"/>
            <a:ext cx="1740029" cy="1268498"/>
          </a:xfrm>
          <a:prstGeom prst="rect">
            <a:avLst/>
          </a:prstGeom>
          <a:noFill/>
          <a:ln w="9525">
            <a:noFill/>
            <a:miter lim="800000"/>
            <a:headEnd/>
            <a:tailEnd/>
          </a:ln>
        </p:spPr>
      </p:pic>
      <p:pic>
        <p:nvPicPr>
          <p:cNvPr id="5" name="Picture 6" descr="f6"/>
          <p:cNvPicPr>
            <a:picLocks noChangeAspect="1" noChangeArrowheads="1"/>
          </p:cNvPicPr>
          <p:nvPr/>
        </p:nvPicPr>
        <p:blipFill>
          <a:blip r:embed="rId4" cstate="print"/>
          <a:srcRect/>
          <a:stretch>
            <a:fillRect/>
          </a:stretch>
        </p:blipFill>
        <p:spPr>
          <a:xfrm flipH="1">
            <a:off x="3923928" y="2996952"/>
            <a:ext cx="1328539" cy="1511762"/>
          </a:xfrm>
          <a:prstGeom prst="rect">
            <a:avLst/>
          </a:prstGeom>
          <a:noFill/>
        </p:spPr>
      </p:pic>
      <p:pic>
        <p:nvPicPr>
          <p:cNvPr id="6" name="Picture 5" descr="g2"/>
          <p:cNvPicPr>
            <a:picLocks noChangeAspect="1" noChangeArrowheads="1"/>
          </p:cNvPicPr>
          <p:nvPr/>
        </p:nvPicPr>
        <p:blipFill>
          <a:blip r:embed="rId5" cstate="print"/>
          <a:srcRect/>
          <a:stretch>
            <a:fillRect/>
          </a:stretch>
        </p:blipFill>
        <p:spPr bwMode="auto">
          <a:xfrm>
            <a:off x="5701366" y="3025529"/>
            <a:ext cx="2131085" cy="1195560"/>
          </a:xfrm>
          <a:prstGeom prst="rect">
            <a:avLst/>
          </a:prstGeom>
          <a:noFill/>
          <a:ln w="9525">
            <a:noFill/>
            <a:miter lim="800000"/>
            <a:headEnd/>
            <a:tailEnd/>
          </a:ln>
        </p:spPr>
      </p:pic>
      <p:pic>
        <p:nvPicPr>
          <p:cNvPr id="7" name="Picture 4" descr="f7"/>
          <p:cNvPicPr>
            <a:picLocks noChangeAspect="1" noChangeArrowheads="1"/>
          </p:cNvPicPr>
          <p:nvPr/>
        </p:nvPicPr>
        <p:blipFill>
          <a:blip r:embed="rId6">
            <a:extLst>
              <a:ext uri="{28A0092B-C50C-407E-A947-70E740481C1C}">
                <a14:useLocalDpi xmlns:a14="http://schemas.microsoft.com/office/drawing/2010/main" val="0"/>
              </a:ext>
            </a:extLst>
          </a:blip>
          <a:srcRect b="1894"/>
          <a:stretch>
            <a:fillRect/>
          </a:stretch>
        </p:blipFill>
        <p:spPr>
          <a:xfrm>
            <a:off x="1403648" y="2996952"/>
            <a:ext cx="1509815" cy="15098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descr="pil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4725144"/>
            <a:ext cx="1872208" cy="13918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ct 8"/>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8735" r:id="rId8" imgW="914400" imgH="914400" progId="CorelDRAW.Graphic.11">
                  <p:embed/>
                </p:oleObj>
              </mc:Choice>
              <mc:Fallback>
                <p:oleObj r:id="rId8" imgW="914400" imgH="914400" progId="CorelDRAW.Graphic.11">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lide Number Placeholder 9"/>
          <p:cNvSpPr>
            <a:spLocks noGrp="1"/>
          </p:cNvSpPr>
          <p:nvPr>
            <p:ph type="sldNum" sz="quarter" idx="12"/>
          </p:nvPr>
        </p:nvSpPr>
        <p:spPr/>
        <p:txBody>
          <a:bodyPr/>
          <a:lstStyle/>
          <a:p>
            <a:fld id="{E2F318BD-F576-49FA-95D1-E0847B9F2A39}" type="slidenum">
              <a:rPr lang="en-IN" smtClean="0"/>
              <a:t>31</a:t>
            </a:fld>
            <a:endParaRPr lang="en-IN"/>
          </a:p>
        </p:txBody>
      </p:sp>
    </p:spTree>
    <p:extLst>
      <p:ext uri="{BB962C8B-B14F-4D97-AF65-F5344CB8AC3E}">
        <p14:creationId xmlns:p14="http://schemas.microsoft.com/office/powerpoint/2010/main" val="34586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CARGO COVER</a:t>
            </a:r>
            <a:endParaRPr lang="en-IN" sz="3600" b="1" dirty="0"/>
          </a:p>
        </p:txBody>
      </p:sp>
      <p:sp>
        <p:nvSpPr>
          <p:cNvPr id="3" name="Content Placeholder 2"/>
          <p:cNvSpPr>
            <a:spLocks noGrp="1"/>
          </p:cNvSpPr>
          <p:nvPr>
            <p:ph idx="1"/>
          </p:nvPr>
        </p:nvSpPr>
        <p:spPr/>
        <p:txBody>
          <a:bodyPr>
            <a:normAutofit/>
          </a:bodyPr>
          <a:lstStyle/>
          <a:p>
            <a:endParaRPr lang="en-US" sz="1800" dirty="0" smtClean="0">
              <a:latin typeface="+mj-lt"/>
            </a:endParaRPr>
          </a:p>
          <a:p>
            <a:r>
              <a:rPr lang="en-US" sz="1800" dirty="0" smtClean="0">
                <a:latin typeface="+mj-lt"/>
              </a:rPr>
              <a:t>Shipowner becomes the bailey of the cargo.</a:t>
            </a:r>
          </a:p>
          <a:p>
            <a:r>
              <a:rPr lang="en-US" sz="1800" dirty="0" smtClean="0">
                <a:latin typeface="+mj-lt"/>
              </a:rPr>
              <a:t>Assumes responsibility to deliver the cargo in the same condition as received for carriage.</a:t>
            </a:r>
          </a:p>
          <a:p>
            <a:r>
              <a:rPr lang="en-US" sz="1800" dirty="0" smtClean="0">
                <a:latin typeface="+mj-lt"/>
              </a:rPr>
              <a:t>Liability under contracts such as bill of lading and charter party.</a:t>
            </a:r>
          </a:p>
          <a:p>
            <a:r>
              <a:rPr lang="en-US" sz="1800" dirty="0" smtClean="0">
                <a:latin typeface="+mj-lt"/>
              </a:rPr>
              <a:t>Liability under Law such as COGSA &amp; Hague Visby Rules which are normally incorporated under the bill of lading.</a:t>
            </a:r>
          </a:p>
          <a:p>
            <a:r>
              <a:rPr lang="en-US" sz="1800" dirty="0" smtClean="0">
                <a:latin typeface="+mj-lt"/>
              </a:rPr>
              <a:t>Liability for loss or damage arising out of any breach.</a:t>
            </a:r>
          </a:p>
          <a:p>
            <a:r>
              <a:rPr lang="en-US" sz="1800" dirty="0" smtClean="0">
                <a:latin typeface="+mj-lt"/>
              </a:rPr>
              <a:t>Hague Visby Rules provide for limitation in respect of liability.</a:t>
            </a:r>
          </a:p>
          <a:p>
            <a:r>
              <a:rPr lang="en-US" sz="1800" dirty="0" smtClean="0">
                <a:latin typeface="+mj-lt"/>
              </a:rPr>
              <a:t>No cover without any bill of lading incorporating Hague Visby Rules unless underwriters have agreed for the same. </a:t>
            </a:r>
          </a:p>
          <a:p>
            <a:r>
              <a:rPr lang="en-US" sz="1800" dirty="0" smtClean="0">
                <a:latin typeface="+mj-lt"/>
              </a:rPr>
              <a:t>Trade in barges for </a:t>
            </a:r>
            <a:r>
              <a:rPr lang="en-US" sz="1800" dirty="0" err="1" smtClean="0">
                <a:latin typeface="+mj-lt"/>
              </a:rPr>
              <a:t>lighterage</a:t>
            </a:r>
            <a:r>
              <a:rPr lang="en-US" sz="1800" dirty="0" smtClean="0">
                <a:latin typeface="+mj-lt"/>
              </a:rPr>
              <a:t> operations may not involve bill of lading.</a:t>
            </a:r>
            <a:endParaRPr lang="en-IN" sz="1800" dirty="0">
              <a:latin typeface="+mj-lt"/>
            </a:endParaRPr>
          </a:p>
        </p:txBody>
      </p:sp>
      <p:sp>
        <p:nvSpPr>
          <p:cNvPr id="4" name="Slide Number Placeholder 3"/>
          <p:cNvSpPr>
            <a:spLocks noGrp="1"/>
          </p:cNvSpPr>
          <p:nvPr>
            <p:ph type="sldNum" sz="quarter" idx="12"/>
          </p:nvPr>
        </p:nvSpPr>
        <p:spPr/>
        <p:txBody>
          <a:bodyPr/>
          <a:lstStyle/>
          <a:p>
            <a:fld id="{E2F318BD-F576-49FA-95D1-E0847B9F2A39}" type="slidenum">
              <a:rPr lang="en-IN" smtClean="0"/>
              <a:t>32</a:t>
            </a:fld>
            <a:endParaRPr lang="en-IN"/>
          </a:p>
        </p:txBody>
      </p:sp>
    </p:spTree>
    <p:extLst>
      <p:ext uri="{BB962C8B-B14F-4D97-AF65-F5344CB8AC3E}">
        <p14:creationId xmlns:p14="http://schemas.microsoft.com/office/powerpoint/2010/main" val="2645952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CARGO </a:t>
            </a:r>
            <a:r>
              <a:rPr lang="en-US" sz="3600" b="1" dirty="0" smtClean="0"/>
              <a:t>COVER - EXCLUSIONS</a:t>
            </a:r>
            <a:endParaRPr lang="en-IN" sz="3600" dirty="0"/>
          </a:p>
        </p:txBody>
      </p:sp>
      <p:sp>
        <p:nvSpPr>
          <p:cNvPr id="3" name="Content Placeholder 2"/>
          <p:cNvSpPr>
            <a:spLocks noGrp="1"/>
          </p:cNvSpPr>
          <p:nvPr>
            <p:ph idx="1"/>
          </p:nvPr>
        </p:nvSpPr>
        <p:spPr/>
        <p:txBody>
          <a:bodyPr>
            <a:normAutofit/>
          </a:bodyPr>
          <a:lstStyle/>
          <a:p>
            <a:endParaRPr lang="en-US" sz="1800" dirty="0" smtClean="0">
              <a:latin typeface="+mj-lt"/>
            </a:endParaRPr>
          </a:p>
          <a:p>
            <a:r>
              <a:rPr lang="en-US" sz="1800" dirty="0" smtClean="0">
                <a:latin typeface="+mj-lt"/>
              </a:rPr>
              <a:t>The issue of a bill of lading which contains any fraudulent misrepresentation.</a:t>
            </a:r>
          </a:p>
          <a:p>
            <a:r>
              <a:rPr lang="en-US" sz="1800" dirty="0" smtClean="0">
                <a:latin typeface="+mj-lt"/>
              </a:rPr>
              <a:t>Ante-dated or post dated bill of lading.</a:t>
            </a:r>
          </a:p>
          <a:p>
            <a:r>
              <a:rPr lang="en-US" sz="1800" smtClean="0">
                <a:latin typeface="+mj-lt"/>
              </a:rPr>
              <a:t>Delivery </a:t>
            </a:r>
            <a:r>
              <a:rPr lang="en-US" sz="1800" dirty="0" smtClean="0">
                <a:latin typeface="+mj-lt"/>
              </a:rPr>
              <a:t>of cargo carried under a negotiable bill of lading without production of bill of lading.</a:t>
            </a:r>
          </a:p>
          <a:p>
            <a:r>
              <a:rPr lang="en-US" sz="1800" dirty="0" smtClean="0">
                <a:latin typeface="+mj-lt"/>
              </a:rPr>
              <a:t>Discharge of cargo at a port or place other than in accordance with the contract.</a:t>
            </a:r>
          </a:p>
          <a:p>
            <a:r>
              <a:rPr lang="en-US" sz="1800" dirty="0" smtClean="0">
                <a:latin typeface="+mj-lt"/>
              </a:rPr>
              <a:t>Any deliberate breach of the contract of carriage. </a:t>
            </a:r>
          </a:p>
          <a:p>
            <a:endParaRPr lang="en-IN" sz="1800" dirty="0">
              <a:latin typeface="+mj-lt"/>
            </a:endParaRPr>
          </a:p>
        </p:txBody>
      </p:sp>
      <p:sp>
        <p:nvSpPr>
          <p:cNvPr id="4" name="Slide Number Placeholder 3"/>
          <p:cNvSpPr>
            <a:spLocks noGrp="1"/>
          </p:cNvSpPr>
          <p:nvPr>
            <p:ph type="sldNum" sz="quarter" idx="12"/>
          </p:nvPr>
        </p:nvSpPr>
        <p:spPr/>
        <p:txBody>
          <a:bodyPr/>
          <a:lstStyle/>
          <a:p>
            <a:fld id="{E2F318BD-F576-49FA-95D1-E0847B9F2A39}" type="slidenum">
              <a:rPr lang="en-IN" smtClean="0"/>
              <a:t>33</a:t>
            </a:fld>
            <a:endParaRPr lang="en-IN"/>
          </a:p>
        </p:txBody>
      </p:sp>
    </p:spTree>
    <p:extLst>
      <p:ext uri="{BB962C8B-B14F-4D97-AF65-F5344CB8AC3E}">
        <p14:creationId xmlns:p14="http://schemas.microsoft.com/office/powerpoint/2010/main" val="250333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075240" cy="5271864"/>
          </a:xfrm>
        </p:spPr>
        <p:txBody>
          <a:bodyPr/>
          <a:lstStyle/>
          <a:p>
            <a:endParaRPr lang="en-IN" dirty="0"/>
          </a:p>
        </p:txBody>
      </p:sp>
      <p:pic>
        <p:nvPicPr>
          <p:cNvPr id="4" name="Picture 6" descr="anlindonesia04"/>
          <p:cNvPicPr>
            <a:picLocks noChangeAspect="1" noChangeArrowheads="1"/>
          </p:cNvPicPr>
          <p:nvPr/>
        </p:nvPicPr>
        <p:blipFill>
          <a:blip r:embed="rId3" cstate="print"/>
          <a:srcRect/>
          <a:stretch>
            <a:fillRect/>
          </a:stretch>
        </p:blipFill>
        <p:spPr bwMode="auto">
          <a:xfrm>
            <a:off x="899592" y="4208947"/>
            <a:ext cx="2872444" cy="2071635"/>
          </a:xfrm>
          <a:prstGeom prst="rect">
            <a:avLst/>
          </a:prstGeom>
          <a:noFill/>
          <a:ln w="9525">
            <a:noFill/>
            <a:miter lim="800000"/>
            <a:headEnd/>
            <a:tailEnd/>
          </a:ln>
        </p:spPr>
      </p:pic>
      <p:pic>
        <p:nvPicPr>
          <p:cNvPr id="5" name="Picture 4" descr="anlindonesia02"/>
          <p:cNvPicPr>
            <a:picLocks noChangeAspect="1" noChangeArrowheads="1"/>
          </p:cNvPicPr>
          <p:nvPr/>
        </p:nvPicPr>
        <p:blipFill>
          <a:blip r:embed="rId4" cstate="print"/>
          <a:srcRect/>
          <a:stretch>
            <a:fillRect/>
          </a:stretch>
        </p:blipFill>
        <p:spPr bwMode="auto">
          <a:xfrm>
            <a:off x="828933" y="1556792"/>
            <a:ext cx="2943103" cy="2510862"/>
          </a:xfrm>
          <a:prstGeom prst="rect">
            <a:avLst/>
          </a:prstGeom>
          <a:noFill/>
          <a:ln w="9525">
            <a:noFill/>
            <a:miter lim="800000"/>
            <a:headEnd/>
            <a:tailEnd/>
          </a:ln>
        </p:spPr>
      </p:pic>
      <p:pic>
        <p:nvPicPr>
          <p:cNvPr id="6" name="Picture 5" descr="anlindonesia03"/>
          <p:cNvPicPr>
            <a:picLocks noChangeAspect="1" noChangeArrowheads="1"/>
          </p:cNvPicPr>
          <p:nvPr/>
        </p:nvPicPr>
        <p:blipFill>
          <a:blip r:embed="rId5" cstate="print"/>
          <a:srcRect/>
          <a:stretch>
            <a:fillRect/>
          </a:stretch>
        </p:blipFill>
        <p:spPr bwMode="auto">
          <a:xfrm>
            <a:off x="4932040" y="1442765"/>
            <a:ext cx="3096344" cy="2403363"/>
          </a:xfrm>
          <a:prstGeom prst="rect">
            <a:avLst/>
          </a:prstGeom>
          <a:noFill/>
          <a:ln w="9525">
            <a:noFill/>
            <a:miter lim="800000"/>
            <a:headEnd/>
            <a:tailEnd/>
          </a:ln>
        </p:spPr>
      </p:pic>
      <p:pic>
        <p:nvPicPr>
          <p:cNvPr id="7" name="Picture 7" descr="anlindonesia05"/>
          <p:cNvPicPr>
            <a:picLocks noChangeAspect="1" noChangeArrowheads="1"/>
          </p:cNvPicPr>
          <p:nvPr/>
        </p:nvPicPr>
        <p:blipFill>
          <a:blip r:embed="rId6" cstate="print"/>
          <a:srcRect/>
          <a:stretch>
            <a:fillRect/>
          </a:stretch>
        </p:blipFill>
        <p:spPr bwMode="auto">
          <a:xfrm>
            <a:off x="4932040" y="4208946"/>
            <a:ext cx="3243987" cy="2128597"/>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29759" r:id="rId7" imgW="914400" imgH="914400" progId="CorelDRAW.Graphic.11">
                  <p:embed/>
                </p:oleObj>
              </mc:Choice>
              <mc:Fallback>
                <p:oleObj r:id="rId7" imgW="914400" imgH="914400" progId="CorelDRAW.Graphic.11">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E2F318BD-F576-49FA-95D1-E0847B9F2A39}" type="slidenum">
              <a:rPr lang="en-IN" smtClean="0"/>
              <a:t>34</a:t>
            </a:fld>
            <a:endParaRPr lang="en-IN"/>
          </a:p>
        </p:txBody>
      </p:sp>
    </p:spTree>
    <p:extLst>
      <p:ext uri="{BB962C8B-B14F-4D97-AF65-F5344CB8AC3E}">
        <p14:creationId xmlns:p14="http://schemas.microsoft.com/office/powerpoint/2010/main" val="457806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t>Collapse of Stow – Whose fault? </a:t>
            </a:r>
            <a:br>
              <a:rPr lang="en-GB" sz="3600" b="1" dirty="0" smtClean="0"/>
            </a:br>
            <a:r>
              <a:rPr lang="en-GB" sz="3600" b="1" dirty="0" smtClean="0"/>
              <a:t>– Whose liability?</a:t>
            </a:r>
            <a:endParaRPr lang="en-GB" sz="3600" b="1" dirty="0"/>
          </a:p>
        </p:txBody>
      </p:sp>
      <p:pic>
        <p:nvPicPr>
          <p:cNvPr id="4" name="Content Placeholder 3" descr="ck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916833"/>
            <a:ext cx="6696744" cy="4237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0783" r:id="rId4" imgW="914400" imgH="914400" progId="CorelDRAW.Graphic.11">
                  <p:embed/>
                </p:oleObj>
              </mc:Choice>
              <mc:Fallback>
                <p:oleObj r:id="rId4" imgW="914400" imgH="914400" progId="CorelDRAW.Graphic.11">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35</a:t>
            </a:fld>
            <a:endParaRPr lang="en-IN"/>
          </a:p>
        </p:txBody>
      </p:sp>
    </p:spTree>
    <p:extLst>
      <p:ext uri="{BB962C8B-B14F-4D97-AF65-F5344CB8AC3E}">
        <p14:creationId xmlns:p14="http://schemas.microsoft.com/office/powerpoint/2010/main" val="21655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1700213" y="2933700"/>
            <a:ext cx="5905500" cy="707886"/>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4000" b="1" dirty="0">
              <a:solidFill>
                <a:srgbClr val="FF3300"/>
              </a:solidFill>
              <a:latin typeface="Arial" charset="0"/>
            </a:endParaRPr>
          </a:p>
        </p:txBody>
      </p:sp>
      <p:sp>
        <p:nvSpPr>
          <p:cNvPr id="13" name="Title 12"/>
          <p:cNvSpPr>
            <a:spLocks noGrp="1"/>
          </p:cNvSpPr>
          <p:nvPr>
            <p:ph type="title"/>
          </p:nvPr>
        </p:nvSpPr>
        <p:spPr>
          <a:xfrm>
            <a:off x="1080000" y="1260000"/>
            <a:ext cx="6840000" cy="540000"/>
          </a:xfrm>
        </p:spPr>
        <p:txBody>
          <a:bodyPr>
            <a:noAutofit/>
          </a:bodyPr>
          <a:lstStyle/>
          <a:p>
            <a:pPr algn="ctr"/>
            <a:r>
              <a:rPr lang="en-GB" sz="3600" b="1" dirty="0" smtClean="0"/>
              <a:t>Unrecovered General Average</a:t>
            </a:r>
            <a:endParaRPr lang="en-GB" sz="3600" b="1" dirty="0"/>
          </a:p>
        </p:txBody>
      </p:sp>
      <p:pic>
        <p:nvPicPr>
          <p:cNvPr id="6" name="Picture 4"/>
          <p:cNvPicPr>
            <a:picLocks noGrp="1" noChangeAspect="1" noChangeArrowheads="1"/>
          </p:cNvPicPr>
          <p:nvPr>
            <p:ph sz="half" idx="1"/>
          </p:nvPr>
        </p:nvPicPr>
        <p:blipFill>
          <a:blip r:embed="rId4" cstate="print"/>
          <a:stretch>
            <a:fillRect/>
          </a:stretch>
        </p:blipFill>
        <p:spPr>
          <a:xfrm>
            <a:off x="1187625" y="2060848"/>
            <a:ext cx="2952328" cy="3976764"/>
          </a:xfrm>
          <a:prstGeom prst="rect">
            <a:avLst/>
          </a:prstGeom>
        </p:spPr>
      </p:pic>
      <p:sp>
        <p:nvSpPr>
          <p:cNvPr id="7" name="Content Placeholder 10"/>
          <p:cNvSpPr txBox="1">
            <a:spLocks/>
          </p:cNvSpPr>
          <p:nvPr/>
        </p:nvSpPr>
        <p:spPr>
          <a:xfrm>
            <a:off x="4666765" y="2204864"/>
            <a:ext cx="3865675" cy="4018459"/>
          </a:xfrm>
          <a:prstGeom prst="rect">
            <a:avLst/>
          </a:prstGeom>
        </p:spPr>
        <p:txBody>
          <a:bodyPr/>
          <a:lstStyle/>
          <a:p>
            <a:pPr marL="271463" indent="-271463" eaLnBrk="0" fontAlgn="base" hangingPunct="0">
              <a:spcBef>
                <a:spcPct val="20000"/>
              </a:spcBef>
              <a:spcAft>
                <a:spcPct val="0"/>
              </a:spcAft>
              <a:buSzPct val="150000"/>
              <a:defRPr/>
            </a:pPr>
            <a:r>
              <a:rPr lang="en-GB" kern="0" dirty="0">
                <a:latin typeface="+mj-lt"/>
              </a:rPr>
              <a:t>G.A. expenses</a:t>
            </a:r>
          </a:p>
          <a:p>
            <a:pPr marL="342900" indent="-342900" eaLnBrk="0" fontAlgn="base" hangingPunct="0">
              <a:spcBef>
                <a:spcPct val="20000"/>
              </a:spcBef>
              <a:spcAft>
                <a:spcPct val="0"/>
              </a:spcAft>
              <a:buSzPct val="150000"/>
              <a:buFont typeface="Arial" pitchFamily="34" charset="0"/>
              <a:buChar char="•"/>
              <a:defRPr/>
            </a:pPr>
            <a:r>
              <a:rPr lang="en-GB" kern="0" dirty="0">
                <a:latin typeface="+mj-lt"/>
              </a:rPr>
              <a:t>Contributions owed by cargo owners which are not recoverable due to breech of contract of carriage</a:t>
            </a:r>
          </a:p>
          <a:p>
            <a:pPr marL="271463" indent="-271463" eaLnBrk="0" fontAlgn="base" hangingPunct="0">
              <a:spcBef>
                <a:spcPct val="20000"/>
              </a:spcBef>
              <a:spcAft>
                <a:spcPct val="0"/>
              </a:spcAft>
              <a:buSzPct val="150000"/>
              <a:buFont typeface="Wingdings" pitchFamily="2" charset="2"/>
              <a:buChar char="§"/>
              <a:defRPr/>
            </a:pPr>
            <a:endParaRPr lang="en-GB" sz="2200" b="1" kern="0" dirty="0">
              <a:solidFill>
                <a:srgbClr val="0081AB"/>
              </a:solidFill>
              <a:latin typeface="Arial"/>
            </a:endParaRPr>
          </a:p>
          <a:p>
            <a:pPr marL="271463" indent="-271463" eaLnBrk="0" fontAlgn="base" hangingPunct="0">
              <a:spcBef>
                <a:spcPct val="20000"/>
              </a:spcBef>
              <a:spcAft>
                <a:spcPct val="0"/>
              </a:spcAft>
              <a:buSzPct val="150000"/>
              <a:buFont typeface="Wingdings" pitchFamily="2" charset="2"/>
              <a:buChar char="§"/>
              <a:defRPr/>
            </a:pPr>
            <a:endParaRPr lang="en-GB" sz="2200" b="1" kern="0" dirty="0">
              <a:solidFill>
                <a:srgbClr val="0081AB"/>
              </a:solidFill>
              <a:latin typeface="Arial"/>
            </a:endParaRPr>
          </a:p>
        </p:txBody>
      </p:sp>
      <p:pic>
        <p:nvPicPr>
          <p:cNvPr id="9" name="Picture 8" descr="apl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933056"/>
            <a:ext cx="2831618" cy="16287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1808" r:id="rId6" imgW="914400" imgH="914400" progId="CorelDRAW.Graphic.11">
                  <p:embed/>
                </p:oleObj>
              </mc:Choice>
              <mc:Fallback>
                <p:oleObj r:id="rId6" imgW="914400" imgH="914400" progId="CorelDRAW.Graphic.11">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E2F318BD-F576-49FA-95D1-E0847B9F2A39}" type="slidenum">
              <a:rPr lang="en-IN" smtClean="0"/>
              <a:t>36</a:t>
            </a:fld>
            <a:endParaRPr lang="en-IN"/>
          </a:p>
        </p:txBody>
      </p:sp>
    </p:spTree>
    <p:extLst>
      <p:ext uri="{BB962C8B-B14F-4D97-AF65-F5344CB8AC3E}">
        <p14:creationId xmlns:p14="http://schemas.microsoft.com/office/powerpoint/2010/main" val="4173781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1700213" y="2933700"/>
            <a:ext cx="5905500" cy="707886"/>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4000" b="1" dirty="0">
              <a:solidFill>
                <a:srgbClr val="FF3300"/>
              </a:solidFill>
              <a:latin typeface="Arial" charset="0"/>
            </a:endParaRPr>
          </a:p>
        </p:txBody>
      </p:sp>
      <p:sp>
        <p:nvSpPr>
          <p:cNvPr id="13" name="Title 12"/>
          <p:cNvSpPr>
            <a:spLocks noGrp="1"/>
          </p:cNvSpPr>
          <p:nvPr>
            <p:ph type="title"/>
          </p:nvPr>
        </p:nvSpPr>
        <p:spPr>
          <a:xfrm>
            <a:off x="1080000" y="1260000"/>
            <a:ext cx="6840000" cy="540000"/>
          </a:xfrm>
        </p:spPr>
        <p:txBody>
          <a:bodyPr>
            <a:noAutofit/>
          </a:bodyPr>
          <a:lstStyle/>
          <a:p>
            <a:pPr algn="ctr"/>
            <a:r>
              <a:rPr lang="en-GB" sz="3600" b="1" dirty="0" smtClean="0"/>
              <a:t>Wreck Liabilities and Removal</a:t>
            </a:r>
            <a:endParaRPr lang="en-GB" sz="3600" b="1" dirty="0"/>
          </a:p>
        </p:txBody>
      </p:sp>
      <p:sp>
        <p:nvSpPr>
          <p:cNvPr id="6" name="Content Placeholder 21"/>
          <p:cNvSpPr>
            <a:spLocks noGrp="1"/>
          </p:cNvSpPr>
          <p:nvPr>
            <p:ph idx="1"/>
          </p:nvPr>
        </p:nvSpPr>
        <p:spPr>
          <a:xfrm>
            <a:off x="1066800" y="2132856"/>
            <a:ext cx="3649216" cy="3096344"/>
          </a:xfrm>
        </p:spPr>
        <p:txBody>
          <a:bodyPr>
            <a:normAutofit/>
          </a:bodyPr>
          <a:lstStyle/>
          <a:p>
            <a:pPr>
              <a:buFont typeface="Arial" pitchFamily="34" charset="0"/>
              <a:buChar char="•"/>
            </a:pPr>
            <a:r>
              <a:rPr lang="en-GB" sz="1800" dirty="0" smtClean="0">
                <a:latin typeface="+mj-lt"/>
              </a:rPr>
              <a:t>Raising and removal</a:t>
            </a:r>
          </a:p>
          <a:p>
            <a:pPr>
              <a:buFont typeface="Arial" pitchFamily="34" charset="0"/>
              <a:buChar char="•"/>
            </a:pPr>
            <a:r>
              <a:rPr lang="en-GB" sz="1800" dirty="0" smtClean="0">
                <a:latin typeface="+mj-lt"/>
              </a:rPr>
              <a:t>Destruction</a:t>
            </a:r>
          </a:p>
          <a:p>
            <a:pPr>
              <a:buFont typeface="Arial" pitchFamily="34" charset="0"/>
              <a:buChar char="•"/>
            </a:pPr>
            <a:r>
              <a:rPr lang="en-GB" sz="1800" dirty="0" smtClean="0">
                <a:latin typeface="+mj-lt"/>
              </a:rPr>
              <a:t>Lighting or marking</a:t>
            </a:r>
          </a:p>
          <a:p>
            <a:pPr>
              <a:buFont typeface="Arial" pitchFamily="34" charset="0"/>
              <a:buChar char="•"/>
            </a:pPr>
            <a:r>
              <a:rPr lang="en-GB" sz="1800" dirty="0" smtClean="0">
                <a:latin typeface="+mj-lt"/>
              </a:rPr>
              <a:t>Must be compulsory</a:t>
            </a:r>
          </a:p>
          <a:p>
            <a:pPr>
              <a:buFont typeface="Arial" pitchFamily="34" charset="0"/>
              <a:buChar char="•"/>
            </a:pPr>
            <a:r>
              <a:rPr lang="en-GB" sz="1800" dirty="0" smtClean="0">
                <a:latin typeface="+mj-lt"/>
              </a:rPr>
              <a:t>Environmental dangers</a:t>
            </a:r>
            <a:endParaRPr lang="en-GB" sz="1800" dirty="0">
              <a:latin typeface="+mj-lt"/>
            </a:endParaRPr>
          </a:p>
        </p:txBody>
      </p:sp>
      <p:grpSp>
        <p:nvGrpSpPr>
          <p:cNvPr id="9" name="Group 8"/>
          <p:cNvGrpSpPr/>
          <p:nvPr/>
        </p:nvGrpSpPr>
        <p:grpSpPr>
          <a:xfrm>
            <a:off x="4644007" y="2032346"/>
            <a:ext cx="3362956" cy="3689374"/>
            <a:chOff x="4644007" y="1916832"/>
            <a:chExt cx="3362956" cy="4204967"/>
          </a:xfrm>
        </p:grpSpPr>
        <p:pic>
          <p:nvPicPr>
            <p:cNvPr id="7" name="Picture 5" descr="Incident News Image"/>
            <p:cNvPicPr>
              <a:picLocks noChangeAspect="1" noChangeArrowheads="1"/>
            </p:cNvPicPr>
            <p:nvPr/>
          </p:nvPicPr>
          <p:blipFill>
            <a:blip r:embed="rId4" cstate="print"/>
            <a:srcRect l="22476" b="34575"/>
            <a:stretch>
              <a:fillRect/>
            </a:stretch>
          </p:blipFill>
          <p:spPr bwMode="auto">
            <a:xfrm>
              <a:off x="4644007" y="4077072"/>
              <a:ext cx="3362956" cy="2044727"/>
            </a:xfrm>
            <a:prstGeom prst="rect">
              <a:avLst/>
            </a:prstGeom>
            <a:noFill/>
            <a:ln w="9525">
              <a:noFill/>
              <a:miter lim="800000"/>
              <a:headEnd/>
              <a:tailEnd/>
            </a:ln>
          </p:spPr>
        </p:pic>
        <p:pic>
          <p:nvPicPr>
            <p:cNvPr id="8" name="Picture 2" descr="U:\KOREA\rena-breakup-zoom.jpg"/>
            <p:cNvPicPr>
              <a:picLocks noChangeAspect="1" noChangeArrowheads="1"/>
            </p:cNvPicPr>
            <p:nvPr/>
          </p:nvPicPr>
          <p:blipFill>
            <a:blip r:embed="rId5" cstate="print"/>
            <a:srcRect/>
            <a:stretch>
              <a:fillRect/>
            </a:stretch>
          </p:blipFill>
          <p:spPr bwMode="auto">
            <a:xfrm>
              <a:off x="4644008" y="1916832"/>
              <a:ext cx="3344888" cy="2160240"/>
            </a:xfrm>
            <a:prstGeom prst="rect">
              <a:avLst/>
            </a:prstGeom>
            <a:noFill/>
          </p:spPr>
        </p:pic>
      </p:grpSp>
      <p:pic>
        <p:nvPicPr>
          <p:cNvPr id="11" name="Picture 12" descr="Dcp_0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403647" y="3861048"/>
            <a:ext cx="3240359" cy="18606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2832" r:id="rId7" imgW="914400" imgH="914400" progId="CorelDRAW.Graphic.11">
                  <p:embed/>
                </p:oleObj>
              </mc:Choice>
              <mc:Fallback>
                <p:oleObj r:id="rId7" imgW="914400" imgH="914400" progId="CorelDRAW.Graphic.11">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E2F318BD-F576-49FA-95D1-E0847B9F2A39}" type="slidenum">
              <a:rPr lang="en-IN" smtClean="0"/>
              <a:t>37</a:t>
            </a:fld>
            <a:endParaRPr lang="en-IN"/>
          </a:p>
        </p:txBody>
      </p:sp>
    </p:spTree>
    <p:extLst>
      <p:ext uri="{BB962C8B-B14F-4D97-AF65-F5344CB8AC3E}">
        <p14:creationId xmlns:p14="http://schemas.microsoft.com/office/powerpoint/2010/main" val="249399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91264" cy="1082384"/>
          </a:xfrm>
        </p:spPr>
        <p:txBody>
          <a:bodyPr>
            <a:normAutofit/>
          </a:bodyPr>
          <a:lstStyle/>
          <a:p>
            <a:pPr algn="ctr"/>
            <a:r>
              <a:rPr lang="en-US" sz="3600" b="1" dirty="0" smtClean="0"/>
              <a:t>COSTA CONCORDIA</a:t>
            </a:r>
            <a:endParaRPr lang="en-IN" sz="3600" b="1" dirty="0"/>
          </a:p>
        </p:txBody>
      </p:sp>
      <p:sp>
        <p:nvSpPr>
          <p:cNvPr id="3" name="Content Placeholder 2"/>
          <p:cNvSpPr>
            <a:spLocks noGrp="1"/>
          </p:cNvSpPr>
          <p:nvPr>
            <p:ph idx="1"/>
          </p:nvPr>
        </p:nvSpPr>
        <p:spPr/>
        <p:txBody>
          <a:bodyPr/>
          <a:lstStyle/>
          <a:p>
            <a:pPr marL="0" indent="0">
              <a:buNone/>
            </a:pPr>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5907" r:id="rId3" imgW="914400" imgH="914400" progId="CorelDRAW.Graphic.11">
                  <p:embed/>
                </p:oleObj>
              </mc:Choice>
              <mc:Fallback>
                <p:oleObj r:id="rId3" imgW="914400" imgH="914400" progId="CorelDRAW.Graphic.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6" name="Picture 6" descr="C:\Users\maharukh\AppData\Local\Microsoft\Windows\Temporary Internet Files\Content.Outlook\V4A8966J\download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677" y="2198685"/>
            <a:ext cx="2356521" cy="1668099"/>
          </a:xfrm>
          <a:prstGeom prst="rect">
            <a:avLst/>
          </a:prstGeom>
          <a:noFill/>
          <a:extLst>
            <a:ext uri="{909E8E84-426E-40DD-AFC4-6F175D3DCCD1}">
              <a14:hiddenFill xmlns:a14="http://schemas.microsoft.com/office/drawing/2010/main">
                <a:solidFill>
                  <a:srgbClr val="FFFFFF"/>
                </a:solidFill>
              </a14:hiddenFill>
            </a:ext>
          </a:extLst>
        </p:spPr>
      </p:pic>
      <p:pic>
        <p:nvPicPr>
          <p:cNvPr id="35847" name="Picture 7" descr="C:\Users\maharukh\AppData\Local\Microsoft\Windows\Temporary Internet Files\Content.Outlook\V4A8966J\downlo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293096"/>
            <a:ext cx="2929507" cy="1672031"/>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C:\Users\maharukh\AppData\Local\Microsoft\Windows\Temporary Internet Files\Content.Outlook\V4A8966J\images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2239741"/>
            <a:ext cx="2857499" cy="1820584"/>
          </a:xfrm>
          <a:prstGeom prst="rect">
            <a:avLst/>
          </a:prstGeom>
          <a:noFill/>
          <a:extLst>
            <a:ext uri="{909E8E84-426E-40DD-AFC4-6F175D3DCCD1}">
              <a14:hiddenFill xmlns:a14="http://schemas.microsoft.com/office/drawing/2010/main">
                <a:solidFill>
                  <a:srgbClr val="FFFFFF"/>
                </a:solidFill>
              </a14:hiddenFill>
            </a:ext>
          </a:extLst>
        </p:spPr>
      </p:pic>
      <p:pic>
        <p:nvPicPr>
          <p:cNvPr id="35849" name="Picture 9" descr="C:\Users\maharukh\AppData\Local\Microsoft\Windows\Temporary Internet Files\Content.Outlook\V4A8966J\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4224" y="4230981"/>
            <a:ext cx="2466973" cy="15070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E2F318BD-F576-49FA-95D1-E0847B9F2A39}" type="slidenum">
              <a:rPr lang="en-IN" smtClean="0"/>
              <a:t>38</a:t>
            </a:fld>
            <a:endParaRPr lang="en-IN"/>
          </a:p>
        </p:txBody>
      </p:sp>
    </p:spTree>
    <p:extLst>
      <p:ext uri="{BB962C8B-B14F-4D97-AF65-F5344CB8AC3E}">
        <p14:creationId xmlns:p14="http://schemas.microsoft.com/office/powerpoint/2010/main" val="2332361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WRECK REMOVAL</a:t>
            </a:r>
            <a:endParaRPr lang="en-IN" sz="3600" b="1" dirty="0"/>
          </a:p>
        </p:txBody>
      </p:sp>
      <p:sp>
        <p:nvSpPr>
          <p:cNvPr id="3" name="Content Placeholder 2"/>
          <p:cNvSpPr>
            <a:spLocks noGrp="1"/>
          </p:cNvSpPr>
          <p:nvPr>
            <p:ph idx="1"/>
          </p:nvPr>
        </p:nvSpPr>
        <p:spPr/>
        <p:txBody>
          <a:bodyPr>
            <a:normAutofit/>
          </a:bodyPr>
          <a:lstStyle/>
          <a:p>
            <a:endParaRPr lang="en-US" sz="1800" dirty="0" smtClean="0">
              <a:latin typeface="+mj-lt"/>
            </a:endParaRPr>
          </a:p>
          <a:p>
            <a:endParaRPr lang="en-US" sz="1800" dirty="0">
              <a:latin typeface="+mj-lt"/>
            </a:endParaRPr>
          </a:p>
          <a:p>
            <a:r>
              <a:rPr lang="en-US" sz="1800" dirty="0" smtClean="0">
                <a:latin typeface="+mj-lt"/>
              </a:rPr>
              <a:t>Costa Concordia has been one of the costliest wreck removal cases with total cost exceeding US$ 1 Billion.</a:t>
            </a:r>
          </a:p>
          <a:p>
            <a:r>
              <a:rPr lang="en-US" sz="1800" dirty="0" smtClean="0">
                <a:latin typeface="+mj-lt"/>
              </a:rPr>
              <a:t>Liability has to be compulsory through Acts / Convention.</a:t>
            </a:r>
          </a:p>
          <a:p>
            <a:r>
              <a:rPr lang="en-IN" sz="1800" dirty="0">
                <a:latin typeface="+mj-lt"/>
              </a:rPr>
              <a:t>The Nairobi International Convention On The Removal Of Wrecks </a:t>
            </a:r>
            <a:r>
              <a:rPr lang="en-IN" sz="1800" dirty="0" smtClean="0">
                <a:latin typeface="+mj-lt"/>
              </a:rPr>
              <a:t>came into force in 2015.</a:t>
            </a:r>
          </a:p>
          <a:p>
            <a:r>
              <a:rPr lang="en-US" sz="1800" dirty="0" smtClean="0">
                <a:latin typeface="+mj-lt"/>
              </a:rPr>
              <a:t>India is a signatory to the Convention.</a:t>
            </a:r>
          </a:p>
          <a:p>
            <a:r>
              <a:rPr lang="en-US" sz="1800" dirty="0" smtClean="0">
                <a:latin typeface="+mj-lt"/>
              </a:rPr>
              <a:t>Applies to all vessels 300 gross </a:t>
            </a:r>
            <a:r>
              <a:rPr lang="en-US" sz="1800" dirty="0" err="1" smtClean="0">
                <a:latin typeface="+mj-lt"/>
              </a:rPr>
              <a:t>tonnes</a:t>
            </a:r>
            <a:r>
              <a:rPr lang="en-US" sz="1800" dirty="0" smtClean="0">
                <a:latin typeface="+mj-lt"/>
              </a:rPr>
              <a:t> &amp; above.</a:t>
            </a:r>
          </a:p>
          <a:p>
            <a:endParaRPr lang="en-IN" sz="1800" dirty="0">
              <a:latin typeface="+mj-lt"/>
            </a:endParaRPr>
          </a:p>
        </p:txBody>
      </p:sp>
      <p:sp>
        <p:nvSpPr>
          <p:cNvPr id="4" name="Slide Number Placeholder 3"/>
          <p:cNvSpPr>
            <a:spLocks noGrp="1"/>
          </p:cNvSpPr>
          <p:nvPr>
            <p:ph type="sldNum" sz="quarter" idx="12"/>
          </p:nvPr>
        </p:nvSpPr>
        <p:spPr/>
        <p:txBody>
          <a:bodyPr/>
          <a:lstStyle/>
          <a:p>
            <a:fld id="{E2F318BD-F576-49FA-95D1-E0847B9F2A39}" type="slidenum">
              <a:rPr lang="en-IN" smtClean="0"/>
              <a:t>39</a:t>
            </a:fld>
            <a:endParaRPr lang="en-IN"/>
          </a:p>
        </p:txBody>
      </p:sp>
    </p:spTree>
    <p:extLst>
      <p:ext uri="{BB962C8B-B14F-4D97-AF65-F5344CB8AC3E}">
        <p14:creationId xmlns:p14="http://schemas.microsoft.com/office/powerpoint/2010/main" val="23501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Origin of P&amp;I Insurance</a:t>
            </a:r>
            <a:endParaRPr lang="en-IN" sz="3600" b="1" dirty="0"/>
          </a:p>
        </p:txBody>
      </p:sp>
      <p:sp>
        <p:nvSpPr>
          <p:cNvPr id="3" name="Content Placeholder 2"/>
          <p:cNvSpPr>
            <a:spLocks noGrp="1"/>
          </p:cNvSpPr>
          <p:nvPr>
            <p:ph idx="1"/>
          </p:nvPr>
        </p:nvSpPr>
        <p:spPr/>
        <p:txBody>
          <a:bodyPr>
            <a:normAutofit/>
          </a:bodyPr>
          <a:lstStyle/>
          <a:p>
            <a:endParaRPr lang="en-US" sz="1800" dirty="0" smtClean="0"/>
          </a:p>
          <a:p>
            <a:r>
              <a:rPr lang="en-US" sz="1800" dirty="0" smtClean="0">
                <a:latin typeface="+mj-lt"/>
              </a:rPr>
              <a:t>During the growth of trade &amp; shipping, Hull Insurance developed earlier as owners realized the importance of protecting their assets.</a:t>
            </a:r>
          </a:p>
          <a:p>
            <a:endParaRPr lang="en-US" sz="1800" dirty="0">
              <a:latin typeface="+mj-lt"/>
            </a:endParaRPr>
          </a:p>
          <a:p>
            <a:r>
              <a:rPr lang="en-US" sz="1800" dirty="0" smtClean="0">
                <a:latin typeface="+mj-lt"/>
              </a:rPr>
              <a:t>Development of  Liability Insurance was later &amp; it happened with the experience of owners when they found they did not have insurance for  claims from third parties.</a:t>
            </a:r>
          </a:p>
          <a:p>
            <a:endParaRPr lang="en-US" sz="1800" dirty="0">
              <a:latin typeface="+mj-lt"/>
            </a:endParaRPr>
          </a:p>
          <a:p>
            <a:r>
              <a:rPr lang="en-US" sz="1800" dirty="0" smtClean="0">
                <a:latin typeface="+mj-lt"/>
              </a:rPr>
              <a:t>The passing of certain Acts which enabled the next of kin of a seaman / passenger to pursue action against the owner.</a:t>
            </a:r>
          </a:p>
          <a:p>
            <a:endParaRPr lang="en-US" sz="1800" dirty="0">
              <a:latin typeface="+mj-lt"/>
            </a:endParaRPr>
          </a:p>
          <a:p>
            <a:r>
              <a:rPr lang="en-US" sz="1800" dirty="0" smtClean="0">
                <a:latin typeface="+mj-lt"/>
              </a:rPr>
              <a:t>Cargo claims through court rulings.</a:t>
            </a:r>
          </a:p>
          <a:p>
            <a:endParaRPr lang="en-US" sz="1800" dirty="0"/>
          </a:p>
          <a:p>
            <a:endParaRPr lang="en-US" sz="1800" dirty="0"/>
          </a:p>
          <a:p>
            <a:endParaRPr lang="en-IN" sz="1800"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187"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4</a:t>
            </a:fld>
            <a:endParaRPr lang="en-IN"/>
          </a:p>
        </p:txBody>
      </p:sp>
    </p:spTree>
    <p:extLst>
      <p:ext uri="{BB962C8B-B14F-4D97-AF65-F5344CB8AC3E}">
        <p14:creationId xmlns:p14="http://schemas.microsoft.com/office/powerpoint/2010/main" val="3117853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1700213" y="2933700"/>
            <a:ext cx="5905500" cy="707886"/>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sz="4000" b="1" dirty="0">
              <a:solidFill>
                <a:srgbClr val="FF3300"/>
              </a:solidFill>
              <a:latin typeface="Arial" charset="0"/>
            </a:endParaRPr>
          </a:p>
        </p:txBody>
      </p:sp>
      <p:sp>
        <p:nvSpPr>
          <p:cNvPr id="13" name="Title 12"/>
          <p:cNvSpPr>
            <a:spLocks noGrp="1"/>
          </p:cNvSpPr>
          <p:nvPr>
            <p:ph type="title"/>
          </p:nvPr>
        </p:nvSpPr>
        <p:spPr>
          <a:xfrm>
            <a:off x="1080000" y="1260000"/>
            <a:ext cx="6840000" cy="540000"/>
          </a:xfrm>
        </p:spPr>
        <p:txBody>
          <a:bodyPr>
            <a:normAutofit/>
          </a:bodyPr>
          <a:lstStyle/>
          <a:p>
            <a:pPr algn="ctr"/>
            <a:r>
              <a:rPr lang="en-GB" sz="2800" b="1" dirty="0" smtClean="0"/>
              <a:t>Class 2 – FD&amp;D – legal assistance and costs</a:t>
            </a:r>
            <a:endParaRPr lang="en-GB" sz="2800" b="1" dirty="0"/>
          </a:p>
        </p:txBody>
      </p:sp>
      <p:sp>
        <p:nvSpPr>
          <p:cNvPr id="6" name="Content Placeholder 2"/>
          <p:cNvSpPr>
            <a:spLocks noGrp="1"/>
          </p:cNvSpPr>
          <p:nvPr>
            <p:ph idx="1"/>
          </p:nvPr>
        </p:nvSpPr>
        <p:spPr>
          <a:xfrm>
            <a:off x="1066801" y="2057400"/>
            <a:ext cx="7177608" cy="4525963"/>
          </a:xfrm>
        </p:spPr>
        <p:txBody>
          <a:bodyPr/>
          <a:lstStyle/>
          <a:p>
            <a:pPr>
              <a:spcBef>
                <a:spcPts val="1000"/>
              </a:spcBef>
              <a:spcAft>
                <a:spcPts val="1000"/>
              </a:spcAft>
              <a:buFont typeface="Wingdings" pitchFamily="2" charset="2"/>
              <a:buChar char="§"/>
            </a:pPr>
            <a:r>
              <a:rPr lang="en-GB" sz="1800" dirty="0" smtClean="0">
                <a:latin typeface="+mj-lt"/>
              </a:rPr>
              <a:t>FD&amp;D – Freight Demurrage and Defence</a:t>
            </a:r>
          </a:p>
          <a:p>
            <a:pPr>
              <a:spcBef>
                <a:spcPts val="1000"/>
              </a:spcBef>
              <a:spcAft>
                <a:spcPts val="1000"/>
              </a:spcAft>
              <a:buFont typeface="Wingdings" pitchFamily="2" charset="2"/>
              <a:buChar char="§"/>
            </a:pPr>
            <a:r>
              <a:rPr lang="en-GB" sz="1800" dirty="0" smtClean="0">
                <a:latin typeface="+mj-lt"/>
              </a:rPr>
              <a:t>Commercial and contractual disputes</a:t>
            </a:r>
          </a:p>
          <a:p>
            <a:pPr>
              <a:spcBef>
                <a:spcPts val="1000"/>
              </a:spcBef>
              <a:spcAft>
                <a:spcPts val="1000"/>
              </a:spcAft>
              <a:buFont typeface="Wingdings" pitchFamily="2" charset="2"/>
              <a:buChar char="§"/>
            </a:pPr>
            <a:r>
              <a:rPr lang="en-GB" sz="1800" dirty="0" smtClean="0">
                <a:latin typeface="+mj-lt"/>
              </a:rPr>
              <a:t>Provision of legal advice</a:t>
            </a:r>
          </a:p>
          <a:p>
            <a:pPr>
              <a:spcBef>
                <a:spcPts val="1000"/>
              </a:spcBef>
              <a:spcAft>
                <a:spcPts val="1000"/>
              </a:spcAft>
              <a:buFont typeface="Wingdings" pitchFamily="2" charset="2"/>
              <a:buChar char="§"/>
            </a:pPr>
            <a:r>
              <a:rPr lang="en-GB" sz="1800" dirty="0" smtClean="0">
                <a:latin typeface="+mj-lt"/>
              </a:rPr>
              <a:t>Legal costs</a:t>
            </a:r>
          </a:p>
          <a:p>
            <a:pPr>
              <a:buNone/>
            </a:pPr>
            <a:endParaRPr lang="en-GB" sz="2200" dirty="0" smtClean="0"/>
          </a:p>
          <a:p>
            <a:pPr>
              <a:buNone/>
            </a:pPr>
            <a:endParaRPr lang="en-GB" sz="2200" dirty="0" smtClean="0"/>
          </a:p>
          <a:p>
            <a:pPr>
              <a:buNone/>
            </a:pPr>
            <a:endParaRPr lang="en-GB" sz="2200" dirty="0"/>
          </a:p>
        </p:txBody>
      </p:sp>
      <p:pic>
        <p:nvPicPr>
          <p:cNvPr id="7" name="Picture 6" descr="894736178_61b6dc9b95"/>
          <p:cNvPicPr>
            <a:picLocks noChangeAspect="1" noChangeArrowheads="1"/>
          </p:cNvPicPr>
          <p:nvPr/>
        </p:nvPicPr>
        <p:blipFill>
          <a:blip r:embed="rId4" cstate="print"/>
          <a:srcRect/>
          <a:stretch>
            <a:fillRect/>
          </a:stretch>
        </p:blipFill>
        <p:spPr bwMode="auto">
          <a:xfrm>
            <a:off x="3779912" y="3930372"/>
            <a:ext cx="3209499" cy="2304256"/>
          </a:xfrm>
          <a:prstGeom prst="rect">
            <a:avLst/>
          </a:prstGeom>
          <a:noFill/>
          <a:ln w="9525">
            <a:noFill/>
            <a:miter lim="800000"/>
            <a:headEnd/>
            <a:tailEnd/>
          </a:ln>
        </p:spPr>
      </p:pic>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3856" r:id="rId5" imgW="914400" imgH="914400" progId="CorelDRAW.Graphic.11">
                  <p:embed/>
                </p:oleObj>
              </mc:Choice>
              <mc:Fallback>
                <p:oleObj r:id="rId5" imgW="914400" imgH="914400" progId="CorelDRAW.Graphic.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E2F318BD-F576-49FA-95D1-E0847B9F2A39}" type="slidenum">
              <a:rPr lang="en-IN" smtClean="0"/>
              <a:t>40</a:t>
            </a:fld>
            <a:endParaRPr lang="en-IN"/>
          </a:p>
        </p:txBody>
      </p:sp>
    </p:spTree>
    <p:extLst>
      <p:ext uri="{BB962C8B-B14F-4D97-AF65-F5344CB8AC3E}">
        <p14:creationId xmlns:p14="http://schemas.microsoft.com/office/powerpoint/2010/main" val="3947902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p:cNvSpPr>
            <a:spLocks noGrp="1"/>
          </p:cNvSpPr>
          <p:nvPr>
            <p:ph type="title"/>
          </p:nvPr>
        </p:nvSpPr>
        <p:spPr>
          <a:xfrm>
            <a:off x="1080000" y="1260000"/>
            <a:ext cx="6840000" cy="540000"/>
          </a:xfrm>
        </p:spPr>
        <p:txBody>
          <a:bodyPr>
            <a:normAutofit/>
          </a:bodyPr>
          <a:lstStyle/>
          <a:p>
            <a:pPr algn="ctr"/>
            <a:r>
              <a:rPr lang="en-GB" sz="2800" b="1" dirty="0" smtClean="0"/>
              <a:t>Class 2 – FD&amp;D – legal assistance and costs</a:t>
            </a:r>
            <a:endParaRPr lang="en-GB" sz="2800" b="1" dirty="0"/>
          </a:p>
        </p:txBody>
      </p:sp>
      <p:sp>
        <p:nvSpPr>
          <p:cNvPr id="6" name="Content Placeholder 4"/>
          <p:cNvSpPr>
            <a:spLocks noGrp="1"/>
          </p:cNvSpPr>
          <p:nvPr>
            <p:ph idx="1"/>
          </p:nvPr>
        </p:nvSpPr>
        <p:spPr>
          <a:xfrm>
            <a:off x="1066800" y="2060848"/>
            <a:ext cx="7177608" cy="4536504"/>
          </a:xfrm>
        </p:spPr>
        <p:txBody>
          <a:bodyPr/>
          <a:lstStyle/>
          <a:p>
            <a:pPr eaLnBrk="1" hangingPunct="1">
              <a:spcBef>
                <a:spcPts val="700"/>
              </a:spcBef>
              <a:spcAft>
                <a:spcPts val="700"/>
              </a:spcAft>
              <a:buClr>
                <a:srgbClr val="0081AB"/>
              </a:buClr>
              <a:buFont typeface="Arial" pitchFamily="34" charset="0"/>
              <a:buChar char="•"/>
              <a:defRPr/>
            </a:pPr>
            <a:r>
              <a:rPr lang="en-US" sz="1800" dirty="0" smtClean="0">
                <a:latin typeface="+mj-lt"/>
                <a:cs typeface="Arial" charset="0"/>
              </a:rPr>
              <a:t>Disputes covered</a:t>
            </a:r>
          </a:p>
          <a:p>
            <a:pPr lvl="1" eaLnBrk="1" hangingPunct="1">
              <a:spcBef>
                <a:spcPts val="700"/>
              </a:spcBef>
              <a:spcAft>
                <a:spcPts val="700"/>
              </a:spcAft>
              <a:buClr>
                <a:srgbClr val="0081AB"/>
              </a:buClr>
              <a:buSzPct val="150000"/>
              <a:buFont typeface="Arial" pitchFamily="34" charset="0"/>
              <a:buChar char="•"/>
              <a:defRPr/>
            </a:pPr>
            <a:r>
              <a:rPr lang="en-US" sz="1800" b="1" dirty="0" smtClean="0">
                <a:solidFill>
                  <a:srgbClr val="0070C0"/>
                </a:solidFill>
                <a:latin typeface="+mj-lt"/>
                <a:cs typeface="Arial" charset="0"/>
              </a:rPr>
              <a:t>Charterparty claims – hire, freight, demurrage</a:t>
            </a:r>
          </a:p>
          <a:p>
            <a:pPr lvl="1" eaLnBrk="1" hangingPunct="1">
              <a:spcBef>
                <a:spcPts val="700"/>
              </a:spcBef>
              <a:spcAft>
                <a:spcPts val="700"/>
              </a:spcAft>
              <a:buClr>
                <a:srgbClr val="0081AB"/>
              </a:buClr>
              <a:buSzPct val="150000"/>
              <a:buFont typeface="Arial" pitchFamily="34" charset="0"/>
              <a:buChar char="•"/>
              <a:defRPr/>
            </a:pPr>
            <a:r>
              <a:rPr lang="en-US" sz="1800" b="1" dirty="0" smtClean="0">
                <a:solidFill>
                  <a:srgbClr val="0070C0"/>
                </a:solidFill>
                <a:latin typeface="+mj-lt"/>
                <a:cs typeface="Arial" charset="0"/>
              </a:rPr>
              <a:t>Mortgage and insurance disputes</a:t>
            </a:r>
          </a:p>
          <a:p>
            <a:pPr lvl="1" eaLnBrk="1" hangingPunct="1">
              <a:spcBef>
                <a:spcPts val="700"/>
              </a:spcBef>
              <a:spcAft>
                <a:spcPts val="700"/>
              </a:spcAft>
              <a:buClr>
                <a:srgbClr val="0081AB"/>
              </a:buClr>
              <a:buSzPct val="150000"/>
              <a:buFont typeface="Arial" pitchFamily="34" charset="0"/>
              <a:buChar char="•"/>
              <a:defRPr/>
            </a:pPr>
            <a:r>
              <a:rPr lang="en-US" sz="1800" b="1" dirty="0" smtClean="0">
                <a:solidFill>
                  <a:srgbClr val="0070C0"/>
                </a:solidFill>
                <a:latin typeface="+mj-lt"/>
                <a:cs typeface="Arial" charset="0"/>
              </a:rPr>
              <a:t>Sale and purchase disputes</a:t>
            </a:r>
          </a:p>
          <a:p>
            <a:pPr lvl="1" eaLnBrk="1" hangingPunct="1">
              <a:spcBef>
                <a:spcPts val="700"/>
              </a:spcBef>
              <a:spcAft>
                <a:spcPts val="700"/>
              </a:spcAft>
              <a:buClr>
                <a:srgbClr val="0081AB"/>
              </a:buClr>
              <a:buSzPct val="150000"/>
              <a:buFont typeface="Arial" pitchFamily="34" charset="0"/>
              <a:buChar char="•"/>
              <a:defRPr/>
            </a:pPr>
            <a:r>
              <a:rPr lang="en-US" sz="1800" b="1" dirty="0" smtClean="0">
                <a:solidFill>
                  <a:srgbClr val="0070C0"/>
                </a:solidFill>
                <a:latin typeface="+mj-lt"/>
                <a:cs typeface="Arial" charset="0"/>
              </a:rPr>
              <a:t>Defective repair work</a:t>
            </a:r>
          </a:p>
          <a:p>
            <a:pPr lvl="1" eaLnBrk="1" hangingPunct="1">
              <a:spcBef>
                <a:spcPts val="700"/>
              </a:spcBef>
              <a:spcAft>
                <a:spcPts val="700"/>
              </a:spcAft>
              <a:buClr>
                <a:srgbClr val="0081AB"/>
              </a:buClr>
              <a:buSzPct val="150000"/>
              <a:buFont typeface="Arial" pitchFamily="34" charset="0"/>
              <a:buChar char="•"/>
              <a:defRPr/>
            </a:pPr>
            <a:r>
              <a:rPr lang="en-US" sz="1800" b="1" dirty="0" err="1" smtClean="0">
                <a:solidFill>
                  <a:srgbClr val="0070C0"/>
                </a:solidFill>
                <a:latin typeface="+mj-lt"/>
                <a:cs typeface="Arial" charset="0"/>
              </a:rPr>
              <a:t>Defence</a:t>
            </a:r>
            <a:r>
              <a:rPr lang="en-US" sz="1800" b="1" dirty="0" smtClean="0">
                <a:solidFill>
                  <a:srgbClr val="0070C0"/>
                </a:solidFill>
                <a:latin typeface="+mj-lt"/>
                <a:cs typeface="Arial" charset="0"/>
              </a:rPr>
              <a:t> of claims</a:t>
            </a:r>
          </a:p>
          <a:p>
            <a:pPr eaLnBrk="1" hangingPunct="1">
              <a:spcBef>
                <a:spcPts val="700"/>
              </a:spcBef>
              <a:spcAft>
                <a:spcPts val="700"/>
              </a:spcAft>
              <a:buClr>
                <a:srgbClr val="0081AB"/>
              </a:buClr>
              <a:buFont typeface="Arial" pitchFamily="34" charset="0"/>
              <a:buChar char="•"/>
              <a:defRPr/>
            </a:pPr>
            <a:r>
              <a:rPr lang="en-US" sz="1800" dirty="0" smtClean="0">
                <a:latin typeface="+mj-lt"/>
                <a:cs typeface="Arial" charset="0"/>
              </a:rPr>
              <a:t>Appointment of lawyers</a:t>
            </a:r>
          </a:p>
          <a:p>
            <a:pPr eaLnBrk="1" hangingPunct="1">
              <a:spcBef>
                <a:spcPts val="700"/>
              </a:spcBef>
              <a:spcAft>
                <a:spcPts val="700"/>
              </a:spcAft>
              <a:buClr>
                <a:srgbClr val="0081AB"/>
              </a:buClr>
              <a:buFont typeface="Arial" pitchFamily="34" charset="0"/>
              <a:buChar char="•"/>
              <a:defRPr/>
            </a:pPr>
            <a:r>
              <a:rPr lang="en-US" sz="1800" dirty="0" smtClean="0">
                <a:latin typeface="+mj-lt"/>
                <a:cs typeface="Arial" charset="0"/>
              </a:rPr>
              <a:t>Prospects of success and enforcement</a:t>
            </a:r>
          </a:p>
          <a:p>
            <a:pPr lvl="1" eaLnBrk="1" hangingPunct="1">
              <a:spcBef>
                <a:spcPts val="700"/>
              </a:spcBef>
              <a:spcAft>
                <a:spcPts val="700"/>
              </a:spcAft>
              <a:buClr>
                <a:srgbClr val="0081AB"/>
              </a:buClr>
              <a:buSzTx/>
              <a:defRPr/>
            </a:pPr>
            <a:endParaRPr lang="en-US" sz="2200" dirty="0" smtClean="0">
              <a:latin typeface="Arial" charset="0"/>
              <a:cs typeface="Arial" charset="0"/>
            </a:endParaRPr>
          </a:p>
          <a:p>
            <a:pPr lvl="1" eaLnBrk="1" hangingPunct="1">
              <a:buClr>
                <a:srgbClr val="0081AB"/>
              </a:buClr>
              <a:buSzTx/>
              <a:defRPr/>
            </a:pPr>
            <a:endParaRPr lang="en-US" sz="2200" dirty="0" smtClean="0">
              <a:latin typeface="Arial" charset="0"/>
              <a:cs typeface="Arial" charset="0"/>
            </a:endParaRPr>
          </a:p>
          <a:p>
            <a:pPr lvl="1" eaLnBrk="1" hangingPunct="1">
              <a:buClr>
                <a:srgbClr val="0081AB"/>
              </a:buClr>
              <a:buSzTx/>
              <a:defRPr/>
            </a:pPr>
            <a:endParaRPr lang="en-US" sz="2200" dirty="0" smtClean="0">
              <a:latin typeface="Arial" charset="0"/>
              <a:cs typeface="Arial" charset="0"/>
            </a:endParaRPr>
          </a:p>
          <a:p>
            <a:pPr lvl="1" eaLnBrk="1" hangingPunct="1">
              <a:buClr>
                <a:srgbClr val="0081AB"/>
              </a:buClr>
              <a:buSzTx/>
              <a:defRPr/>
            </a:pPr>
            <a:endParaRPr lang="en-US" sz="2200" dirty="0" smtClean="0">
              <a:latin typeface="Arial" charset="0"/>
              <a:cs typeface="Arial" charset="0"/>
            </a:endParaRPr>
          </a:p>
          <a:p>
            <a:endParaRPr lang="en-US" sz="1800" dirty="0"/>
          </a:p>
        </p:txBody>
      </p:sp>
      <p:pic>
        <p:nvPicPr>
          <p:cNvPr id="7" name="Picture 2" descr="U:\KOREA\J0300840.WMF"/>
          <p:cNvPicPr>
            <a:picLocks noChangeAspect="1" noChangeArrowheads="1"/>
          </p:cNvPicPr>
          <p:nvPr/>
        </p:nvPicPr>
        <p:blipFill>
          <a:blip r:embed="rId4" cstate="print"/>
          <a:srcRect/>
          <a:stretch>
            <a:fillRect/>
          </a:stretch>
        </p:blipFill>
        <p:spPr bwMode="auto">
          <a:xfrm>
            <a:off x="5580112" y="3573016"/>
            <a:ext cx="2304256" cy="1941381"/>
          </a:xfrm>
          <a:prstGeom prst="rect">
            <a:avLst/>
          </a:prstGeom>
          <a:noFill/>
        </p:spPr>
      </p:pic>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4880" r:id="rId5" imgW="914400" imgH="914400" progId="CorelDRAW.Graphic.11">
                  <p:embed/>
                </p:oleObj>
              </mc:Choice>
              <mc:Fallback>
                <p:oleObj r:id="rId5" imgW="914400" imgH="914400" progId="CorelDRAW.Graphic.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E2F318BD-F576-49FA-95D1-E0847B9F2A39}" type="slidenum">
              <a:rPr lang="en-IN" smtClean="0"/>
              <a:t>41</a:t>
            </a:fld>
            <a:endParaRPr lang="en-IN"/>
          </a:p>
        </p:txBody>
      </p:sp>
    </p:spTree>
    <p:extLst>
      <p:ext uri="{BB962C8B-B14F-4D97-AF65-F5344CB8AC3E}">
        <p14:creationId xmlns:p14="http://schemas.microsoft.com/office/powerpoint/2010/main" val="17463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normAutofit/>
          </a:bodyPr>
          <a:lstStyle/>
          <a:p>
            <a:pPr marL="0" indent="0">
              <a:buNone/>
            </a:pPr>
            <a:endParaRPr lang="en-US" dirty="0" smtClean="0"/>
          </a:p>
          <a:p>
            <a:pPr marL="0" indent="0">
              <a:buNone/>
            </a:pPr>
            <a:endParaRPr lang="en-US" dirty="0" smtClean="0"/>
          </a:p>
          <a:p>
            <a:pPr marL="0" indent="0" algn="ctr">
              <a:buNone/>
            </a:pPr>
            <a:endParaRPr lang="en-US" sz="6000" dirty="0" smtClean="0">
              <a:latin typeface="Algerian" pitchFamily="82" charset="0"/>
            </a:endParaRPr>
          </a:p>
          <a:p>
            <a:pPr marL="0" indent="0" algn="ctr">
              <a:buNone/>
            </a:pPr>
            <a:r>
              <a:rPr lang="en-US" sz="6000" dirty="0" smtClean="0">
                <a:latin typeface="Algerian" pitchFamily="82" charset="0"/>
              </a:rPr>
              <a:t>THANK YOU</a:t>
            </a:r>
          </a:p>
          <a:p>
            <a:pPr marL="0" indent="0" algn="ctr">
              <a:buNone/>
            </a:pPr>
            <a:r>
              <a:rPr lang="en-US" sz="1600" b="1" dirty="0" smtClean="0">
                <a:latin typeface="+mj-lt"/>
              </a:rPr>
              <a:t>Website : www.mankadinsure.com</a:t>
            </a:r>
            <a:endParaRPr lang="en-IN" sz="1600" b="1"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37951"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E2F318BD-F576-49FA-95D1-E0847B9F2A39}" type="slidenum">
              <a:rPr lang="en-IN" smtClean="0"/>
              <a:t>42</a:t>
            </a:fld>
            <a:endParaRPr lang="en-IN"/>
          </a:p>
        </p:txBody>
      </p:sp>
    </p:spTree>
    <p:extLst>
      <p:ext uri="{BB962C8B-B14F-4D97-AF65-F5344CB8AC3E}">
        <p14:creationId xmlns:p14="http://schemas.microsoft.com/office/powerpoint/2010/main" val="15510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Origin of P&amp;I Insurance</a:t>
            </a:r>
            <a:endParaRPr lang="en-IN" sz="3600" dirty="0"/>
          </a:p>
        </p:txBody>
      </p:sp>
      <p:sp>
        <p:nvSpPr>
          <p:cNvPr id="3" name="Content Placeholder 2"/>
          <p:cNvSpPr>
            <a:spLocks noGrp="1"/>
          </p:cNvSpPr>
          <p:nvPr>
            <p:ph idx="1"/>
          </p:nvPr>
        </p:nvSpPr>
        <p:spPr/>
        <p:txBody>
          <a:bodyPr>
            <a:normAutofit/>
          </a:bodyPr>
          <a:lstStyle/>
          <a:p>
            <a:pPr algn="just"/>
            <a:endParaRPr lang="en-US" sz="1800" dirty="0" smtClean="0">
              <a:latin typeface="+mj-lt"/>
            </a:endParaRPr>
          </a:p>
          <a:p>
            <a:pPr algn="just"/>
            <a:r>
              <a:rPr lang="en-US" sz="1800" dirty="0" smtClean="0">
                <a:latin typeface="+mj-lt"/>
              </a:rPr>
              <a:t>This led to formation of Protection &amp; Indemnity Associations.  </a:t>
            </a:r>
          </a:p>
          <a:p>
            <a:pPr algn="just"/>
            <a:endParaRPr lang="en-US" sz="1800" dirty="0">
              <a:latin typeface="+mj-lt"/>
            </a:endParaRPr>
          </a:p>
          <a:p>
            <a:pPr algn="just"/>
            <a:r>
              <a:rPr lang="en-US" sz="1800" dirty="0" smtClean="0">
                <a:latin typeface="+mj-lt"/>
              </a:rPr>
              <a:t>The Cover : During the course of operating ships, a shipowner can incur liabilities towards all manner of third parties. P&amp;I Insurance provides this Third Party Liability Cover. </a:t>
            </a:r>
          </a:p>
          <a:p>
            <a:pPr algn="just"/>
            <a:endParaRPr lang="en-US" sz="1800" dirty="0">
              <a:latin typeface="+mj-lt"/>
            </a:endParaRPr>
          </a:p>
          <a:p>
            <a:pPr algn="just"/>
            <a:r>
              <a:rPr lang="en-US" sz="1800" dirty="0" smtClean="0">
                <a:latin typeface="+mj-lt"/>
              </a:rPr>
              <a:t>P&amp;I Cover :  As trade expanded, liabilities increased. New liabilities came up through Acts,  court rulings or experience.</a:t>
            </a:r>
          </a:p>
          <a:p>
            <a:pPr algn="just"/>
            <a:endParaRPr lang="en-US" sz="1800" dirty="0">
              <a:latin typeface="+mj-lt"/>
            </a:endParaRPr>
          </a:p>
          <a:p>
            <a:pPr algn="just"/>
            <a:r>
              <a:rPr lang="en-US" sz="1800" dirty="0" smtClean="0">
                <a:latin typeface="+mj-lt"/>
              </a:rPr>
              <a:t>The P&amp;I Insurance kept on evolving to meet the increased exposure and demand from shipowners.</a:t>
            </a:r>
            <a:endParaRPr lang="en-IN" sz="1800" dirty="0">
              <a:latin typeface="+mj-l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4210"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5</a:t>
            </a:fld>
            <a:endParaRPr lang="en-IN"/>
          </a:p>
        </p:txBody>
      </p:sp>
    </p:spTree>
    <p:extLst>
      <p:ext uri="{BB962C8B-B14F-4D97-AF65-F5344CB8AC3E}">
        <p14:creationId xmlns:p14="http://schemas.microsoft.com/office/powerpoint/2010/main" val="155964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pPr algn="ctr"/>
            <a:r>
              <a:rPr lang="en-US" sz="3600" b="1" dirty="0" smtClean="0"/>
              <a:t>LANDMARK DEVELOPMENTS</a:t>
            </a:r>
            <a:endParaRPr lang="en-IN" sz="3600" b="1" dirty="0"/>
          </a:p>
        </p:txBody>
      </p:sp>
      <p:sp>
        <p:nvSpPr>
          <p:cNvPr id="3" name="Content Placeholder 2"/>
          <p:cNvSpPr>
            <a:spLocks noGrp="1"/>
          </p:cNvSpPr>
          <p:nvPr>
            <p:ph idx="1"/>
          </p:nvPr>
        </p:nvSpPr>
        <p:spPr>
          <a:xfrm>
            <a:off x="457200" y="1700808"/>
            <a:ext cx="8229600" cy="4623792"/>
          </a:xfrm>
        </p:spPr>
        <p:txBody>
          <a:bodyPr>
            <a:normAutofit fontScale="85000" lnSpcReduction="10000"/>
          </a:bodyPr>
          <a:lstStyle/>
          <a:p>
            <a:pPr algn="just"/>
            <a:r>
              <a:rPr lang="en-US" sz="1800" dirty="0" smtClean="0">
                <a:latin typeface="+mj-lt"/>
              </a:rPr>
              <a:t>1680 : Lloyds Coffee House an active place for merchants, shipowners to arrange suitable Insurance Policies.</a:t>
            </a:r>
          </a:p>
          <a:p>
            <a:pPr algn="just"/>
            <a:endParaRPr lang="en-US" sz="1800" dirty="0" smtClean="0">
              <a:latin typeface="+mj-lt"/>
            </a:endParaRPr>
          </a:p>
          <a:p>
            <a:pPr algn="just"/>
            <a:r>
              <a:rPr lang="en-US" sz="1800" dirty="0" smtClean="0">
                <a:latin typeface="+mj-lt"/>
              </a:rPr>
              <a:t>1719 :  Act of Parliament in UK giving Royal Exchange Assurance, London Assurance &amp; individual underwriters at Lloyds, a Marine Insurance monopoly, Mutual Hull Clubs start forming.</a:t>
            </a:r>
          </a:p>
          <a:p>
            <a:pPr algn="just"/>
            <a:endParaRPr lang="en-US" sz="1800" dirty="0" smtClean="0">
              <a:latin typeface="+mj-lt"/>
            </a:endParaRPr>
          </a:p>
          <a:p>
            <a:pPr algn="just"/>
            <a:r>
              <a:rPr lang="en-US" sz="1800" dirty="0" smtClean="0">
                <a:latin typeface="+mj-lt"/>
              </a:rPr>
              <a:t>1824 : Above Act repealed. Hull Clubs decline.</a:t>
            </a:r>
          </a:p>
          <a:p>
            <a:pPr algn="just"/>
            <a:endParaRPr lang="en-US" sz="1800" dirty="0" smtClean="0">
              <a:latin typeface="+mj-lt"/>
            </a:endParaRPr>
          </a:p>
          <a:p>
            <a:pPr algn="just"/>
            <a:r>
              <a:rPr lang="en-US" sz="1800" dirty="0" smtClean="0">
                <a:latin typeface="+mj-lt"/>
              </a:rPr>
              <a:t>1836 : De Vaux v Salvador decision. Established that liability damage to the other ship in a collision was not covered under standard marine policy. Hull Underwriters agreed to cover 3/4</a:t>
            </a:r>
            <a:r>
              <a:rPr lang="en-US" sz="1800" baseline="30000" dirty="0" smtClean="0">
                <a:latin typeface="+mj-lt"/>
              </a:rPr>
              <a:t>th</a:t>
            </a:r>
            <a:r>
              <a:rPr lang="en-US" sz="1800" dirty="0" smtClean="0">
                <a:latin typeface="+mj-lt"/>
              </a:rPr>
              <a:t> RDC.</a:t>
            </a:r>
          </a:p>
          <a:p>
            <a:pPr algn="just"/>
            <a:endParaRPr lang="en-US" sz="1800" dirty="0" smtClean="0">
              <a:latin typeface="+mj-lt"/>
            </a:endParaRPr>
          </a:p>
          <a:p>
            <a:pPr algn="just"/>
            <a:r>
              <a:rPr lang="en-US" sz="1800" dirty="0" smtClean="0">
                <a:latin typeface="+mj-lt"/>
              </a:rPr>
              <a:t>1846 : Lord Campbell’s Act gave </a:t>
            </a:r>
            <a:r>
              <a:rPr lang="en-US" sz="1800" dirty="0" err="1" smtClean="0">
                <a:latin typeface="+mj-lt"/>
              </a:rPr>
              <a:t>dependants</a:t>
            </a:r>
            <a:r>
              <a:rPr lang="en-US" sz="1800" dirty="0" smtClean="0">
                <a:latin typeface="+mj-lt"/>
              </a:rPr>
              <a:t> the right to sue for damages resulting from death caused by negligence.</a:t>
            </a:r>
          </a:p>
          <a:p>
            <a:pPr algn="just"/>
            <a:endParaRPr lang="en-US" sz="1800" dirty="0" smtClean="0">
              <a:latin typeface="+mj-lt"/>
            </a:endParaRPr>
          </a:p>
          <a:p>
            <a:pPr algn="just"/>
            <a:r>
              <a:rPr lang="en-US" sz="1800" dirty="0" smtClean="0">
                <a:latin typeface="+mj-lt"/>
              </a:rPr>
              <a:t>1847 : The </a:t>
            </a:r>
            <a:r>
              <a:rPr lang="en-US" sz="1800" dirty="0" err="1" smtClean="0">
                <a:latin typeface="+mj-lt"/>
              </a:rPr>
              <a:t>Harbour</a:t>
            </a:r>
            <a:r>
              <a:rPr lang="en-US" sz="1800" dirty="0" smtClean="0">
                <a:latin typeface="+mj-lt"/>
              </a:rPr>
              <a:t>, Docks &amp; Piers Clauses Act gave </a:t>
            </a:r>
            <a:r>
              <a:rPr lang="en-US" sz="1800" dirty="0" err="1" smtClean="0">
                <a:latin typeface="+mj-lt"/>
              </a:rPr>
              <a:t>harbour</a:t>
            </a:r>
            <a:r>
              <a:rPr lang="en-US" sz="1800" dirty="0" smtClean="0">
                <a:latin typeface="+mj-lt"/>
              </a:rPr>
              <a:t> authorities powers to recover for damage done to port works by ships, whether negligence be shown or not.</a:t>
            </a:r>
          </a:p>
          <a:p>
            <a:pPr algn="just"/>
            <a:endParaRPr lang="en-US" sz="1800" dirty="0" smtClean="0">
              <a:latin typeface="+mj-lt"/>
            </a:endParaRPr>
          </a:p>
          <a:p>
            <a:pPr algn="just"/>
            <a:r>
              <a:rPr lang="en-US" sz="1800" dirty="0" smtClean="0">
                <a:latin typeface="+mj-lt"/>
              </a:rPr>
              <a:t>1854 : Merchant Shipping Act provided shipowners with financial limits of liability both for property damage &amp; for loss of life and personal injury claims. </a:t>
            </a:r>
          </a:p>
          <a:p>
            <a:pPr algn="just"/>
            <a:endParaRPr lang="en-US" sz="1800" dirty="0" smtClean="0">
              <a:latin typeface="+mj-lt"/>
            </a:endParaRPr>
          </a:p>
          <a:p>
            <a:endParaRPr lang="en-IN" dirty="0"/>
          </a:p>
        </p:txBody>
      </p:sp>
      <p:graphicFrame>
        <p:nvGraphicFramePr>
          <p:cNvPr id="4" name="Object 3"/>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8307"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E2F318BD-F576-49FA-95D1-E0847B9F2A39}" type="slidenum">
              <a:rPr lang="en-IN" smtClean="0"/>
              <a:t>6</a:t>
            </a:fld>
            <a:endParaRPr lang="en-IN"/>
          </a:p>
        </p:txBody>
      </p:sp>
    </p:spTree>
    <p:extLst>
      <p:ext uri="{BB962C8B-B14F-4D97-AF65-F5344CB8AC3E}">
        <p14:creationId xmlns:p14="http://schemas.microsoft.com/office/powerpoint/2010/main" val="217595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075240" cy="5559896"/>
          </a:xfrm>
        </p:spPr>
        <p:txBody>
          <a:bodyPr>
            <a:normAutofit fontScale="92500" lnSpcReduction="20000"/>
          </a:bodyPr>
          <a:lstStyle/>
          <a:p>
            <a:pPr algn="just"/>
            <a:r>
              <a:rPr lang="en-US" sz="1900" dirty="0" smtClean="0">
                <a:latin typeface="+mj-lt"/>
              </a:rPr>
              <a:t>1874 : The first Indemnity Association formed – the Steamship Owners’ Mutual Protection and Indemnity Association by Mr. J. Stanley </a:t>
            </a:r>
            <a:r>
              <a:rPr lang="en-US" sz="1900" dirty="0" err="1" smtClean="0">
                <a:latin typeface="+mj-lt"/>
              </a:rPr>
              <a:t>Mitcalfe</a:t>
            </a:r>
            <a:r>
              <a:rPr lang="en-US" sz="1900" dirty="0" smtClean="0">
                <a:latin typeface="+mj-lt"/>
              </a:rPr>
              <a:t>.</a:t>
            </a:r>
          </a:p>
          <a:p>
            <a:pPr algn="just"/>
            <a:endParaRPr lang="en-US" sz="1900" dirty="0" smtClean="0">
              <a:latin typeface="+mj-lt"/>
            </a:endParaRPr>
          </a:p>
          <a:p>
            <a:pPr algn="just"/>
            <a:r>
              <a:rPr lang="en-US" sz="1900" dirty="0" smtClean="0">
                <a:latin typeface="+mj-lt"/>
              </a:rPr>
              <a:t>1876 : The owners of the vessel “Emily” had to pay for cargo lost in a stranding due to negligence, on a finding that negligence was not a peril of the sea.</a:t>
            </a:r>
          </a:p>
          <a:p>
            <a:pPr algn="just"/>
            <a:endParaRPr lang="en-US" sz="1900" dirty="0" smtClean="0">
              <a:latin typeface="+mj-lt"/>
            </a:endParaRPr>
          </a:p>
          <a:p>
            <a:pPr algn="just"/>
            <a:r>
              <a:rPr lang="en-US" sz="1900" dirty="0" smtClean="0">
                <a:latin typeface="+mj-lt"/>
              </a:rPr>
              <a:t>1894 : Merchant Shipping Act – with successive Acts in 1898 and 1906 – made shipowners responsible for the maintenance and repatriation of seamen discharged sick or injured abroad. Until then they had usually been abandoned at the responsibility of the nearest British consul, if he ever heard of their plight. </a:t>
            </a:r>
          </a:p>
          <a:p>
            <a:pPr algn="just"/>
            <a:r>
              <a:rPr lang="en-US" sz="1900" dirty="0" smtClean="0">
                <a:latin typeface="+mj-lt"/>
              </a:rPr>
              <a:t>1897 : The first Workmen’s Compensation act provided for payment by employers to men engaged in dangerous occupations who were injured in any manner whilst at work.</a:t>
            </a:r>
          </a:p>
          <a:p>
            <a:pPr algn="just"/>
            <a:endParaRPr lang="en-US" sz="1900" dirty="0" smtClean="0">
              <a:latin typeface="+mj-lt"/>
            </a:endParaRPr>
          </a:p>
          <a:p>
            <a:pPr algn="just"/>
            <a:r>
              <a:rPr lang="en-US" sz="1900" dirty="0" smtClean="0">
                <a:latin typeface="+mj-lt"/>
              </a:rPr>
              <a:t>1906 : The Workmen’s Compensation Act of 1897 was extended to all workers, including seamen and stevedores. </a:t>
            </a:r>
          </a:p>
          <a:p>
            <a:pPr algn="just"/>
            <a:endParaRPr lang="en-US" sz="1900" dirty="0" smtClean="0">
              <a:latin typeface="+mj-lt"/>
            </a:endParaRPr>
          </a:p>
          <a:p>
            <a:pPr algn="just"/>
            <a:r>
              <a:rPr lang="en-US" sz="1900" dirty="0">
                <a:latin typeface="+mj-lt"/>
              </a:rPr>
              <a:t>1922 : Brussels Convention on Bills of Lading. Many governments accepted the Hague Rules which had been drawn up by a conference of shipowners, underwriters and merchants. These Rules were a major attempt to apportion liability &amp; responsibility for cargo losses &amp; damage as between the carrier and the cargo owner. </a:t>
            </a:r>
          </a:p>
          <a:p>
            <a:pPr algn="just"/>
            <a:endParaRPr lang="en-US" sz="1800" dirty="0" smtClean="0">
              <a:latin typeface="+mj-lt"/>
            </a:endParaRPr>
          </a:p>
          <a:p>
            <a:endParaRPr lang="en-IN" sz="18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2080850"/>
              </p:ext>
            </p:extLst>
          </p:nvPr>
        </p:nvGraphicFramePr>
        <p:xfrm>
          <a:off x="7740352" y="0"/>
          <a:ext cx="1375073" cy="649460"/>
        </p:xfrm>
        <a:graphic>
          <a:graphicData uri="http://schemas.openxmlformats.org/presentationml/2006/ole">
            <mc:AlternateContent xmlns:mc="http://schemas.openxmlformats.org/markup-compatibility/2006">
              <mc:Choice xmlns:v="urn:schemas-microsoft-com:vml" Requires="v">
                <p:oleObj spid="_x0000_s9330"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0"/>
                        <a:ext cx="1375073" cy="649460"/>
                      </a:xfrm>
                      <a:prstGeom prst="rect">
                        <a:avLst/>
                      </a:prstGeom>
                      <a:noFill/>
                      <a:ln>
                        <a:noFill/>
                      </a:ln>
                    </p:spPr>
                  </p:pic>
                </p:oleObj>
              </mc:Fallback>
            </mc:AlternateContent>
          </a:graphicData>
        </a:graphic>
      </p:graphicFrame>
      <p:sp>
        <p:nvSpPr>
          <p:cNvPr id="4" name="Slide Number Placeholder 3"/>
          <p:cNvSpPr>
            <a:spLocks noGrp="1"/>
          </p:cNvSpPr>
          <p:nvPr>
            <p:ph type="sldNum" sz="quarter" idx="12"/>
          </p:nvPr>
        </p:nvSpPr>
        <p:spPr/>
        <p:txBody>
          <a:bodyPr/>
          <a:lstStyle/>
          <a:p>
            <a:fld id="{E2F318BD-F576-49FA-95D1-E0847B9F2A39}" type="slidenum">
              <a:rPr lang="en-IN" smtClean="0"/>
              <a:t>7</a:t>
            </a:fld>
            <a:endParaRPr lang="en-IN"/>
          </a:p>
        </p:txBody>
      </p:sp>
    </p:spTree>
    <p:extLst>
      <p:ext uri="{BB962C8B-B14F-4D97-AF65-F5344CB8AC3E}">
        <p14:creationId xmlns:p14="http://schemas.microsoft.com/office/powerpoint/2010/main" val="283034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91264" cy="5343872"/>
          </a:xfrm>
        </p:spPr>
        <p:txBody>
          <a:bodyPr>
            <a:normAutofit lnSpcReduction="10000"/>
          </a:bodyPr>
          <a:lstStyle/>
          <a:p>
            <a:pPr algn="just"/>
            <a:r>
              <a:rPr lang="en-US" sz="1800" dirty="0">
                <a:latin typeface="+mj-lt"/>
              </a:rPr>
              <a:t>1924 : UK Carriage of Goods by Sea Act incorporated the Hague Rules into UK legislation</a:t>
            </a:r>
            <a:r>
              <a:rPr lang="en-US" sz="1800" dirty="0" smtClean="0">
                <a:latin typeface="+mj-lt"/>
              </a:rPr>
              <a:t>.</a:t>
            </a:r>
          </a:p>
          <a:p>
            <a:pPr algn="just"/>
            <a:endParaRPr lang="en-US" sz="1800" dirty="0">
              <a:latin typeface="+mj-lt"/>
            </a:endParaRPr>
          </a:p>
          <a:p>
            <a:pPr algn="just"/>
            <a:r>
              <a:rPr lang="en-US" sz="1800" dirty="0" smtClean="0">
                <a:latin typeface="+mj-lt"/>
              </a:rPr>
              <a:t>1925 : Crew Liabilities were again increased by the Merchant Shipping (International </a:t>
            </a:r>
            <a:r>
              <a:rPr lang="en-US" sz="1800" dirty="0" err="1" smtClean="0">
                <a:latin typeface="+mj-lt"/>
              </a:rPr>
              <a:t>Labour</a:t>
            </a:r>
            <a:r>
              <a:rPr lang="en-US" sz="1800" dirty="0" smtClean="0">
                <a:latin typeface="+mj-lt"/>
              </a:rPr>
              <a:t> Convention) Act which gave seamen up to two months wages during unemployment after a shipwreck.</a:t>
            </a:r>
          </a:p>
          <a:p>
            <a:pPr algn="just"/>
            <a:endParaRPr lang="en-US" sz="1800" dirty="0" smtClean="0">
              <a:latin typeface="+mj-lt"/>
            </a:endParaRPr>
          </a:p>
          <a:p>
            <a:pPr algn="just"/>
            <a:r>
              <a:rPr lang="en-US" sz="1800" dirty="0" smtClean="0">
                <a:latin typeface="+mj-lt"/>
              </a:rPr>
              <a:t>1967 :  “Torrey Canyon” ran aground near south coast of England, 120,000 </a:t>
            </a:r>
            <a:r>
              <a:rPr lang="en-US" sz="1800" dirty="0" err="1" smtClean="0">
                <a:latin typeface="+mj-lt"/>
              </a:rPr>
              <a:t>tonnes</a:t>
            </a:r>
            <a:r>
              <a:rPr lang="en-US" sz="1800" dirty="0" smtClean="0">
                <a:latin typeface="+mj-lt"/>
              </a:rPr>
              <a:t> of oil was spilt. Clean up costs exceeded $16 million. First major pollution incident to come to public attention. </a:t>
            </a:r>
          </a:p>
          <a:p>
            <a:pPr algn="just"/>
            <a:endParaRPr lang="en-US" sz="1800" dirty="0" smtClean="0">
              <a:latin typeface="+mj-lt"/>
            </a:endParaRPr>
          </a:p>
          <a:p>
            <a:pPr algn="just"/>
            <a:r>
              <a:rPr lang="en-US" sz="1800" dirty="0" smtClean="0">
                <a:latin typeface="+mj-lt"/>
              </a:rPr>
              <a:t>1969 : International Conference on Civil Liability for Oil Pollution Damage (CLC) – provided uniform rules for compensating victims of oil pollution.</a:t>
            </a:r>
          </a:p>
          <a:p>
            <a:pPr algn="just"/>
            <a:endParaRPr lang="en-US" sz="1800" dirty="0" smtClean="0">
              <a:latin typeface="+mj-lt"/>
            </a:endParaRPr>
          </a:p>
          <a:p>
            <a:pPr algn="just"/>
            <a:r>
              <a:rPr lang="en-US" sz="1800" dirty="0" smtClean="0">
                <a:latin typeface="+mj-lt"/>
              </a:rPr>
              <a:t>1971 : Conference on the establishment of an International Compensation Fund for Oil Pollution Damage (Fund) – provided compensation to supplement CLC.</a:t>
            </a:r>
          </a:p>
          <a:p>
            <a:pPr algn="just"/>
            <a:endParaRPr lang="en-US" sz="1800" dirty="0" smtClean="0">
              <a:latin typeface="+mj-lt"/>
            </a:endParaRPr>
          </a:p>
          <a:p>
            <a:pPr algn="just"/>
            <a:r>
              <a:rPr lang="en-US" sz="1800" dirty="0" smtClean="0">
                <a:latin typeface="+mj-lt"/>
              </a:rPr>
              <a:t>1973 : International Conference on Oil Pollution (MARPOL) – covering tanker design, equipment &amp; operation.</a:t>
            </a:r>
          </a:p>
          <a:p>
            <a:pPr marL="0" indent="0" algn="just">
              <a:buNone/>
            </a:pPr>
            <a:endParaRPr lang="en-US" sz="1800" dirty="0" smtClean="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6447"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E2F318BD-F576-49FA-95D1-E0847B9F2A39}" type="slidenum">
              <a:rPr lang="en-IN" smtClean="0"/>
              <a:t>8</a:t>
            </a:fld>
            <a:endParaRPr lang="en-IN"/>
          </a:p>
        </p:txBody>
      </p:sp>
    </p:spTree>
    <p:extLst>
      <p:ext uri="{BB962C8B-B14F-4D97-AF65-F5344CB8AC3E}">
        <p14:creationId xmlns:p14="http://schemas.microsoft.com/office/powerpoint/2010/main" val="145292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8147248" cy="5343872"/>
          </a:xfrm>
        </p:spPr>
        <p:txBody>
          <a:bodyPr>
            <a:normAutofit/>
          </a:bodyPr>
          <a:lstStyle/>
          <a:p>
            <a:r>
              <a:rPr lang="en-US" sz="1800" dirty="0" smtClean="0">
                <a:latin typeface="+mj-lt"/>
              </a:rPr>
              <a:t>1979 : “Betelgeuse” exploded whilst discharging oil in </a:t>
            </a:r>
            <a:r>
              <a:rPr lang="en-US" sz="1800" dirty="0" err="1" smtClean="0">
                <a:latin typeface="+mj-lt"/>
              </a:rPr>
              <a:t>Bantry</a:t>
            </a:r>
            <a:r>
              <a:rPr lang="en-US" sz="1800" dirty="0" smtClean="0">
                <a:latin typeface="+mj-lt"/>
              </a:rPr>
              <a:t> Bay</a:t>
            </a:r>
            <a:r>
              <a:rPr lang="en-US" sz="1800" dirty="0">
                <a:latin typeface="+mj-lt"/>
              </a:rPr>
              <a:t>,</a:t>
            </a:r>
            <a:r>
              <a:rPr lang="en-US" sz="1800" dirty="0" smtClean="0">
                <a:latin typeface="+mj-lt"/>
              </a:rPr>
              <a:t> Ireland. There was extensive damage to the terminal and berth, heavy oil pollution and 50 people died. Claims exceeded $120 million. International Group Agreement (IGA) formally constituted. </a:t>
            </a:r>
          </a:p>
          <a:p>
            <a:endParaRPr lang="en-US" sz="1800" dirty="0" smtClean="0">
              <a:latin typeface="+mj-lt"/>
            </a:endParaRPr>
          </a:p>
          <a:p>
            <a:r>
              <a:rPr lang="en-US" sz="1800" dirty="0" smtClean="0">
                <a:latin typeface="+mj-lt"/>
              </a:rPr>
              <a:t>1989 : “Exxon Valdez” ran aground off coast of Alaska spilling 37,000 </a:t>
            </a:r>
            <a:r>
              <a:rPr lang="en-US" sz="1800" dirty="0" err="1" smtClean="0">
                <a:latin typeface="+mj-lt"/>
              </a:rPr>
              <a:t>tonnes</a:t>
            </a:r>
            <a:r>
              <a:rPr lang="en-US" sz="1800" dirty="0" smtClean="0">
                <a:latin typeface="+mj-lt"/>
              </a:rPr>
              <a:t> of oil causing extensive environmental damage. Final claims levels around $10 billion.</a:t>
            </a:r>
          </a:p>
          <a:p>
            <a:endParaRPr lang="en-US" sz="1800" dirty="0" smtClean="0">
              <a:latin typeface="+mj-lt"/>
            </a:endParaRPr>
          </a:p>
          <a:p>
            <a:r>
              <a:rPr lang="en-US" sz="1800" dirty="0" smtClean="0">
                <a:latin typeface="+mj-lt"/>
              </a:rPr>
              <a:t>1990 : US Oil Pollution Act (OPA ‘90) introduced in the wake of </a:t>
            </a:r>
            <a:r>
              <a:rPr lang="en-US" sz="1800" dirty="0"/>
              <a:t>“Exxon Valdez” </a:t>
            </a:r>
            <a:r>
              <a:rPr lang="en-US" sz="1800" dirty="0" smtClean="0"/>
              <a:t>incident.</a:t>
            </a:r>
          </a:p>
          <a:p>
            <a:endParaRPr lang="en-US" sz="1800" dirty="0" smtClean="0"/>
          </a:p>
          <a:p>
            <a:r>
              <a:rPr lang="en-US" sz="1800" dirty="0" smtClean="0">
                <a:latin typeface="+mj-lt"/>
              </a:rPr>
              <a:t>1992 ; “Aegean Sea” broke in two off la Coruna, Spain. Extensive pollution. Claims approaching $200 million.</a:t>
            </a:r>
          </a:p>
          <a:p>
            <a:endParaRPr lang="en-US" sz="1800" dirty="0" smtClean="0">
              <a:latin typeface="+mj-lt"/>
            </a:endParaRPr>
          </a:p>
          <a:p>
            <a:endParaRPr lang="en-IN" sz="18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18486188"/>
              </p:ext>
            </p:extLst>
          </p:nvPr>
        </p:nvGraphicFramePr>
        <p:xfrm>
          <a:off x="7596188" y="0"/>
          <a:ext cx="1519237" cy="717550"/>
        </p:xfrm>
        <a:graphic>
          <a:graphicData uri="http://schemas.openxmlformats.org/presentationml/2006/ole">
            <mc:AlternateContent xmlns:mc="http://schemas.openxmlformats.org/markup-compatibility/2006">
              <mc:Choice xmlns:v="urn:schemas-microsoft-com:vml" Requires="v">
                <p:oleObj spid="_x0000_s10354" r:id="rId3" imgW="914400" imgH="914400" progId="CorelDRAW.Graphic.11">
                  <p:embed/>
                </p:oleObj>
              </mc:Choice>
              <mc:Fallback>
                <p:oleObj r:id="rId3" imgW="914400" imgH="914400" progId="CorelDRAW.Graphic.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0"/>
                        <a:ext cx="151923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E2F318BD-F576-49FA-95D1-E0847B9F2A39}" type="slidenum">
              <a:rPr lang="en-IN" smtClean="0"/>
              <a:t>9</a:t>
            </a:fld>
            <a:endParaRPr lang="en-IN"/>
          </a:p>
        </p:txBody>
      </p:sp>
    </p:spTree>
    <p:extLst>
      <p:ext uri="{BB962C8B-B14F-4D97-AF65-F5344CB8AC3E}">
        <p14:creationId xmlns:p14="http://schemas.microsoft.com/office/powerpoint/2010/main" val="1229791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622</TotalTime>
  <Words>2800</Words>
  <Application>Microsoft Office PowerPoint</Application>
  <PresentationFormat>On-screen Show (4:3)</PresentationFormat>
  <Paragraphs>352</Paragraphs>
  <Slides>42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Flow</vt:lpstr>
      <vt:lpstr>CorelDRAW.Graphic.11</vt:lpstr>
      <vt:lpstr>Mankad &amp; Associates  Insurance Broking Pvt. Ltd. Direct &amp; Reinsurance Broker License No. 115</vt:lpstr>
      <vt:lpstr>Introduction</vt:lpstr>
      <vt:lpstr>Origin of Marine Insurance</vt:lpstr>
      <vt:lpstr>Origin of P&amp;I Insurance</vt:lpstr>
      <vt:lpstr>Origin of P&amp;I Insurance</vt:lpstr>
      <vt:lpstr>LANDMARK DEVELOPMENTS</vt:lpstr>
      <vt:lpstr>PowerPoint Presentation</vt:lpstr>
      <vt:lpstr>PowerPoint Presentation</vt:lpstr>
      <vt:lpstr>PowerPoint Presentation</vt:lpstr>
      <vt:lpstr>LIABILITIES</vt:lpstr>
      <vt:lpstr>MUTUAL P&amp;I ASSOCIATIONS</vt:lpstr>
      <vt:lpstr>MUTUAL P&amp;I ASSOCIATIONS</vt:lpstr>
      <vt:lpstr>MUTUAL P&amp;I ASSOCIATIONS </vt:lpstr>
      <vt:lpstr>IG REINSURANCE ARRANGEMENT</vt:lpstr>
      <vt:lpstr>FIXED PREMIUM P&amp;I</vt:lpstr>
      <vt:lpstr>P&amp;I - Classes</vt:lpstr>
      <vt:lpstr>COASTAL P&amp;I – MUTUAL OR FIXED</vt:lpstr>
      <vt:lpstr>COASTAL P&amp;I – MUTUAL OR FIXED</vt:lpstr>
      <vt:lpstr>Cover in Present Form</vt:lpstr>
      <vt:lpstr>CREW &amp; PERSONAL INJURY</vt:lpstr>
      <vt:lpstr>Cover in Present Form</vt:lpstr>
      <vt:lpstr>Cover in Present Form</vt:lpstr>
      <vt:lpstr>COLLISION</vt:lpstr>
      <vt:lpstr>COLLISION</vt:lpstr>
      <vt:lpstr>Cover in Present Form</vt:lpstr>
      <vt:lpstr>Fixed and Floating Objects – “FFO”</vt:lpstr>
      <vt:lpstr>TOWAGE</vt:lpstr>
      <vt:lpstr>POLLUTION</vt:lpstr>
      <vt:lpstr>POLLUTION</vt:lpstr>
      <vt:lpstr>EXXON VALDEZ - OIL SPILL</vt:lpstr>
      <vt:lpstr>Cargo Cover </vt:lpstr>
      <vt:lpstr>CARGO COVER</vt:lpstr>
      <vt:lpstr>CARGO COVER - EXCLUSIONS</vt:lpstr>
      <vt:lpstr>PowerPoint Presentation</vt:lpstr>
      <vt:lpstr>Collapse of Stow – Whose fault?  – Whose liability?</vt:lpstr>
      <vt:lpstr>Unrecovered General Average</vt:lpstr>
      <vt:lpstr>Wreck Liabilities and Removal</vt:lpstr>
      <vt:lpstr>COSTA CONCORDIA</vt:lpstr>
      <vt:lpstr>WRECK REMOVAL</vt:lpstr>
      <vt:lpstr>Class 2 – FD&amp;D – legal assistance and costs</vt:lpstr>
      <vt:lpstr>Class 2 – FD&amp;D – legal assistance and costs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maharukh</dc:creator>
  <cp:lastModifiedBy>PITAM</cp:lastModifiedBy>
  <cp:revision>120</cp:revision>
  <cp:lastPrinted>2016-11-08T05:11:19Z</cp:lastPrinted>
  <dcterms:created xsi:type="dcterms:W3CDTF">2016-04-28T10:20:07Z</dcterms:created>
  <dcterms:modified xsi:type="dcterms:W3CDTF">2016-11-11T05:41:59Z</dcterms:modified>
</cp:coreProperties>
</file>