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1" r:id="rId1"/>
  </p:sldMasterIdLst>
  <p:notesMasterIdLst>
    <p:notesMasterId r:id="rId18"/>
  </p:notesMasterIdLst>
  <p:handoutMasterIdLst>
    <p:handoutMasterId r:id="rId19"/>
  </p:handoutMasterIdLst>
  <p:sldIdLst>
    <p:sldId id="362" r:id="rId2"/>
    <p:sldId id="373" r:id="rId3"/>
    <p:sldId id="387" r:id="rId4"/>
    <p:sldId id="388" r:id="rId5"/>
    <p:sldId id="391" r:id="rId6"/>
    <p:sldId id="390" r:id="rId7"/>
    <p:sldId id="392" r:id="rId8"/>
    <p:sldId id="372" r:id="rId9"/>
    <p:sldId id="394" r:id="rId10"/>
    <p:sldId id="395" r:id="rId11"/>
    <p:sldId id="393" r:id="rId12"/>
    <p:sldId id="396" r:id="rId13"/>
    <p:sldId id="397" r:id="rId14"/>
    <p:sldId id="398" r:id="rId15"/>
    <p:sldId id="400" r:id="rId16"/>
    <p:sldId id="399" r:id="rId17"/>
  </p:sldIdLst>
  <p:sldSz cx="9144000" cy="6858000" type="screen4x3"/>
  <p:notesSz cx="6669088" cy="9926638"/>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1968">
          <p15:clr>
            <a:srgbClr val="A4A3A4"/>
          </p15:clr>
        </p15:guide>
        <p15:guide id="2" orient="horz" pos="3218">
          <p15:clr>
            <a:srgbClr val="A4A3A4"/>
          </p15:clr>
        </p15:guide>
        <p15:guide id="3" pos="909">
          <p15:clr>
            <a:srgbClr val="A4A3A4"/>
          </p15:clr>
        </p15:guide>
        <p15:guide id="4" pos="1438">
          <p15:clr>
            <a:srgbClr val="A4A3A4"/>
          </p15:clr>
        </p15:guide>
        <p15:guide id="5" pos="91">
          <p15:clr>
            <a:srgbClr val="A4A3A4"/>
          </p15:clr>
        </p15:guide>
        <p15:guide id="6" pos="3649">
          <p15:clr>
            <a:srgbClr val="A4A3A4"/>
          </p15:clr>
        </p15:guide>
        <p15:guide id="7" pos="191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a:srgbClr val="FFE8DD"/>
    <a:srgbClr val="FFD9B3"/>
    <a:srgbClr val="FF0066"/>
    <a:srgbClr val="FF5050"/>
    <a:srgbClr val="990000"/>
    <a:srgbClr val="FF6600"/>
    <a:srgbClr val="FF9933"/>
    <a:srgbClr val="FFE6CD"/>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100" autoAdjust="0"/>
    <p:restoredTop sz="82948" autoAdjust="0"/>
  </p:normalViewPr>
  <p:slideViewPr>
    <p:cSldViewPr>
      <p:cViewPr>
        <p:scale>
          <a:sx n="66" d="100"/>
          <a:sy n="66" d="100"/>
        </p:scale>
        <p:origin x="-1362" y="18"/>
      </p:cViewPr>
      <p:guideLst>
        <p:guide orient="horz" pos="573"/>
        <p:guide orient="horz" pos="4179"/>
        <p:guide pos="909"/>
        <p:guide pos="1438"/>
        <p:guide pos="91"/>
        <p:guide pos="3649"/>
        <p:guide pos="2736"/>
      </p:guideLst>
    </p:cSldViewPr>
  </p:slideViewPr>
  <p:outlineViewPr>
    <p:cViewPr>
      <p:scale>
        <a:sx n="33" d="100"/>
        <a:sy n="33" d="100"/>
      </p:scale>
      <p:origin x="0" y="0"/>
    </p:cViewPr>
    <p:sldLst>
      <p:sld r:id="rId1" collapse="1"/>
      <p:sld r:id="rId2" collapse="1"/>
      <p:sld r:id="rId3" collapse="1"/>
    </p:sldLst>
  </p:outlineViewPr>
  <p:notesTextViewPr>
    <p:cViewPr>
      <p:scale>
        <a:sx n="100" d="100"/>
        <a:sy n="100" d="100"/>
      </p:scale>
      <p:origin x="0" y="0"/>
    </p:cViewPr>
  </p:notesTextViewPr>
  <p:sorterViewPr>
    <p:cViewPr>
      <p:scale>
        <a:sx n="100" d="100"/>
        <a:sy n="100" d="100"/>
      </p:scale>
      <p:origin x="0" y="0"/>
    </p:cViewPr>
  </p:sorterViewPr>
  <p:gridSpacing cx="76330" cy="7633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_rels/viewProps.xml.rels><?xml version="1.0" encoding="UTF-8" standalone="yes"?>
<Relationships xmlns="http://schemas.openxmlformats.org/package/2006/relationships"><Relationship Id="rId3" Type="http://schemas.openxmlformats.org/officeDocument/2006/relationships/slide" Target="slides/slide11.xml"/><Relationship Id="rId2" Type="http://schemas.openxmlformats.org/officeDocument/2006/relationships/slide" Target="slides/slide7.xml"/><Relationship Id="rId1"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890665" cy="49641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776866" y="1"/>
            <a:ext cx="2890665" cy="496412"/>
          </a:xfrm>
          <a:prstGeom prst="rect">
            <a:avLst/>
          </a:prstGeom>
        </p:spPr>
        <p:txBody>
          <a:bodyPr vert="horz" lIns="91440" tIns="45720" rIns="91440" bIns="45720" rtlCol="0"/>
          <a:lstStyle>
            <a:lvl1pPr algn="r">
              <a:defRPr sz="1200"/>
            </a:lvl1pPr>
          </a:lstStyle>
          <a:p>
            <a:fld id="{CE5028EE-931A-4DBC-A152-0D8FDC063A25}" type="datetimeFigureOut">
              <a:rPr lang="en-US" smtClean="0"/>
              <a:t>11-11-2016</a:t>
            </a:fld>
            <a:endParaRPr lang="en-US"/>
          </a:p>
        </p:txBody>
      </p:sp>
      <p:sp>
        <p:nvSpPr>
          <p:cNvPr id="4" name="Footer Placeholder 3"/>
          <p:cNvSpPr>
            <a:spLocks noGrp="1"/>
          </p:cNvSpPr>
          <p:nvPr>
            <p:ph type="ftr" sz="quarter" idx="2"/>
          </p:nvPr>
        </p:nvSpPr>
        <p:spPr>
          <a:xfrm>
            <a:off x="0" y="9428630"/>
            <a:ext cx="2890665" cy="496411"/>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776866" y="9428630"/>
            <a:ext cx="2890665" cy="496411"/>
          </a:xfrm>
          <a:prstGeom prst="rect">
            <a:avLst/>
          </a:prstGeom>
        </p:spPr>
        <p:txBody>
          <a:bodyPr vert="horz" lIns="91440" tIns="45720" rIns="91440" bIns="45720" rtlCol="0" anchor="b"/>
          <a:lstStyle>
            <a:lvl1pPr algn="r">
              <a:defRPr sz="1200"/>
            </a:lvl1pPr>
          </a:lstStyle>
          <a:p>
            <a:fld id="{1F1C0C7C-C63C-45C9-820A-3E1EE88E5C1F}" type="slidenum">
              <a:rPr lang="en-US" smtClean="0"/>
              <a:t>‹#›</a:t>
            </a:fld>
            <a:endParaRPr lang="en-US"/>
          </a:p>
        </p:txBody>
      </p:sp>
    </p:spTree>
    <p:extLst>
      <p:ext uri="{BB962C8B-B14F-4D97-AF65-F5344CB8AC3E}">
        <p14:creationId xmlns:p14="http://schemas.microsoft.com/office/powerpoint/2010/main" val="12713829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1" y="1"/>
            <a:ext cx="2890228" cy="49567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defTabSz="966788" eaLnBrk="1" hangingPunct="1">
              <a:defRPr sz="1300">
                <a:latin typeface="Arial" charset="0"/>
              </a:defRPr>
            </a:lvl1pPr>
          </a:lstStyle>
          <a:p>
            <a:pPr>
              <a:defRPr/>
            </a:pPr>
            <a:endParaRPr lang="en-US" dirty="0"/>
          </a:p>
        </p:txBody>
      </p:sp>
      <p:sp>
        <p:nvSpPr>
          <p:cNvPr id="27651" name="Rectangle 3"/>
          <p:cNvSpPr>
            <a:spLocks noGrp="1" noChangeArrowheads="1"/>
          </p:cNvSpPr>
          <p:nvPr>
            <p:ph type="dt" idx="1"/>
          </p:nvPr>
        </p:nvSpPr>
        <p:spPr bwMode="auto">
          <a:xfrm>
            <a:off x="3777413" y="1"/>
            <a:ext cx="2890228" cy="49567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algn="r" defTabSz="966788" eaLnBrk="1" hangingPunct="1">
              <a:defRPr sz="1300">
                <a:latin typeface="Arial" charset="0"/>
              </a:defRPr>
            </a:lvl1pPr>
          </a:lstStyle>
          <a:p>
            <a:pPr>
              <a:defRPr/>
            </a:pPr>
            <a:endParaRPr lang="en-US" dirty="0"/>
          </a:p>
        </p:txBody>
      </p:sp>
      <p:sp>
        <p:nvSpPr>
          <p:cNvPr id="4100" name="Rectangle 4"/>
          <p:cNvSpPr>
            <a:spLocks noGrp="1" noRot="1" noChangeAspect="1" noChangeArrowheads="1" noTextEdit="1"/>
          </p:cNvSpPr>
          <p:nvPr>
            <p:ph type="sldImg" idx="2"/>
          </p:nvPr>
        </p:nvSpPr>
        <p:spPr bwMode="auto">
          <a:xfrm>
            <a:off x="854075" y="746125"/>
            <a:ext cx="4960938" cy="37211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3" name="Rectangle 5"/>
          <p:cNvSpPr>
            <a:spLocks noGrp="1" noChangeArrowheads="1"/>
          </p:cNvSpPr>
          <p:nvPr>
            <p:ph type="body" sz="quarter" idx="3"/>
          </p:nvPr>
        </p:nvSpPr>
        <p:spPr bwMode="auto">
          <a:xfrm>
            <a:off x="665751" y="4715483"/>
            <a:ext cx="5337586" cy="4466001"/>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7654" name="Rectangle 6"/>
          <p:cNvSpPr>
            <a:spLocks noGrp="1" noChangeArrowheads="1"/>
          </p:cNvSpPr>
          <p:nvPr>
            <p:ph type="ftr" sz="quarter" idx="4"/>
          </p:nvPr>
        </p:nvSpPr>
        <p:spPr bwMode="auto">
          <a:xfrm>
            <a:off x="1" y="9429323"/>
            <a:ext cx="2890228" cy="49567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defTabSz="966788" eaLnBrk="1" hangingPunct="1">
              <a:defRPr sz="1300">
                <a:latin typeface="Arial" charset="0"/>
              </a:defRPr>
            </a:lvl1pPr>
          </a:lstStyle>
          <a:p>
            <a:pPr>
              <a:defRPr/>
            </a:pPr>
            <a:endParaRPr lang="en-US" dirty="0"/>
          </a:p>
        </p:txBody>
      </p:sp>
      <p:sp>
        <p:nvSpPr>
          <p:cNvPr id="27655" name="Rectangle 7"/>
          <p:cNvSpPr>
            <a:spLocks noGrp="1" noChangeArrowheads="1"/>
          </p:cNvSpPr>
          <p:nvPr>
            <p:ph type="sldNum" sz="quarter" idx="5"/>
          </p:nvPr>
        </p:nvSpPr>
        <p:spPr bwMode="auto">
          <a:xfrm>
            <a:off x="3777413" y="9429323"/>
            <a:ext cx="2890228" cy="49567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algn="r" defTabSz="966788" eaLnBrk="1" hangingPunct="1">
              <a:defRPr sz="1300" smtClean="0"/>
            </a:lvl1pPr>
          </a:lstStyle>
          <a:p>
            <a:pPr>
              <a:defRPr/>
            </a:pPr>
            <a:fld id="{6EFF5B73-6FFA-4271-B188-B5AFECF90E07}" type="slidenum">
              <a:rPr lang="en-US" altLang="en-US"/>
              <a:pPr>
                <a:defRPr/>
              </a:pPr>
              <a:t>‹#›</a:t>
            </a:fld>
            <a:endParaRPr lang="en-US" altLang="en-US" dirty="0"/>
          </a:p>
        </p:txBody>
      </p:sp>
    </p:spTree>
    <p:extLst>
      <p:ext uri="{BB962C8B-B14F-4D97-AF65-F5344CB8AC3E}">
        <p14:creationId xmlns:p14="http://schemas.microsoft.com/office/powerpoint/2010/main" val="406636890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5E1E36E-4553-483C-9E77-9E592882DB4E}" type="slidenum">
              <a:rPr lang="en-US" smtClean="0">
                <a:solidFill>
                  <a:prstClr val="black"/>
                </a:solidFill>
              </a:rPr>
              <a:pPr>
                <a:defRPr/>
              </a:pPr>
              <a:t>1</a:t>
            </a:fld>
            <a:endParaRPr lang="en-US" dirty="0">
              <a:solidFill>
                <a:prstClr val="black"/>
              </a:solidFill>
            </a:endParaRPr>
          </a:p>
        </p:txBody>
      </p:sp>
    </p:spTree>
    <p:extLst>
      <p:ext uri="{BB962C8B-B14F-4D97-AF65-F5344CB8AC3E}">
        <p14:creationId xmlns:p14="http://schemas.microsoft.com/office/powerpoint/2010/main" val="10396804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A central repository of information on transactions relating to change in vessel ownership, build, shipyard and price</a:t>
            </a:r>
            <a:r>
              <a:rPr lang="en-US" baseline="0" dirty="0" smtClean="0"/>
              <a:t> and ownership could go a long way in building a market for such vessel and allowing Leasing companies to accurately price such assets. Data could be captured at </a:t>
            </a:r>
            <a:r>
              <a:rPr lang="en-US" baseline="0" dirty="0" err="1" smtClean="0"/>
              <a:t>govt</a:t>
            </a:r>
            <a:r>
              <a:rPr lang="en-US" baseline="0" dirty="0" smtClean="0"/>
              <a:t>/ industry level</a:t>
            </a:r>
          </a:p>
          <a:p>
            <a:pPr marL="228600" indent="-228600">
              <a:buAutoNum type="arabicPeriod"/>
            </a:pPr>
            <a:endParaRPr lang="en-US" baseline="0" dirty="0" smtClean="0"/>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pPr>
              <a:defRPr/>
            </a:pPr>
            <a:fld id="{6EFF5B73-6FFA-4271-B188-B5AFECF90E07}" type="slidenum">
              <a:rPr lang="en-US" altLang="en-US" smtClean="0"/>
              <a:pPr>
                <a:defRPr/>
              </a:pPr>
              <a:t>10</a:t>
            </a:fld>
            <a:endParaRPr lang="en-US" altLang="en-US" dirty="0"/>
          </a:p>
        </p:txBody>
      </p:sp>
    </p:spTree>
    <p:extLst>
      <p:ext uri="{BB962C8B-B14F-4D97-AF65-F5344CB8AC3E}">
        <p14:creationId xmlns:p14="http://schemas.microsoft.com/office/powerpoint/2010/main" val="12821676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spect="1" noChangeArrowheads="1" noTextEdit="1"/>
          </p:cNvSpPr>
          <p:nvPr>
            <p:ph type="sldImg"/>
          </p:nvPr>
        </p:nvSpPr>
        <p:spPr>
          <a:xfrm>
            <a:off x="854075" y="744538"/>
            <a:ext cx="4960938" cy="3722687"/>
          </a:xfrm>
          <a:ln/>
        </p:spPr>
      </p:sp>
      <p:sp>
        <p:nvSpPr>
          <p:cNvPr id="9219" name="Rectangle 3"/>
          <p:cNvSpPr>
            <a:spLocks noGrp="1" noChangeArrowheads="1"/>
          </p:cNvSpPr>
          <p:nvPr>
            <p:ph type="body" idx="1"/>
          </p:nvPr>
        </p:nvSpPr>
        <p:spPr>
          <a:xfrm>
            <a:off x="890082" y="4715484"/>
            <a:ext cx="4888927" cy="446764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IN" altLang="en-US" dirty="0" smtClean="0">
              <a:latin typeface="Arial" panose="020B0604020202020204" pitchFamily="34" charset="0"/>
            </a:endParaRPr>
          </a:p>
        </p:txBody>
      </p:sp>
    </p:spTree>
    <p:extLst>
      <p:ext uri="{BB962C8B-B14F-4D97-AF65-F5344CB8AC3E}">
        <p14:creationId xmlns:p14="http://schemas.microsoft.com/office/powerpoint/2010/main" val="13037185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EFF5B73-6FFA-4271-B188-B5AFECF90E07}" type="slidenum">
              <a:rPr lang="en-US" altLang="en-US" smtClean="0"/>
              <a:pPr>
                <a:defRPr/>
              </a:pPr>
              <a:t>12</a:t>
            </a:fld>
            <a:endParaRPr lang="en-US" altLang="en-US" dirty="0"/>
          </a:p>
        </p:txBody>
      </p:sp>
    </p:spTree>
    <p:extLst>
      <p:ext uri="{BB962C8B-B14F-4D97-AF65-F5344CB8AC3E}">
        <p14:creationId xmlns:p14="http://schemas.microsoft.com/office/powerpoint/2010/main" val="39064693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Successful port companies include the likes of </a:t>
            </a:r>
            <a:r>
              <a:rPr lang="en-US" dirty="0" err="1" smtClean="0"/>
              <a:t>Adani</a:t>
            </a:r>
            <a:r>
              <a:rPr lang="en-US" dirty="0" smtClean="0"/>
              <a:t> (</a:t>
            </a:r>
            <a:r>
              <a:rPr lang="en-US" dirty="0" err="1" smtClean="0"/>
              <a:t>Mundhra</a:t>
            </a:r>
            <a:r>
              <a:rPr lang="en-US" dirty="0" smtClean="0"/>
              <a:t>, </a:t>
            </a:r>
            <a:r>
              <a:rPr lang="en-US" dirty="0" err="1" smtClean="0"/>
              <a:t>Dahej</a:t>
            </a:r>
            <a:r>
              <a:rPr lang="en-US" dirty="0" smtClean="0"/>
              <a:t> Coal terminal),</a:t>
            </a:r>
            <a:r>
              <a:rPr lang="en-US" baseline="0" dirty="0" smtClean="0"/>
              <a:t> </a:t>
            </a:r>
            <a:r>
              <a:rPr lang="en-US" baseline="0" dirty="0" err="1" smtClean="0"/>
              <a:t>Gangavaram</a:t>
            </a:r>
            <a:r>
              <a:rPr lang="en-US" baseline="0" dirty="0" smtClean="0"/>
              <a:t>, Gujarat </a:t>
            </a:r>
            <a:r>
              <a:rPr lang="en-US" baseline="0" dirty="0" err="1" smtClean="0"/>
              <a:t>Pipavav</a:t>
            </a:r>
            <a:r>
              <a:rPr lang="en-US" baseline="0" dirty="0" smtClean="0"/>
              <a:t> (owned by APM),  </a:t>
            </a:r>
            <a:r>
              <a:rPr lang="en-US" baseline="0" dirty="0" err="1" smtClean="0"/>
              <a:t>Petronet</a:t>
            </a:r>
            <a:r>
              <a:rPr lang="en-US" baseline="0" dirty="0" smtClean="0"/>
              <a:t> </a:t>
            </a:r>
            <a:r>
              <a:rPr lang="en-US" baseline="0" dirty="0" err="1" smtClean="0"/>
              <a:t>Dahej</a:t>
            </a:r>
            <a:r>
              <a:rPr lang="en-US" baseline="0" dirty="0" smtClean="0"/>
              <a:t> LNG Terminal, </a:t>
            </a:r>
            <a:r>
              <a:rPr lang="en-US" baseline="0" dirty="0" err="1" smtClean="0"/>
              <a:t>Hazira</a:t>
            </a:r>
            <a:r>
              <a:rPr lang="en-US" baseline="0" dirty="0" smtClean="0"/>
              <a:t>, etc.</a:t>
            </a:r>
          </a:p>
          <a:p>
            <a:r>
              <a:rPr lang="en-US" baseline="0" dirty="0" smtClean="0"/>
              <a:t>Several companies such as </a:t>
            </a:r>
            <a:r>
              <a:rPr lang="en-US" baseline="0" dirty="0" err="1" smtClean="0"/>
              <a:t>Boxtrans</a:t>
            </a:r>
            <a:r>
              <a:rPr lang="en-US" baseline="0" dirty="0" smtClean="0"/>
              <a:t>, DP World, </a:t>
            </a:r>
            <a:r>
              <a:rPr lang="en-US" baseline="0" dirty="0" err="1" smtClean="0"/>
              <a:t>etc</a:t>
            </a:r>
            <a:r>
              <a:rPr lang="en-US" baseline="0" dirty="0" smtClean="0"/>
              <a:t> operate terminals in Major &amp; Minor Ports</a:t>
            </a:r>
          </a:p>
          <a:p>
            <a:r>
              <a:rPr lang="en-US" baseline="0" dirty="0" smtClean="0"/>
              <a:t>A number of user industries in the cement, oil &amp; gas, steel &amp; coal space operate jetties for their captive cargo</a:t>
            </a:r>
          </a:p>
          <a:p>
            <a:r>
              <a:rPr lang="en-US" baseline="0" dirty="0" smtClean="0"/>
              <a:t>A number of port projects are stuck for  various reasons such as a viable business model, quality and capability of sponsors, competition in catchment area, industrial downturn, etc. and several operational ports are in severe stress (e.g. </a:t>
            </a:r>
            <a:r>
              <a:rPr lang="en-US" baseline="0" dirty="0" err="1" smtClean="0"/>
              <a:t>Karaikal</a:t>
            </a:r>
            <a:r>
              <a:rPr lang="en-US" baseline="0" dirty="0" smtClean="0"/>
              <a:t> (</a:t>
            </a:r>
            <a:r>
              <a:rPr lang="en-US" baseline="0" dirty="0" err="1" smtClean="0"/>
              <a:t>marg</a:t>
            </a:r>
            <a:r>
              <a:rPr lang="en-US" baseline="0" dirty="0" smtClean="0"/>
              <a:t>), </a:t>
            </a:r>
            <a:r>
              <a:rPr lang="en-US" baseline="0" dirty="0" err="1" smtClean="0"/>
              <a:t>Dighi</a:t>
            </a:r>
            <a:r>
              <a:rPr lang="en-US" baseline="0" dirty="0" smtClean="0"/>
              <a:t>, etc.) or mild stress (</a:t>
            </a:r>
            <a:r>
              <a:rPr lang="en-US" baseline="0" dirty="0" err="1" smtClean="0"/>
              <a:t>Kirshnapattinam</a:t>
            </a:r>
            <a:r>
              <a:rPr lang="en-US" baseline="0" dirty="0" smtClean="0"/>
              <a:t>)</a:t>
            </a:r>
          </a:p>
        </p:txBody>
      </p:sp>
      <p:sp>
        <p:nvSpPr>
          <p:cNvPr id="4" name="Slide Number Placeholder 3"/>
          <p:cNvSpPr>
            <a:spLocks noGrp="1"/>
          </p:cNvSpPr>
          <p:nvPr>
            <p:ph type="sldNum" sz="quarter" idx="10"/>
          </p:nvPr>
        </p:nvSpPr>
        <p:spPr/>
        <p:txBody>
          <a:bodyPr/>
          <a:lstStyle/>
          <a:p>
            <a:pPr>
              <a:defRPr/>
            </a:pPr>
            <a:fld id="{6EFF5B73-6FFA-4271-B188-B5AFECF90E07}" type="slidenum">
              <a:rPr lang="en-US" altLang="en-US" smtClean="0"/>
              <a:pPr>
                <a:defRPr/>
              </a:pPr>
              <a:t>13</a:t>
            </a:fld>
            <a:endParaRPr lang="en-US" altLang="en-US" dirty="0"/>
          </a:p>
        </p:txBody>
      </p:sp>
    </p:spTree>
    <p:extLst>
      <p:ext uri="{BB962C8B-B14F-4D97-AF65-F5344CB8AC3E}">
        <p14:creationId xmlns:p14="http://schemas.microsoft.com/office/powerpoint/2010/main" val="9320924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EFF5B73-6FFA-4271-B188-B5AFECF90E07}" type="slidenum">
              <a:rPr lang="en-US" altLang="en-US" smtClean="0"/>
              <a:pPr>
                <a:defRPr/>
              </a:pPr>
              <a:t>14</a:t>
            </a:fld>
            <a:endParaRPr lang="en-US" altLang="en-US" dirty="0"/>
          </a:p>
        </p:txBody>
      </p:sp>
    </p:spTree>
    <p:extLst>
      <p:ext uri="{BB962C8B-B14F-4D97-AF65-F5344CB8AC3E}">
        <p14:creationId xmlns:p14="http://schemas.microsoft.com/office/powerpoint/2010/main" val="2748526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Nate </a:t>
            </a:r>
            <a:r>
              <a:rPr lang="en-US" dirty="0" err="1" smtClean="0"/>
              <a:t>Srei</a:t>
            </a:r>
            <a:r>
              <a:rPr lang="en-US" dirty="0" smtClean="0"/>
              <a:t> is building a jetty equivalent to 5 MTPA to</a:t>
            </a:r>
            <a:r>
              <a:rPr lang="en-US" baseline="0" dirty="0" smtClean="0"/>
              <a:t> support a 405 MW sea water cooled thermal power plant. Land of 1050 acres available for further development . Environmental approvals in place. Captive ports in Maharashtra can secure permission to handle 3</a:t>
            </a:r>
            <a:r>
              <a:rPr lang="en-US" baseline="30000" dirty="0" smtClean="0"/>
              <a:t>rd</a:t>
            </a:r>
            <a:r>
              <a:rPr lang="en-US" baseline="0" dirty="0" smtClean="0"/>
              <a:t> party cargo. Port can be </a:t>
            </a:r>
            <a:r>
              <a:rPr lang="en-US" baseline="0" dirty="0" err="1" smtClean="0"/>
              <a:t>explanded</a:t>
            </a:r>
            <a:r>
              <a:rPr lang="en-US" baseline="0" dirty="0" smtClean="0"/>
              <a:t> to 15 -20 MTPA in subsequent phases</a:t>
            </a:r>
            <a:endParaRPr lang="en-US" dirty="0"/>
          </a:p>
        </p:txBody>
      </p:sp>
      <p:sp>
        <p:nvSpPr>
          <p:cNvPr id="4" name="Slide Number Placeholder 3"/>
          <p:cNvSpPr>
            <a:spLocks noGrp="1"/>
          </p:cNvSpPr>
          <p:nvPr>
            <p:ph type="sldNum" sz="quarter" idx="10"/>
          </p:nvPr>
        </p:nvSpPr>
        <p:spPr/>
        <p:txBody>
          <a:bodyPr/>
          <a:lstStyle/>
          <a:p>
            <a:pPr>
              <a:defRPr/>
            </a:pPr>
            <a:fld id="{6EFF5B73-6FFA-4271-B188-B5AFECF90E07}" type="slidenum">
              <a:rPr lang="en-US" altLang="en-US" smtClean="0"/>
              <a:pPr>
                <a:defRPr/>
              </a:pPr>
              <a:t>15</a:t>
            </a:fld>
            <a:endParaRPr lang="en-US" altLang="en-US" dirty="0"/>
          </a:p>
        </p:txBody>
      </p:sp>
    </p:spTree>
    <p:extLst>
      <p:ext uri="{BB962C8B-B14F-4D97-AF65-F5344CB8AC3E}">
        <p14:creationId xmlns:p14="http://schemas.microsoft.com/office/powerpoint/2010/main" val="13692845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EFF5B73-6FFA-4271-B188-B5AFECF90E07}" type="slidenum">
              <a:rPr lang="en-US" altLang="en-US" smtClean="0"/>
              <a:pPr>
                <a:defRPr/>
              </a:pPr>
              <a:t>16</a:t>
            </a:fld>
            <a:endParaRPr lang="en-US" altLang="en-US" dirty="0"/>
          </a:p>
        </p:txBody>
      </p:sp>
    </p:spTree>
    <p:extLst>
      <p:ext uri="{BB962C8B-B14F-4D97-AF65-F5344CB8AC3E}">
        <p14:creationId xmlns:p14="http://schemas.microsoft.com/office/powerpoint/2010/main" val="11078702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spect="1" noChangeArrowheads="1" noTextEdit="1"/>
          </p:cNvSpPr>
          <p:nvPr>
            <p:ph type="sldImg"/>
          </p:nvPr>
        </p:nvSpPr>
        <p:spPr>
          <a:xfrm>
            <a:off x="854075" y="744538"/>
            <a:ext cx="4960938" cy="3722687"/>
          </a:xfrm>
          <a:ln/>
        </p:spPr>
      </p:sp>
      <p:sp>
        <p:nvSpPr>
          <p:cNvPr id="9219" name="Rectangle 3"/>
          <p:cNvSpPr>
            <a:spLocks noGrp="1" noChangeArrowheads="1"/>
          </p:cNvSpPr>
          <p:nvPr>
            <p:ph type="body" idx="1"/>
          </p:nvPr>
        </p:nvSpPr>
        <p:spPr>
          <a:xfrm>
            <a:off x="890082" y="4715484"/>
            <a:ext cx="4888927" cy="446764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IN" altLang="en-US" dirty="0" smtClean="0">
              <a:latin typeface="Arial" panose="020B0604020202020204" pitchFamily="34" charset="0"/>
            </a:endParaRPr>
          </a:p>
        </p:txBody>
      </p:sp>
    </p:spTree>
    <p:extLst>
      <p:ext uri="{BB962C8B-B14F-4D97-AF65-F5344CB8AC3E}">
        <p14:creationId xmlns:p14="http://schemas.microsoft.com/office/powerpoint/2010/main" val="13037185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EFF5B73-6FFA-4271-B188-B5AFECF90E07}" type="slidenum">
              <a:rPr lang="en-US" altLang="en-US" smtClean="0"/>
              <a:pPr>
                <a:defRPr/>
              </a:pPr>
              <a:t>3</a:t>
            </a:fld>
            <a:endParaRPr lang="en-US" altLang="en-US" dirty="0"/>
          </a:p>
        </p:txBody>
      </p:sp>
    </p:spTree>
    <p:extLst>
      <p:ext uri="{BB962C8B-B14F-4D97-AF65-F5344CB8AC3E}">
        <p14:creationId xmlns:p14="http://schemas.microsoft.com/office/powerpoint/2010/main" val="1649964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xfrm>
            <a:off x="854075" y="744538"/>
            <a:ext cx="4960938" cy="3722687"/>
          </a:xfrm>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IN" dirty="0" smtClean="0"/>
          </a:p>
        </p:txBody>
      </p:sp>
      <p:sp>
        <p:nvSpPr>
          <p:cNvPr id="4" name="Slide Number Placeholder 3"/>
          <p:cNvSpPr>
            <a:spLocks noGrp="1"/>
          </p:cNvSpPr>
          <p:nvPr>
            <p:ph type="sldNum" sz="quarter" idx="5"/>
          </p:nvPr>
        </p:nvSpPr>
        <p:spPr/>
        <p:txBody>
          <a:bodyPr/>
          <a:lstStyle/>
          <a:p>
            <a:pPr>
              <a:defRPr/>
            </a:pPr>
            <a:fld id="{03FA9DB0-4A48-4214-BD8D-F64B7E37488B}" type="slidenum">
              <a:rPr lang="en-US" smtClean="0">
                <a:solidFill>
                  <a:prstClr val="black"/>
                </a:solidFill>
              </a:rPr>
              <a:pPr>
                <a:defRPr/>
              </a:pPr>
              <a:t>4</a:t>
            </a:fld>
            <a:endParaRPr lang="en-US">
              <a:solidFill>
                <a:prstClr val="black"/>
              </a:solidFill>
            </a:endParaRPr>
          </a:p>
        </p:txBody>
      </p:sp>
    </p:spTree>
    <p:extLst>
      <p:ext uri="{BB962C8B-B14F-4D97-AF65-F5344CB8AC3E}">
        <p14:creationId xmlns:p14="http://schemas.microsoft.com/office/powerpoint/2010/main" val="17825245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pPr>
              <a:defRPr/>
            </a:pPr>
            <a:fld id="{6EFF5B73-6FFA-4271-B188-B5AFECF90E07}" type="slidenum">
              <a:rPr lang="en-US" altLang="en-US" smtClean="0"/>
              <a:pPr>
                <a:defRPr/>
              </a:pPr>
              <a:t>5</a:t>
            </a:fld>
            <a:endParaRPr lang="en-US" altLang="en-US" dirty="0"/>
          </a:p>
        </p:txBody>
      </p:sp>
    </p:spTree>
    <p:extLst>
      <p:ext uri="{BB962C8B-B14F-4D97-AF65-F5344CB8AC3E}">
        <p14:creationId xmlns:p14="http://schemas.microsoft.com/office/powerpoint/2010/main" val="11290489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EFF5B73-6FFA-4271-B188-B5AFECF90E07}" type="slidenum">
              <a:rPr lang="en-US" altLang="en-US" smtClean="0"/>
              <a:pPr>
                <a:defRPr/>
              </a:pPr>
              <a:t>6</a:t>
            </a:fld>
            <a:endParaRPr lang="en-US" altLang="en-US" dirty="0"/>
          </a:p>
        </p:txBody>
      </p:sp>
    </p:spTree>
    <p:extLst>
      <p:ext uri="{BB962C8B-B14F-4D97-AF65-F5344CB8AC3E}">
        <p14:creationId xmlns:p14="http://schemas.microsoft.com/office/powerpoint/2010/main" val="36095858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spect="1" noChangeArrowheads="1" noTextEdit="1"/>
          </p:cNvSpPr>
          <p:nvPr>
            <p:ph type="sldImg"/>
          </p:nvPr>
        </p:nvSpPr>
        <p:spPr>
          <a:xfrm>
            <a:off x="854075" y="744538"/>
            <a:ext cx="4960938" cy="3722687"/>
          </a:xfrm>
          <a:ln/>
        </p:spPr>
      </p:sp>
      <p:sp>
        <p:nvSpPr>
          <p:cNvPr id="9219" name="Rectangle 3"/>
          <p:cNvSpPr>
            <a:spLocks noGrp="1" noChangeArrowheads="1"/>
          </p:cNvSpPr>
          <p:nvPr>
            <p:ph type="body" idx="1"/>
          </p:nvPr>
        </p:nvSpPr>
        <p:spPr>
          <a:xfrm>
            <a:off x="890082" y="4715484"/>
            <a:ext cx="4888927" cy="446764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IN" altLang="en-US" dirty="0" smtClean="0">
              <a:latin typeface="Arial" panose="020B0604020202020204" pitchFamily="34" charset="0"/>
            </a:endParaRPr>
          </a:p>
        </p:txBody>
      </p:sp>
    </p:spTree>
    <p:extLst>
      <p:ext uri="{BB962C8B-B14F-4D97-AF65-F5344CB8AC3E}">
        <p14:creationId xmlns:p14="http://schemas.microsoft.com/office/powerpoint/2010/main" val="13037185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equipment segment </a:t>
            </a:r>
            <a:r>
              <a:rPr lang="en-US" dirty="0" err="1" smtClean="0"/>
              <a:t>focussed</a:t>
            </a:r>
            <a:r>
              <a:rPr lang="en-US" dirty="0" smtClean="0"/>
              <a:t> on the Oil &amp; gas</a:t>
            </a:r>
            <a:r>
              <a:rPr lang="en-US" baseline="0" dirty="0" smtClean="0"/>
              <a:t> industry has not done well e.g.  Companies like Shiv Vani Oil &amp; Gas. On the shipping side there are case of companies like Varun Shipping that have failed and companies such as GE Shipping and global offshore which are nor performing well.  However  companies such as Great Eastern Shipping,   Ocean Sparkle which are doing well.</a:t>
            </a:r>
            <a:endParaRPr lang="en-US" dirty="0"/>
          </a:p>
        </p:txBody>
      </p:sp>
      <p:sp>
        <p:nvSpPr>
          <p:cNvPr id="4" name="Slide Number Placeholder 3"/>
          <p:cNvSpPr>
            <a:spLocks noGrp="1"/>
          </p:cNvSpPr>
          <p:nvPr>
            <p:ph type="sldNum" sz="quarter" idx="10"/>
          </p:nvPr>
        </p:nvSpPr>
        <p:spPr/>
        <p:txBody>
          <a:bodyPr/>
          <a:lstStyle/>
          <a:p>
            <a:pPr>
              <a:defRPr/>
            </a:pPr>
            <a:fld id="{6EFF5B73-6FFA-4271-B188-B5AFECF90E07}" type="slidenum">
              <a:rPr lang="en-US" altLang="en-US" smtClean="0"/>
              <a:pPr>
                <a:defRPr/>
              </a:pPr>
              <a:t>8</a:t>
            </a:fld>
            <a:endParaRPr lang="en-US" altLang="en-US" dirty="0"/>
          </a:p>
        </p:txBody>
      </p:sp>
    </p:spTree>
    <p:extLst>
      <p:ext uri="{BB962C8B-B14F-4D97-AF65-F5344CB8AC3E}">
        <p14:creationId xmlns:p14="http://schemas.microsoft.com/office/powerpoint/2010/main" val="30299246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Full forms: Indian Register for Shipping (IRS), State Maritime</a:t>
            </a:r>
            <a:r>
              <a:rPr lang="en-US" baseline="0" dirty="0" smtClean="0"/>
              <a:t> Board (SMB)</a:t>
            </a:r>
            <a:r>
              <a:rPr lang="en-US" dirty="0" smtClean="0"/>
              <a:t> Merchant Marine Department (MMD)</a:t>
            </a:r>
          </a:p>
          <a:p>
            <a:endParaRPr lang="en-US"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en-US" b="1" dirty="0" smtClean="0"/>
              <a:t>Certificate of Registration of Barge</a:t>
            </a:r>
          </a:p>
          <a:p>
            <a:pPr lvl="0" algn="just" rtl="0"/>
            <a:r>
              <a:rPr lang="en-US" sz="1200" b="1" dirty="0" smtClean="0"/>
              <a:t>Registration with MMD:</a:t>
            </a:r>
            <a:r>
              <a:rPr lang="en-US" sz="1200" dirty="0" smtClean="0"/>
              <a:t> Registration of Ship&amp; MBC, is required from MMD. </a:t>
            </a:r>
          </a:p>
          <a:p>
            <a:pPr lvl="0" algn="just" rtl="0"/>
            <a:r>
              <a:rPr lang="en-US" sz="1200" b="1" dirty="0" smtClean="0"/>
              <a:t>Criteria </a:t>
            </a:r>
            <a:r>
              <a:rPr lang="en-US" sz="1200" dirty="0" smtClean="0"/>
              <a:t>:The  vehicle is a sea going  and intended to operate frequently between different  country or within the Country. </a:t>
            </a:r>
          </a:p>
          <a:p>
            <a:pPr lvl="0" algn="just" rtl="0"/>
            <a:r>
              <a:rPr lang="en-US" sz="1200" b="1" dirty="0" smtClean="0"/>
              <a:t>Hypothecation </a:t>
            </a:r>
            <a:r>
              <a:rPr lang="en-US" sz="1200" dirty="0" smtClean="0"/>
              <a:t>:If the barges are mortgaged with banks or financial institution, the Hypothecation clause for the same  needs to be endorsed in the Registration Certificate of Barge.</a:t>
            </a:r>
          </a:p>
          <a:p>
            <a:endParaRPr lang="en-US" dirty="0" smtClean="0"/>
          </a:p>
          <a:p>
            <a:pPr lvl="0" algn="just" rtl="0"/>
            <a:r>
              <a:rPr lang="en-US" sz="1200" b="1" dirty="0" smtClean="0"/>
              <a:t>Registration with state Maritime Board :</a:t>
            </a:r>
            <a:r>
              <a:rPr lang="en-US" sz="1200" dirty="0" smtClean="0"/>
              <a:t>Registration of Barge, Dredger &amp; Tugs is required from respective State Maritime Board.</a:t>
            </a:r>
          </a:p>
          <a:p>
            <a:pPr lvl="0" algn="just" rtl="0"/>
            <a:r>
              <a:rPr lang="en-US" sz="1200" b="1" dirty="0" smtClean="0"/>
              <a:t>Criteria :</a:t>
            </a:r>
            <a:r>
              <a:rPr lang="en-US" sz="1200" dirty="0" smtClean="0"/>
              <a:t>The vehicle are intended to use within the state,</a:t>
            </a:r>
          </a:p>
          <a:p>
            <a:pPr lvl="0" algn="just" rtl="0"/>
            <a:r>
              <a:rPr lang="en-US" sz="1200" b="1" dirty="0" smtClean="0"/>
              <a:t>Provisional Certificate:</a:t>
            </a:r>
            <a:r>
              <a:rPr lang="en-US" sz="1200" dirty="0" smtClean="0"/>
              <a:t> At  First Provisional Registration Certificate is obtained and thereafter the same needs to be converted after 4-5 month for Final Registration Certificate.</a:t>
            </a:r>
          </a:p>
          <a:p>
            <a:pPr lvl="0" algn="just" rtl="0"/>
            <a:r>
              <a:rPr lang="en-US" sz="1200" b="1" dirty="0" smtClean="0"/>
              <a:t>Hypothecation:</a:t>
            </a:r>
            <a:r>
              <a:rPr lang="en-US" sz="1200" dirty="0" smtClean="0"/>
              <a:t> If the barges are mortgaged with banks or financial institution, the Hypothecation clause for the same  needs to be endorsed in the Registration Certificate of Barge</a:t>
            </a:r>
          </a:p>
          <a:p>
            <a:endParaRPr lang="en-US"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smtClean="0"/>
              <a:t>If the Barges ,ship or vessel has </a:t>
            </a:r>
            <a:r>
              <a:rPr lang="en-US" sz="1200" b="1" dirty="0" smtClean="0"/>
              <a:t>foreign Registration</a:t>
            </a:r>
            <a:r>
              <a:rPr lang="en-US" sz="1200" dirty="0" smtClean="0"/>
              <a:t>, they can be  also registered in any Indian Ports and with any Indian state maritime Board or with MMD after obtaining  Certificate of Survey from the respective State maritime Board, MMD. (if it is a sea going vessel, internationally accepted  class certificated must be available.)</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smtClean="0"/>
              <a:t>Certificate of Survey</a:t>
            </a:r>
          </a:p>
          <a:p>
            <a:pPr lvl="0" algn="just" rtl="0"/>
            <a:r>
              <a:rPr lang="en-US" sz="1200" dirty="0" smtClean="0"/>
              <a:t>Certificate of Survey is also known as fitness certificate.</a:t>
            </a:r>
          </a:p>
          <a:p>
            <a:pPr lvl="0" algn="just" rtl="0"/>
            <a:r>
              <a:rPr lang="en-US" sz="1200" b="1" dirty="0" smtClean="0"/>
              <a:t>Non IRS Class + Registered with SMB:</a:t>
            </a:r>
            <a:r>
              <a:rPr lang="en-US" sz="1200" dirty="0" smtClean="0"/>
              <a:t> Survey   From Respective  SMB  where it is operated </a:t>
            </a:r>
          </a:p>
          <a:p>
            <a:pPr lvl="0" algn="just" rtl="0"/>
            <a:r>
              <a:rPr lang="en-US" sz="1200" b="1" dirty="0" smtClean="0"/>
              <a:t>IRS Class + Registered with SMB:</a:t>
            </a:r>
            <a:r>
              <a:rPr lang="en-US" sz="1200" dirty="0" smtClean="0"/>
              <a:t> Survey From Respective SMB where it is </a:t>
            </a:r>
            <a:r>
              <a:rPr lang="en-US" sz="1200" dirty="0" err="1" smtClean="0"/>
              <a:t>operated+IRS</a:t>
            </a:r>
            <a:r>
              <a:rPr lang="en-US" sz="1200" dirty="0" smtClean="0"/>
              <a:t>   </a:t>
            </a:r>
          </a:p>
          <a:p>
            <a:pPr lvl="0" algn="just" rtl="0"/>
            <a:r>
              <a:rPr lang="en-US" sz="1200" b="1" dirty="0" smtClean="0"/>
              <a:t>Registered with MMD:</a:t>
            </a:r>
            <a:r>
              <a:rPr lang="en-US" sz="1200" dirty="0" smtClean="0"/>
              <a:t> Survey  From MMD+IRS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smtClean="0"/>
              <a:t>Certificate of survey is issued after proper technical inspection of the barge by the officer of state Maritime Board /MMD/IRS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smtClean="0"/>
              <a:t>Certificate of Survey is Valid for 5 month to 1 year depending upon the condition of Barge/Ship. Therefore the same needs to be renewed by conducting Survey by the state maritime Board/MMD /IRS</a:t>
            </a:r>
            <a:r>
              <a:rPr lang="en-US" sz="1400" dirty="0" smtClean="0"/>
              <a:t>.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dirty="0" smtClean="0"/>
          </a:p>
          <a:p>
            <a:pPr marR="0" algn="l" eaLnBrk="1" hangingPunct="1">
              <a:lnSpc>
                <a:spcPct val="90000"/>
              </a:lnSpc>
            </a:pPr>
            <a:r>
              <a:rPr lang="en-US" altLang="en-US" sz="1200" b="1" dirty="0" smtClean="0"/>
              <a:t>Other Internationally accepted ship Classification Society :</a:t>
            </a:r>
          </a:p>
          <a:p>
            <a:pPr marR="0" algn="l" eaLnBrk="1" hangingPunct="1">
              <a:lnSpc>
                <a:spcPct val="90000"/>
              </a:lnSpc>
            </a:pPr>
            <a:r>
              <a:rPr lang="en-US" altLang="en-US" sz="1200" dirty="0" smtClean="0"/>
              <a:t>a)Bureau </a:t>
            </a:r>
            <a:r>
              <a:rPr lang="en-US" altLang="en-US" sz="1200" dirty="0" err="1" smtClean="0"/>
              <a:t>Veritas</a:t>
            </a:r>
            <a:r>
              <a:rPr lang="en-US" altLang="en-US" sz="1200" dirty="0" smtClean="0"/>
              <a:t> b) German </a:t>
            </a:r>
            <a:r>
              <a:rPr lang="en-US" altLang="en-US" sz="1200" dirty="0" err="1" smtClean="0"/>
              <a:t>Llyod</a:t>
            </a:r>
            <a:r>
              <a:rPr lang="en-US" altLang="en-US" sz="1200" dirty="0" smtClean="0"/>
              <a:t>, c) Lloyd’s </a:t>
            </a:r>
            <a:r>
              <a:rPr lang="en-US" altLang="en-US" sz="1200" dirty="0" err="1" smtClean="0"/>
              <a:t>Register,d</a:t>
            </a:r>
            <a:r>
              <a:rPr lang="en-US" altLang="en-US" sz="1200" dirty="0" smtClean="0"/>
              <a:t>)</a:t>
            </a:r>
            <a:r>
              <a:rPr lang="en-US" altLang="en-US" sz="1200" dirty="0" err="1" smtClean="0"/>
              <a:t>Registro</a:t>
            </a:r>
            <a:r>
              <a:rPr lang="en-US" altLang="en-US" sz="1200" dirty="0" smtClean="0"/>
              <a:t> </a:t>
            </a:r>
            <a:r>
              <a:rPr lang="en-US" altLang="en-US" sz="1200" dirty="0" err="1" smtClean="0"/>
              <a:t>Italiano</a:t>
            </a:r>
            <a:r>
              <a:rPr lang="en-US" altLang="en-US" sz="1200" dirty="0" smtClean="0"/>
              <a:t> </a:t>
            </a:r>
            <a:r>
              <a:rPr lang="en-US" altLang="en-US" sz="1200" dirty="0" err="1" smtClean="0"/>
              <a:t>Navale,e</a:t>
            </a:r>
            <a:r>
              <a:rPr lang="en-US" altLang="en-US" sz="1200" dirty="0" smtClean="0"/>
              <a:t>)American </a:t>
            </a:r>
            <a:r>
              <a:rPr lang="en-US" altLang="en-US" sz="1200" dirty="0" err="1" smtClean="0"/>
              <a:t>Bureao</a:t>
            </a:r>
            <a:r>
              <a:rPr lang="en-US" altLang="en-US" sz="1200" dirty="0" smtClean="0"/>
              <a:t> of Shipping, f)</a:t>
            </a:r>
            <a:r>
              <a:rPr lang="en-US" altLang="en-US" sz="1200" dirty="0" err="1" smtClean="0"/>
              <a:t>Det</a:t>
            </a:r>
            <a:r>
              <a:rPr lang="en-US" altLang="en-US" sz="1200" dirty="0" smtClean="0"/>
              <a:t> Norske </a:t>
            </a:r>
            <a:r>
              <a:rPr lang="en-US" altLang="en-US" sz="1200" dirty="0" err="1" smtClean="0"/>
              <a:t>Veritas</a:t>
            </a:r>
            <a:r>
              <a:rPr lang="en-US" altLang="en-US" sz="1200" dirty="0" smtClean="0"/>
              <a:t> ,g) Korean Register of Shipping h) Nippon </a:t>
            </a:r>
            <a:r>
              <a:rPr lang="en-US" altLang="en-US" sz="1200" dirty="0" err="1" smtClean="0"/>
              <a:t>kaiji</a:t>
            </a:r>
            <a:r>
              <a:rPr lang="en-US" altLang="en-US" sz="1200" dirty="0" smtClean="0"/>
              <a:t> </a:t>
            </a:r>
            <a:r>
              <a:rPr lang="en-US" altLang="en-US" sz="1200" dirty="0" err="1" smtClean="0"/>
              <a:t>kyokai</a:t>
            </a:r>
            <a:endParaRPr lang="en-US" altLang="en-US" sz="1200" dirty="0" smtClean="0"/>
          </a:p>
          <a:p>
            <a:pPr marR="0" algn="l" eaLnBrk="1" hangingPunct="1">
              <a:lnSpc>
                <a:spcPct val="90000"/>
              </a:lnSpc>
            </a:pPr>
            <a:r>
              <a:rPr lang="en-US" altLang="en-US" sz="1200" b="1" dirty="0" smtClean="0"/>
              <a:t>Vessels which want to operate  beyond  the limit of country must have to  be registered with Indian Register of Shipping (IRS) </a:t>
            </a:r>
          </a:p>
          <a:p>
            <a:pPr marR="0" algn="l" eaLnBrk="1" hangingPunct="1">
              <a:lnSpc>
                <a:spcPct val="90000"/>
              </a:lnSpc>
            </a:pPr>
            <a:r>
              <a:rPr lang="en-US" altLang="en-US" sz="1200" dirty="0" smtClean="0"/>
              <a:t>Class Certificate from IRS , Survey Report from IRS/MMD  and Certificate of Registration  from MMD  is mandatory requirement.</a:t>
            </a:r>
          </a:p>
          <a:p>
            <a:pPr marR="0" algn="l" eaLnBrk="1" hangingPunct="1">
              <a:lnSpc>
                <a:spcPct val="90000"/>
              </a:lnSpc>
            </a:pPr>
            <a:r>
              <a:rPr lang="en-US" altLang="en-US" sz="1200" dirty="0" smtClean="0"/>
              <a:t>Other Certificate like “Cargo Ship Equipment Certificate”&amp; “International Oil Pollution Prevention Certificate” issued by IRS  may also be collected for  Sea going  Ship and Barges.</a:t>
            </a:r>
          </a:p>
          <a:p>
            <a:pPr marR="0" algn="l" eaLnBrk="1" hangingPunct="1">
              <a:lnSpc>
                <a:spcPct val="90000"/>
              </a:lnSpc>
            </a:pPr>
            <a:r>
              <a:rPr lang="en-US" altLang="en-US" sz="1200" b="1" dirty="0" smtClean="0"/>
              <a:t>Class  Certificate by IRS and  Registration with State maritime Board/other Regulatory</a:t>
            </a:r>
          </a:p>
          <a:p>
            <a:pPr marR="0" algn="l" eaLnBrk="1" hangingPunct="1">
              <a:lnSpc>
                <a:spcPct val="90000"/>
              </a:lnSpc>
            </a:pPr>
            <a:r>
              <a:rPr lang="en-US" altLang="en-US" sz="1200" dirty="0" smtClean="0"/>
              <a:t>Yes, it is permissible that Barge is Build as per  IRS Class but Registered with State Maritime Board, such barges has limitation to Operate within the jurisdiction of State. In Such Case we received Class Certificate from IRS and Certificate of Registration &amp; Survey Certificate from State Maritime Board.</a:t>
            </a:r>
          </a:p>
          <a:p>
            <a:pPr marR="0" algn="l" eaLnBrk="1" hangingPunct="1">
              <a:lnSpc>
                <a:spcPct val="90000"/>
              </a:lnSpc>
            </a:pPr>
            <a:r>
              <a:rPr lang="en-US" altLang="en-US" sz="1200" b="1" dirty="0" smtClean="0"/>
              <a:t>Barge is Registered on one State and operated in other state</a:t>
            </a:r>
          </a:p>
          <a:p>
            <a:pPr marR="0" algn="l" eaLnBrk="1" hangingPunct="1">
              <a:lnSpc>
                <a:spcPct val="90000"/>
              </a:lnSpc>
            </a:pPr>
            <a:r>
              <a:rPr lang="en-US" altLang="en-US" sz="1200" dirty="0" smtClean="0"/>
              <a:t>This is also possible, suppose barge is purchased from GOA, and registered with Captain of Port Goa, but later on it was intended to use in ports of Gujrat. Survey report to be obtained from GMB for operation of Barge/Ship in Gujarat.</a:t>
            </a:r>
          </a:p>
          <a:p>
            <a:pPr marR="0" algn="l" eaLnBrk="1" hangingPunct="1">
              <a:lnSpc>
                <a:spcPct val="90000"/>
              </a:lnSpc>
            </a:pPr>
            <a:r>
              <a:rPr lang="en-US" altLang="en-US" sz="1200" b="1" dirty="0" smtClean="0"/>
              <a:t>Economic Life of Barge</a:t>
            </a:r>
          </a:p>
          <a:p>
            <a:pPr marR="0" algn="l" eaLnBrk="1" hangingPunct="1">
              <a:lnSpc>
                <a:spcPct val="90000"/>
              </a:lnSpc>
            </a:pPr>
            <a:r>
              <a:rPr lang="en-US" altLang="en-US" sz="1200" dirty="0" smtClean="0"/>
              <a:t>Economic life of Barge depends upon its </a:t>
            </a:r>
            <a:r>
              <a:rPr lang="en-US" altLang="en-US" sz="1200" dirty="0" err="1" smtClean="0"/>
              <a:t>maintaince</a:t>
            </a:r>
            <a:r>
              <a:rPr lang="en-US" altLang="en-US" sz="1200" dirty="0" smtClean="0"/>
              <a:t>. On and average Barge has an economic life of 20-25 year approx. however it can be improve by periodic overhauling and sand blasting</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dirty="0" smtClean="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dirty="0" smtClean="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dirty="0" smtClean="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dirty="0" smtClean="0"/>
          </a:p>
          <a:p>
            <a:endParaRPr lang="en-US" dirty="0"/>
          </a:p>
        </p:txBody>
      </p:sp>
      <p:sp>
        <p:nvSpPr>
          <p:cNvPr id="4" name="Slide Number Placeholder 3"/>
          <p:cNvSpPr>
            <a:spLocks noGrp="1"/>
          </p:cNvSpPr>
          <p:nvPr>
            <p:ph type="sldNum" sz="quarter" idx="10"/>
          </p:nvPr>
        </p:nvSpPr>
        <p:spPr/>
        <p:txBody>
          <a:bodyPr/>
          <a:lstStyle/>
          <a:p>
            <a:pPr>
              <a:defRPr/>
            </a:pPr>
            <a:fld id="{6EFF5B73-6FFA-4271-B188-B5AFECF90E07}" type="slidenum">
              <a:rPr lang="en-US" altLang="en-US" smtClean="0"/>
              <a:pPr>
                <a:defRPr/>
              </a:pPr>
              <a:t>9</a:t>
            </a:fld>
            <a:endParaRPr lang="en-US" altLang="en-US" dirty="0"/>
          </a:p>
        </p:txBody>
      </p:sp>
    </p:spTree>
    <p:extLst>
      <p:ext uri="{BB962C8B-B14F-4D97-AF65-F5344CB8AC3E}">
        <p14:creationId xmlns:p14="http://schemas.microsoft.com/office/powerpoint/2010/main" val="21243312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1000" y="457201"/>
            <a:ext cx="5410200" cy="685799"/>
          </a:xfrm>
        </p:spPr>
        <p:txBody>
          <a:bodyPr>
            <a:normAutofit/>
          </a:bodyPr>
          <a:lstStyle>
            <a:lvl1pPr algn="l">
              <a:defRPr sz="3200" b="1">
                <a:solidFill>
                  <a:srgbClr val="ED1C24"/>
                </a:solidFill>
                <a:latin typeface="Verdana" pitchFamily="34" charset="0"/>
                <a:ea typeface="Verdana" pitchFamily="34" charset="0"/>
                <a:cs typeface="Verdana" pitchFamily="34" charset="0"/>
              </a:defRPr>
            </a:lvl1pPr>
          </a:lstStyle>
          <a:p>
            <a:r>
              <a:rPr lang="en-US" smtClean="0"/>
              <a:t>Click to edit Master title style</a:t>
            </a:r>
            <a:endParaRPr lang="en-IN" dirty="0"/>
          </a:p>
        </p:txBody>
      </p:sp>
      <p:sp>
        <p:nvSpPr>
          <p:cNvPr id="3" name="Subtitle 2"/>
          <p:cNvSpPr>
            <a:spLocks noGrp="1"/>
          </p:cNvSpPr>
          <p:nvPr>
            <p:ph type="subTitle" idx="1"/>
          </p:nvPr>
        </p:nvSpPr>
        <p:spPr>
          <a:xfrm>
            <a:off x="381000" y="1295400"/>
            <a:ext cx="5334000" cy="685800"/>
          </a:xfrm>
        </p:spPr>
        <p:txBody>
          <a:bodyPr>
            <a:normAutofit/>
          </a:bodyPr>
          <a:lstStyle>
            <a:lvl1pPr marL="0" indent="0" algn="l">
              <a:buNone/>
              <a:defRPr sz="2600">
                <a:solidFill>
                  <a:schemeClr val="tx1"/>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dirty="0"/>
          </a:p>
        </p:txBody>
      </p:sp>
    </p:spTree>
    <p:extLst>
      <p:ext uri="{BB962C8B-B14F-4D97-AF65-F5344CB8AC3E}">
        <p14:creationId xmlns:p14="http://schemas.microsoft.com/office/powerpoint/2010/main" val="779354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152400"/>
            <a:ext cx="8229600" cy="6096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9"/>
          <p:cNvSpPr>
            <a:spLocks noGrp="1" noChangeArrowheads="1"/>
          </p:cNvSpPr>
          <p:nvPr>
            <p:ph type="sldNum" sz="quarter" idx="10"/>
          </p:nvPr>
        </p:nvSpPr>
        <p:spPr>
          <a:ln/>
        </p:spPr>
        <p:txBody>
          <a:bodyPr/>
          <a:lstStyle>
            <a:lvl1pPr>
              <a:defRPr/>
            </a:lvl1pPr>
          </a:lstStyle>
          <a:p>
            <a:pPr>
              <a:defRPr/>
            </a:pPr>
            <a:fld id="{92A7FCF3-91B8-4DFD-9626-31E83C9954E4}"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2720187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6858000" cy="8382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143000"/>
            <a:ext cx="8229600" cy="5105400"/>
          </a:xfrm>
        </p:spPr>
        <p:txBody>
          <a:bodyPr/>
          <a:lstStyle/>
          <a:p>
            <a:pPr lvl="0"/>
            <a:endParaRPr lang="en-US" noProof="0" dirty="0" smtClean="0"/>
          </a:p>
        </p:txBody>
      </p:sp>
      <p:sp>
        <p:nvSpPr>
          <p:cNvPr id="4" name="Rectangle 9"/>
          <p:cNvSpPr>
            <a:spLocks noGrp="1" noChangeArrowheads="1"/>
          </p:cNvSpPr>
          <p:nvPr>
            <p:ph type="sldNum" sz="quarter" idx="10"/>
          </p:nvPr>
        </p:nvSpPr>
        <p:spPr>
          <a:ln/>
        </p:spPr>
        <p:txBody>
          <a:bodyPr/>
          <a:lstStyle>
            <a:lvl1pPr>
              <a:defRPr/>
            </a:lvl1pPr>
          </a:lstStyle>
          <a:p>
            <a:pPr>
              <a:defRPr/>
            </a:pPr>
            <a:fld id="{87FC55EE-444E-404C-9B30-BA08B6FDEFEC}"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25354778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F801C277-270C-4B4B-BECF-533020868E39}" type="slidenum">
              <a:rPr lang="en-GB" altLang="en-US"/>
              <a:pPr>
                <a:defRPr/>
              </a:pPr>
              <a:t>‹#›</a:t>
            </a:fld>
            <a:endParaRPr lang="en-GB" altLang="en-US" dirty="0"/>
          </a:p>
        </p:txBody>
      </p:sp>
    </p:spTree>
    <p:extLst>
      <p:ext uri="{BB962C8B-B14F-4D97-AF65-F5344CB8AC3E}">
        <p14:creationId xmlns:p14="http://schemas.microsoft.com/office/powerpoint/2010/main" val="1131551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7" name="Title 3"/>
          <p:cNvSpPr txBox="1">
            <a:spLocks/>
          </p:cNvSpPr>
          <p:nvPr userDrawn="1"/>
        </p:nvSpPr>
        <p:spPr>
          <a:xfrm>
            <a:off x="286274" y="192423"/>
            <a:ext cx="5410200" cy="685799"/>
          </a:xfrm>
          <a:prstGeom prst="rect">
            <a:avLst/>
          </a:prstGeom>
        </p:spPr>
        <p:txBody>
          <a:bodyPr/>
          <a:lstStyle>
            <a:lvl1pPr algn="l" rtl="0" eaLnBrk="0" fontAlgn="base" hangingPunct="0">
              <a:spcBef>
                <a:spcPct val="0"/>
              </a:spcBef>
              <a:spcAft>
                <a:spcPct val="0"/>
              </a:spcAft>
              <a:defRPr sz="2700" b="1" kern="1200">
                <a:solidFill>
                  <a:schemeClr val="bg1"/>
                </a:solidFill>
                <a:latin typeface="Calibri" pitchFamily="34" charset="0"/>
                <a:ea typeface="+mj-ea"/>
                <a:cs typeface="Arial" pitchFamily="34" charset="0"/>
              </a:defRPr>
            </a:lvl1pPr>
            <a:lvl2pPr algn="l" rtl="0" eaLnBrk="0" fontAlgn="base" hangingPunct="0">
              <a:spcBef>
                <a:spcPct val="0"/>
              </a:spcBef>
              <a:spcAft>
                <a:spcPct val="0"/>
              </a:spcAft>
              <a:defRPr sz="2700" b="1">
                <a:solidFill>
                  <a:schemeClr val="bg1"/>
                </a:solidFill>
                <a:latin typeface="Calibri" pitchFamily="34" charset="0"/>
                <a:cs typeface="Arial" charset="0"/>
              </a:defRPr>
            </a:lvl2pPr>
            <a:lvl3pPr algn="l" rtl="0" eaLnBrk="0" fontAlgn="base" hangingPunct="0">
              <a:spcBef>
                <a:spcPct val="0"/>
              </a:spcBef>
              <a:spcAft>
                <a:spcPct val="0"/>
              </a:spcAft>
              <a:defRPr sz="2700" b="1">
                <a:solidFill>
                  <a:schemeClr val="bg1"/>
                </a:solidFill>
                <a:latin typeface="Calibri" pitchFamily="34" charset="0"/>
                <a:cs typeface="Arial" charset="0"/>
              </a:defRPr>
            </a:lvl3pPr>
            <a:lvl4pPr algn="l" rtl="0" eaLnBrk="0" fontAlgn="base" hangingPunct="0">
              <a:spcBef>
                <a:spcPct val="0"/>
              </a:spcBef>
              <a:spcAft>
                <a:spcPct val="0"/>
              </a:spcAft>
              <a:defRPr sz="2700" b="1">
                <a:solidFill>
                  <a:schemeClr val="bg1"/>
                </a:solidFill>
                <a:latin typeface="Calibri" pitchFamily="34" charset="0"/>
                <a:cs typeface="Arial" charset="0"/>
              </a:defRPr>
            </a:lvl4pPr>
            <a:lvl5pPr algn="l" rtl="0" eaLnBrk="0" fontAlgn="base" hangingPunct="0">
              <a:spcBef>
                <a:spcPct val="0"/>
              </a:spcBef>
              <a:spcAft>
                <a:spcPct val="0"/>
              </a:spcAft>
              <a:defRPr sz="2700" b="1">
                <a:solidFill>
                  <a:schemeClr val="bg1"/>
                </a:solidFill>
                <a:latin typeface="Calibri" pitchFamily="34" charset="0"/>
                <a:cs typeface="Arial" charset="0"/>
              </a:defRPr>
            </a:lvl5pPr>
            <a:lvl6pPr marL="515813" algn="l" rtl="0" fontAlgn="base">
              <a:spcBef>
                <a:spcPct val="0"/>
              </a:spcBef>
              <a:spcAft>
                <a:spcPct val="0"/>
              </a:spcAft>
              <a:defRPr b="1">
                <a:solidFill>
                  <a:schemeClr val="bg1"/>
                </a:solidFill>
                <a:latin typeface="Arial Narrow" pitchFamily="34" charset="0"/>
                <a:cs typeface="Arial" charset="0"/>
              </a:defRPr>
            </a:lvl6pPr>
            <a:lvl7pPr marL="1031626" algn="l" rtl="0" fontAlgn="base">
              <a:spcBef>
                <a:spcPct val="0"/>
              </a:spcBef>
              <a:spcAft>
                <a:spcPct val="0"/>
              </a:spcAft>
              <a:defRPr b="1">
                <a:solidFill>
                  <a:schemeClr val="bg1"/>
                </a:solidFill>
                <a:latin typeface="Arial Narrow" pitchFamily="34" charset="0"/>
                <a:cs typeface="Arial" charset="0"/>
              </a:defRPr>
            </a:lvl7pPr>
            <a:lvl8pPr marL="1547439" algn="l" rtl="0" fontAlgn="base">
              <a:spcBef>
                <a:spcPct val="0"/>
              </a:spcBef>
              <a:spcAft>
                <a:spcPct val="0"/>
              </a:spcAft>
              <a:defRPr b="1">
                <a:solidFill>
                  <a:schemeClr val="bg1"/>
                </a:solidFill>
                <a:latin typeface="Arial Narrow" pitchFamily="34" charset="0"/>
                <a:cs typeface="Arial" charset="0"/>
              </a:defRPr>
            </a:lvl8pPr>
            <a:lvl9pPr marL="2063252" algn="l" rtl="0" fontAlgn="base">
              <a:spcBef>
                <a:spcPct val="0"/>
              </a:spcBef>
              <a:spcAft>
                <a:spcPct val="0"/>
              </a:spcAft>
              <a:defRPr b="1">
                <a:solidFill>
                  <a:schemeClr val="bg1"/>
                </a:solidFill>
                <a:latin typeface="Arial Narrow" pitchFamily="34" charset="0"/>
                <a:cs typeface="Arial" charset="0"/>
              </a:defRPr>
            </a:lvl9pPr>
          </a:lstStyle>
          <a:p>
            <a:endParaRPr lang="en-US" dirty="0">
              <a:solidFill>
                <a:schemeClr val="tx1"/>
              </a:solidFill>
            </a:endParaRPr>
          </a:p>
        </p:txBody>
      </p:sp>
    </p:spTree>
    <p:extLst>
      <p:ext uri="{BB962C8B-B14F-4D97-AF65-F5344CB8AC3E}">
        <p14:creationId xmlns:p14="http://schemas.microsoft.com/office/powerpoint/2010/main" val="37057620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p:txBody>
          <a:bodyPr/>
          <a:lstStyle>
            <a:lvl1pPr>
              <a:defRPr/>
            </a:lvl1pPr>
          </a:lstStyle>
          <a:p>
            <a:pPr>
              <a:defRPr/>
            </a:pPr>
            <a:endParaRPr lang="en-US" dirty="0"/>
          </a:p>
        </p:txBody>
      </p:sp>
    </p:spTree>
    <p:extLst>
      <p:ext uri="{BB962C8B-B14F-4D97-AF65-F5344CB8AC3E}">
        <p14:creationId xmlns:p14="http://schemas.microsoft.com/office/powerpoint/2010/main" val="3039550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only tex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609599"/>
          </a:xfrm>
        </p:spPr>
        <p:txBody>
          <a:bodyPr>
            <a:normAutofit/>
          </a:bodyPr>
          <a:lstStyle>
            <a:lvl1pPr>
              <a:buNone/>
              <a:defRPr sz="2600">
                <a:latin typeface="Arial" pitchFamily="34" charset="0"/>
                <a:cs typeface="Arial" pitchFamily="34" charset="0"/>
              </a:defRPr>
            </a:lvl1pPr>
            <a:lvl2pPr>
              <a:buFont typeface="Arial" pitchFamily="34" charset="0"/>
              <a:buChar char="•"/>
              <a:defRPr sz="1400">
                <a:latin typeface="Arial" pitchFamily="34" charset="0"/>
                <a:cs typeface="Arial" pitchFamily="34" charset="0"/>
              </a:defRPr>
            </a:lvl2pPr>
            <a:lvl3pPr marL="1143000" marR="0" indent="-228600" algn="l" defTabSz="914400" rtl="0" eaLnBrk="1" fontAlgn="auto" latinLnBrk="0" hangingPunct="1">
              <a:lnSpc>
                <a:spcPct val="100000"/>
              </a:lnSpc>
              <a:spcBef>
                <a:spcPct val="20000"/>
              </a:spcBef>
              <a:spcAft>
                <a:spcPts val="0"/>
              </a:spcAft>
              <a:buClrTx/>
              <a:buSzTx/>
              <a:buFont typeface="Arial" pitchFamily="34" charset="0"/>
              <a:buNone/>
              <a:tabLst/>
              <a:defRPr sz="2600">
                <a:latin typeface="Arial" pitchFamily="34" charset="0"/>
                <a:cs typeface="Arial" pitchFamily="34" charset="0"/>
              </a:defRPr>
            </a:lvl3pPr>
          </a:lstStyle>
          <a:p>
            <a:pPr lvl="0"/>
            <a:r>
              <a:rPr lang="en-US" smtClean="0"/>
              <a:t>Click to edit Master text styles</a:t>
            </a:r>
          </a:p>
          <a:p>
            <a:pPr lvl="1"/>
            <a:r>
              <a:rPr lang="en-US" smtClean="0"/>
              <a:t>Second level</a:t>
            </a:r>
          </a:p>
        </p:txBody>
      </p:sp>
      <p:sp>
        <p:nvSpPr>
          <p:cNvPr id="8" name="Text Placeholder 4"/>
          <p:cNvSpPr>
            <a:spLocks noGrp="1"/>
          </p:cNvSpPr>
          <p:nvPr>
            <p:ph type="body" sz="quarter" idx="10"/>
          </p:nvPr>
        </p:nvSpPr>
        <p:spPr>
          <a:xfrm>
            <a:off x="457200" y="1981200"/>
            <a:ext cx="8229600" cy="3810000"/>
          </a:xfrm>
        </p:spPr>
        <p:txBody>
          <a:bodyPr>
            <a:normAutofit/>
          </a:bodyPr>
          <a:lstStyle>
            <a:lvl1pPr marL="360000" indent="-270000">
              <a:spcBef>
                <a:spcPts val="75"/>
              </a:spcBef>
              <a:buClr>
                <a:srgbClr val="ED1C24"/>
              </a:buClr>
              <a:buSzPct val="150000"/>
              <a:buFont typeface="Wingdings" panose="05000000000000000000" pitchFamily="2" charset="2"/>
              <a:buChar char="§"/>
              <a:defRPr sz="2600">
                <a:latin typeface="Verdana" pitchFamily="34" charset="0"/>
                <a:ea typeface="Verdana" pitchFamily="34" charset="0"/>
                <a:cs typeface="Verdana" pitchFamily="34" charset="0"/>
              </a:defRPr>
            </a:lvl1pPr>
            <a:lvl2pPr marL="742950" indent="-285750">
              <a:spcBef>
                <a:spcPts val="50"/>
              </a:spcBef>
              <a:buClr>
                <a:srgbClr val="ED1C24"/>
              </a:buClr>
              <a:buSzPct val="150000"/>
              <a:buFont typeface="Wingdings" panose="05000000000000000000" pitchFamily="2" charset="2"/>
              <a:buChar char="§"/>
              <a:defRPr sz="2200">
                <a:latin typeface="Verdana" pitchFamily="34" charset="0"/>
                <a:ea typeface="Verdana" pitchFamily="34" charset="0"/>
                <a:cs typeface="Verdana" pitchFamily="34" charset="0"/>
              </a:defRPr>
            </a:lvl2pPr>
            <a:lvl3pPr marL="1143000" indent="-228600">
              <a:spcBef>
                <a:spcPts val="25"/>
              </a:spcBef>
              <a:buClr>
                <a:srgbClr val="ED1C24"/>
              </a:buClr>
              <a:buSzPct val="150000"/>
              <a:buFont typeface="Wingdings" panose="05000000000000000000" pitchFamily="2" charset="2"/>
              <a:buChar char="§"/>
              <a:defRPr sz="2000">
                <a:latin typeface="Verdana" pitchFamily="34" charset="0"/>
                <a:ea typeface="Verdana" pitchFamily="34" charset="0"/>
                <a:cs typeface="Verdana" pitchFamily="34" charset="0"/>
              </a:defRPr>
            </a:lvl3pPr>
            <a:lvl4pPr marL="1371600" indent="0">
              <a:buClr>
                <a:srgbClr val="ED1C24"/>
              </a:buClr>
              <a:buSzPct val="150000"/>
              <a:buFont typeface="Wingdings" panose="05000000000000000000" pitchFamily="2" charset="2"/>
              <a:buNone/>
              <a:defRPr sz="1600">
                <a:latin typeface="Arial" panose="020B0604020202020204" pitchFamily="34" charset="0"/>
                <a:cs typeface="Arial" panose="020B0604020202020204" pitchFamily="34" charset="0"/>
              </a:defRPr>
            </a:lvl4pPr>
            <a:lvl5pPr marL="1828800" indent="0">
              <a:buClr>
                <a:srgbClr val="ED1C24"/>
              </a:buClr>
              <a:buSzPct val="150000"/>
              <a:buFont typeface="Wingdings" panose="05000000000000000000" pitchFamily="2" charset="2"/>
              <a:buNone/>
              <a:defRPr sz="1400">
                <a:latin typeface="Arial" panose="020B0604020202020204" pitchFamily="34" charset="0"/>
                <a:cs typeface="Arial" panose="020B0604020202020204" pitchFamily="34" charset="0"/>
              </a:defRPr>
            </a:lvl5pPr>
          </a:lstStyle>
          <a:p>
            <a:pPr lvl="0"/>
            <a:r>
              <a:rPr lang="en-IN" dirty="0" smtClean="0"/>
              <a:t>Click to edit Master text styles</a:t>
            </a:r>
          </a:p>
          <a:p>
            <a:pPr lvl="1"/>
            <a:r>
              <a:rPr lang="en-IN" dirty="0" smtClean="0"/>
              <a:t>Second level</a:t>
            </a:r>
          </a:p>
          <a:p>
            <a:pPr lvl="2"/>
            <a:r>
              <a:rPr lang="en-IN" dirty="0" smtClean="0"/>
              <a:t>Third level</a:t>
            </a:r>
          </a:p>
        </p:txBody>
      </p:sp>
      <p:sp>
        <p:nvSpPr>
          <p:cNvPr id="6" name="Footer Placeholder 4"/>
          <p:cNvSpPr>
            <a:spLocks noGrp="1"/>
          </p:cNvSpPr>
          <p:nvPr>
            <p:ph type="ftr" sz="quarter" idx="11"/>
          </p:nvPr>
        </p:nvSpPr>
        <p:spPr/>
        <p:txBody>
          <a:bodyPr/>
          <a:lstStyle>
            <a:lvl1pPr>
              <a:defRPr sz="800" smtClean="0">
                <a:latin typeface="Arial" pitchFamily="34" charset="0"/>
                <a:cs typeface="Arial" pitchFamily="34" charset="0"/>
              </a:defRPr>
            </a:lvl1pPr>
          </a:lstStyle>
          <a:p>
            <a:pPr>
              <a:defRPr/>
            </a:pPr>
            <a:r>
              <a:rPr lang="en-IN">
                <a:solidFill>
                  <a:prstClr val="black">
                    <a:tint val="75000"/>
                  </a:prstClr>
                </a:solidFill>
              </a:rPr>
              <a:t>Presentation name</a:t>
            </a:r>
            <a:endParaRPr lang="en-IN"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sz="800" smtClean="0"/>
            </a:lvl1pPr>
          </a:lstStyle>
          <a:p>
            <a:pPr>
              <a:defRPr/>
            </a:pPr>
            <a:fld id="{1492B2EA-3C8D-4D24-993F-2C453A025B80}" type="slidenum">
              <a:rPr lang="en-IN">
                <a:solidFill>
                  <a:prstClr val="black">
                    <a:tint val="75000"/>
                  </a:prstClr>
                </a:solidFill>
              </a:rPr>
              <a:pPr>
                <a:defRPr/>
              </a:pPr>
              <a:t>‹#›</a:t>
            </a:fld>
            <a:endParaRPr lang="en-IN" dirty="0">
              <a:solidFill>
                <a:prstClr val="black">
                  <a:tint val="75000"/>
                </a:prstClr>
              </a:solidFill>
            </a:endParaRPr>
          </a:p>
        </p:txBody>
      </p:sp>
      <p:pic>
        <p:nvPicPr>
          <p:cNvPr id="9" name="Picture 5"/>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r="19846" b="85435"/>
          <a:stretch>
            <a:fillRect/>
          </a:stretch>
        </p:blipFill>
        <p:spPr bwMode="auto">
          <a:xfrm>
            <a:off x="0" y="0"/>
            <a:ext cx="78486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6"/>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l="82922" t="1640" r="2309" b="87282"/>
          <a:stretch>
            <a:fillRect/>
          </a:stretch>
        </p:blipFill>
        <p:spPr bwMode="auto">
          <a:xfrm>
            <a:off x="7848601" y="126361"/>
            <a:ext cx="1186218" cy="666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79776" y="220046"/>
            <a:ext cx="7391400" cy="639762"/>
          </a:xfrm>
        </p:spPr>
        <p:txBody>
          <a:bodyPr>
            <a:normAutofit/>
          </a:bodyPr>
          <a:lstStyle>
            <a:lvl1pPr algn="l">
              <a:defRPr sz="2800" b="1">
                <a:solidFill>
                  <a:schemeClr val="bg1"/>
                </a:solidFill>
                <a:latin typeface="+mj-lt"/>
                <a:ea typeface="Verdana" pitchFamily="34" charset="0"/>
                <a:cs typeface="Verdana" pitchFamily="34" charset="0"/>
              </a:defRPr>
            </a:lvl1pPr>
          </a:lstStyle>
          <a:p>
            <a:r>
              <a:rPr lang="en-US" smtClean="0"/>
              <a:t>Click to edit Master title style</a:t>
            </a:r>
            <a:endParaRPr lang="en-IN" dirty="0"/>
          </a:p>
        </p:txBody>
      </p:sp>
    </p:spTree>
    <p:extLst>
      <p:ext uri="{BB962C8B-B14F-4D97-AF65-F5344CB8AC3E}">
        <p14:creationId xmlns:p14="http://schemas.microsoft.com/office/powerpoint/2010/main" val="2981414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only picture">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a:xfrm>
            <a:off x="457200" y="1219200"/>
            <a:ext cx="8229600" cy="4752000"/>
          </a:xfrm>
        </p:spPr>
        <p:txBody>
          <a:bodyPr rtlCol="0">
            <a:normAutofit/>
          </a:bodyPr>
          <a:lstStyle>
            <a:lvl1pPr marL="0" indent="0">
              <a:buNone/>
              <a:defRPr>
                <a:latin typeface="Verdana" pitchFamily="34" charset="0"/>
                <a:ea typeface="Verdana" pitchFamily="34" charset="0"/>
                <a:cs typeface="Verdana" pitchFamily="34" charset="0"/>
              </a:defRPr>
            </a:lvl1pPr>
          </a:lstStyle>
          <a:p>
            <a:pPr lvl="0"/>
            <a:r>
              <a:rPr lang="en-US" noProof="0" smtClean="0"/>
              <a:t>Click icon to add picture</a:t>
            </a:r>
            <a:endParaRPr lang="en-IN" noProof="0" dirty="0"/>
          </a:p>
        </p:txBody>
      </p:sp>
      <p:sp>
        <p:nvSpPr>
          <p:cNvPr id="5" name="Footer Placeholder 4"/>
          <p:cNvSpPr>
            <a:spLocks noGrp="1"/>
          </p:cNvSpPr>
          <p:nvPr>
            <p:ph type="ftr" sz="quarter" idx="14"/>
          </p:nvPr>
        </p:nvSpPr>
        <p:spPr/>
        <p:txBody>
          <a:bodyPr/>
          <a:lstStyle>
            <a:lvl1pPr>
              <a:defRPr sz="800" smtClean="0">
                <a:latin typeface="Arial" pitchFamily="34" charset="0"/>
                <a:cs typeface="Arial" pitchFamily="34" charset="0"/>
              </a:defRPr>
            </a:lvl1pPr>
          </a:lstStyle>
          <a:p>
            <a:pPr>
              <a:defRPr/>
            </a:pPr>
            <a:r>
              <a:rPr lang="en-IN">
                <a:solidFill>
                  <a:prstClr val="black">
                    <a:tint val="75000"/>
                  </a:prstClr>
                </a:solidFill>
              </a:rPr>
              <a:t>Presentation name</a:t>
            </a:r>
            <a:endParaRPr lang="en-IN" dirty="0">
              <a:solidFill>
                <a:prstClr val="black">
                  <a:tint val="75000"/>
                </a:prstClr>
              </a:solidFill>
            </a:endParaRPr>
          </a:p>
        </p:txBody>
      </p:sp>
      <p:sp>
        <p:nvSpPr>
          <p:cNvPr id="6" name="Slide Number Placeholder 5"/>
          <p:cNvSpPr>
            <a:spLocks noGrp="1"/>
          </p:cNvSpPr>
          <p:nvPr>
            <p:ph type="sldNum" sz="quarter" idx="15"/>
          </p:nvPr>
        </p:nvSpPr>
        <p:spPr/>
        <p:txBody>
          <a:bodyPr/>
          <a:lstStyle>
            <a:lvl1pPr>
              <a:defRPr sz="800" smtClean="0"/>
            </a:lvl1pPr>
          </a:lstStyle>
          <a:p>
            <a:pPr>
              <a:defRPr/>
            </a:pPr>
            <a:fld id="{30B767D8-B0CE-4AA4-8307-6EEB62596782}" type="slidenum">
              <a:rPr lang="en-IN">
                <a:solidFill>
                  <a:prstClr val="black">
                    <a:tint val="75000"/>
                  </a:prstClr>
                </a:solidFill>
              </a:rPr>
              <a:pPr>
                <a:defRPr/>
              </a:pPr>
              <a:t>‹#›</a:t>
            </a:fld>
            <a:endParaRPr lang="en-IN" dirty="0">
              <a:solidFill>
                <a:prstClr val="black">
                  <a:tint val="75000"/>
                </a:prstClr>
              </a:solidFill>
            </a:endParaRPr>
          </a:p>
        </p:txBody>
      </p:sp>
      <p:pic>
        <p:nvPicPr>
          <p:cNvPr id="7" name="Picture 5"/>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r="19846" b="85435"/>
          <a:stretch>
            <a:fillRect/>
          </a:stretch>
        </p:blipFill>
        <p:spPr bwMode="auto">
          <a:xfrm>
            <a:off x="0" y="0"/>
            <a:ext cx="78486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l="82922" t="1640" r="2309" b="87282"/>
          <a:stretch>
            <a:fillRect/>
          </a:stretch>
        </p:blipFill>
        <p:spPr bwMode="auto">
          <a:xfrm>
            <a:off x="7848601" y="126361"/>
            <a:ext cx="1186218" cy="666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le 1"/>
          <p:cNvSpPr>
            <a:spLocks noGrp="1"/>
          </p:cNvSpPr>
          <p:nvPr>
            <p:ph type="title"/>
          </p:nvPr>
        </p:nvSpPr>
        <p:spPr>
          <a:xfrm>
            <a:off x="279776" y="179102"/>
            <a:ext cx="7391400" cy="639762"/>
          </a:xfrm>
        </p:spPr>
        <p:txBody>
          <a:bodyPr>
            <a:normAutofit/>
          </a:bodyPr>
          <a:lstStyle>
            <a:lvl1pPr algn="l">
              <a:defRPr sz="2800" b="1">
                <a:solidFill>
                  <a:schemeClr val="bg1"/>
                </a:solidFill>
                <a:latin typeface="+mj-lt"/>
                <a:ea typeface="Verdana" pitchFamily="34" charset="0"/>
                <a:cs typeface="Verdana" pitchFamily="34" charset="0"/>
              </a:defRPr>
            </a:lvl1pPr>
          </a:lstStyle>
          <a:p>
            <a:r>
              <a:rPr lang="en-US" smtClean="0"/>
              <a:t>Click to edit Master title style</a:t>
            </a:r>
            <a:endParaRPr lang="en-IN" dirty="0"/>
          </a:p>
        </p:txBody>
      </p:sp>
    </p:spTree>
    <p:extLst>
      <p:ext uri="{BB962C8B-B14F-4D97-AF65-F5344CB8AC3E}">
        <p14:creationId xmlns:p14="http://schemas.microsoft.com/office/powerpoint/2010/main" val="728344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video only">
    <p:spTree>
      <p:nvGrpSpPr>
        <p:cNvPr id="1" name=""/>
        <p:cNvGrpSpPr/>
        <p:nvPr/>
      </p:nvGrpSpPr>
      <p:grpSpPr>
        <a:xfrm>
          <a:off x="0" y="0"/>
          <a:ext cx="0" cy="0"/>
          <a:chOff x="0" y="0"/>
          <a:chExt cx="0" cy="0"/>
        </a:xfrm>
      </p:grpSpPr>
      <p:sp>
        <p:nvSpPr>
          <p:cNvPr id="4" name="Rectangle 5"/>
          <p:cNvSpPr>
            <a:spLocks noChangeArrowheads="1"/>
          </p:cNvSpPr>
          <p:nvPr userDrawn="1"/>
        </p:nvSpPr>
        <p:spPr bwMode="auto">
          <a:xfrm>
            <a:off x="381000" y="1108075"/>
            <a:ext cx="8382000" cy="5105400"/>
          </a:xfrm>
          <a:prstGeom prst="rect">
            <a:avLst/>
          </a:prstGeom>
          <a:solidFill>
            <a:srgbClr val="000000"/>
          </a:solidFill>
          <a:ln w="9525">
            <a:solidFill>
              <a:schemeClr val="tx1"/>
            </a:solidFill>
            <a:miter lim="800000"/>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auto" hangingPunct="1">
              <a:spcBef>
                <a:spcPts val="0"/>
              </a:spcBef>
              <a:spcAft>
                <a:spcPts val="0"/>
              </a:spcAft>
              <a:defRPr/>
            </a:pPr>
            <a:r>
              <a:rPr lang="en-US" altLang="en-US" sz="2800" dirty="0">
                <a:solidFill>
                  <a:prstClr val="white"/>
                </a:solidFill>
                <a:latin typeface="Verdana" pitchFamily="34" charset="0"/>
                <a:ea typeface="Verdana" pitchFamily="34" charset="0"/>
                <a:cs typeface="Verdana" pitchFamily="34" charset="0"/>
              </a:rPr>
              <a:t>Black Background For</a:t>
            </a:r>
            <a:r>
              <a:rPr lang="en-US" altLang="en-US" sz="2800" dirty="0">
                <a:solidFill>
                  <a:prstClr val="black"/>
                </a:solidFill>
                <a:latin typeface="Verdana" pitchFamily="34" charset="0"/>
                <a:ea typeface="Verdana" pitchFamily="34" charset="0"/>
                <a:cs typeface="Verdana" pitchFamily="34" charset="0"/>
              </a:rPr>
              <a:t> </a:t>
            </a:r>
            <a:r>
              <a:rPr lang="en-US" altLang="en-US" sz="2800" dirty="0">
                <a:solidFill>
                  <a:prstClr val="white"/>
                </a:solidFill>
                <a:latin typeface="Verdana" pitchFamily="34" charset="0"/>
                <a:ea typeface="Verdana" pitchFamily="34" charset="0"/>
                <a:cs typeface="Verdana" pitchFamily="34" charset="0"/>
              </a:rPr>
              <a:t>Video</a:t>
            </a:r>
            <a:endParaRPr lang="en-GB" altLang="en-US" sz="2800" dirty="0">
              <a:solidFill>
                <a:prstClr val="white"/>
              </a:solidFill>
              <a:latin typeface="Verdana" pitchFamily="34" charset="0"/>
              <a:ea typeface="Verdana" pitchFamily="34" charset="0"/>
              <a:cs typeface="Verdana" pitchFamily="34" charset="0"/>
            </a:endParaRPr>
          </a:p>
        </p:txBody>
      </p:sp>
      <p:sp>
        <p:nvSpPr>
          <p:cNvPr id="8" name="Title 1"/>
          <p:cNvSpPr>
            <a:spLocks noGrp="1"/>
          </p:cNvSpPr>
          <p:nvPr>
            <p:ph type="title"/>
          </p:nvPr>
        </p:nvSpPr>
        <p:spPr>
          <a:xfrm>
            <a:off x="457199" y="274638"/>
            <a:ext cx="8135007" cy="639762"/>
          </a:xfrm>
        </p:spPr>
        <p:txBody>
          <a:bodyPr>
            <a:normAutofit/>
          </a:bodyPr>
          <a:lstStyle>
            <a:lvl1pPr algn="l">
              <a:defRPr sz="3200" b="1">
                <a:solidFill>
                  <a:srgbClr val="ED1C24"/>
                </a:solidFill>
                <a:latin typeface="Verdana" pitchFamily="34" charset="0"/>
                <a:ea typeface="Verdana" pitchFamily="34" charset="0"/>
                <a:cs typeface="Verdana" pitchFamily="34" charset="0"/>
              </a:defRPr>
            </a:lvl1pPr>
          </a:lstStyle>
          <a:p>
            <a:r>
              <a:rPr lang="en-US" smtClean="0"/>
              <a:t>Click to edit Master title style</a:t>
            </a:r>
            <a:endParaRPr lang="en-IN" dirty="0"/>
          </a:p>
        </p:txBody>
      </p:sp>
      <p:sp>
        <p:nvSpPr>
          <p:cNvPr id="5" name="Footer Placeholder 4"/>
          <p:cNvSpPr>
            <a:spLocks noGrp="1"/>
          </p:cNvSpPr>
          <p:nvPr>
            <p:ph type="ftr" sz="quarter" idx="10"/>
          </p:nvPr>
        </p:nvSpPr>
        <p:spPr/>
        <p:txBody>
          <a:bodyPr/>
          <a:lstStyle>
            <a:lvl1pPr>
              <a:defRPr sz="800" smtClean="0">
                <a:latin typeface="Arial" pitchFamily="34" charset="0"/>
                <a:cs typeface="Arial" pitchFamily="34" charset="0"/>
              </a:defRPr>
            </a:lvl1pPr>
          </a:lstStyle>
          <a:p>
            <a:pPr>
              <a:defRPr/>
            </a:pPr>
            <a:r>
              <a:rPr lang="en-IN">
                <a:solidFill>
                  <a:prstClr val="black">
                    <a:tint val="75000"/>
                  </a:prstClr>
                </a:solidFill>
              </a:rPr>
              <a:t>Presentation name</a:t>
            </a:r>
            <a:endParaRPr lang="en-IN" dirty="0">
              <a:solidFill>
                <a:prstClr val="black">
                  <a:tint val="75000"/>
                </a:prstClr>
              </a:solidFill>
            </a:endParaRPr>
          </a:p>
        </p:txBody>
      </p:sp>
      <p:sp>
        <p:nvSpPr>
          <p:cNvPr id="6" name="Slide Number Placeholder 5"/>
          <p:cNvSpPr>
            <a:spLocks noGrp="1"/>
          </p:cNvSpPr>
          <p:nvPr>
            <p:ph type="sldNum" sz="quarter" idx="11"/>
          </p:nvPr>
        </p:nvSpPr>
        <p:spPr/>
        <p:txBody>
          <a:bodyPr/>
          <a:lstStyle>
            <a:lvl1pPr>
              <a:defRPr sz="800" smtClean="0"/>
            </a:lvl1pPr>
          </a:lstStyle>
          <a:p>
            <a:pPr>
              <a:defRPr/>
            </a:pPr>
            <a:fld id="{EDE4D023-4244-450F-87D6-739976069017}" type="slidenum">
              <a:rPr lang="en-IN">
                <a:solidFill>
                  <a:prstClr val="black">
                    <a:tint val="75000"/>
                  </a:prstClr>
                </a:solidFill>
              </a:rPr>
              <a:pPr>
                <a:defRPr/>
              </a:pPr>
              <a:t>‹#›</a:t>
            </a:fld>
            <a:endParaRPr lang="en-IN" dirty="0">
              <a:solidFill>
                <a:prstClr val="black">
                  <a:tint val="75000"/>
                </a:prstClr>
              </a:solidFill>
            </a:endParaRPr>
          </a:p>
        </p:txBody>
      </p:sp>
      <p:pic>
        <p:nvPicPr>
          <p:cNvPr id="7" name="Picture 5"/>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r="19846" b="85435"/>
          <a:stretch>
            <a:fillRect/>
          </a:stretch>
        </p:blipFill>
        <p:spPr bwMode="auto">
          <a:xfrm>
            <a:off x="0" y="0"/>
            <a:ext cx="78486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l="82922" t="1640" r="2309" b="87282"/>
          <a:stretch>
            <a:fillRect/>
          </a:stretch>
        </p:blipFill>
        <p:spPr bwMode="auto">
          <a:xfrm>
            <a:off x="7848601" y="126361"/>
            <a:ext cx="1186218" cy="666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le 1"/>
          <p:cNvSpPr txBox="1">
            <a:spLocks/>
          </p:cNvSpPr>
          <p:nvPr userDrawn="1"/>
        </p:nvSpPr>
        <p:spPr bwMode="auto">
          <a:xfrm>
            <a:off x="279776" y="220046"/>
            <a:ext cx="7391400"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fontAlgn="base">
              <a:spcBef>
                <a:spcPct val="0"/>
              </a:spcBef>
              <a:spcAft>
                <a:spcPct val="0"/>
              </a:spcAft>
              <a:defRPr sz="2800" b="1" kern="1200">
                <a:solidFill>
                  <a:schemeClr val="bg1"/>
                </a:solidFill>
                <a:latin typeface="+mj-lt"/>
                <a:ea typeface="Verdana" pitchFamily="34" charset="0"/>
                <a:cs typeface="Verdana" pitchFamily="34" charset="0"/>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en-US" smtClean="0">
                <a:solidFill>
                  <a:prstClr val="white"/>
                </a:solidFill>
              </a:rPr>
              <a:t>Click to edit Master title style</a:t>
            </a:r>
            <a:endParaRPr lang="en-IN" dirty="0">
              <a:solidFill>
                <a:prstClr val="white"/>
              </a:solidFill>
            </a:endParaRPr>
          </a:p>
        </p:txBody>
      </p:sp>
    </p:spTree>
    <p:extLst>
      <p:ext uri="{BB962C8B-B14F-4D97-AF65-F5344CB8AC3E}">
        <p14:creationId xmlns:p14="http://schemas.microsoft.com/office/powerpoint/2010/main" val="3450774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picture &amp; text">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a:xfrm>
            <a:off x="457200" y="1219200"/>
            <a:ext cx="3048000" cy="2590800"/>
          </a:xfrm>
        </p:spPr>
        <p:txBody>
          <a:bodyPr rtlCol="0">
            <a:normAutofit/>
          </a:bodyPr>
          <a:lstStyle>
            <a:lvl1pPr marL="0" indent="0">
              <a:buNone/>
              <a:defRPr>
                <a:latin typeface="Verdana" pitchFamily="34" charset="0"/>
                <a:ea typeface="Verdana" pitchFamily="34" charset="0"/>
                <a:cs typeface="Verdana" pitchFamily="34" charset="0"/>
              </a:defRPr>
            </a:lvl1pPr>
          </a:lstStyle>
          <a:p>
            <a:pPr lvl="0"/>
            <a:r>
              <a:rPr lang="en-US" noProof="0" smtClean="0"/>
              <a:t>Click icon to add picture</a:t>
            </a:r>
            <a:endParaRPr lang="en-IN" noProof="0" dirty="0"/>
          </a:p>
        </p:txBody>
      </p:sp>
      <p:sp>
        <p:nvSpPr>
          <p:cNvPr id="10" name="Content Placeholder 2"/>
          <p:cNvSpPr>
            <a:spLocks noGrp="1"/>
          </p:cNvSpPr>
          <p:nvPr>
            <p:ph idx="1"/>
          </p:nvPr>
        </p:nvSpPr>
        <p:spPr>
          <a:xfrm>
            <a:off x="4038600" y="1219201"/>
            <a:ext cx="4572000" cy="990599"/>
          </a:xfrm>
        </p:spPr>
        <p:txBody>
          <a:bodyPr>
            <a:normAutofit/>
          </a:bodyPr>
          <a:lstStyle>
            <a:lvl1pPr>
              <a:buNone/>
              <a:defRPr sz="2600">
                <a:latin typeface="Verdana" pitchFamily="34" charset="0"/>
                <a:ea typeface="Verdana" pitchFamily="34" charset="0"/>
                <a:cs typeface="Verdana" pitchFamily="34" charset="0"/>
              </a:defRPr>
            </a:lvl1pPr>
            <a:lvl2pPr>
              <a:buFont typeface="Arial" pitchFamily="34" charset="0"/>
              <a:buChar char="•"/>
              <a:defRPr sz="1400">
                <a:latin typeface="Arial" pitchFamily="34" charset="0"/>
                <a:cs typeface="Arial" pitchFamily="34" charset="0"/>
              </a:defRPr>
            </a:lvl2pPr>
            <a:lvl3pPr marL="11430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sz="2600">
                <a:latin typeface="Verdana" pitchFamily="34" charset="0"/>
                <a:ea typeface="Verdana" pitchFamily="34" charset="0"/>
                <a:cs typeface="Verdana" pitchFamily="34" charset="0"/>
              </a:defRPr>
            </a:lvl3pPr>
          </a:lstStyle>
          <a:p>
            <a:pPr lvl="0"/>
            <a:r>
              <a:rPr lang="en-US" smtClean="0"/>
              <a:t>Click to edit Master text styles</a:t>
            </a:r>
          </a:p>
          <a:p>
            <a:pPr lvl="1"/>
            <a:r>
              <a:rPr lang="en-US" smtClean="0"/>
              <a:t>Second level</a:t>
            </a:r>
          </a:p>
          <a:p>
            <a:pPr lvl="2"/>
            <a:r>
              <a:rPr lang="en-US" smtClean="0"/>
              <a:t>Third level</a:t>
            </a:r>
          </a:p>
        </p:txBody>
      </p:sp>
      <p:sp>
        <p:nvSpPr>
          <p:cNvPr id="4" name="Text Placeholder 3"/>
          <p:cNvSpPr>
            <a:spLocks noGrp="1"/>
          </p:cNvSpPr>
          <p:nvPr>
            <p:ph type="body" sz="quarter" idx="14"/>
          </p:nvPr>
        </p:nvSpPr>
        <p:spPr>
          <a:xfrm>
            <a:off x="4038600" y="2362200"/>
            <a:ext cx="4572000" cy="3429000"/>
          </a:xfrm>
        </p:spPr>
        <p:txBody>
          <a:bodyPr/>
          <a:lstStyle>
            <a:lvl1pPr marL="342900" indent="-342900">
              <a:buClr>
                <a:srgbClr val="ED1C24"/>
              </a:buClr>
              <a:buFont typeface="Wingdings" panose="05000000000000000000" pitchFamily="2" charset="2"/>
              <a:buChar char="§"/>
              <a:defRPr sz="2200">
                <a:latin typeface="Verdana" pitchFamily="34" charset="0"/>
                <a:ea typeface="Verdana" pitchFamily="34" charset="0"/>
                <a:cs typeface="Verdana" pitchFamily="34" charset="0"/>
              </a:defRPr>
            </a:lvl1pPr>
            <a:lvl2pPr marL="742950" indent="-285750">
              <a:buClr>
                <a:srgbClr val="ED1C24"/>
              </a:buClr>
              <a:buFont typeface="Wingdings" panose="05000000000000000000" pitchFamily="2" charset="2"/>
              <a:buChar char="§"/>
              <a:defRPr sz="1800">
                <a:latin typeface="Verdana" pitchFamily="34" charset="0"/>
                <a:ea typeface="Verdana" pitchFamily="34" charset="0"/>
                <a:cs typeface="Verdana" pitchFamily="34" charset="0"/>
              </a:defRPr>
            </a:lvl2pPr>
            <a:lvl3pPr marL="1143000" indent="-228600">
              <a:buClr>
                <a:srgbClr val="ED1C24"/>
              </a:buClr>
              <a:buFont typeface="Wingdings" panose="05000000000000000000" pitchFamily="2" charset="2"/>
              <a:buChar char="§"/>
              <a:defRPr sz="1600">
                <a:latin typeface="Verdana" pitchFamily="34" charset="0"/>
                <a:ea typeface="Verdana" pitchFamily="34" charset="0"/>
                <a:cs typeface="Verdana" pitchFamily="34" charset="0"/>
              </a:defRPr>
            </a:lvl3pPr>
            <a:lvl4pPr marL="1600200" indent="-228600">
              <a:buClr>
                <a:srgbClr val="ED1C24"/>
              </a:buClr>
              <a:buFont typeface="Wingdings" panose="05000000000000000000" pitchFamily="2" charset="2"/>
              <a:buChar char="§"/>
              <a:defRPr sz="1400">
                <a:latin typeface="Arial" panose="020B0604020202020204" pitchFamily="34" charset="0"/>
                <a:cs typeface="Arial" panose="020B0604020202020204" pitchFamily="34" charset="0"/>
              </a:defRPr>
            </a:lvl4pPr>
            <a:lvl5pPr marL="2057400" indent="-228600">
              <a:buClr>
                <a:srgbClr val="ED1C24"/>
              </a:buClr>
              <a:buFont typeface="Wingdings" panose="05000000000000000000" pitchFamily="2" charset="2"/>
              <a:buChar char="§"/>
              <a:defRPr sz="1200">
                <a:latin typeface="Arial" panose="020B0604020202020204" pitchFamily="34" charset="0"/>
                <a:cs typeface="Arial" panose="020B0604020202020204" pitchFamily="34" charset="0"/>
              </a:defRPr>
            </a:lvl5pPr>
          </a:lstStyle>
          <a:p>
            <a:pPr lvl="0"/>
            <a:r>
              <a:rPr lang="en-IN" smtClean="0"/>
              <a:t>Click to edit Master text styles</a:t>
            </a:r>
          </a:p>
          <a:p>
            <a:pPr lvl="1"/>
            <a:r>
              <a:rPr lang="en-IN" smtClean="0"/>
              <a:t>Second level</a:t>
            </a:r>
          </a:p>
          <a:p>
            <a:pPr lvl="2"/>
            <a:r>
              <a:rPr lang="en-IN" smtClean="0"/>
              <a:t>Third level</a:t>
            </a:r>
          </a:p>
        </p:txBody>
      </p:sp>
      <p:sp>
        <p:nvSpPr>
          <p:cNvPr id="7" name="Footer Placeholder 4"/>
          <p:cNvSpPr>
            <a:spLocks noGrp="1"/>
          </p:cNvSpPr>
          <p:nvPr>
            <p:ph type="ftr" sz="quarter" idx="15"/>
          </p:nvPr>
        </p:nvSpPr>
        <p:spPr/>
        <p:txBody>
          <a:bodyPr/>
          <a:lstStyle>
            <a:lvl1pPr>
              <a:defRPr sz="800" smtClean="0">
                <a:latin typeface="Arial" pitchFamily="34" charset="0"/>
                <a:cs typeface="Arial" pitchFamily="34" charset="0"/>
              </a:defRPr>
            </a:lvl1pPr>
          </a:lstStyle>
          <a:p>
            <a:pPr>
              <a:defRPr/>
            </a:pPr>
            <a:r>
              <a:rPr lang="en-IN">
                <a:solidFill>
                  <a:prstClr val="black">
                    <a:tint val="75000"/>
                  </a:prstClr>
                </a:solidFill>
              </a:rPr>
              <a:t>Presentation name</a:t>
            </a:r>
            <a:endParaRPr lang="en-IN" dirty="0">
              <a:solidFill>
                <a:prstClr val="black">
                  <a:tint val="75000"/>
                </a:prstClr>
              </a:solidFill>
            </a:endParaRPr>
          </a:p>
        </p:txBody>
      </p:sp>
      <p:sp>
        <p:nvSpPr>
          <p:cNvPr id="8" name="Slide Number Placeholder 5"/>
          <p:cNvSpPr>
            <a:spLocks noGrp="1"/>
          </p:cNvSpPr>
          <p:nvPr>
            <p:ph type="sldNum" sz="quarter" idx="16"/>
          </p:nvPr>
        </p:nvSpPr>
        <p:spPr/>
        <p:txBody>
          <a:bodyPr/>
          <a:lstStyle>
            <a:lvl1pPr>
              <a:defRPr sz="800" smtClean="0"/>
            </a:lvl1pPr>
          </a:lstStyle>
          <a:p>
            <a:pPr>
              <a:defRPr/>
            </a:pPr>
            <a:fld id="{70A49E1D-6FD4-45CE-A894-DF50678B9E2F}" type="slidenum">
              <a:rPr lang="en-IN">
                <a:solidFill>
                  <a:prstClr val="black">
                    <a:tint val="75000"/>
                  </a:prstClr>
                </a:solidFill>
              </a:rPr>
              <a:pPr>
                <a:defRPr/>
              </a:pPr>
              <a:t>‹#›</a:t>
            </a:fld>
            <a:endParaRPr lang="en-IN" dirty="0">
              <a:solidFill>
                <a:prstClr val="black">
                  <a:tint val="75000"/>
                </a:prstClr>
              </a:solidFill>
            </a:endParaRPr>
          </a:p>
        </p:txBody>
      </p:sp>
      <p:pic>
        <p:nvPicPr>
          <p:cNvPr id="11" name="Picture 5"/>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r="19846" b="85435"/>
          <a:stretch>
            <a:fillRect/>
          </a:stretch>
        </p:blipFill>
        <p:spPr bwMode="auto">
          <a:xfrm>
            <a:off x="0" y="0"/>
            <a:ext cx="78486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6"/>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l="82922" t="1640" r="2309" b="87282"/>
          <a:stretch>
            <a:fillRect/>
          </a:stretch>
        </p:blipFill>
        <p:spPr bwMode="auto">
          <a:xfrm>
            <a:off x="7848601" y="126361"/>
            <a:ext cx="1186218" cy="666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199" y="274638"/>
            <a:ext cx="8135007" cy="639762"/>
          </a:xfrm>
        </p:spPr>
        <p:txBody>
          <a:bodyPr>
            <a:normAutofit/>
          </a:bodyPr>
          <a:lstStyle>
            <a:lvl1pPr algn="l">
              <a:defRPr sz="3200" b="1">
                <a:solidFill>
                  <a:schemeClr val="bg1"/>
                </a:solidFill>
                <a:latin typeface="Verdana" pitchFamily="34" charset="0"/>
                <a:ea typeface="Verdana" pitchFamily="34" charset="0"/>
                <a:cs typeface="Verdana" pitchFamily="34" charset="0"/>
              </a:defRPr>
            </a:lvl1pPr>
          </a:lstStyle>
          <a:p>
            <a:r>
              <a:rPr lang="en-US" smtClean="0"/>
              <a:t>Click to edit Master title style</a:t>
            </a:r>
            <a:endParaRPr lang="en-IN" dirty="0"/>
          </a:p>
        </p:txBody>
      </p:sp>
    </p:spTree>
    <p:extLst>
      <p:ext uri="{BB962C8B-B14F-4D97-AF65-F5344CB8AC3E}">
        <p14:creationId xmlns:p14="http://schemas.microsoft.com/office/powerpoint/2010/main" val="4197327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2 column text">
    <p:spTree>
      <p:nvGrpSpPr>
        <p:cNvPr id="1" name=""/>
        <p:cNvGrpSpPr/>
        <p:nvPr/>
      </p:nvGrpSpPr>
      <p:grpSpPr>
        <a:xfrm>
          <a:off x="0" y="0"/>
          <a:ext cx="0" cy="0"/>
          <a:chOff x="0" y="0"/>
          <a:chExt cx="0" cy="0"/>
        </a:xfrm>
      </p:grpSpPr>
      <p:sp>
        <p:nvSpPr>
          <p:cNvPr id="10" name="Title 1"/>
          <p:cNvSpPr>
            <a:spLocks noGrp="1"/>
          </p:cNvSpPr>
          <p:nvPr>
            <p:ph type="ctrTitle"/>
          </p:nvPr>
        </p:nvSpPr>
        <p:spPr>
          <a:xfrm>
            <a:off x="381000" y="457201"/>
            <a:ext cx="8305800" cy="685799"/>
          </a:xfrm>
        </p:spPr>
        <p:txBody>
          <a:bodyPr>
            <a:normAutofit/>
          </a:bodyPr>
          <a:lstStyle>
            <a:lvl1pPr algn="l">
              <a:defRPr sz="3200" b="1">
                <a:solidFill>
                  <a:srgbClr val="ED1C24"/>
                </a:solidFill>
                <a:latin typeface="Verdana" pitchFamily="34" charset="0"/>
                <a:ea typeface="Verdana" pitchFamily="34" charset="0"/>
                <a:cs typeface="Verdana" pitchFamily="34" charset="0"/>
              </a:defRPr>
            </a:lvl1pPr>
          </a:lstStyle>
          <a:p>
            <a:r>
              <a:rPr lang="en-US" smtClean="0"/>
              <a:t>Click to edit Master title style</a:t>
            </a:r>
            <a:endParaRPr lang="en-IN" dirty="0"/>
          </a:p>
        </p:txBody>
      </p:sp>
      <p:sp>
        <p:nvSpPr>
          <p:cNvPr id="3" name="Text Placeholder 2"/>
          <p:cNvSpPr>
            <a:spLocks noGrp="1"/>
          </p:cNvSpPr>
          <p:nvPr>
            <p:ph type="body" sz="quarter" idx="13"/>
          </p:nvPr>
        </p:nvSpPr>
        <p:spPr>
          <a:xfrm>
            <a:off x="381000" y="1371600"/>
            <a:ext cx="3962400" cy="4724400"/>
          </a:xfrm>
        </p:spPr>
        <p:txBody>
          <a:bodyPr/>
          <a:lstStyle>
            <a:lvl1pPr marL="342900" indent="-342900">
              <a:buClr>
                <a:srgbClr val="ED1C24"/>
              </a:buClr>
              <a:buFont typeface="Wingdings" panose="05000000000000000000" pitchFamily="2" charset="2"/>
              <a:buChar char="§"/>
              <a:defRPr sz="2200">
                <a:latin typeface="Verdana" pitchFamily="34" charset="0"/>
                <a:ea typeface="Verdana" pitchFamily="34" charset="0"/>
                <a:cs typeface="Verdana" pitchFamily="34" charset="0"/>
              </a:defRPr>
            </a:lvl1pPr>
            <a:lvl2pPr marL="742950" indent="-285750">
              <a:buClr>
                <a:srgbClr val="ED1C24"/>
              </a:buClr>
              <a:buFont typeface="Wingdings" panose="05000000000000000000" pitchFamily="2" charset="2"/>
              <a:buChar char="§"/>
              <a:defRPr sz="2000">
                <a:latin typeface="Verdana" pitchFamily="34" charset="0"/>
                <a:ea typeface="Verdana" pitchFamily="34" charset="0"/>
                <a:cs typeface="Verdana" pitchFamily="34" charset="0"/>
              </a:defRPr>
            </a:lvl2pPr>
            <a:lvl3pPr marL="1143000" indent="-228600">
              <a:buClr>
                <a:srgbClr val="ED1C24"/>
              </a:buClr>
              <a:buFont typeface="Wingdings" panose="05000000000000000000" pitchFamily="2" charset="2"/>
              <a:buChar char="§"/>
              <a:defRPr sz="1800">
                <a:latin typeface="Verdana" pitchFamily="34" charset="0"/>
                <a:ea typeface="Verdana" pitchFamily="34" charset="0"/>
                <a:cs typeface="Verdana" pitchFamily="34" charset="0"/>
              </a:defRPr>
            </a:lvl3pPr>
            <a:lvl4pPr marL="1600200" indent="-228600">
              <a:buClr>
                <a:srgbClr val="ED1C24"/>
              </a:buClr>
              <a:buFont typeface="Wingdings" panose="05000000000000000000" pitchFamily="2" charset="2"/>
              <a:buChar char="§"/>
              <a:defRPr sz="1600">
                <a:latin typeface="Arial" panose="020B0604020202020204" pitchFamily="34" charset="0"/>
                <a:cs typeface="Arial" panose="020B0604020202020204" pitchFamily="34" charset="0"/>
              </a:defRPr>
            </a:lvl4pPr>
            <a:lvl5pPr marL="2057400" indent="-228600">
              <a:buClr>
                <a:srgbClr val="ED1C24"/>
              </a:buClr>
              <a:buFont typeface="Wingdings" panose="05000000000000000000" pitchFamily="2" charset="2"/>
              <a:buChar char="§"/>
              <a:defRPr sz="1400">
                <a:latin typeface="Arial" panose="020B0604020202020204" pitchFamily="34" charset="0"/>
                <a:cs typeface="Arial" panose="020B0604020202020204" pitchFamily="34" charset="0"/>
              </a:defRPr>
            </a:lvl5pPr>
          </a:lstStyle>
          <a:p>
            <a:pPr lvl="0"/>
            <a:r>
              <a:rPr lang="en-IN" smtClean="0"/>
              <a:t>Click to edit Master text styles</a:t>
            </a:r>
          </a:p>
          <a:p>
            <a:pPr lvl="1"/>
            <a:r>
              <a:rPr lang="en-IN" smtClean="0"/>
              <a:t>Second level</a:t>
            </a:r>
          </a:p>
          <a:p>
            <a:pPr lvl="2"/>
            <a:r>
              <a:rPr lang="en-IN" smtClean="0"/>
              <a:t>Third level</a:t>
            </a:r>
          </a:p>
        </p:txBody>
      </p:sp>
      <p:sp>
        <p:nvSpPr>
          <p:cNvPr id="11" name="Text Placeholder 10"/>
          <p:cNvSpPr>
            <a:spLocks noGrp="1"/>
          </p:cNvSpPr>
          <p:nvPr>
            <p:ph type="body" sz="quarter" idx="14"/>
          </p:nvPr>
        </p:nvSpPr>
        <p:spPr>
          <a:xfrm>
            <a:off x="4495800" y="1371600"/>
            <a:ext cx="4191000" cy="4724400"/>
          </a:xfrm>
        </p:spPr>
        <p:txBody>
          <a:bodyPr/>
          <a:lstStyle>
            <a:lvl1pPr marL="342900" indent="-342900">
              <a:buClr>
                <a:srgbClr val="ED1C24"/>
              </a:buClr>
              <a:buFont typeface="Wingdings" panose="05000000000000000000" pitchFamily="2" charset="2"/>
              <a:buChar char="§"/>
              <a:defRPr sz="2200">
                <a:latin typeface="Verdana" pitchFamily="34" charset="0"/>
                <a:ea typeface="Verdana" pitchFamily="34" charset="0"/>
                <a:cs typeface="Verdana" pitchFamily="34" charset="0"/>
              </a:defRPr>
            </a:lvl1pPr>
            <a:lvl2pPr marL="742950" indent="-285750">
              <a:buClr>
                <a:srgbClr val="ED1C24"/>
              </a:buClr>
              <a:buFont typeface="Wingdings" panose="05000000000000000000" pitchFamily="2" charset="2"/>
              <a:buChar char="§"/>
              <a:defRPr sz="2000">
                <a:latin typeface="Verdana" pitchFamily="34" charset="0"/>
                <a:ea typeface="Verdana" pitchFamily="34" charset="0"/>
                <a:cs typeface="Verdana" pitchFamily="34" charset="0"/>
              </a:defRPr>
            </a:lvl2pPr>
            <a:lvl3pPr marL="1143000" indent="-228600">
              <a:buClr>
                <a:srgbClr val="ED1C24"/>
              </a:buClr>
              <a:buFont typeface="Wingdings" panose="05000000000000000000" pitchFamily="2" charset="2"/>
              <a:buChar char="§"/>
              <a:defRPr sz="1800">
                <a:latin typeface="Verdana" pitchFamily="34" charset="0"/>
                <a:ea typeface="Verdana" pitchFamily="34" charset="0"/>
                <a:cs typeface="Verdana" pitchFamily="34" charset="0"/>
              </a:defRPr>
            </a:lvl3pPr>
            <a:lvl4pPr marL="1600200" indent="-228600">
              <a:buClr>
                <a:srgbClr val="ED1C24"/>
              </a:buClr>
              <a:buFont typeface="Wingdings" panose="05000000000000000000" pitchFamily="2" charset="2"/>
              <a:buChar char="§"/>
              <a:defRPr sz="1600">
                <a:latin typeface="Arial" panose="020B0604020202020204" pitchFamily="34" charset="0"/>
                <a:cs typeface="Arial" panose="020B0604020202020204" pitchFamily="34" charset="0"/>
              </a:defRPr>
            </a:lvl4pPr>
            <a:lvl5pPr marL="2057400" indent="-228600">
              <a:buClr>
                <a:srgbClr val="ED1C24"/>
              </a:buClr>
              <a:buFont typeface="Wingdings" panose="05000000000000000000" pitchFamily="2" charset="2"/>
              <a:buChar char="§"/>
              <a:defRPr sz="1400">
                <a:latin typeface="Arial" panose="020B0604020202020204" pitchFamily="34" charset="0"/>
                <a:cs typeface="Arial" panose="020B0604020202020204" pitchFamily="34" charset="0"/>
              </a:defRPr>
            </a:lvl5pPr>
          </a:lstStyle>
          <a:p>
            <a:pPr lvl="0"/>
            <a:r>
              <a:rPr lang="en-IN" smtClean="0"/>
              <a:t>Click to edit Master text styles</a:t>
            </a:r>
          </a:p>
          <a:p>
            <a:pPr lvl="1"/>
            <a:r>
              <a:rPr lang="en-IN" smtClean="0"/>
              <a:t>Second level</a:t>
            </a:r>
          </a:p>
          <a:p>
            <a:pPr lvl="2"/>
            <a:r>
              <a:rPr lang="en-IN" smtClean="0"/>
              <a:t>Third level</a:t>
            </a:r>
          </a:p>
        </p:txBody>
      </p:sp>
      <p:sp>
        <p:nvSpPr>
          <p:cNvPr id="6" name="Footer Placeholder 4"/>
          <p:cNvSpPr>
            <a:spLocks noGrp="1"/>
          </p:cNvSpPr>
          <p:nvPr>
            <p:ph type="ftr" sz="quarter" idx="15"/>
          </p:nvPr>
        </p:nvSpPr>
        <p:spPr/>
        <p:txBody>
          <a:bodyPr/>
          <a:lstStyle>
            <a:lvl1pPr>
              <a:defRPr sz="800" smtClean="0">
                <a:latin typeface="Arial" pitchFamily="34" charset="0"/>
                <a:cs typeface="Arial" pitchFamily="34" charset="0"/>
              </a:defRPr>
            </a:lvl1pPr>
          </a:lstStyle>
          <a:p>
            <a:pPr>
              <a:defRPr/>
            </a:pPr>
            <a:r>
              <a:rPr lang="en-IN">
                <a:solidFill>
                  <a:prstClr val="black">
                    <a:tint val="75000"/>
                  </a:prstClr>
                </a:solidFill>
              </a:rPr>
              <a:t>Presentation name</a:t>
            </a:r>
            <a:endParaRPr lang="en-IN" dirty="0">
              <a:solidFill>
                <a:prstClr val="black">
                  <a:tint val="75000"/>
                </a:prstClr>
              </a:solidFill>
            </a:endParaRPr>
          </a:p>
        </p:txBody>
      </p:sp>
      <p:sp>
        <p:nvSpPr>
          <p:cNvPr id="7" name="Slide Number Placeholder 5"/>
          <p:cNvSpPr>
            <a:spLocks noGrp="1"/>
          </p:cNvSpPr>
          <p:nvPr>
            <p:ph type="sldNum" sz="quarter" idx="16"/>
          </p:nvPr>
        </p:nvSpPr>
        <p:spPr/>
        <p:txBody>
          <a:bodyPr/>
          <a:lstStyle>
            <a:lvl1pPr>
              <a:defRPr sz="800" smtClean="0"/>
            </a:lvl1pPr>
          </a:lstStyle>
          <a:p>
            <a:pPr>
              <a:defRPr/>
            </a:pPr>
            <a:fld id="{79045111-243C-4D63-9A33-6D61026CA1B4}" type="slidenum">
              <a:rPr lang="en-IN">
                <a:solidFill>
                  <a:prstClr val="black">
                    <a:tint val="75000"/>
                  </a:prstClr>
                </a:solidFill>
              </a:rPr>
              <a:pPr>
                <a:defRPr/>
              </a:pPr>
              <a:t>‹#›</a:t>
            </a:fld>
            <a:endParaRPr lang="en-IN" dirty="0">
              <a:solidFill>
                <a:prstClr val="black">
                  <a:tint val="75000"/>
                </a:prstClr>
              </a:solidFill>
            </a:endParaRPr>
          </a:p>
        </p:txBody>
      </p:sp>
      <p:pic>
        <p:nvPicPr>
          <p:cNvPr id="8" name="Picture 5"/>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r="19846" b="85435"/>
          <a:stretch>
            <a:fillRect/>
          </a:stretch>
        </p:blipFill>
        <p:spPr bwMode="auto">
          <a:xfrm>
            <a:off x="0" y="0"/>
            <a:ext cx="78486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l="82922" t="1640" r="2309" b="87282"/>
          <a:stretch>
            <a:fillRect/>
          </a:stretch>
        </p:blipFill>
        <p:spPr bwMode="auto">
          <a:xfrm>
            <a:off x="7848601" y="126361"/>
            <a:ext cx="1186218" cy="666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le 1"/>
          <p:cNvSpPr txBox="1">
            <a:spLocks/>
          </p:cNvSpPr>
          <p:nvPr userDrawn="1"/>
        </p:nvSpPr>
        <p:spPr bwMode="auto">
          <a:xfrm>
            <a:off x="279776" y="220046"/>
            <a:ext cx="7391400"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fontAlgn="base">
              <a:spcBef>
                <a:spcPct val="0"/>
              </a:spcBef>
              <a:spcAft>
                <a:spcPct val="0"/>
              </a:spcAft>
              <a:defRPr sz="2800" b="1" kern="1200">
                <a:solidFill>
                  <a:schemeClr val="bg1"/>
                </a:solidFill>
                <a:latin typeface="+mj-lt"/>
                <a:ea typeface="Verdana" pitchFamily="34" charset="0"/>
                <a:cs typeface="Verdana" pitchFamily="34" charset="0"/>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en-US" smtClean="0">
                <a:solidFill>
                  <a:prstClr val="white"/>
                </a:solidFill>
              </a:rPr>
              <a:t>Click to edit Master title style</a:t>
            </a:r>
            <a:endParaRPr lang="en-IN" dirty="0">
              <a:solidFill>
                <a:prstClr val="white"/>
              </a:solidFill>
            </a:endParaRPr>
          </a:p>
        </p:txBody>
      </p:sp>
    </p:spTree>
    <p:extLst>
      <p:ext uri="{BB962C8B-B14F-4D97-AF65-F5344CB8AC3E}">
        <p14:creationId xmlns:p14="http://schemas.microsoft.com/office/powerpoint/2010/main" val="2812349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pic>
        <p:nvPicPr>
          <p:cNvPr id="3" name="Picture 5"/>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r="19846" b="85435"/>
          <a:stretch>
            <a:fillRect/>
          </a:stretch>
        </p:blipFill>
        <p:spPr bwMode="auto">
          <a:xfrm>
            <a:off x="0" y="0"/>
            <a:ext cx="78486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6"/>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l="82922" t="1640" r="2309" b="87282"/>
          <a:stretch>
            <a:fillRect/>
          </a:stretch>
        </p:blipFill>
        <p:spPr bwMode="auto">
          <a:xfrm>
            <a:off x="7848601" y="126361"/>
            <a:ext cx="1186218" cy="666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title"/>
          </p:nvPr>
        </p:nvSpPr>
        <p:spPr>
          <a:xfrm>
            <a:off x="279776" y="220046"/>
            <a:ext cx="7391400" cy="639762"/>
          </a:xfrm>
        </p:spPr>
        <p:txBody>
          <a:bodyPr>
            <a:normAutofit/>
          </a:bodyPr>
          <a:lstStyle>
            <a:lvl1pPr algn="l">
              <a:defRPr sz="2800" b="1">
                <a:solidFill>
                  <a:schemeClr val="bg1"/>
                </a:solidFill>
                <a:latin typeface="+mj-lt"/>
                <a:ea typeface="Verdana" pitchFamily="34" charset="0"/>
                <a:cs typeface="Verdana" pitchFamily="34" charset="0"/>
              </a:defRPr>
            </a:lvl1pPr>
          </a:lstStyle>
          <a:p>
            <a:r>
              <a:rPr lang="en-US" smtClean="0"/>
              <a:t>Click to edit Master title style</a:t>
            </a:r>
            <a:endParaRPr lang="en-IN" dirty="0"/>
          </a:p>
        </p:txBody>
      </p:sp>
    </p:spTree>
    <p:extLst>
      <p:ext uri="{BB962C8B-B14F-4D97-AF65-F5344CB8AC3E}">
        <p14:creationId xmlns:p14="http://schemas.microsoft.com/office/powerpoint/2010/main" val="3316826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vider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971800"/>
            <a:ext cx="5334000" cy="685799"/>
          </a:xfrm>
        </p:spPr>
        <p:txBody>
          <a:bodyPr>
            <a:normAutofit/>
          </a:bodyPr>
          <a:lstStyle>
            <a:lvl1pPr algn="l">
              <a:defRPr sz="3200" b="1">
                <a:solidFill>
                  <a:srgbClr val="ED1C24"/>
                </a:solidFill>
                <a:latin typeface="Verdana" pitchFamily="34" charset="0"/>
                <a:ea typeface="Verdana" pitchFamily="34" charset="0"/>
                <a:cs typeface="Verdana" pitchFamily="34" charset="0"/>
              </a:defRPr>
            </a:lvl1pPr>
          </a:lstStyle>
          <a:p>
            <a:r>
              <a:rPr lang="en-US" smtClean="0"/>
              <a:t>Click to edit Master title style</a:t>
            </a:r>
            <a:endParaRPr lang="en-IN" dirty="0"/>
          </a:p>
        </p:txBody>
      </p:sp>
      <p:sp>
        <p:nvSpPr>
          <p:cNvPr id="3" name="Subtitle 2"/>
          <p:cNvSpPr>
            <a:spLocks noGrp="1"/>
          </p:cNvSpPr>
          <p:nvPr>
            <p:ph type="subTitle" idx="1"/>
          </p:nvPr>
        </p:nvSpPr>
        <p:spPr>
          <a:xfrm>
            <a:off x="457200" y="3810000"/>
            <a:ext cx="5334000" cy="685800"/>
          </a:xfrm>
        </p:spPr>
        <p:txBody>
          <a:bodyPr>
            <a:normAutofit/>
          </a:bodyPr>
          <a:lstStyle>
            <a:lvl1pPr marL="0" indent="0" algn="l">
              <a:buNone/>
              <a:defRPr sz="2600">
                <a:solidFill>
                  <a:schemeClr val="tx1"/>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dirty="0"/>
          </a:p>
        </p:txBody>
      </p:sp>
    </p:spTree>
    <p:extLst>
      <p:ext uri="{BB962C8B-B14F-4D97-AF65-F5344CB8AC3E}">
        <p14:creationId xmlns:p14="http://schemas.microsoft.com/office/powerpoint/2010/main" val="2110405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209800"/>
            <a:ext cx="5410200" cy="685799"/>
          </a:xfrm>
        </p:spPr>
        <p:txBody>
          <a:bodyPr>
            <a:normAutofit/>
          </a:bodyPr>
          <a:lstStyle>
            <a:lvl1pPr algn="ctr">
              <a:defRPr sz="3200" b="1">
                <a:solidFill>
                  <a:srgbClr val="ED1C24"/>
                </a:solidFill>
                <a:latin typeface="Verdana" pitchFamily="34" charset="0"/>
                <a:ea typeface="Verdana" pitchFamily="34" charset="0"/>
                <a:cs typeface="Verdana" pitchFamily="34" charset="0"/>
              </a:defRPr>
            </a:lvl1pPr>
          </a:lstStyle>
          <a:p>
            <a:r>
              <a:rPr lang="en-US" smtClean="0"/>
              <a:t>Click to edit Master title style</a:t>
            </a:r>
            <a:endParaRPr lang="en-IN" dirty="0"/>
          </a:p>
        </p:txBody>
      </p:sp>
    </p:spTree>
    <p:extLst>
      <p:ext uri="{BB962C8B-B14F-4D97-AF65-F5344CB8AC3E}">
        <p14:creationId xmlns:p14="http://schemas.microsoft.com/office/powerpoint/2010/main" val="3805327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26" name="Picture 6" descr="SREI PPT B-2.jpg"/>
          <p:cNvPicPr>
            <a:picLocks noChangeAspect="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IN" altLang="en-US" smtClean="0"/>
              <a:t>Click to edit Master title style</a:t>
            </a:r>
          </a:p>
        </p:txBody>
      </p:sp>
      <p:sp>
        <p:nvSpPr>
          <p:cNvPr id="1028"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IN" altLang="en-US" smtClean="0"/>
              <a:t>Click to edit Master text styles</a:t>
            </a:r>
          </a:p>
          <a:p>
            <a:pPr lvl="1"/>
            <a:r>
              <a:rPr lang="en-IN" altLang="en-US" smtClean="0"/>
              <a:t>Second level</a:t>
            </a:r>
          </a:p>
          <a:p>
            <a:pPr lvl="2"/>
            <a:r>
              <a:rPr lang="en-IN" altLang="en-US" smtClean="0"/>
              <a:t>Third level</a:t>
            </a:r>
          </a:p>
          <a:p>
            <a:pPr lvl="3"/>
            <a:r>
              <a:rPr lang="en-IN" altLang="en-US" smtClean="0"/>
              <a:t>Fourth level</a:t>
            </a:r>
          </a:p>
          <a:p>
            <a:pPr lvl="4"/>
            <a:r>
              <a:rPr lang="en-IN"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eaLnBrk="1" hangingPunct="1">
              <a:defRPr/>
            </a:pPr>
            <a:endParaRPr lang="en-IN">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eaLnBrk="1" hangingPunct="1">
              <a:defRPr/>
            </a:pPr>
            <a:r>
              <a:rPr lang="en-IN">
                <a:solidFill>
                  <a:prstClr val="black">
                    <a:tint val="75000"/>
                  </a:prstClr>
                </a:solidFill>
              </a:rPr>
              <a:t>Presentation name</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eaLnBrk="1" hangingPunct="1">
              <a:defRPr/>
            </a:pPr>
            <a:fld id="{52D1FCED-A8E2-4FCC-B6B0-A9D5F6BD8965}" type="slidenum">
              <a:rPr lang="en-IN">
                <a:solidFill>
                  <a:prstClr val="black">
                    <a:tint val="75000"/>
                  </a:prstClr>
                </a:solidFill>
              </a:rPr>
              <a:pPr eaLnBrk="1" hangingPunct="1">
                <a:defRPr/>
              </a:pPr>
              <a:t>‹#›</a:t>
            </a:fld>
            <a:endParaRPr lang="en-IN">
              <a:solidFill>
                <a:prstClr val="black">
                  <a:tint val="75000"/>
                </a:prstClr>
              </a:solidFill>
            </a:endParaRPr>
          </a:p>
        </p:txBody>
      </p:sp>
    </p:spTree>
    <p:extLst>
      <p:ext uri="{BB962C8B-B14F-4D97-AF65-F5344CB8AC3E}">
        <p14:creationId xmlns:p14="http://schemas.microsoft.com/office/powerpoint/2010/main" val="687663103"/>
      </p:ext>
    </p:extLst>
  </p:cSld>
  <p:clrMap bg1="lt1" tx1="dk1" bg2="lt2" tx2="dk2" accent1="accent1" accent2="accent2" accent3="accent3" accent4="accent4" accent5="accent5" accent6="accent6" hlink="hlink" folHlink="folHlink"/>
  <p:sldLayoutIdLst>
    <p:sldLayoutId id="2147484042" r:id="rId1"/>
    <p:sldLayoutId id="2147484043" r:id="rId2"/>
    <p:sldLayoutId id="2147484044" r:id="rId3"/>
    <p:sldLayoutId id="2147484045" r:id="rId4"/>
    <p:sldLayoutId id="2147484046" r:id="rId5"/>
    <p:sldLayoutId id="2147484047" r:id="rId6"/>
    <p:sldLayoutId id="2147484048" r:id="rId7"/>
    <p:sldLayoutId id="2147484049" r:id="rId8"/>
    <p:sldLayoutId id="2147484050" r:id="rId9"/>
    <p:sldLayoutId id="2147484051" r:id="rId10"/>
    <p:sldLayoutId id="2147484052" r:id="rId11"/>
    <p:sldLayoutId id="2147484053" r:id="rId12"/>
    <p:sldLayoutId id="2147484054" r:id="rId13"/>
    <p:sldLayoutId id="2147484055" r:id="rId14"/>
  </p:sldLayoutIdLst>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image" Target="../media/image10.png"/><Relationship Id="rId4" Type="http://schemas.microsoft.com/office/2007/relationships/hdphoto" Target="../media/hdphoto1.wdp"/></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Grp="1" noChangeArrowheads="1"/>
          </p:cNvSpPr>
          <p:nvPr>
            <p:ph type="ctrTitle"/>
          </p:nvPr>
        </p:nvSpPr>
        <p:spPr>
          <a:xfrm>
            <a:off x="152400" y="2649952"/>
            <a:ext cx="7620000" cy="572502"/>
          </a:xfrm>
        </p:spPr>
        <p:txBody>
          <a:bodyPr>
            <a:normAutofit fontScale="90000"/>
          </a:bodyPr>
          <a:lstStyle/>
          <a:p>
            <a:pPr eaLnBrk="1" hangingPunct="1"/>
            <a:r>
              <a:rPr lang="en-US" sz="3200" dirty="0" smtClean="0"/>
              <a:t>Maritime Infrastructure</a:t>
            </a:r>
          </a:p>
        </p:txBody>
      </p:sp>
      <p:sp>
        <p:nvSpPr>
          <p:cNvPr id="19" name="TextBox 18"/>
          <p:cNvSpPr txBox="1"/>
          <p:nvPr/>
        </p:nvSpPr>
        <p:spPr>
          <a:xfrm>
            <a:off x="217627" y="6543889"/>
            <a:ext cx="1847109" cy="276999"/>
          </a:xfrm>
          <a:prstGeom prst="rect">
            <a:avLst/>
          </a:prstGeom>
          <a:noFill/>
        </p:spPr>
        <p:txBody>
          <a:bodyPr wrap="none" rtlCol="0">
            <a:spAutoFit/>
          </a:bodyPr>
          <a:lstStyle/>
          <a:p>
            <a:pPr eaLnBrk="1" hangingPunct="1"/>
            <a:r>
              <a:rPr lang="en-IN" sz="1200" dirty="0" smtClean="0">
                <a:solidFill>
                  <a:prstClr val="white">
                    <a:lumMod val="50000"/>
                  </a:prstClr>
                </a:solidFill>
                <a:latin typeface="Calibri"/>
              </a:rPr>
              <a:t>For private circulation only</a:t>
            </a:r>
            <a:endParaRPr lang="en-IN" sz="1200" dirty="0">
              <a:solidFill>
                <a:prstClr val="white">
                  <a:lumMod val="50000"/>
                </a:prstClr>
              </a:solidFill>
              <a:latin typeface="Calibri"/>
            </a:endParaRPr>
          </a:p>
        </p:txBody>
      </p:sp>
      <p:sp>
        <p:nvSpPr>
          <p:cNvPr id="4" name="Rectangle 8"/>
          <p:cNvSpPr>
            <a:spLocks noChangeArrowheads="1"/>
          </p:cNvSpPr>
          <p:nvPr/>
        </p:nvSpPr>
        <p:spPr bwMode="auto">
          <a:xfrm>
            <a:off x="5182640" y="5184590"/>
            <a:ext cx="2438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lgn="r">
              <a:spcBef>
                <a:spcPct val="50000"/>
              </a:spcBef>
              <a:defRPr/>
            </a:pPr>
            <a:r>
              <a:rPr lang="en-US" sz="1600" b="1" dirty="0" smtClean="0">
                <a:solidFill>
                  <a:schemeClr val="tx1">
                    <a:lumMod val="65000"/>
                    <a:lumOff val="35000"/>
                  </a:schemeClr>
                </a:solidFill>
              </a:rPr>
              <a:t>November 2016</a:t>
            </a:r>
            <a:endParaRPr lang="en-US" sz="1600" b="1" dirty="0">
              <a:solidFill>
                <a:schemeClr val="tx1">
                  <a:lumMod val="65000"/>
                  <a:lumOff val="35000"/>
                </a:schemeClr>
              </a:solidFill>
            </a:endParaRPr>
          </a:p>
        </p:txBody>
      </p:sp>
      <p:sp>
        <p:nvSpPr>
          <p:cNvPr id="5" name="Rectangle 8"/>
          <p:cNvSpPr>
            <a:spLocks noChangeArrowheads="1"/>
          </p:cNvSpPr>
          <p:nvPr/>
        </p:nvSpPr>
        <p:spPr bwMode="auto">
          <a:xfrm>
            <a:off x="217627" y="3124200"/>
            <a:ext cx="603363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algn="r">
              <a:spcBef>
                <a:spcPct val="50000"/>
              </a:spcBef>
              <a:defRPr/>
            </a:pPr>
            <a:r>
              <a:rPr lang="en-US" sz="1600" b="1" dirty="0" smtClean="0">
                <a:solidFill>
                  <a:schemeClr val="tx1">
                    <a:lumMod val="65000"/>
                    <a:lumOff val="35000"/>
                  </a:schemeClr>
                </a:solidFill>
              </a:rPr>
              <a:t>Structuring/ Designing Ideal Financial Models for Prospective Entrepreneurs</a:t>
            </a:r>
            <a:endParaRPr lang="en-US" sz="1600" b="1" dirty="0">
              <a:solidFill>
                <a:schemeClr val="tx1">
                  <a:lumMod val="65000"/>
                  <a:lumOff val="35000"/>
                </a:schemeClr>
              </a:solidFill>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05446" y="681120"/>
            <a:ext cx="3657600" cy="1924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372565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457285"/>
            <a:ext cx="2133600" cy="365125"/>
          </a:xfrm>
        </p:spPr>
        <p:txBody>
          <a:bodyPr/>
          <a:lstStyle/>
          <a:p>
            <a:pPr>
              <a:defRPr/>
            </a:pPr>
            <a:fld id="{1492B2EA-3C8D-4D24-993F-2C453A025B80}" type="slidenum">
              <a:rPr lang="en-IN" smtClean="0">
                <a:solidFill>
                  <a:prstClr val="black">
                    <a:tint val="75000"/>
                  </a:prstClr>
                </a:solidFill>
              </a:rPr>
              <a:pPr>
                <a:defRPr/>
              </a:pPr>
              <a:t>10</a:t>
            </a:fld>
            <a:endParaRPr lang="en-IN" dirty="0">
              <a:solidFill>
                <a:prstClr val="black">
                  <a:tint val="75000"/>
                </a:prstClr>
              </a:solidFill>
            </a:endParaRPr>
          </a:p>
        </p:txBody>
      </p:sp>
      <p:sp>
        <p:nvSpPr>
          <p:cNvPr id="5" name="Title 4"/>
          <p:cNvSpPr>
            <a:spLocks noGrp="1"/>
          </p:cNvSpPr>
          <p:nvPr>
            <p:ph type="title"/>
          </p:nvPr>
        </p:nvSpPr>
        <p:spPr>
          <a:xfrm>
            <a:off x="0" y="146810"/>
            <a:ext cx="7391400" cy="639762"/>
          </a:xfrm>
        </p:spPr>
        <p:txBody>
          <a:bodyPr>
            <a:normAutofit/>
          </a:bodyPr>
          <a:lstStyle/>
          <a:p>
            <a:r>
              <a:rPr lang="en-US" dirty="0" smtClean="0"/>
              <a:t>Possible Solutions</a:t>
            </a:r>
            <a:endParaRPr lang="en-US" dirty="0"/>
          </a:p>
        </p:txBody>
      </p:sp>
      <p:sp>
        <p:nvSpPr>
          <p:cNvPr id="16" name="Rectangle 3"/>
          <p:cNvSpPr>
            <a:spLocks noChangeArrowheads="1"/>
          </p:cNvSpPr>
          <p:nvPr/>
        </p:nvSpPr>
        <p:spPr bwMode="auto">
          <a:xfrm>
            <a:off x="5792789" y="1022275"/>
            <a:ext cx="2977362" cy="345815"/>
          </a:xfrm>
          <a:prstGeom prst="rect">
            <a:avLst/>
          </a:prstGeom>
          <a:solidFill>
            <a:srgbClr val="C00000"/>
          </a:solidFill>
          <a:ln w="9525">
            <a:noFill/>
            <a:miter lim="800000"/>
            <a:headEnd/>
            <a:tailEnd/>
          </a:ln>
        </p:spPr>
        <p:txBody>
          <a:bodyPr anchor="ctr"/>
          <a:lstStyle>
            <a:lvl1pPr>
              <a:spcBef>
                <a:spcPct val="20000"/>
              </a:spcBef>
              <a:buClr>
                <a:srgbClr val="E20A16"/>
              </a:buClr>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lr>
                <a:srgbClr val="E20A16"/>
              </a:buClr>
              <a:buFont typeface="Wingdings" panose="05000000000000000000" pitchFamily="2" charset="2"/>
              <a:buChar char="§"/>
              <a:defRPr sz="2000">
                <a:solidFill>
                  <a:schemeClr val="tx1"/>
                </a:solidFill>
                <a:latin typeface="Arial" panose="020B0604020202020204" pitchFamily="34" charset="0"/>
              </a:defRPr>
            </a:lvl2pPr>
            <a:lvl3pPr marL="1143000" indent="-228600">
              <a:spcBef>
                <a:spcPct val="20000"/>
              </a:spcBef>
              <a:buClr>
                <a:srgbClr val="E20A16"/>
              </a:buClr>
              <a:buFont typeface="Wingdings" panose="05000000000000000000" pitchFamily="2" charset="2"/>
              <a:buChar char="§"/>
              <a:defRPr sz="2400">
                <a:solidFill>
                  <a:schemeClr val="tx1"/>
                </a:solidFill>
                <a:latin typeface="Arial" panose="020B0604020202020204" pitchFamily="34" charset="0"/>
              </a:defRPr>
            </a:lvl3pPr>
            <a:lvl4pPr marL="1600200" indent="-228600">
              <a:spcBef>
                <a:spcPct val="20000"/>
              </a:spcBef>
              <a:buClr>
                <a:srgbClr val="E20A16"/>
              </a:buClr>
              <a:buFont typeface="Wingdings" panose="05000000000000000000" pitchFamily="2" charset="2"/>
              <a:buChar char="§"/>
              <a:defRPr sz="1600">
                <a:solidFill>
                  <a:schemeClr val="tx1"/>
                </a:solidFill>
                <a:latin typeface="Arial" panose="020B0604020202020204" pitchFamily="34" charset="0"/>
              </a:defRPr>
            </a:lvl4pPr>
            <a:lvl5pPr marL="2057400" indent="-228600">
              <a:spcBef>
                <a:spcPct val="20000"/>
              </a:spcBef>
              <a:buClr>
                <a:srgbClr val="E20A16"/>
              </a:buClr>
              <a:buFont typeface="Wingdings" panose="05000000000000000000" pitchFamily="2" charset="2"/>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E20A16"/>
              </a:buClr>
              <a:buFont typeface="Wingdings" panose="05000000000000000000" pitchFamily="2" charset="2"/>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E20A16"/>
              </a:buClr>
              <a:buFont typeface="Wingdings" panose="05000000000000000000" pitchFamily="2" charset="2"/>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E20A16"/>
              </a:buClr>
              <a:buFont typeface="Wingdings" panose="05000000000000000000" pitchFamily="2" charset="2"/>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E20A16"/>
              </a:buClr>
              <a:buFont typeface="Wingdings" panose="05000000000000000000" pitchFamily="2" charset="2"/>
              <a:buChar char="§"/>
              <a:defRPr sz="1600">
                <a:solidFill>
                  <a:schemeClr val="tx1"/>
                </a:solidFill>
                <a:latin typeface="Arial" panose="020B0604020202020204" pitchFamily="34" charset="0"/>
              </a:defRPr>
            </a:lvl9pPr>
          </a:lstStyle>
          <a:p>
            <a:pPr algn="ctr" eaLnBrk="1" hangingPunct="1">
              <a:spcBef>
                <a:spcPct val="0"/>
              </a:spcBef>
              <a:buClrTx/>
              <a:buFontTx/>
              <a:buNone/>
            </a:pPr>
            <a:r>
              <a:rPr lang="en-US" altLang="en-US" sz="1200" b="1" dirty="0" smtClean="0">
                <a:solidFill>
                  <a:schemeClr val="bg1"/>
                </a:solidFill>
              </a:rPr>
              <a:t>Sectors Covered</a:t>
            </a:r>
            <a:endParaRPr lang="en-US" altLang="en-US" sz="1200" b="1" dirty="0">
              <a:solidFill>
                <a:schemeClr val="bg1"/>
              </a:solidFill>
            </a:endParaRPr>
          </a:p>
        </p:txBody>
      </p:sp>
      <p:sp>
        <p:nvSpPr>
          <p:cNvPr id="21" name="Rectangle 3"/>
          <p:cNvSpPr>
            <a:spLocks noChangeArrowheads="1"/>
          </p:cNvSpPr>
          <p:nvPr/>
        </p:nvSpPr>
        <p:spPr bwMode="auto">
          <a:xfrm>
            <a:off x="288925" y="1001842"/>
            <a:ext cx="1387475" cy="2116058"/>
          </a:xfrm>
          <a:prstGeom prst="rect">
            <a:avLst/>
          </a:prstGeom>
          <a:solidFill>
            <a:srgbClr val="800000"/>
          </a:solidFill>
          <a:ln w="9525" algn="ctr">
            <a:solidFill>
              <a:srgbClr val="000000"/>
            </a:solidFill>
            <a:miter lim="800000"/>
            <a:headEnd/>
            <a:tailEnd/>
          </a:ln>
          <a:effectLst/>
        </p:spPr>
        <p:txBody>
          <a:bodyPr wrap="squar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FFFFFF"/>
                </a:solidFill>
                <a:effectLst/>
                <a:uLnTx/>
                <a:uFillTx/>
                <a:latin typeface="Arial" charset="0"/>
                <a:cs typeface="Arial" charset="0"/>
              </a:rPr>
              <a:t>Leasing</a:t>
            </a:r>
          </a:p>
        </p:txBody>
      </p:sp>
      <p:sp>
        <p:nvSpPr>
          <p:cNvPr id="26" name="Line 7"/>
          <p:cNvSpPr>
            <a:spLocks noChangeShapeType="1"/>
          </p:cNvSpPr>
          <p:nvPr/>
        </p:nvSpPr>
        <p:spPr bwMode="auto">
          <a:xfrm>
            <a:off x="288925" y="3276340"/>
            <a:ext cx="8589963" cy="0"/>
          </a:xfrm>
          <a:prstGeom prst="line">
            <a:avLst/>
          </a:prstGeom>
          <a:noFill/>
          <a:ln w="5715">
            <a:solidFill>
              <a:srgbClr val="B2B2B2"/>
            </a:solidFill>
            <a:prstDash val="dash"/>
            <a:round/>
            <a:headEnd/>
            <a:tailEnd/>
          </a:ln>
          <a:effectLst/>
        </p:spPr>
        <p:txBody>
          <a:bodyPr/>
          <a:lstStyle/>
          <a:p>
            <a:pPr eaLnBrk="1" hangingPunct="1"/>
            <a:endParaRPr lang="en-US">
              <a:solidFill>
                <a:srgbClr val="000000"/>
              </a:solidFill>
              <a:latin typeface="Arial" charset="0"/>
              <a:cs typeface="Arial" charset="0"/>
            </a:endParaRPr>
          </a:p>
        </p:txBody>
      </p:sp>
      <p:sp>
        <p:nvSpPr>
          <p:cNvPr id="29" name="Rectangle 11"/>
          <p:cNvSpPr>
            <a:spLocks noChangeArrowheads="1"/>
          </p:cNvSpPr>
          <p:nvPr/>
        </p:nvSpPr>
        <p:spPr bwMode="auto">
          <a:xfrm>
            <a:off x="1779588" y="1001843"/>
            <a:ext cx="7088187" cy="2122357"/>
          </a:xfrm>
          <a:prstGeom prst="rect">
            <a:avLst/>
          </a:prstGeom>
          <a:solidFill>
            <a:srgbClr val="EAEAEA"/>
          </a:solidFill>
          <a:ln w="6350">
            <a:noFill/>
            <a:miter lim="800000"/>
            <a:headEnd/>
            <a:tailEnd/>
          </a:ln>
          <a:effectLst/>
        </p:spPr>
        <p:txBody>
          <a:bodyPr rIns="45720"/>
          <a:lstStyle/>
          <a:p>
            <a:pPr marL="185738" indent="-185738" defTabSz="330200" eaLnBrk="1" hangingPunct="1">
              <a:lnSpc>
                <a:spcPct val="125000"/>
              </a:lnSpc>
              <a:spcBef>
                <a:spcPct val="50000"/>
              </a:spcBef>
              <a:buClr>
                <a:srgbClr val="FF9999">
                  <a:lumMod val="25000"/>
                </a:srgbClr>
              </a:buClr>
              <a:buSzPct val="75000"/>
              <a:buFont typeface="Wingdings" pitchFamily="2" charset="2"/>
              <a:buChar char="n"/>
              <a:tabLst>
                <a:tab pos="8521700" algn="r"/>
              </a:tabLst>
            </a:pPr>
            <a:r>
              <a:rPr lang="en-US" altLang="de-DE" sz="1200" dirty="0" smtClean="0">
                <a:solidFill>
                  <a:srgbClr val="000000"/>
                </a:solidFill>
                <a:latin typeface="Arial"/>
                <a:cs typeface="Arial"/>
              </a:rPr>
              <a:t>Leasing of Assets is a preferred solution provided:</a:t>
            </a:r>
          </a:p>
          <a:p>
            <a:pPr marL="642938" lvl="1" indent="-185738" defTabSz="330200" eaLnBrk="1" hangingPunct="1">
              <a:lnSpc>
                <a:spcPct val="125000"/>
              </a:lnSpc>
              <a:spcBef>
                <a:spcPct val="50000"/>
              </a:spcBef>
              <a:buClr>
                <a:schemeClr val="bg1">
                  <a:lumMod val="50000"/>
                </a:schemeClr>
              </a:buClr>
              <a:buSzPct val="75000"/>
              <a:buFont typeface="Wingdings" pitchFamily="2" charset="2"/>
              <a:buChar char="n"/>
              <a:tabLst>
                <a:tab pos="8521700" algn="r"/>
              </a:tabLst>
            </a:pPr>
            <a:r>
              <a:rPr lang="en-US" altLang="de-DE" sz="1200" dirty="0" smtClean="0">
                <a:solidFill>
                  <a:srgbClr val="000000"/>
                </a:solidFill>
                <a:latin typeface="Arial"/>
                <a:cs typeface="Arial"/>
              </a:rPr>
              <a:t>Standard Assets e.g. commonly in demand specification of assets, Quality Shipyards and sufficient residual economic life</a:t>
            </a:r>
          </a:p>
          <a:p>
            <a:pPr marL="642938" lvl="1" indent="-185738" defTabSz="330200" eaLnBrk="1" hangingPunct="1">
              <a:lnSpc>
                <a:spcPct val="125000"/>
              </a:lnSpc>
              <a:spcBef>
                <a:spcPct val="50000"/>
              </a:spcBef>
              <a:buClr>
                <a:schemeClr val="bg1">
                  <a:lumMod val="50000"/>
                </a:schemeClr>
              </a:buClr>
              <a:buSzPct val="75000"/>
              <a:buFont typeface="Wingdings" pitchFamily="2" charset="2"/>
              <a:buChar char="n"/>
              <a:tabLst>
                <a:tab pos="8521700" algn="r"/>
              </a:tabLst>
            </a:pPr>
            <a:r>
              <a:rPr lang="en-US" altLang="de-DE" sz="1200" dirty="0" smtClean="0">
                <a:solidFill>
                  <a:srgbClr val="000000"/>
                </a:solidFill>
                <a:latin typeface="Arial"/>
                <a:cs typeface="Arial"/>
              </a:rPr>
              <a:t>Tied contracts for the period of the lease term</a:t>
            </a:r>
          </a:p>
          <a:p>
            <a:pPr marL="642938" lvl="1" indent="-185738" defTabSz="330200" eaLnBrk="1" hangingPunct="1">
              <a:lnSpc>
                <a:spcPct val="125000"/>
              </a:lnSpc>
              <a:spcBef>
                <a:spcPct val="50000"/>
              </a:spcBef>
              <a:buClr>
                <a:schemeClr val="bg1">
                  <a:lumMod val="50000"/>
                </a:schemeClr>
              </a:buClr>
              <a:buSzPct val="75000"/>
              <a:buFont typeface="Wingdings" pitchFamily="2" charset="2"/>
              <a:buChar char="n"/>
              <a:tabLst>
                <a:tab pos="8521700" algn="r"/>
              </a:tabLst>
            </a:pPr>
            <a:r>
              <a:rPr lang="en-US" altLang="de-DE" sz="1200" dirty="0" smtClean="0">
                <a:solidFill>
                  <a:srgbClr val="000000"/>
                </a:solidFill>
                <a:latin typeface="Arial"/>
                <a:cs typeface="Arial"/>
              </a:rPr>
              <a:t>Client credibility &amp; overall cash flows to take care of Residual Value risks</a:t>
            </a:r>
          </a:p>
          <a:p>
            <a:pPr marL="185738" indent="-185738" defTabSz="330200" eaLnBrk="1" hangingPunct="1">
              <a:lnSpc>
                <a:spcPct val="125000"/>
              </a:lnSpc>
              <a:spcBef>
                <a:spcPct val="50000"/>
              </a:spcBef>
              <a:buClr>
                <a:srgbClr val="FF9999">
                  <a:lumMod val="25000"/>
                </a:srgbClr>
              </a:buClr>
              <a:buSzPct val="75000"/>
              <a:buFont typeface="Wingdings" pitchFamily="2" charset="2"/>
              <a:buChar char="n"/>
              <a:tabLst>
                <a:tab pos="8521700" algn="r"/>
              </a:tabLst>
            </a:pPr>
            <a:r>
              <a:rPr lang="en-US" altLang="de-DE" sz="1200" dirty="0">
                <a:solidFill>
                  <a:srgbClr val="000000"/>
                </a:solidFill>
                <a:latin typeface="Arial"/>
                <a:cs typeface="Arial"/>
              </a:rPr>
              <a:t>Issues with leasing: Potential tax leakage in sale and leaseback transactions and Buy back of vessels post lease needs to be structured appropriately to avoid classification as finance lease</a:t>
            </a:r>
          </a:p>
          <a:p>
            <a:pPr marL="642938" lvl="1" indent="-185738" defTabSz="330200" eaLnBrk="1" hangingPunct="1">
              <a:lnSpc>
                <a:spcPct val="125000"/>
              </a:lnSpc>
              <a:spcBef>
                <a:spcPct val="50000"/>
              </a:spcBef>
              <a:buClr>
                <a:srgbClr val="FF9999">
                  <a:lumMod val="25000"/>
                </a:srgbClr>
              </a:buClr>
              <a:buSzPct val="75000"/>
              <a:buFont typeface="Wingdings" pitchFamily="2" charset="2"/>
              <a:buChar char="n"/>
              <a:tabLst>
                <a:tab pos="8521700" algn="r"/>
              </a:tabLst>
            </a:pPr>
            <a:endParaRPr lang="en-US" altLang="de-DE" sz="1000" dirty="0">
              <a:solidFill>
                <a:srgbClr val="000000"/>
              </a:solidFill>
              <a:latin typeface="Arial" charset="0"/>
              <a:cs typeface="Arial" charset="0"/>
            </a:endParaRPr>
          </a:p>
        </p:txBody>
      </p:sp>
      <p:sp>
        <p:nvSpPr>
          <p:cNvPr id="17" name="Rectangle 4"/>
          <p:cNvSpPr>
            <a:spLocks noChangeArrowheads="1"/>
          </p:cNvSpPr>
          <p:nvPr/>
        </p:nvSpPr>
        <p:spPr bwMode="auto">
          <a:xfrm>
            <a:off x="288925" y="3427645"/>
            <a:ext cx="1387475" cy="1451625"/>
          </a:xfrm>
          <a:prstGeom prst="rect">
            <a:avLst/>
          </a:prstGeom>
          <a:solidFill>
            <a:srgbClr val="800000"/>
          </a:solidFill>
          <a:ln w="9525" algn="ctr">
            <a:solidFill>
              <a:srgbClr val="000000"/>
            </a:solidFill>
            <a:miter lim="800000"/>
            <a:headEnd/>
            <a:tailEnd/>
          </a:ln>
          <a:effectLst/>
        </p:spPr>
        <p:txBody>
          <a:bodyPr wrap="squar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FFFFFF"/>
                </a:solidFill>
                <a:effectLst/>
                <a:uLnTx/>
                <a:uFillTx/>
                <a:latin typeface="Arial" charset="0"/>
                <a:cs typeface="Arial" charset="0"/>
              </a:rPr>
              <a:t>Contract</a:t>
            </a:r>
            <a:r>
              <a:rPr kumimoji="0" lang="en-US" sz="1400" b="1" i="0" u="none" strike="noStrike" kern="0" cap="none" spc="0" normalizeH="0" noProof="0" dirty="0" smtClean="0">
                <a:ln>
                  <a:noFill/>
                </a:ln>
                <a:solidFill>
                  <a:srgbClr val="FFFFFF"/>
                </a:solidFill>
                <a:effectLst/>
                <a:uLnTx/>
                <a:uFillTx/>
                <a:latin typeface="Arial" charset="0"/>
                <a:cs typeface="Arial" charset="0"/>
              </a:rPr>
              <a:t> Structures</a:t>
            </a:r>
            <a:endParaRPr kumimoji="0" lang="en-US" sz="1400" b="1" i="0" u="none" strike="noStrike" kern="0" cap="none" spc="0" normalizeH="0" baseline="0" noProof="0" dirty="0" smtClean="0">
              <a:ln>
                <a:noFill/>
              </a:ln>
              <a:solidFill>
                <a:srgbClr val="FFFFFF"/>
              </a:solidFill>
              <a:effectLst/>
              <a:uLnTx/>
              <a:uFillTx/>
              <a:latin typeface="Arial" charset="0"/>
              <a:cs typeface="Arial" charset="0"/>
            </a:endParaRPr>
          </a:p>
        </p:txBody>
      </p:sp>
      <p:sp>
        <p:nvSpPr>
          <p:cNvPr id="18" name="Rectangle 12"/>
          <p:cNvSpPr>
            <a:spLocks noChangeArrowheads="1"/>
          </p:cNvSpPr>
          <p:nvPr/>
        </p:nvSpPr>
        <p:spPr bwMode="auto">
          <a:xfrm>
            <a:off x="1779588" y="3427645"/>
            <a:ext cx="7088187" cy="1451625"/>
          </a:xfrm>
          <a:prstGeom prst="rect">
            <a:avLst/>
          </a:prstGeom>
          <a:solidFill>
            <a:srgbClr val="EAEAEA"/>
          </a:solidFill>
          <a:ln w="6350">
            <a:noFill/>
            <a:miter lim="800000"/>
            <a:headEnd/>
            <a:tailEnd/>
          </a:ln>
          <a:effectLst/>
        </p:spPr>
        <p:txBody>
          <a:bodyPr rIns="45720"/>
          <a:lstStyle/>
          <a:p>
            <a:pPr marL="185738" indent="-185738" defTabSz="330200" eaLnBrk="1" hangingPunct="1">
              <a:lnSpc>
                <a:spcPct val="125000"/>
              </a:lnSpc>
              <a:spcBef>
                <a:spcPct val="50000"/>
              </a:spcBef>
              <a:buClr>
                <a:srgbClr val="FF9999">
                  <a:lumMod val="25000"/>
                </a:srgbClr>
              </a:buClr>
              <a:buSzPct val="75000"/>
              <a:buFont typeface="Wingdings" pitchFamily="2" charset="2"/>
              <a:buChar char="n"/>
              <a:tabLst>
                <a:tab pos="8521700" algn="r"/>
              </a:tabLst>
            </a:pPr>
            <a:r>
              <a:rPr lang="en-US" altLang="de-DE" sz="1200" dirty="0" smtClean="0">
                <a:solidFill>
                  <a:srgbClr val="000000"/>
                </a:solidFill>
                <a:latin typeface="Arial"/>
                <a:cs typeface="Arial"/>
              </a:rPr>
              <a:t>Medium term Dollar Contracts in line with Payback period of the vessels could significantly reduce costs for the industry which would in turn be passed on to the end users</a:t>
            </a:r>
          </a:p>
          <a:p>
            <a:pPr marL="185738" indent="-185738" defTabSz="330200" eaLnBrk="1" hangingPunct="1">
              <a:lnSpc>
                <a:spcPct val="125000"/>
              </a:lnSpc>
              <a:spcBef>
                <a:spcPct val="50000"/>
              </a:spcBef>
              <a:buClr>
                <a:srgbClr val="FF9999">
                  <a:lumMod val="25000"/>
                </a:srgbClr>
              </a:buClr>
              <a:buSzPct val="75000"/>
              <a:buFont typeface="Wingdings" pitchFamily="2" charset="2"/>
              <a:buChar char="n"/>
              <a:tabLst>
                <a:tab pos="8521700" algn="r"/>
              </a:tabLst>
            </a:pPr>
            <a:r>
              <a:rPr lang="en-US" altLang="de-DE" sz="1200" dirty="0" smtClean="0">
                <a:solidFill>
                  <a:srgbClr val="000000"/>
                </a:solidFill>
                <a:latin typeface="Arial"/>
                <a:cs typeface="Arial"/>
              </a:rPr>
              <a:t>Given that both Port and Oil &amp; Gas industries have significant dollar revenues the same is possible</a:t>
            </a:r>
          </a:p>
          <a:p>
            <a:pPr marL="185738" indent="-185738" defTabSz="330200" eaLnBrk="1" hangingPunct="1">
              <a:lnSpc>
                <a:spcPct val="125000"/>
              </a:lnSpc>
              <a:spcBef>
                <a:spcPct val="50000"/>
              </a:spcBef>
              <a:buClr>
                <a:srgbClr val="FF9999">
                  <a:lumMod val="25000"/>
                </a:srgbClr>
              </a:buClr>
              <a:buSzPct val="75000"/>
              <a:buFont typeface="Wingdings" pitchFamily="2" charset="2"/>
              <a:buChar char="n"/>
              <a:tabLst>
                <a:tab pos="8521700" algn="r"/>
              </a:tabLst>
            </a:pPr>
            <a:r>
              <a:rPr lang="en-US" altLang="de-DE" sz="1200" dirty="0" smtClean="0">
                <a:solidFill>
                  <a:srgbClr val="000000"/>
                </a:solidFill>
                <a:latin typeface="Arial"/>
                <a:cs typeface="Arial"/>
              </a:rPr>
              <a:t>Consistent Policies (asset specification) and longer term plans are required w.r.t to high value equipment to ensure visibility of market for repossessed equipment</a:t>
            </a:r>
          </a:p>
          <a:p>
            <a:pPr marL="185738" indent="-185738" defTabSz="330200" eaLnBrk="1" hangingPunct="1">
              <a:lnSpc>
                <a:spcPct val="125000"/>
              </a:lnSpc>
              <a:spcBef>
                <a:spcPct val="50000"/>
              </a:spcBef>
              <a:buClr>
                <a:srgbClr val="FF9999">
                  <a:lumMod val="25000"/>
                </a:srgbClr>
              </a:buClr>
              <a:buSzPct val="75000"/>
              <a:buFont typeface="Wingdings" pitchFamily="2" charset="2"/>
              <a:buChar char="n"/>
              <a:tabLst>
                <a:tab pos="8521700" algn="r"/>
              </a:tabLst>
            </a:pPr>
            <a:endParaRPr lang="en-US" altLang="de-DE" sz="1000" dirty="0">
              <a:solidFill>
                <a:srgbClr val="000000"/>
              </a:solidFill>
              <a:latin typeface="Arial" charset="0"/>
              <a:cs typeface="Arial" charset="0"/>
            </a:endParaRPr>
          </a:p>
        </p:txBody>
      </p:sp>
      <p:sp>
        <p:nvSpPr>
          <p:cNvPr id="19" name="Line 7"/>
          <p:cNvSpPr>
            <a:spLocks noChangeShapeType="1"/>
          </p:cNvSpPr>
          <p:nvPr/>
        </p:nvSpPr>
        <p:spPr bwMode="auto">
          <a:xfrm>
            <a:off x="332847" y="5031930"/>
            <a:ext cx="8589963" cy="0"/>
          </a:xfrm>
          <a:prstGeom prst="line">
            <a:avLst/>
          </a:prstGeom>
          <a:noFill/>
          <a:ln w="5715">
            <a:solidFill>
              <a:srgbClr val="B2B2B2"/>
            </a:solidFill>
            <a:prstDash val="dash"/>
            <a:round/>
            <a:headEnd/>
            <a:tailEnd/>
          </a:ln>
          <a:effectLst/>
        </p:spPr>
        <p:txBody>
          <a:bodyPr/>
          <a:lstStyle/>
          <a:p>
            <a:pPr eaLnBrk="1" hangingPunct="1"/>
            <a:endParaRPr lang="en-US">
              <a:solidFill>
                <a:srgbClr val="000000"/>
              </a:solidFill>
              <a:latin typeface="Arial" charset="0"/>
              <a:cs typeface="Arial" charset="0"/>
            </a:endParaRPr>
          </a:p>
        </p:txBody>
      </p:sp>
      <p:sp>
        <p:nvSpPr>
          <p:cNvPr id="20" name="Rectangle 4"/>
          <p:cNvSpPr>
            <a:spLocks noChangeArrowheads="1"/>
          </p:cNvSpPr>
          <p:nvPr/>
        </p:nvSpPr>
        <p:spPr bwMode="auto">
          <a:xfrm>
            <a:off x="297520" y="5108260"/>
            <a:ext cx="1387475" cy="1451625"/>
          </a:xfrm>
          <a:prstGeom prst="rect">
            <a:avLst/>
          </a:prstGeom>
          <a:solidFill>
            <a:srgbClr val="800000"/>
          </a:solidFill>
          <a:ln w="9525" algn="ctr">
            <a:solidFill>
              <a:srgbClr val="000000"/>
            </a:solidFill>
            <a:miter lim="800000"/>
            <a:headEnd/>
            <a:tailEnd/>
          </a:ln>
          <a:effectLst/>
        </p:spPr>
        <p:txBody>
          <a:bodyPr wrap="squar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FFFFFF"/>
                </a:solidFill>
                <a:effectLst/>
                <a:uLnTx/>
                <a:uFillTx/>
                <a:latin typeface="Arial" charset="0"/>
                <a:cs typeface="Arial" charset="0"/>
              </a:rPr>
              <a:t>Regulations &amp; Tax</a:t>
            </a:r>
          </a:p>
        </p:txBody>
      </p:sp>
      <p:sp>
        <p:nvSpPr>
          <p:cNvPr id="22" name="Rectangle 12"/>
          <p:cNvSpPr>
            <a:spLocks noChangeArrowheads="1"/>
          </p:cNvSpPr>
          <p:nvPr/>
        </p:nvSpPr>
        <p:spPr bwMode="auto">
          <a:xfrm>
            <a:off x="1788183" y="5108260"/>
            <a:ext cx="7088187" cy="1451625"/>
          </a:xfrm>
          <a:prstGeom prst="rect">
            <a:avLst/>
          </a:prstGeom>
          <a:solidFill>
            <a:srgbClr val="EAEAEA"/>
          </a:solidFill>
          <a:ln w="6350">
            <a:noFill/>
            <a:miter lim="800000"/>
            <a:headEnd/>
            <a:tailEnd/>
          </a:ln>
          <a:effectLst/>
        </p:spPr>
        <p:txBody>
          <a:bodyPr rIns="45720"/>
          <a:lstStyle/>
          <a:p>
            <a:pPr marL="185738" indent="-185738" defTabSz="330200" eaLnBrk="1" hangingPunct="1">
              <a:lnSpc>
                <a:spcPct val="125000"/>
              </a:lnSpc>
              <a:spcBef>
                <a:spcPct val="50000"/>
              </a:spcBef>
              <a:buClr>
                <a:srgbClr val="FF9999">
                  <a:lumMod val="25000"/>
                </a:srgbClr>
              </a:buClr>
              <a:buSzPct val="75000"/>
              <a:buFont typeface="Wingdings" pitchFamily="2" charset="2"/>
              <a:buChar char="n"/>
              <a:tabLst>
                <a:tab pos="8521700" algn="r"/>
              </a:tabLst>
            </a:pPr>
            <a:r>
              <a:rPr lang="en-US" altLang="de-DE" sz="1200" dirty="0" smtClean="0">
                <a:solidFill>
                  <a:srgbClr val="000000"/>
                </a:solidFill>
                <a:latin typeface="Arial"/>
                <a:cs typeface="Arial"/>
              </a:rPr>
              <a:t>Marine laws need to be in line with International norms. Compliances need to be streamlined</a:t>
            </a:r>
          </a:p>
          <a:p>
            <a:pPr marL="185738" indent="-185738" defTabSz="330200" eaLnBrk="1" hangingPunct="1">
              <a:lnSpc>
                <a:spcPct val="125000"/>
              </a:lnSpc>
              <a:spcBef>
                <a:spcPct val="50000"/>
              </a:spcBef>
              <a:buClr>
                <a:srgbClr val="FF9999">
                  <a:lumMod val="25000"/>
                </a:srgbClr>
              </a:buClr>
              <a:buSzPct val="75000"/>
              <a:buFont typeface="Wingdings" pitchFamily="2" charset="2"/>
              <a:buChar char="n"/>
              <a:tabLst>
                <a:tab pos="8521700" algn="r"/>
              </a:tabLst>
            </a:pPr>
            <a:r>
              <a:rPr lang="en-US" altLang="de-DE" sz="1200" dirty="0" smtClean="0">
                <a:solidFill>
                  <a:srgbClr val="000000"/>
                </a:solidFill>
                <a:latin typeface="Arial"/>
                <a:cs typeface="Arial"/>
              </a:rPr>
              <a:t>Laws need to be designed keeping in mind Operating Lease structures i.e. difference between lessor and operator in terms of compliances</a:t>
            </a:r>
          </a:p>
          <a:p>
            <a:pPr marL="185738" indent="-185738" defTabSz="330200" eaLnBrk="1" hangingPunct="1">
              <a:lnSpc>
                <a:spcPct val="125000"/>
              </a:lnSpc>
              <a:spcBef>
                <a:spcPct val="50000"/>
              </a:spcBef>
              <a:buClr>
                <a:srgbClr val="FF9999">
                  <a:lumMod val="25000"/>
                </a:srgbClr>
              </a:buClr>
              <a:buSzPct val="75000"/>
              <a:buFont typeface="Wingdings" pitchFamily="2" charset="2"/>
              <a:buChar char="n"/>
              <a:tabLst>
                <a:tab pos="8521700" algn="r"/>
              </a:tabLst>
            </a:pPr>
            <a:r>
              <a:rPr lang="en-US" altLang="de-DE" sz="1200" dirty="0" smtClean="0">
                <a:solidFill>
                  <a:srgbClr val="000000"/>
                </a:solidFill>
                <a:latin typeface="Arial"/>
                <a:cs typeface="Arial"/>
              </a:rPr>
              <a:t>Tax laws need to be neutral between Lease and Finance of assets</a:t>
            </a:r>
            <a:endParaRPr lang="en-US" altLang="de-DE" sz="1000" dirty="0">
              <a:solidFill>
                <a:srgbClr val="000000"/>
              </a:solidFill>
              <a:latin typeface="Arial" charset="0"/>
              <a:cs typeface="Arial" charset="0"/>
            </a:endParaRPr>
          </a:p>
        </p:txBody>
      </p:sp>
    </p:spTree>
    <p:extLst>
      <p:ext uri="{BB962C8B-B14F-4D97-AF65-F5344CB8AC3E}">
        <p14:creationId xmlns:p14="http://schemas.microsoft.com/office/powerpoint/2010/main" val="9724798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819150" y="2349788"/>
            <a:ext cx="6729413" cy="315912"/>
          </a:xfrm>
          <a:prstGeom prst="rect">
            <a:avLst/>
          </a:prstGeom>
          <a:solidFill>
            <a:srgbClr val="C00000"/>
          </a:solidFill>
          <a:ln w="9525">
            <a:solidFill>
              <a:srgbClr val="C00000"/>
            </a:solidFill>
            <a:miter lim="800000"/>
            <a:headEnd/>
            <a:tailEnd/>
          </a:ln>
        </p:spPr>
        <p:txBody>
          <a:bodyPr wrap="none" anchor="ctr"/>
          <a:lstStyle>
            <a:lvl1pPr>
              <a:spcBef>
                <a:spcPct val="20000"/>
              </a:spcBef>
              <a:buClr>
                <a:srgbClr val="E20A16"/>
              </a:buClr>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lr>
                <a:srgbClr val="E20A16"/>
              </a:buClr>
              <a:buFont typeface="Wingdings" panose="05000000000000000000" pitchFamily="2" charset="2"/>
              <a:buChar char="§"/>
              <a:defRPr sz="2000">
                <a:solidFill>
                  <a:schemeClr val="tx1"/>
                </a:solidFill>
                <a:latin typeface="Arial" panose="020B0604020202020204" pitchFamily="34" charset="0"/>
              </a:defRPr>
            </a:lvl2pPr>
            <a:lvl3pPr marL="1143000" indent="-228600">
              <a:spcBef>
                <a:spcPct val="20000"/>
              </a:spcBef>
              <a:buClr>
                <a:srgbClr val="E20A16"/>
              </a:buClr>
              <a:buFont typeface="Wingdings" panose="05000000000000000000" pitchFamily="2" charset="2"/>
              <a:buChar char="§"/>
              <a:defRPr sz="2400">
                <a:solidFill>
                  <a:schemeClr val="tx1"/>
                </a:solidFill>
                <a:latin typeface="Arial" panose="020B0604020202020204" pitchFamily="34" charset="0"/>
              </a:defRPr>
            </a:lvl3pPr>
            <a:lvl4pPr marL="1600200" indent="-228600">
              <a:spcBef>
                <a:spcPct val="20000"/>
              </a:spcBef>
              <a:buClr>
                <a:srgbClr val="E20A16"/>
              </a:buClr>
              <a:buFont typeface="Wingdings" panose="05000000000000000000" pitchFamily="2" charset="2"/>
              <a:buChar char="§"/>
              <a:defRPr sz="1600">
                <a:solidFill>
                  <a:schemeClr val="tx1"/>
                </a:solidFill>
                <a:latin typeface="Arial" panose="020B0604020202020204" pitchFamily="34" charset="0"/>
              </a:defRPr>
            </a:lvl4pPr>
            <a:lvl5pPr marL="2057400" indent="-228600">
              <a:spcBef>
                <a:spcPct val="20000"/>
              </a:spcBef>
              <a:buClr>
                <a:srgbClr val="E20A16"/>
              </a:buClr>
              <a:buFont typeface="Wingdings" panose="05000000000000000000" pitchFamily="2" charset="2"/>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E20A16"/>
              </a:buClr>
              <a:buFont typeface="Wingdings" panose="05000000000000000000" pitchFamily="2" charset="2"/>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E20A16"/>
              </a:buClr>
              <a:buFont typeface="Wingdings" panose="05000000000000000000" pitchFamily="2" charset="2"/>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E20A16"/>
              </a:buClr>
              <a:buFont typeface="Wingdings" panose="05000000000000000000" pitchFamily="2" charset="2"/>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E20A16"/>
              </a:buClr>
              <a:buFont typeface="Wingdings" panose="05000000000000000000" pitchFamily="2" charset="2"/>
              <a:buChar char="§"/>
              <a:defRPr sz="1600">
                <a:solidFill>
                  <a:schemeClr val="tx1"/>
                </a:solidFill>
                <a:latin typeface="Arial" panose="020B0604020202020204" pitchFamily="34" charset="0"/>
              </a:defRPr>
            </a:lvl9pPr>
          </a:lstStyle>
          <a:p>
            <a:pPr eaLnBrk="1" hangingPunct="1">
              <a:spcBef>
                <a:spcPct val="0"/>
              </a:spcBef>
              <a:buClrTx/>
              <a:buFontTx/>
              <a:buNone/>
            </a:pPr>
            <a:endParaRPr lang="en-IN" altLang="en-US" sz="1800" dirty="0"/>
          </a:p>
        </p:txBody>
      </p:sp>
      <p:sp>
        <p:nvSpPr>
          <p:cNvPr id="8195" name="Rectangle 3"/>
          <p:cNvSpPr>
            <a:spLocks noGrp="1" noChangeArrowheads="1"/>
          </p:cNvSpPr>
          <p:nvPr>
            <p:ph type="title"/>
          </p:nvPr>
        </p:nvSpPr>
        <p:spPr/>
        <p:txBody>
          <a:bodyPr/>
          <a:lstStyle/>
          <a:p>
            <a:endParaRPr lang="en-US" altLang="en-US" sz="2000" dirty="0" smtClean="0">
              <a:latin typeface="Times New Roman" panose="02020603050405020304" pitchFamily="18" charset="0"/>
            </a:endParaRPr>
          </a:p>
        </p:txBody>
      </p:sp>
      <p:sp>
        <p:nvSpPr>
          <p:cNvPr id="8196" name="Rectangle 4"/>
          <p:cNvSpPr>
            <a:spLocks noGrp="1" noChangeArrowheads="1"/>
          </p:cNvSpPr>
          <p:nvPr>
            <p:ph type="body" idx="4294967295"/>
          </p:nvPr>
        </p:nvSpPr>
        <p:spPr>
          <a:xfrm>
            <a:off x="1765300" y="1211263"/>
            <a:ext cx="6012560" cy="2971800"/>
          </a:xfrm>
        </p:spPr>
        <p:txBody>
          <a:bodyPr/>
          <a:lstStyle/>
          <a:p>
            <a:pPr marL="209550" lvl="1" indent="-207963">
              <a:lnSpc>
                <a:spcPct val="120000"/>
              </a:lnSpc>
              <a:spcBef>
                <a:spcPct val="100000"/>
              </a:spcBef>
              <a:buClr>
                <a:srgbClr val="264E84"/>
              </a:buClr>
              <a:buFont typeface="Wingdings" panose="05000000000000000000" pitchFamily="2" charset="2"/>
              <a:buNone/>
            </a:pPr>
            <a:r>
              <a:rPr lang="en-US" altLang="en-US" sz="1600" b="1" dirty="0" smtClean="0"/>
              <a:t>I. SREI BRIEF OVERVIEW</a:t>
            </a:r>
          </a:p>
          <a:p>
            <a:pPr marL="209550" lvl="1" indent="-207963">
              <a:lnSpc>
                <a:spcPct val="120000"/>
              </a:lnSpc>
              <a:spcBef>
                <a:spcPct val="100000"/>
              </a:spcBef>
              <a:buClr>
                <a:srgbClr val="264E84"/>
              </a:buClr>
              <a:buNone/>
            </a:pPr>
            <a:r>
              <a:rPr lang="en-US" altLang="en-US" sz="1600" b="1" dirty="0"/>
              <a:t>II. MARITIME EQUIPMENT FINANCING</a:t>
            </a:r>
          </a:p>
          <a:p>
            <a:pPr marL="209550" lvl="1" indent="-207963">
              <a:lnSpc>
                <a:spcPct val="120000"/>
              </a:lnSpc>
              <a:spcBef>
                <a:spcPct val="100000"/>
              </a:spcBef>
              <a:buClr>
                <a:srgbClr val="264E84"/>
              </a:buClr>
              <a:buFontTx/>
              <a:buNone/>
            </a:pPr>
            <a:r>
              <a:rPr lang="en-US" altLang="en-US" sz="1600" b="1" dirty="0" smtClean="0">
                <a:solidFill>
                  <a:schemeClr val="bg1"/>
                </a:solidFill>
              </a:rPr>
              <a:t>III. PORT INFRASTRUCTURE FINANCING</a:t>
            </a:r>
          </a:p>
        </p:txBody>
      </p:sp>
      <p:sp>
        <p:nvSpPr>
          <p:cNvPr id="6" name="Slide Number Placeholder 3"/>
          <p:cNvSpPr txBox="1">
            <a:spLocks/>
          </p:cNvSpPr>
          <p:nvPr/>
        </p:nvSpPr>
        <p:spPr>
          <a:xfrm>
            <a:off x="6553200" y="6457285"/>
            <a:ext cx="2133600" cy="365125"/>
          </a:xfrm>
          <a:prstGeom prst="rect">
            <a:avLst/>
          </a:prstGeom>
        </p:spPr>
        <p:txBody>
          <a:bodyPr/>
          <a:ls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lgn="r">
              <a:defRPr/>
            </a:pPr>
            <a:fld id="{1492B2EA-3C8D-4D24-993F-2C453A025B80}" type="slidenum">
              <a:rPr lang="en-IN" sz="800" smtClean="0">
                <a:solidFill>
                  <a:prstClr val="black">
                    <a:tint val="75000"/>
                  </a:prstClr>
                </a:solidFill>
                <a:latin typeface="+mj-lt"/>
              </a:rPr>
              <a:pPr algn="r">
                <a:defRPr/>
              </a:pPr>
              <a:t>11</a:t>
            </a:fld>
            <a:endParaRPr lang="en-IN" sz="800" dirty="0">
              <a:solidFill>
                <a:prstClr val="black">
                  <a:tint val="75000"/>
                </a:prstClr>
              </a:solidFill>
              <a:latin typeface="+mj-lt"/>
            </a:endParaRPr>
          </a:p>
        </p:txBody>
      </p:sp>
    </p:spTree>
    <p:extLst>
      <p:ext uri="{BB962C8B-B14F-4D97-AF65-F5344CB8AC3E}">
        <p14:creationId xmlns:p14="http://schemas.microsoft.com/office/powerpoint/2010/main" val="18925767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Sector Snapshot: Port Sector in India</a:t>
            </a:r>
            <a:endParaRPr lang="en-US" dirty="0"/>
          </a:p>
        </p:txBody>
      </p:sp>
      <p:pic>
        <p:nvPicPr>
          <p:cNvPr id="2050" name="Picture 2"/>
          <p:cNvPicPr>
            <a:picLocks noChangeAspect="1" noChangeArrowheads="1"/>
          </p:cNvPicPr>
          <p:nvPr/>
        </p:nvPicPr>
        <p:blipFill>
          <a:blip r:embed="rId3">
            <a:duotone>
              <a:schemeClr val="accent1">
                <a:shade val="45000"/>
                <a:satMod val="135000"/>
              </a:schemeClr>
              <a:prstClr val="white"/>
            </a:duotone>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144860" y="1368090"/>
            <a:ext cx="4347765" cy="41509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a:spLocks noChangeArrowheads="1"/>
          </p:cNvSpPr>
          <p:nvPr/>
        </p:nvSpPr>
        <p:spPr bwMode="auto">
          <a:xfrm>
            <a:off x="177113" y="1022275"/>
            <a:ext cx="4315512" cy="345815"/>
          </a:xfrm>
          <a:prstGeom prst="rect">
            <a:avLst/>
          </a:prstGeom>
          <a:solidFill>
            <a:srgbClr val="C00000"/>
          </a:solidFill>
          <a:ln w="9525">
            <a:noFill/>
            <a:miter lim="800000"/>
            <a:headEnd/>
            <a:tailEnd/>
          </a:ln>
        </p:spPr>
        <p:txBody>
          <a:bodyPr anchor="ctr"/>
          <a:lstStyle>
            <a:lvl1pPr>
              <a:spcBef>
                <a:spcPct val="20000"/>
              </a:spcBef>
              <a:buClr>
                <a:srgbClr val="E20A16"/>
              </a:buClr>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lr>
                <a:srgbClr val="E20A16"/>
              </a:buClr>
              <a:buFont typeface="Wingdings" panose="05000000000000000000" pitchFamily="2" charset="2"/>
              <a:buChar char="§"/>
              <a:defRPr sz="2000">
                <a:solidFill>
                  <a:schemeClr val="tx1"/>
                </a:solidFill>
                <a:latin typeface="Arial" panose="020B0604020202020204" pitchFamily="34" charset="0"/>
              </a:defRPr>
            </a:lvl2pPr>
            <a:lvl3pPr marL="1143000" indent="-228600">
              <a:spcBef>
                <a:spcPct val="20000"/>
              </a:spcBef>
              <a:buClr>
                <a:srgbClr val="E20A16"/>
              </a:buClr>
              <a:buFont typeface="Wingdings" panose="05000000000000000000" pitchFamily="2" charset="2"/>
              <a:buChar char="§"/>
              <a:defRPr sz="2400">
                <a:solidFill>
                  <a:schemeClr val="tx1"/>
                </a:solidFill>
                <a:latin typeface="Arial" panose="020B0604020202020204" pitchFamily="34" charset="0"/>
              </a:defRPr>
            </a:lvl3pPr>
            <a:lvl4pPr marL="1600200" indent="-228600">
              <a:spcBef>
                <a:spcPct val="20000"/>
              </a:spcBef>
              <a:buClr>
                <a:srgbClr val="E20A16"/>
              </a:buClr>
              <a:buFont typeface="Wingdings" panose="05000000000000000000" pitchFamily="2" charset="2"/>
              <a:buChar char="§"/>
              <a:defRPr sz="1600">
                <a:solidFill>
                  <a:schemeClr val="tx1"/>
                </a:solidFill>
                <a:latin typeface="Arial" panose="020B0604020202020204" pitchFamily="34" charset="0"/>
              </a:defRPr>
            </a:lvl4pPr>
            <a:lvl5pPr marL="2057400" indent="-228600">
              <a:spcBef>
                <a:spcPct val="20000"/>
              </a:spcBef>
              <a:buClr>
                <a:srgbClr val="E20A16"/>
              </a:buClr>
              <a:buFont typeface="Wingdings" panose="05000000000000000000" pitchFamily="2" charset="2"/>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E20A16"/>
              </a:buClr>
              <a:buFont typeface="Wingdings" panose="05000000000000000000" pitchFamily="2" charset="2"/>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E20A16"/>
              </a:buClr>
              <a:buFont typeface="Wingdings" panose="05000000000000000000" pitchFamily="2" charset="2"/>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E20A16"/>
              </a:buClr>
              <a:buFont typeface="Wingdings" panose="05000000000000000000" pitchFamily="2" charset="2"/>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E20A16"/>
              </a:buClr>
              <a:buFont typeface="Wingdings" panose="05000000000000000000" pitchFamily="2" charset="2"/>
              <a:buChar char="§"/>
              <a:defRPr sz="1600">
                <a:solidFill>
                  <a:schemeClr val="tx1"/>
                </a:solidFill>
                <a:latin typeface="Arial" panose="020B0604020202020204" pitchFamily="34" charset="0"/>
              </a:defRPr>
            </a:lvl9pPr>
          </a:lstStyle>
          <a:p>
            <a:pPr algn="ctr" eaLnBrk="1" hangingPunct="1">
              <a:spcBef>
                <a:spcPct val="0"/>
              </a:spcBef>
              <a:buClrTx/>
              <a:buFontTx/>
              <a:buNone/>
            </a:pPr>
            <a:r>
              <a:rPr lang="en-US" altLang="en-US" sz="1200" b="1" dirty="0" smtClean="0">
                <a:solidFill>
                  <a:schemeClr val="bg1"/>
                </a:solidFill>
              </a:rPr>
              <a:t>Major Ports In India</a:t>
            </a:r>
            <a:endParaRPr lang="en-US" altLang="en-US" sz="1200" b="1" dirty="0">
              <a:solidFill>
                <a:schemeClr val="bg1"/>
              </a:solidFill>
            </a:endParaRPr>
          </a:p>
        </p:txBody>
      </p:sp>
      <p:sp>
        <p:nvSpPr>
          <p:cNvPr id="5" name="Rectangle 4"/>
          <p:cNvSpPr>
            <a:spLocks noChangeArrowheads="1"/>
          </p:cNvSpPr>
          <p:nvPr/>
        </p:nvSpPr>
        <p:spPr bwMode="auto">
          <a:xfrm>
            <a:off x="4607298" y="1022275"/>
            <a:ext cx="4315512" cy="345815"/>
          </a:xfrm>
          <a:prstGeom prst="rect">
            <a:avLst/>
          </a:prstGeom>
          <a:solidFill>
            <a:srgbClr val="C00000"/>
          </a:solidFill>
          <a:ln w="9525">
            <a:noFill/>
            <a:miter lim="800000"/>
            <a:headEnd/>
            <a:tailEnd/>
          </a:ln>
        </p:spPr>
        <p:txBody>
          <a:bodyPr anchor="ctr"/>
          <a:lstStyle>
            <a:lvl1pPr>
              <a:spcBef>
                <a:spcPct val="20000"/>
              </a:spcBef>
              <a:buClr>
                <a:srgbClr val="E20A16"/>
              </a:buClr>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lr>
                <a:srgbClr val="E20A16"/>
              </a:buClr>
              <a:buFont typeface="Wingdings" panose="05000000000000000000" pitchFamily="2" charset="2"/>
              <a:buChar char="§"/>
              <a:defRPr sz="2000">
                <a:solidFill>
                  <a:schemeClr val="tx1"/>
                </a:solidFill>
                <a:latin typeface="Arial" panose="020B0604020202020204" pitchFamily="34" charset="0"/>
              </a:defRPr>
            </a:lvl2pPr>
            <a:lvl3pPr marL="1143000" indent="-228600">
              <a:spcBef>
                <a:spcPct val="20000"/>
              </a:spcBef>
              <a:buClr>
                <a:srgbClr val="E20A16"/>
              </a:buClr>
              <a:buFont typeface="Wingdings" panose="05000000000000000000" pitchFamily="2" charset="2"/>
              <a:buChar char="§"/>
              <a:defRPr sz="2400">
                <a:solidFill>
                  <a:schemeClr val="tx1"/>
                </a:solidFill>
                <a:latin typeface="Arial" panose="020B0604020202020204" pitchFamily="34" charset="0"/>
              </a:defRPr>
            </a:lvl3pPr>
            <a:lvl4pPr marL="1600200" indent="-228600">
              <a:spcBef>
                <a:spcPct val="20000"/>
              </a:spcBef>
              <a:buClr>
                <a:srgbClr val="E20A16"/>
              </a:buClr>
              <a:buFont typeface="Wingdings" panose="05000000000000000000" pitchFamily="2" charset="2"/>
              <a:buChar char="§"/>
              <a:defRPr sz="1600">
                <a:solidFill>
                  <a:schemeClr val="tx1"/>
                </a:solidFill>
                <a:latin typeface="Arial" panose="020B0604020202020204" pitchFamily="34" charset="0"/>
              </a:defRPr>
            </a:lvl4pPr>
            <a:lvl5pPr marL="2057400" indent="-228600">
              <a:spcBef>
                <a:spcPct val="20000"/>
              </a:spcBef>
              <a:buClr>
                <a:srgbClr val="E20A16"/>
              </a:buClr>
              <a:buFont typeface="Wingdings" panose="05000000000000000000" pitchFamily="2" charset="2"/>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E20A16"/>
              </a:buClr>
              <a:buFont typeface="Wingdings" panose="05000000000000000000" pitchFamily="2" charset="2"/>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E20A16"/>
              </a:buClr>
              <a:buFont typeface="Wingdings" panose="05000000000000000000" pitchFamily="2" charset="2"/>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E20A16"/>
              </a:buClr>
              <a:buFont typeface="Wingdings" panose="05000000000000000000" pitchFamily="2" charset="2"/>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E20A16"/>
              </a:buClr>
              <a:buFont typeface="Wingdings" panose="05000000000000000000" pitchFamily="2" charset="2"/>
              <a:buChar char="§"/>
              <a:defRPr sz="1600">
                <a:solidFill>
                  <a:schemeClr val="tx1"/>
                </a:solidFill>
                <a:latin typeface="Arial" panose="020B0604020202020204" pitchFamily="34" charset="0"/>
              </a:defRPr>
            </a:lvl9pPr>
          </a:lstStyle>
          <a:p>
            <a:pPr algn="ctr" eaLnBrk="1" hangingPunct="1">
              <a:spcBef>
                <a:spcPct val="0"/>
              </a:spcBef>
              <a:buClrTx/>
              <a:buFontTx/>
              <a:buNone/>
            </a:pPr>
            <a:r>
              <a:rPr lang="en-US" altLang="en-US" sz="1200" b="1" dirty="0" smtClean="0">
                <a:solidFill>
                  <a:schemeClr val="bg1"/>
                </a:solidFill>
              </a:rPr>
              <a:t>Overview</a:t>
            </a:r>
            <a:endParaRPr lang="en-US" altLang="en-US" sz="1200" b="1" dirty="0">
              <a:solidFill>
                <a:schemeClr val="bg1"/>
              </a:solidFill>
            </a:endParaRPr>
          </a:p>
        </p:txBody>
      </p:sp>
      <p:sp>
        <p:nvSpPr>
          <p:cNvPr id="6" name="TextBox 5"/>
          <p:cNvSpPr txBox="1"/>
          <p:nvPr/>
        </p:nvSpPr>
        <p:spPr>
          <a:xfrm>
            <a:off x="4607298" y="1520750"/>
            <a:ext cx="4315512" cy="5324535"/>
          </a:xfrm>
          <a:prstGeom prst="rect">
            <a:avLst/>
          </a:prstGeom>
          <a:noFill/>
        </p:spPr>
        <p:txBody>
          <a:bodyPr wrap="square" rtlCol="0">
            <a:spAutoFit/>
          </a:bodyPr>
          <a:lstStyle/>
          <a:p>
            <a:pPr marL="171450" indent="-171450" algn="just">
              <a:spcAft>
                <a:spcPts val="600"/>
              </a:spcAft>
              <a:buClr>
                <a:srgbClr val="C00000"/>
              </a:buClr>
              <a:buSzPct val="120000"/>
              <a:buFont typeface="Wingdings" panose="05000000000000000000" pitchFamily="2" charset="2"/>
              <a:buChar char="§"/>
            </a:pPr>
            <a:r>
              <a:rPr lang="en-US" sz="1100" dirty="0" smtClean="0">
                <a:latin typeface="+mn-lt"/>
              </a:rPr>
              <a:t>Major Ports: There are 12 major ports in India 6 on the eastern coast and 6 on the western coast.  Major Ports are under the jurisdiction of the government of India and all (except for </a:t>
            </a:r>
            <a:r>
              <a:rPr lang="en-US" sz="1100" dirty="0" err="1">
                <a:latin typeface="+mn-lt"/>
              </a:rPr>
              <a:t>E</a:t>
            </a:r>
            <a:r>
              <a:rPr lang="en-US" sz="1100" dirty="0" err="1" smtClean="0">
                <a:latin typeface="+mn-lt"/>
              </a:rPr>
              <a:t>nnore</a:t>
            </a:r>
            <a:r>
              <a:rPr lang="en-US" sz="1100" dirty="0" smtClean="0">
                <a:latin typeface="+mn-lt"/>
              </a:rPr>
              <a:t>) are covered under the Major Ports Trusts Act 1963.</a:t>
            </a:r>
          </a:p>
          <a:p>
            <a:pPr marL="171450" indent="-171450" algn="just">
              <a:spcAft>
                <a:spcPts val="600"/>
              </a:spcAft>
              <a:buClr>
                <a:srgbClr val="C00000"/>
              </a:buClr>
              <a:buSzPct val="120000"/>
              <a:buFont typeface="Wingdings" panose="05000000000000000000" pitchFamily="2" charset="2"/>
              <a:buChar char="§"/>
            </a:pPr>
            <a:r>
              <a:rPr lang="en-US" sz="1100" dirty="0" smtClean="0">
                <a:latin typeface="+mn-lt"/>
              </a:rPr>
              <a:t>Minor Ports: India has about 200 minor (non major ) ports including under development out of which one third are operational. Minor Ports are under the jurisdiction of respective state maritime boards</a:t>
            </a:r>
          </a:p>
          <a:p>
            <a:pPr marL="171450" indent="-171450" algn="just">
              <a:spcAft>
                <a:spcPts val="600"/>
              </a:spcAft>
              <a:buClr>
                <a:srgbClr val="C00000"/>
              </a:buClr>
              <a:buSzPct val="120000"/>
              <a:buFont typeface="Wingdings" panose="05000000000000000000" pitchFamily="2" charset="2"/>
              <a:buChar char="§"/>
            </a:pPr>
            <a:r>
              <a:rPr lang="en-US" sz="1100" dirty="0" smtClean="0">
                <a:latin typeface="+mn-lt"/>
              </a:rPr>
              <a:t>Share of Minor ports has been steadily increasing driven by Private Sector Entrepreneurial zeal</a:t>
            </a:r>
          </a:p>
          <a:p>
            <a:pPr marL="171450" indent="-171450" algn="just">
              <a:spcAft>
                <a:spcPts val="600"/>
              </a:spcAft>
              <a:buClr>
                <a:srgbClr val="C00000"/>
              </a:buClr>
              <a:buSzPct val="120000"/>
              <a:buFont typeface="Wingdings" panose="05000000000000000000" pitchFamily="2" charset="2"/>
              <a:buChar char="§"/>
            </a:pPr>
            <a:endParaRPr lang="en-US" sz="1100" dirty="0" smtClean="0">
              <a:latin typeface="+mn-lt"/>
            </a:endParaRPr>
          </a:p>
          <a:p>
            <a:pPr marL="171450" indent="-171450" algn="just">
              <a:spcAft>
                <a:spcPts val="600"/>
              </a:spcAft>
              <a:buClr>
                <a:srgbClr val="C00000"/>
              </a:buClr>
              <a:buSzPct val="120000"/>
              <a:buFont typeface="Wingdings" panose="05000000000000000000" pitchFamily="2" charset="2"/>
              <a:buChar char="§"/>
            </a:pPr>
            <a:endParaRPr lang="en-US" sz="1100" dirty="0">
              <a:latin typeface="+mn-lt"/>
            </a:endParaRPr>
          </a:p>
          <a:p>
            <a:pPr marL="171450" indent="-171450" algn="just">
              <a:spcAft>
                <a:spcPts val="600"/>
              </a:spcAft>
              <a:buClr>
                <a:srgbClr val="C00000"/>
              </a:buClr>
              <a:buSzPct val="120000"/>
              <a:buFont typeface="Wingdings" panose="05000000000000000000" pitchFamily="2" charset="2"/>
              <a:buChar char="§"/>
            </a:pPr>
            <a:endParaRPr lang="en-US" sz="1100" dirty="0" smtClean="0">
              <a:latin typeface="+mn-lt"/>
            </a:endParaRPr>
          </a:p>
          <a:p>
            <a:pPr marL="171450" indent="-171450" algn="just">
              <a:spcAft>
                <a:spcPts val="600"/>
              </a:spcAft>
              <a:buClr>
                <a:srgbClr val="C00000"/>
              </a:buClr>
              <a:buSzPct val="120000"/>
              <a:buFont typeface="Wingdings" panose="05000000000000000000" pitchFamily="2" charset="2"/>
              <a:buChar char="§"/>
            </a:pPr>
            <a:endParaRPr lang="en-US" sz="1100" dirty="0">
              <a:latin typeface="+mn-lt"/>
            </a:endParaRPr>
          </a:p>
          <a:p>
            <a:pPr marL="171450" indent="-171450" algn="just">
              <a:spcAft>
                <a:spcPts val="600"/>
              </a:spcAft>
              <a:buClr>
                <a:srgbClr val="C00000"/>
              </a:buClr>
              <a:buSzPct val="120000"/>
              <a:buFont typeface="Wingdings" panose="05000000000000000000" pitchFamily="2" charset="2"/>
              <a:buChar char="§"/>
            </a:pPr>
            <a:endParaRPr lang="en-US" sz="1100" dirty="0" smtClean="0">
              <a:latin typeface="+mn-lt"/>
            </a:endParaRPr>
          </a:p>
          <a:p>
            <a:pPr marL="171450" indent="-171450" algn="just">
              <a:spcAft>
                <a:spcPts val="600"/>
              </a:spcAft>
              <a:buClr>
                <a:srgbClr val="C00000"/>
              </a:buClr>
              <a:buSzPct val="120000"/>
              <a:buFont typeface="Wingdings" panose="05000000000000000000" pitchFamily="2" charset="2"/>
              <a:buChar char="§"/>
            </a:pPr>
            <a:endParaRPr lang="en-US" sz="1100" dirty="0">
              <a:latin typeface="+mn-lt"/>
            </a:endParaRPr>
          </a:p>
          <a:p>
            <a:pPr marL="171450" indent="-171450" algn="just">
              <a:spcAft>
                <a:spcPts val="600"/>
              </a:spcAft>
              <a:buClr>
                <a:srgbClr val="C00000"/>
              </a:buClr>
              <a:buSzPct val="120000"/>
              <a:buFont typeface="Wingdings" panose="05000000000000000000" pitchFamily="2" charset="2"/>
              <a:buChar char="§"/>
            </a:pPr>
            <a:endParaRPr lang="en-US" sz="1100" dirty="0" smtClean="0">
              <a:latin typeface="+mn-lt"/>
            </a:endParaRPr>
          </a:p>
          <a:p>
            <a:pPr marL="171450" indent="-171450" algn="just">
              <a:spcAft>
                <a:spcPts val="600"/>
              </a:spcAft>
              <a:buClr>
                <a:srgbClr val="C00000"/>
              </a:buClr>
              <a:buSzPct val="120000"/>
              <a:buFont typeface="Wingdings" panose="05000000000000000000" pitchFamily="2" charset="2"/>
              <a:buChar char="§"/>
            </a:pPr>
            <a:endParaRPr lang="en-US" sz="1100" dirty="0">
              <a:latin typeface="+mn-lt"/>
            </a:endParaRPr>
          </a:p>
          <a:p>
            <a:pPr marL="171450" indent="-171450" algn="just">
              <a:spcAft>
                <a:spcPts val="600"/>
              </a:spcAft>
              <a:buClr>
                <a:srgbClr val="C00000"/>
              </a:buClr>
              <a:buSzPct val="120000"/>
              <a:buFont typeface="Wingdings" panose="05000000000000000000" pitchFamily="2" charset="2"/>
              <a:buChar char="§"/>
            </a:pPr>
            <a:r>
              <a:rPr lang="en-US" sz="1100" dirty="0" smtClean="0">
                <a:latin typeface="+mn-lt"/>
              </a:rPr>
              <a:t>On a combined basis Major &amp; Minor ports handled 1072.5 MMT of cargo in FY16, up from 1052.5 MMT in FY15., a growth of a mere 2%</a:t>
            </a:r>
          </a:p>
          <a:p>
            <a:pPr marL="628650" lvl="1" indent="-171450" algn="just">
              <a:spcAft>
                <a:spcPts val="600"/>
              </a:spcAft>
              <a:buClr>
                <a:srgbClr val="C00000"/>
              </a:buClr>
              <a:buSzPct val="120000"/>
              <a:buFont typeface="Wingdings" panose="05000000000000000000" pitchFamily="2" charset="2"/>
              <a:buChar char="§"/>
            </a:pPr>
            <a:r>
              <a:rPr lang="en-US" sz="1100" dirty="0" smtClean="0">
                <a:latin typeface="+mn-lt"/>
              </a:rPr>
              <a:t>Capacity utilization of Major ports has steadily declined since 2008 to reach ~60% in 2016 even as TAT has improved to 2 days  from 4</a:t>
            </a:r>
          </a:p>
          <a:p>
            <a:pPr marL="171450" indent="-171450" algn="just">
              <a:spcAft>
                <a:spcPts val="600"/>
              </a:spcAft>
              <a:buClr>
                <a:srgbClr val="C00000"/>
              </a:buClr>
              <a:buSzPct val="120000"/>
              <a:buFont typeface="Wingdings" panose="05000000000000000000" pitchFamily="2" charset="2"/>
              <a:buChar char="§"/>
            </a:pPr>
            <a:r>
              <a:rPr lang="en-US" sz="1100" dirty="0" smtClean="0">
                <a:latin typeface="+mn-lt"/>
              </a:rPr>
              <a:t>Over 99 PPP projects (including terminal level PPP) are operational with a capex of $8.8bn with capacity of 683.29 MMTPA</a:t>
            </a:r>
            <a:endParaRPr lang="en-US" sz="1100" dirty="0">
              <a:latin typeface="+mn-lt"/>
            </a:endParaRPr>
          </a:p>
        </p:txBody>
      </p:sp>
      <p:pic>
        <p:nvPicPr>
          <p:cNvPr id="2052" name="Picture 4"/>
          <p:cNvPicPr>
            <a:picLocks noChangeAspect="1" noChangeArrowheads="1"/>
          </p:cNvPicPr>
          <p:nvPr/>
        </p:nvPicPr>
        <p:blipFill>
          <a:blip r:embed="rId5">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758493" y="3200010"/>
            <a:ext cx="3853844" cy="18261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181819" y="5884672"/>
            <a:ext cx="4425479" cy="246221"/>
          </a:xfrm>
          <a:prstGeom prst="rect">
            <a:avLst/>
          </a:prstGeom>
          <a:noFill/>
        </p:spPr>
        <p:txBody>
          <a:bodyPr wrap="square" rtlCol="0">
            <a:spAutoFit/>
          </a:bodyPr>
          <a:lstStyle/>
          <a:p>
            <a:r>
              <a:rPr lang="en-US" sz="1000" dirty="0" smtClean="0"/>
              <a:t>Source: IBEF, Indian Port Association, Ministry of Shipping</a:t>
            </a:r>
            <a:endParaRPr lang="en-US" sz="1000" dirty="0"/>
          </a:p>
        </p:txBody>
      </p:sp>
      <p:sp>
        <p:nvSpPr>
          <p:cNvPr id="13" name="Slide Number Placeholder 3"/>
          <p:cNvSpPr txBox="1">
            <a:spLocks/>
          </p:cNvSpPr>
          <p:nvPr/>
        </p:nvSpPr>
        <p:spPr>
          <a:xfrm>
            <a:off x="6553200" y="6457285"/>
            <a:ext cx="2133600" cy="365125"/>
          </a:xfrm>
          <a:prstGeom prst="rect">
            <a:avLst/>
          </a:prstGeom>
        </p:spPr>
        <p:txBody>
          <a:bodyPr/>
          <a:ls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lgn="r">
              <a:defRPr/>
            </a:pPr>
            <a:fld id="{1492B2EA-3C8D-4D24-993F-2C453A025B80}" type="slidenum">
              <a:rPr lang="en-IN" sz="800" smtClean="0">
                <a:solidFill>
                  <a:prstClr val="black">
                    <a:tint val="75000"/>
                  </a:prstClr>
                </a:solidFill>
                <a:latin typeface="+mj-lt"/>
              </a:rPr>
              <a:pPr algn="r">
                <a:defRPr/>
              </a:pPr>
              <a:t>12</a:t>
            </a:fld>
            <a:endParaRPr lang="en-IN" sz="800" dirty="0">
              <a:solidFill>
                <a:prstClr val="black">
                  <a:tint val="75000"/>
                </a:prstClr>
              </a:solidFill>
              <a:latin typeface="+mj-lt"/>
            </a:endParaRPr>
          </a:p>
        </p:txBody>
      </p:sp>
    </p:spTree>
    <p:extLst>
      <p:ext uri="{BB962C8B-B14F-4D97-AF65-F5344CB8AC3E}">
        <p14:creationId xmlns:p14="http://schemas.microsoft.com/office/powerpoint/2010/main" val="17199510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Key Drivers for Port Project Viability/ </a:t>
            </a:r>
            <a:r>
              <a:rPr lang="en-US" dirty="0" err="1" smtClean="0"/>
              <a:t>Financiability</a:t>
            </a:r>
            <a:endParaRPr lang="en-US" dirty="0"/>
          </a:p>
        </p:txBody>
      </p:sp>
      <p:sp>
        <p:nvSpPr>
          <p:cNvPr id="10" name="Rectangle 3"/>
          <p:cNvSpPr>
            <a:spLocks noChangeArrowheads="1"/>
          </p:cNvSpPr>
          <p:nvPr/>
        </p:nvSpPr>
        <p:spPr bwMode="auto">
          <a:xfrm>
            <a:off x="288925" y="925512"/>
            <a:ext cx="1387475" cy="1126195"/>
          </a:xfrm>
          <a:prstGeom prst="rect">
            <a:avLst/>
          </a:prstGeom>
          <a:solidFill>
            <a:srgbClr val="800000"/>
          </a:solidFill>
          <a:ln w="9525" algn="ctr">
            <a:solidFill>
              <a:srgbClr val="000000"/>
            </a:solidFill>
            <a:miter lim="800000"/>
            <a:headEnd/>
            <a:tailEnd/>
          </a:ln>
          <a:effectLst/>
        </p:spPr>
        <p:txBody>
          <a:bodyPr wrap="squar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FFFFFF"/>
                </a:solidFill>
                <a:effectLst/>
                <a:uLnTx/>
                <a:uFillTx/>
                <a:latin typeface="Arial" charset="0"/>
                <a:cs typeface="Arial" charset="0"/>
              </a:rPr>
              <a:t>Macro Economic Growth</a:t>
            </a:r>
          </a:p>
        </p:txBody>
      </p:sp>
      <p:sp>
        <p:nvSpPr>
          <p:cNvPr id="11" name="Rectangle 4"/>
          <p:cNvSpPr>
            <a:spLocks noChangeArrowheads="1"/>
          </p:cNvSpPr>
          <p:nvPr/>
        </p:nvSpPr>
        <p:spPr bwMode="auto">
          <a:xfrm>
            <a:off x="288925" y="2207720"/>
            <a:ext cx="1387475" cy="1321682"/>
          </a:xfrm>
          <a:prstGeom prst="rect">
            <a:avLst/>
          </a:prstGeom>
          <a:solidFill>
            <a:srgbClr val="800000"/>
          </a:solidFill>
          <a:ln w="9525" algn="ctr">
            <a:solidFill>
              <a:srgbClr val="000000"/>
            </a:solidFill>
            <a:miter lim="800000"/>
            <a:headEnd/>
            <a:tailEnd/>
          </a:ln>
          <a:effectLst/>
        </p:spPr>
        <p:txBody>
          <a:bodyPr wrap="squar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FFFFFF"/>
                </a:solidFill>
                <a:effectLst/>
                <a:uLnTx/>
                <a:uFillTx/>
                <a:latin typeface="Arial" charset="0"/>
                <a:cs typeface="Arial" charset="0"/>
              </a:rPr>
              <a:t>Tax Breaks to Boost Port Based Development</a:t>
            </a:r>
          </a:p>
        </p:txBody>
      </p:sp>
      <p:sp>
        <p:nvSpPr>
          <p:cNvPr id="12" name="Rectangle 5"/>
          <p:cNvSpPr>
            <a:spLocks noChangeArrowheads="1"/>
          </p:cNvSpPr>
          <p:nvPr/>
        </p:nvSpPr>
        <p:spPr bwMode="auto">
          <a:xfrm>
            <a:off x="288925" y="3734319"/>
            <a:ext cx="1387475" cy="1526655"/>
          </a:xfrm>
          <a:prstGeom prst="rect">
            <a:avLst/>
          </a:prstGeom>
          <a:solidFill>
            <a:srgbClr val="800000"/>
          </a:solidFill>
          <a:ln w="9525" algn="ctr">
            <a:solidFill>
              <a:srgbClr val="000000"/>
            </a:solidFill>
            <a:miter lim="800000"/>
            <a:headEnd/>
            <a:tailEnd/>
          </a:ln>
          <a:effectLst/>
        </p:spPr>
        <p:txBody>
          <a:bodyPr wrap="squar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FFFFFF"/>
                </a:solidFill>
                <a:effectLst/>
                <a:uLnTx/>
                <a:uFillTx/>
                <a:latin typeface="Arial" charset="0"/>
                <a:cs typeface="Arial" charset="0"/>
              </a:rPr>
              <a:t>Competition &amp; Ability to gather critical mass in cargo</a:t>
            </a:r>
          </a:p>
        </p:txBody>
      </p:sp>
      <p:sp>
        <p:nvSpPr>
          <p:cNvPr id="13" name="Rectangle 6"/>
          <p:cNvSpPr>
            <a:spLocks noChangeArrowheads="1"/>
          </p:cNvSpPr>
          <p:nvPr/>
        </p:nvSpPr>
        <p:spPr bwMode="auto">
          <a:xfrm>
            <a:off x="288925" y="5412225"/>
            <a:ext cx="1387475" cy="1069975"/>
          </a:xfrm>
          <a:prstGeom prst="rect">
            <a:avLst/>
          </a:prstGeom>
          <a:solidFill>
            <a:srgbClr val="800000"/>
          </a:solidFill>
          <a:ln w="9525" algn="ctr">
            <a:solidFill>
              <a:srgbClr val="000000"/>
            </a:solidFill>
            <a:miter lim="800000"/>
            <a:headEnd/>
            <a:tailEnd/>
          </a:ln>
          <a:effectLst/>
        </p:spPr>
        <p:txBody>
          <a:bodyPr wrap="squar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FFFFFF"/>
                </a:solidFill>
                <a:effectLst/>
                <a:uLnTx/>
                <a:uFillTx/>
                <a:latin typeface="Arial" charset="0"/>
                <a:cs typeface="Arial" charset="0"/>
              </a:rPr>
              <a:t>Connectivity &amp; Infrastructure</a:t>
            </a:r>
          </a:p>
        </p:txBody>
      </p:sp>
      <p:sp>
        <p:nvSpPr>
          <p:cNvPr id="14" name="Line 7"/>
          <p:cNvSpPr>
            <a:spLocks noChangeShapeType="1"/>
          </p:cNvSpPr>
          <p:nvPr/>
        </p:nvSpPr>
        <p:spPr bwMode="auto">
          <a:xfrm>
            <a:off x="285750" y="2131390"/>
            <a:ext cx="8589963" cy="0"/>
          </a:xfrm>
          <a:prstGeom prst="line">
            <a:avLst/>
          </a:prstGeom>
          <a:noFill/>
          <a:ln w="5715">
            <a:solidFill>
              <a:srgbClr val="B2B2B2"/>
            </a:solidFill>
            <a:prstDash val="dash"/>
            <a:round/>
            <a:headEnd/>
            <a:tailEnd/>
          </a:ln>
          <a:effectLst/>
        </p:spPr>
        <p:txBody>
          <a:bodyPr/>
          <a:lstStyle/>
          <a:p>
            <a:pPr eaLnBrk="1" hangingPunct="1"/>
            <a:endParaRPr lang="en-US">
              <a:solidFill>
                <a:srgbClr val="000000"/>
              </a:solidFill>
              <a:latin typeface="Arial" charset="0"/>
              <a:cs typeface="Arial" charset="0"/>
            </a:endParaRPr>
          </a:p>
        </p:txBody>
      </p:sp>
      <p:sp>
        <p:nvSpPr>
          <p:cNvPr id="15" name="Line 8"/>
          <p:cNvSpPr>
            <a:spLocks noChangeShapeType="1"/>
          </p:cNvSpPr>
          <p:nvPr/>
        </p:nvSpPr>
        <p:spPr bwMode="auto">
          <a:xfrm>
            <a:off x="285750" y="3657990"/>
            <a:ext cx="8589963" cy="0"/>
          </a:xfrm>
          <a:prstGeom prst="line">
            <a:avLst/>
          </a:prstGeom>
          <a:noFill/>
          <a:ln w="5715">
            <a:solidFill>
              <a:srgbClr val="B2B2B2"/>
            </a:solidFill>
            <a:prstDash val="dash"/>
            <a:round/>
            <a:headEnd/>
            <a:tailEnd/>
          </a:ln>
          <a:effectLst/>
        </p:spPr>
        <p:txBody>
          <a:bodyPr/>
          <a:lstStyle/>
          <a:p>
            <a:pPr eaLnBrk="1" hangingPunct="1"/>
            <a:endParaRPr lang="en-US">
              <a:solidFill>
                <a:srgbClr val="000000"/>
              </a:solidFill>
              <a:latin typeface="Arial" charset="0"/>
              <a:cs typeface="Arial" charset="0"/>
            </a:endParaRPr>
          </a:p>
        </p:txBody>
      </p:sp>
      <p:sp>
        <p:nvSpPr>
          <p:cNvPr id="16" name="Line 9"/>
          <p:cNvSpPr>
            <a:spLocks noChangeShapeType="1"/>
          </p:cNvSpPr>
          <p:nvPr/>
        </p:nvSpPr>
        <p:spPr bwMode="auto">
          <a:xfrm>
            <a:off x="285750" y="5337250"/>
            <a:ext cx="8589963" cy="0"/>
          </a:xfrm>
          <a:prstGeom prst="line">
            <a:avLst/>
          </a:prstGeom>
          <a:noFill/>
          <a:ln w="5715">
            <a:solidFill>
              <a:srgbClr val="B2B2B2"/>
            </a:solidFill>
            <a:prstDash val="dash"/>
            <a:round/>
            <a:headEnd/>
            <a:tailEnd/>
          </a:ln>
          <a:effectLst/>
        </p:spPr>
        <p:txBody>
          <a:bodyPr/>
          <a:lstStyle/>
          <a:p>
            <a:pPr eaLnBrk="1" hangingPunct="1"/>
            <a:endParaRPr lang="en-US">
              <a:solidFill>
                <a:srgbClr val="000000"/>
              </a:solidFill>
              <a:latin typeface="Arial" charset="0"/>
              <a:cs typeface="Arial" charset="0"/>
            </a:endParaRPr>
          </a:p>
        </p:txBody>
      </p:sp>
      <p:sp>
        <p:nvSpPr>
          <p:cNvPr id="17" name="Rectangle 11"/>
          <p:cNvSpPr>
            <a:spLocks noChangeArrowheads="1"/>
          </p:cNvSpPr>
          <p:nvPr/>
        </p:nvSpPr>
        <p:spPr bwMode="auto">
          <a:xfrm>
            <a:off x="1779588" y="925513"/>
            <a:ext cx="7088187" cy="1129547"/>
          </a:xfrm>
          <a:prstGeom prst="rect">
            <a:avLst/>
          </a:prstGeom>
          <a:solidFill>
            <a:srgbClr val="EAEAEA"/>
          </a:solidFill>
          <a:ln w="6350">
            <a:noFill/>
            <a:miter lim="800000"/>
            <a:headEnd/>
            <a:tailEnd/>
          </a:ln>
          <a:effectLst/>
        </p:spPr>
        <p:txBody>
          <a:bodyPr rIns="45720"/>
          <a:lstStyle/>
          <a:p>
            <a:pPr marL="185738" indent="-185738" defTabSz="330200" eaLnBrk="1" hangingPunct="1">
              <a:spcBef>
                <a:spcPts val="300"/>
              </a:spcBef>
              <a:buClr>
                <a:srgbClr val="FF9999">
                  <a:lumMod val="25000"/>
                </a:srgbClr>
              </a:buClr>
              <a:buSzPct val="75000"/>
              <a:buFont typeface="Wingdings" pitchFamily="2" charset="2"/>
              <a:buChar char="n"/>
              <a:tabLst>
                <a:tab pos="8521700" algn="r"/>
              </a:tabLst>
            </a:pPr>
            <a:r>
              <a:rPr lang="en-US" altLang="de-DE" sz="1200" dirty="0" smtClean="0">
                <a:solidFill>
                  <a:srgbClr val="000000"/>
                </a:solidFill>
                <a:latin typeface="Arial"/>
                <a:cs typeface="Arial"/>
              </a:rPr>
              <a:t>Port Cargo Growth is highly correlated with Global Trade and EXIM cargo growth in the country. Higher industrial growth in India should have a  major impact on the port sector</a:t>
            </a:r>
          </a:p>
          <a:p>
            <a:pPr marL="185738" indent="-185738" defTabSz="330200" eaLnBrk="1" hangingPunct="1">
              <a:spcBef>
                <a:spcPts val="300"/>
              </a:spcBef>
              <a:buClr>
                <a:srgbClr val="FF9999">
                  <a:lumMod val="25000"/>
                </a:srgbClr>
              </a:buClr>
              <a:buSzPct val="75000"/>
              <a:buFont typeface="Wingdings" pitchFamily="2" charset="2"/>
              <a:buChar char="n"/>
              <a:tabLst>
                <a:tab pos="8521700" algn="r"/>
              </a:tabLst>
            </a:pPr>
            <a:r>
              <a:rPr lang="en-US" altLang="de-DE" sz="1200" dirty="0" smtClean="0">
                <a:solidFill>
                  <a:srgbClr val="000000"/>
                </a:solidFill>
                <a:latin typeface="Arial"/>
                <a:cs typeface="Arial"/>
              </a:rPr>
              <a:t>The last few years have witnessed a downtrend in the commodity cycle impacting break bulk cargo growth of commodities such as Coal.  </a:t>
            </a:r>
          </a:p>
          <a:p>
            <a:pPr marL="185738" indent="-185738" defTabSz="330200" eaLnBrk="1" hangingPunct="1">
              <a:spcBef>
                <a:spcPts val="300"/>
              </a:spcBef>
              <a:buClr>
                <a:srgbClr val="FF9999">
                  <a:lumMod val="25000"/>
                </a:srgbClr>
              </a:buClr>
              <a:buSzPct val="75000"/>
              <a:buFont typeface="Wingdings" pitchFamily="2" charset="2"/>
              <a:buChar char="n"/>
              <a:tabLst>
                <a:tab pos="8521700" algn="r"/>
              </a:tabLst>
            </a:pPr>
            <a:r>
              <a:rPr lang="en-US" altLang="de-DE" sz="1200" dirty="0" smtClean="0">
                <a:solidFill>
                  <a:srgbClr val="000000"/>
                </a:solidFill>
                <a:latin typeface="Arial"/>
                <a:cs typeface="Arial"/>
              </a:rPr>
              <a:t>Containerization of cargo has been gradually rising in India and globally</a:t>
            </a:r>
            <a:endParaRPr lang="en-US" altLang="de-DE" sz="1000" dirty="0">
              <a:solidFill>
                <a:srgbClr val="000000"/>
              </a:solidFill>
              <a:latin typeface="Arial" charset="0"/>
              <a:cs typeface="Arial" charset="0"/>
            </a:endParaRPr>
          </a:p>
        </p:txBody>
      </p:sp>
      <p:sp>
        <p:nvSpPr>
          <p:cNvPr id="18" name="Rectangle 12"/>
          <p:cNvSpPr>
            <a:spLocks noChangeArrowheads="1"/>
          </p:cNvSpPr>
          <p:nvPr/>
        </p:nvSpPr>
        <p:spPr bwMode="auto">
          <a:xfrm>
            <a:off x="1779588" y="2207720"/>
            <a:ext cx="7088187" cy="1321682"/>
          </a:xfrm>
          <a:prstGeom prst="rect">
            <a:avLst/>
          </a:prstGeom>
          <a:solidFill>
            <a:srgbClr val="EAEAEA"/>
          </a:solidFill>
          <a:ln w="6350">
            <a:noFill/>
            <a:miter lim="800000"/>
            <a:headEnd/>
            <a:tailEnd/>
          </a:ln>
          <a:effectLst/>
        </p:spPr>
        <p:txBody>
          <a:bodyPr rIns="45720"/>
          <a:lstStyle/>
          <a:p>
            <a:pPr marL="185738" indent="-185738" defTabSz="330200" eaLnBrk="1" hangingPunct="1">
              <a:spcBef>
                <a:spcPct val="50000"/>
              </a:spcBef>
              <a:buClr>
                <a:srgbClr val="FF9999">
                  <a:lumMod val="25000"/>
                </a:srgbClr>
              </a:buClr>
              <a:buSzPct val="75000"/>
              <a:buFont typeface="Wingdings" pitchFamily="2" charset="2"/>
              <a:buChar char="n"/>
              <a:tabLst>
                <a:tab pos="8521700" algn="r"/>
              </a:tabLst>
            </a:pPr>
            <a:r>
              <a:rPr lang="en-US" altLang="de-DE" sz="1200" dirty="0" smtClean="0">
                <a:solidFill>
                  <a:srgbClr val="000000"/>
                </a:solidFill>
                <a:latin typeface="Arial"/>
                <a:cs typeface="Arial"/>
              </a:rPr>
              <a:t>Tax breaks go a significant way in development of Port based industries which fuel the development of the hinterland and give a boost to employment and export oriented industries. </a:t>
            </a:r>
          </a:p>
          <a:p>
            <a:pPr marL="642938" lvl="1" indent="-185738" defTabSz="330200" eaLnBrk="1" hangingPunct="1">
              <a:spcBef>
                <a:spcPct val="50000"/>
              </a:spcBef>
              <a:buClr>
                <a:srgbClr val="FF9999">
                  <a:lumMod val="25000"/>
                </a:srgbClr>
              </a:buClr>
              <a:buSzPct val="75000"/>
              <a:buFont typeface="Wingdings" pitchFamily="2" charset="2"/>
              <a:buChar char="n"/>
              <a:tabLst>
                <a:tab pos="8521700" algn="r"/>
              </a:tabLst>
            </a:pPr>
            <a:r>
              <a:rPr lang="en-US" altLang="de-DE" sz="1100" dirty="0" smtClean="0">
                <a:solidFill>
                  <a:srgbClr val="000000"/>
                </a:solidFill>
                <a:latin typeface="Arial"/>
                <a:cs typeface="Arial"/>
              </a:rPr>
              <a:t>E.g. tax breaks to Kutch post Earthquake have resulted in development of significant port based industries near </a:t>
            </a:r>
            <a:r>
              <a:rPr lang="en-US" altLang="de-DE" sz="1100" dirty="0" err="1" smtClean="0">
                <a:solidFill>
                  <a:srgbClr val="000000"/>
                </a:solidFill>
                <a:latin typeface="Arial"/>
                <a:cs typeface="Arial"/>
              </a:rPr>
              <a:t>Mundhra</a:t>
            </a:r>
            <a:r>
              <a:rPr lang="en-US" altLang="de-DE" sz="1100" dirty="0" smtClean="0">
                <a:solidFill>
                  <a:srgbClr val="000000"/>
                </a:solidFill>
                <a:latin typeface="Arial"/>
                <a:cs typeface="Arial"/>
              </a:rPr>
              <a:t>/ </a:t>
            </a:r>
            <a:r>
              <a:rPr lang="en-US" altLang="de-DE" sz="1100" dirty="0" err="1">
                <a:solidFill>
                  <a:srgbClr val="000000"/>
                </a:solidFill>
                <a:latin typeface="Arial"/>
                <a:cs typeface="Arial"/>
              </a:rPr>
              <a:t>K</a:t>
            </a:r>
            <a:r>
              <a:rPr lang="en-US" altLang="de-DE" sz="1100" dirty="0" err="1" smtClean="0">
                <a:solidFill>
                  <a:srgbClr val="000000"/>
                </a:solidFill>
                <a:latin typeface="Arial"/>
                <a:cs typeface="Arial"/>
              </a:rPr>
              <a:t>andla</a:t>
            </a:r>
            <a:endParaRPr lang="en-US" altLang="de-DE" sz="1100" dirty="0" smtClean="0">
              <a:solidFill>
                <a:srgbClr val="000000"/>
              </a:solidFill>
              <a:latin typeface="Arial"/>
              <a:cs typeface="Arial"/>
            </a:endParaRPr>
          </a:p>
          <a:p>
            <a:pPr marL="185738" indent="-185738" defTabSz="330200" eaLnBrk="1" hangingPunct="1">
              <a:spcBef>
                <a:spcPct val="50000"/>
              </a:spcBef>
              <a:buClr>
                <a:srgbClr val="FF9999">
                  <a:lumMod val="25000"/>
                </a:srgbClr>
              </a:buClr>
              <a:buSzPct val="75000"/>
              <a:buFont typeface="Wingdings" pitchFamily="2" charset="2"/>
              <a:buChar char="n"/>
              <a:tabLst>
                <a:tab pos="8521700" algn="r"/>
              </a:tabLst>
            </a:pPr>
            <a:r>
              <a:rPr lang="en-US" altLang="de-DE" sz="1200" dirty="0" smtClean="0">
                <a:solidFill>
                  <a:srgbClr val="000000"/>
                </a:solidFill>
                <a:latin typeface="Arial"/>
                <a:cs typeface="Arial"/>
              </a:rPr>
              <a:t> The MAT on units in SEZ has severely impacted SEZ and conversely port based development in the country</a:t>
            </a:r>
            <a:endParaRPr lang="en-US" altLang="de-DE" sz="1000" dirty="0">
              <a:solidFill>
                <a:srgbClr val="000000"/>
              </a:solidFill>
              <a:latin typeface="Arial" charset="0"/>
              <a:cs typeface="Arial" charset="0"/>
            </a:endParaRPr>
          </a:p>
        </p:txBody>
      </p:sp>
      <p:sp>
        <p:nvSpPr>
          <p:cNvPr id="19" name="Rectangle 13"/>
          <p:cNvSpPr>
            <a:spLocks noChangeArrowheads="1"/>
          </p:cNvSpPr>
          <p:nvPr/>
        </p:nvSpPr>
        <p:spPr bwMode="auto">
          <a:xfrm>
            <a:off x="1779588" y="3734319"/>
            <a:ext cx="7088187" cy="1526655"/>
          </a:xfrm>
          <a:prstGeom prst="rect">
            <a:avLst/>
          </a:prstGeom>
          <a:solidFill>
            <a:srgbClr val="EAEAEA"/>
          </a:solidFill>
          <a:ln w="6350">
            <a:noFill/>
            <a:miter lim="800000"/>
            <a:headEnd/>
            <a:tailEnd/>
          </a:ln>
          <a:effectLst/>
        </p:spPr>
        <p:txBody>
          <a:bodyPr rIns="45720"/>
          <a:lstStyle/>
          <a:p>
            <a:pPr marL="185738" indent="-185738" defTabSz="330200" eaLnBrk="1" hangingPunct="1">
              <a:spcBef>
                <a:spcPts val="300"/>
              </a:spcBef>
              <a:buClr>
                <a:srgbClr val="FF9999">
                  <a:lumMod val="25000"/>
                </a:srgbClr>
              </a:buClr>
              <a:buSzPct val="75000"/>
              <a:buFont typeface="Wingdings" pitchFamily="2" charset="2"/>
              <a:buChar char="n"/>
              <a:tabLst>
                <a:tab pos="8521700" algn="r"/>
              </a:tabLst>
            </a:pPr>
            <a:r>
              <a:rPr lang="en-US" altLang="de-DE" sz="1200" dirty="0" smtClean="0">
                <a:solidFill>
                  <a:srgbClr val="000000"/>
                </a:solidFill>
                <a:latin typeface="Arial"/>
                <a:cs typeface="Arial"/>
              </a:rPr>
              <a:t>As the Industry has matured it has become increasingly critical for new port projects to  be competitive, for which the following factors are important:</a:t>
            </a:r>
          </a:p>
          <a:p>
            <a:pPr marL="642938" lvl="1" indent="-185738" defTabSz="330200" eaLnBrk="1" hangingPunct="1">
              <a:spcBef>
                <a:spcPts val="300"/>
              </a:spcBef>
              <a:buClr>
                <a:srgbClr val="FF9999">
                  <a:lumMod val="25000"/>
                </a:srgbClr>
              </a:buClr>
              <a:buSzPct val="75000"/>
              <a:buFont typeface="Wingdings" pitchFamily="2" charset="2"/>
              <a:buChar char="n"/>
              <a:tabLst>
                <a:tab pos="8521700" algn="r"/>
              </a:tabLst>
            </a:pPr>
            <a:r>
              <a:rPr lang="en-US" altLang="de-DE" sz="1000" dirty="0" smtClean="0">
                <a:solidFill>
                  <a:srgbClr val="000000"/>
                </a:solidFill>
                <a:latin typeface="Arial"/>
                <a:cs typeface="Arial"/>
              </a:rPr>
              <a:t>Location: Distance to end user industries (land route),. Natural depth for attracting larger vessels are critical</a:t>
            </a:r>
          </a:p>
          <a:p>
            <a:pPr marL="642938" lvl="1" indent="-185738" defTabSz="330200" eaLnBrk="1" hangingPunct="1">
              <a:spcBef>
                <a:spcPts val="300"/>
              </a:spcBef>
              <a:buClr>
                <a:srgbClr val="FF9999">
                  <a:lumMod val="25000"/>
                </a:srgbClr>
              </a:buClr>
              <a:buSzPct val="75000"/>
              <a:buFont typeface="Wingdings" pitchFamily="2" charset="2"/>
              <a:buChar char="n"/>
              <a:tabLst>
                <a:tab pos="8521700" algn="r"/>
              </a:tabLst>
            </a:pPr>
            <a:r>
              <a:rPr lang="en-US" altLang="de-DE" sz="1000" dirty="0" smtClean="0">
                <a:solidFill>
                  <a:srgbClr val="000000"/>
                </a:solidFill>
                <a:latin typeface="Arial"/>
                <a:cs typeface="Arial"/>
              </a:rPr>
              <a:t>Connectivity: Road, Rail, Gas Grid, etc. needs to ensure quick TAT</a:t>
            </a:r>
          </a:p>
          <a:p>
            <a:pPr marL="642938" lvl="1" indent="-185738" defTabSz="330200" eaLnBrk="1" hangingPunct="1">
              <a:spcBef>
                <a:spcPts val="300"/>
              </a:spcBef>
              <a:buClr>
                <a:srgbClr val="FF9999">
                  <a:lumMod val="25000"/>
                </a:srgbClr>
              </a:buClr>
              <a:buSzPct val="75000"/>
              <a:buFont typeface="Wingdings" pitchFamily="2" charset="2"/>
              <a:buChar char="n"/>
              <a:tabLst>
                <a:tab pos="8521700" algn="r"/>
              </a:tabLst>
            </a:pPr>
            <a:r>
              <a:rPr lang="en-US" altLang="de-DE" sz="1000" dirty="0" smtClean="0">
                <a:solidFill>
                  <a:srgbClr val="000000"/>
                </a:solidFill>
                <a:latin typeface="Arial"/>
                <a:cs typeface="Arial"/>
              </a:rPr>
              <a:t>Captive Industries: Ability to set up captive end user industries viz. ADANI </a:t>
            </a:r>
            <a:r>
              <a:rPr lang="en-US" altLang="de-DE" sz="1000" dirty="0" err="1" smtClean="0">
                <a:solidFill>
                  <a:srgbClr val="000000"/>
                </a:solidFill>
                <a:latin typeface="Arial"/>
                <a:cs typeface="Arial"/>
              </a:rPr>
              <a:t>Wilmar</a:t>
            </a:r>
            <a:r>
              <a:rPr lang="en-US" altLang="de-DE" sz="1000" dirty="0" smtClean="0">
                <a:solidFill>
                  <a:srgbClr val="000000"/>
                </a:solidFill>
                <a:latin typeface="Arial"/>
                <a:cs typeface="Arial"/>
              </a:rPr>
              <a:t>, </a:t>
            </a:r>
            <a:r>
              <a:rPr lang="en-US" altLang="de-DE" sz="1000" dirty="0" err="1" smtClean="0">
                <a:solidFill>
                  <a:srgbClr val="000000"/>
                </a:solidFill>
                <a:latin typeface="Arial"/>
                <a:cs typeface="Arial"/>
              </a:rPr>
              <a:t>Mundhra</a:t>
            </a:r>
            <a:r>
              <a:rPr lang="en-US" altLang="de-DE" sz="1000" dirty="0" smtClean="0">
                <a:solidFill>
                  <a:srgbClr val="000000"/>
                </a:solidFill>
                <a:latin typeface="Arial"/>
                <a:cs typeface="Arial"/>
              </a:rPr>
              <a:t> Power project, etc. and conversely availability of land, power &amp; water  in close proximity for the same</a:t>
            </a:r>
          </a:p>
          <a:p>
            <a:pPr marL="185738" indent="-185738" defTabSz="330200" eaLnBrk="1" hangingPunct="1">
              <a:spcBef>
                <a:spcPts val="300"/>
              </a:spcBef>
              <a:buClr>
                <a:srgbClr val="FF9999">
                  <a:lumMod val="25000"/>
                </a:srgbClr>
              </a:buClr>
              <a:buSzPct val="75000"/>
              <a:buFont typeface="Wingdings" pitchFamily="2" charset="2"/>
              <a:buChar char="n"/>
              <a:tabLst>
                <a:tab pos="8521700" algn="r"/>
              </a:tabLst>
            </a:pPr>
            <a:r>
              <a:rPr lang="en-US" altLang="de-DE" sz="1200" dirty="0" smtClean="0">
                <a:solidFill>
                  <a:srgbClr val="000000"/>
                </a:solidFill>
                <a:latin typeface="Arial" charset="0"/>
                <a:cs typeface="Arial" charset="0"/>
              </a:rPr>
              <a:t>New port projects will need to quickly gather critical mass to be the logical choice for shippers &amp; logistics service providers</a:t>
            </a:r>
            <a:endParaRPr lang="en-US" altLang="de-DE" sz="1200" dirty="0">
              <a:solidFill>
                <a:srgbClr val="000000"/>
              </a:solidFill>
              <a:latin typeface="Arial" charset="0"/>
              <a:cs typeface="Arial" charset="0"/>
            </a:endParaRPr>
          </a:p>
        </p:txBody>
      </p:sp>
      <p:sp>
        <p:nvSpPr>
          <p:cNvPr id="20" name="Rectangle 14"/>
          <p:cNvSpPr>
            <a:spLocks noChangeArrowheads="1"/>
          </p:cNvSpPr>
          <p:nvPr/>
        </p:nvSpPr>
        <p:spPr bwMode="auto">
          <a:xfrm>
            <a:off x="1779588" y="5412225"/>
            <a:ext cx="7088187" cy="1069975"/>
          </a:xfrm>
          <a:prstGeom prst="rect">
            <a:avLst/>
          </a:prstGeom>
          <a:solidFill>
            <a:srgbClr val="EAEAEA"/>
          </a:solidFill>
          <a:ln w="6350">
            <a:noFill/>
            <a:miter lim="800000"/>
            <a:headEnd/>
            <a:tailEnd/>
          </a:ln>
          <a:effectLst/>
        </p:spPr>
        <p:txBody>
          <a:bodyPr rIns="45720"/>
          <a:lstStyle/>
          <a:p>
            <a:pPr marL="185738" indent="-185738" defTabSz="330200" eaLnBrk="1" hangingPunct="1">
              <a:spcBef>
                <a:spcPct val="50000"/>
              </a:spcBef>
              <a:buClr>
                <a:srgbClr val="FF9999">
                  <a:lumMod val="25000"/>
                </a:srgbClr>
              </a:buClr>
              <a:buSzPct val="75000"/>
              <a:buFont typeface="Wingdings" pitchFamily="2" charset="2"/>
              <a:buChar char="n"/>
              <a:tabLst>
                <a:tab pos="8521700" algn="r"/>
              </a:tabLst>
            </a:pPr>
            <a:r>
              <a:rPr lang="en-US" sz="1200" dirty="0" smtClean="0"/>
              <a:t>Rail connectivity and TAT are critical for port development as Rail is significantly cheaper than road transport. Rail infrastructure in India is significantly hampered by low capacity. DMIC is likely to provide a boost to the same</a:t>
            </a:r>
          </a:p>
          <a:p>
            <a:pPr marL="185738" indent="-185738" defTabSz="330200" eaLnBrk="1" hangingPunct="1">
              <a:spcBef>
                <a:spcPct val="50000"/>
              </a:spcBef>
              <a:buClr>
                <a:srgbClr val="FF9999">
                  <a:lumMod val="25000"/>
                </a:srgbClr>
              </a:buClr>
              <a:buSzPct val="75000"/>
              <a:buFont typeface="Wingdings" pitchFamily="2" charset="2"/>
              <a:buChar char="n"/>
              <a:tabLst>
                <a:tab pos="8521700" algn="r"/>
              </a:tabLst>
            </a:pPr>
            <a:r>
              <a:rPr lang="en-US" sz="1200" dirty="0" smtClean="0"/>
              <a:t>Transmission linkages for port based power projects and pipeline grids for liquid and gas petro products are other critical infrastructure requirements</a:t>
            </a:r>
          </a:p>
          <a:p>
            <a:pPr marL="185738" indent="-185738" defTabSz="330200" eaLnBrk="1" hangingPunct="1">
              <a:spcBef>
                <a:spcPct val="50000"/>
              </a:spcBef>
              <a:buClr>
                <a:srgbClr val="FF9999">
                  <a:lumMod val="25000"/>
                </a:srgbClr>
              </a:buClr>
              <a:buSzPct val="75000"/>
              <a:buFont typeface="Wingdings" pitchFamily="2" charset="2"/>
              <a:buChar char="n"/>
              <a:tabLst>
                <a:tab pos="8521700" algn="r"/>
              </a:tabLst>
            </a:pPr>
            <a:endParaRPr lang="en-US" sz="1200" dirty="0" smtClean="0"/>
          </a:p>
          <a:p>
            <a:pPr marL="185738" indent="-185738" defTabSz="330200" eaLnBrk="1" hangingPunct="1">
              <a:spcBef>
                <a:spcPct val="50000"/>
              </a:spcBef>
              <a:buClr>
                <a:srgbClr val="FF9999">
                  <a:lumMod val="25000"/>
                </a:srgbClr>
              </a:buClr>
              <a:buSzPct val="75000"/>
              <a:buFont typeface="Wingdings" pitchFamily="2" charset="2"/>
              <a:buChar char="n"/>
              <a:tabLst>
                <a:tab pos="8521700" algn="r"/>
              </a:tabLst>
            </a:pPr>
            <a:endParaRPr lang="en-US" altLang="de-DE" sz="1000" dirty="0">
              <a:solidFill>
                <a:srgbClr val="000000"/>
              </a:solidFill>
              <a:latin typeface="Arial" charset="0"/>
              <a:cs typeface="Arial" charset="0"/>
            </a:endParaRPr>
          </a:p>
        </p:txBody>
      </p:sp>
      <p:sp>
        <p:nvSpPr>
          <p:cNvPr id="22" name="Slide Number Placeholder 3"/>
          <p:cNvSpPr txBox="1">
            <a:spLocks/>
          </p:cNvSpPr>
          <p:nvPr/>
        </p:nvSpPr>
        <p:spPr>
          <a:xfrm>
            <a:off x="6734175" y="6498725"/>
            <a:ext cx="2133600" cy="365125"/>
          </a:xfrm>
          <a:prstGeom prst="rect">
            <a:avLst/>
          </a:prstGeom>
        </p:spPr>
        <p:txBody>
          <a:bodyPr/>
          <a:ls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lgn="r">
              <a:defRPr/>
            </a:pPr>
            <a:fld id="{1492B2EA-3C8D-4D24-993F-2C453A025B80}" type="slidenum">
              <a:rPr lang="en-IN" sz="800" smtClean="0">
                <a:solidFill>
                  <a:prstClr val="black">
                    <a:tint val="75000"/>
                  </a:prstClr>
                </a:solidFill>
                <a:latin typeface="+mj-lt"/>
              </a:rPr>
              <a:pPr algn="r">
                <a:defRPr/>
              </a:pPr>
              <a:t>13</a:t>
            </a:fld>
            <a:endParaRPr lang="en-IN" sz="800" dirty="0">
              <a:solidFill>
                <a:prstClr val="black">
                  <a:tint val="75000"/>
                </a:prstClr>
              </a:solidFill>
              <a:latin typeface="+mj-lt"/>
            </a:endParaRPr>
          </a:p>
        </p:txBody>
      </p:sp>
    </p:spTree>
    <p:extLst>
      <p:ext uri="{BB962C8B-B14F-4D97-AF65-F5344CB8AC3E}">
        <p14:creationId xmlns:p14="http://schemas.microsoft.com/office/powerpoint/2010/main" val="1370127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Issues with Port Financing</a:t>
            </a:r>
            <a:endParaRPr lang="en-US" dirty="0"/>
          </a:p>
        </p:txBody>
      </p:sp>
      <p:sp>
        <p:nvSpPr>
          <p:cNvPr id="7" name="Rectangle 3"/>
          <p:cNvSpPr>
            <a:spLocks noChangeArrowheads="1"/>
          </p:cNvSpPr>
          <p:nvPr/>
        </p:nvSpPr>
        <p:spPr bwMode="auto">
          <a:xfrm>
            <a:off x="288925" y="1001842"/>
            <a:ext cx="1387475" cy="2800471"/>
          </a:xfrm>
          <a:prstGeom prst="rect">
            <a:avLst/>
          </a:prstGeom>
          <a:solidFill>
            <a:srgbClr val="800000"/>
          </a:solidFill>
          <a:ln w="9525" algn="ctr">
            <a:solidFill>
              <a:srgbClr val="000000"/>
            </a:solidFill>
            <a:miter lim="800000"/>
            <a:headEnd/>
            <a:tailEnd/>
          </a:ln>
          <a:effectLst/>
        </p:spPr>
        <p:txBody>
          <a:bodyPr wrap="squar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FFFFFF"/>
                </a:solidFill>
                <a:effectLst/>
                <a:uLnTx/>
                <a:uFillTx/>
                <a:latin typeface="Arial" charset="0"/>
                <a:cs typeface="Arial" charset="0"/>
              </a:rPr>
              <a:t>Issues with Concession Agreements</a:t>
            </a:r>
          </a:p>
        </p:txBody>
      </p:sp>
      <p:sp>
        <p:nvSpPr>
          <p:cNvPr id="8" name="Rectangle 4"/>
          <p:cNvSpPr>
            <a:spLocks noChangeArrowheads="1"/>
          </p:cNvSpPr>
          <p:nvPr/>
        </p:nvSpPr>
        <p:spPr bwMode="auto">
          <a:xfrm>
            <a:off x="288925" y="3963309"/>
            <a:ext cx="1387475" cy="2060911"/>
          </a:xfrm>
          <a:prstGeom prst="rect">
            <a:avLst/>
          </a:prstGeom>
          <a:solidFill>
            <a:srgbClr val="800000"/>
          </a:solidFill>
          <a:ln w="9525" algn="ctr">
            <a:solidFill>
              <a:srgbClr val="000000"/>
            </a:solidFill>
            <a:miter lim="800000"/>
            <a:headEnd/>
            <a:tailEnd/>
          </a:ln>
          <a:effectLst/>
        </p:spPr>
        <p:txBody>
          <a:bodyPr wrap="squar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FFFFFF"/>
                </a:solidFill>
                <a:effectLst/>
                <a:uLnTx/>
                <a:uFillTx/>
                <a:latin typeface="Arial" charset="0"/>
                <a:cs typeface="Arial" charset="0"/>
              </a:rPr>
              <a:t>Regulatory &amp; Policy</a:t>
            </a:r>
          </a:p>
        </p:txBody>
      </p:sp>
      <p:sp>
        <p:nvSpPr>
          <p:cNvPr id="9" name="Line 7"/>
          <p:cNvSpPr>
            <a:spLocks noChangeShapeType="1"/>
          </p:cNvSpPr>
          <p:nvPr/>
        </p:nvSpPr>
        <p:spPr bwMode="auto">
          <a:xfrm>
            <a:off x="285750" y="3886980"/>
            <a:ext cx="8589963" cy="0"/>
          </a:xfrm>
          <a:prstGeom prst="line">
            <a:avLst/>
          </a:prstGeom>
          <a:noFill/>
          <a:ln w="5715">
            <a:solidFill>
              <a:srgbClr val="B2B2B2"/>
            </a:solidFill>
            <a:prstDash val="dash"/>
            <a:round/>
            <a:headEnd/>
            <a:tailEnd/>
          </a:ln>
          <a:effectLst/>
        </p:spPr>
        <p:txBody>
          <a:bodyPr/>
          <a:lstStyle/>
          <a:p>
            <a:pPr eaLnBrk="1" hangingPunct="1"/>
            <a:endParaRPr lang="en-US">
              <a:solidFill>
                <a:srgbClr val="000000"/>
              </a:solidFill>
              <a:latin typeface="Arial" charset="0"/>
              <a:cs typeface="Arial" charset="0"/>
            </a:endParaRPr>
          </a:p>
        </p:txBody>
      </p:sp>
      <p:sp>
        <p:nvSpPr>
          <p:cNvPr id="11" name="Rectangle 11"/>
          <p:cNvSpPr>
            <a:spLocks noChangeArrowheads="1"/>
          </p:cNvSpPr>
          <p:nvPr/>
        </p:nvSpPr>
        <p:spPr bwMode="auto">
          <a:xfrm>
            <a:off x="1779588" y="1001843"/>
            <a:ext cx="7088187" cy="2808807"/>
          </a:xfrm>
          <a:prstGeom prst="rect">
            <a:avLst/>
          </a:prstGeom>
          <a:solidFill>
            <a:srgbClr val="EAEAEA"/>
          </a:solidFill>
          <a:ln w="6350">
            <a:noFill/>
            <a:miter lim="800000"/>
            <a:headEnd/>
            <a:tailEnd/>
          </a:ln>
          <a:effectLst/>
        </p:spPr>
        <p:txBody>
          <a:bodyPr rIns="45720"/>
          <a:lstStyle/>
          <a:p>
            <a:pPr marL="185738" indent="-185738" defTabSz="330200" eaLnBrk="1" hangingPunct="1">
              <a:spcBef>
                <a:spcPts val="300"/>
              </a:spcBef>
              <a:buClr>
                <a:srgbClr val="FF9999">
                  <a:lumMod val="25000"/>
                </a:srgbClr>
              </a:buClr>
              <a:buSzPct val="75000"/>
              <a:buFont typeface="Wingdings" pitchFamily="2" charset="2"/>
              <a:buChar char="n"/>
              <a:tabLst>
                <a:tab pos="8521700" algn="r"/>
              </a:tabLst>
            </a:pPr>
            <a:r>
              <a:rPr lang="en-US" altLang="de-DE" sz="1200" dirty="0" smtClean="0">
                <a:solidFill>
                  <a:srgbClr val="000000"/>
                </a:solidFill>
                <a:latin typeface="Arial"/>
                <a:cs typeface="Arial"/>
              </a:rPr>
              <a:t>Lack of tri-</a:t>
            </a:r>
            <a:r>
              <a:rPr lang="en-US" altLang="de-DE" sz="1200" dirty="0" err="1" smtClean="0">
                <a:solidFill>
                  <a:srgbClr val="000000"/>
                </a:solidFill>
                <a:latin typeface="Arial"/>
                <a:cs typeface="Arial"/>
              </a:rPr>
              <a:t>partriate</a:t>
            </a:r>
            <a:r>
              <a:rPr lang="en-US" altLang="de-DE" sz="1200" dirty="0" smtClean="0">
                <a:solidFill>
                  <a:srgbClr val="000000"/>
                </a:solidFill>
                <a:latin typeface="Arial"/>
                <a:cs typeface="Arial"/>
              </a:rPr>
              <a:t> contracts with lenders and investors for port financing in Concession Agreements </a:t>
            </a:r>
          </a:p>
          <a:p>
            <a:pPr marL="642938" lvl="1" indent="-185738" defTabSz="330200" eaLnBrk="1" hangingPunct="1">
              <a:spcBef>
                <a:spcPts val="300"/>
              </a:spcBef>
              <a:buClr>
                <a:srgbClr val="FF9999">
                  <a:lumMod val="25000"/>
                </a:srgbClr>
              </a:buClr>
              <a:buSzPct val="75000"/>
              <a:buFont typeface="Wingdings" pitchFamily="2" charset="2"/>
              <a:buChar char="n"/>
              <a:tabLst>
                <a:tab pos="8521700" algn="r"/>
              </a:tabLst>
            </a:pPr>
            <a:r>
              <a:rPr lang="en-US" altLang="de-DE" sz="1200" dirty="0" smtClean="0">
                <a:solidFill>
                  <a:srgbClr val="000000"/>
                </a:solidFill>
                <a:latin typeface="Arial"/>
                <a:cs typeface="Arial"/>
              </a:rPr>
              <a:t>Lender events of defaults not recognized as events of defaults under the concession agreements (often winding up required to enforce EOD)</a:t>
            </a:r>
          </a:p>
          <a:p>
            <a:pPr marL="642938" lvl="1" indent="-185738" defTabSz="330200" eaLnBrk="1" hangingPunct="1">
              <a:spcBef>
                <a:spcPts val="300"/>
              </a:spcBef>
              <a:buClr>
                <a:srgbClr val="FF9999">
                  <a:lumMod val="25000"/>
                </a:srgbClr>
              </a:buClr>
              <a:buSzPct val="75000"/>
              <a:buFont typeface="Wingdings" pitchFamily="2" charset="2"/>
              <a:buChar char="n"/>
              <a:tabLst>
                <a:tab pos="8521700" algn="r"/>
              </a:tabLst>
            </a:pPr>
            <a:r>
              <a:rPr lang="en-US" altLang="de-DE" sz="1200" dirty="0" smtClean="0">
                <a:solidFill>
                  <a:srgbClr val="000000"/>
                </a:solidFill>
                <a:latin typeface="Arial"/>
                <a:cs typeface="Arial"/>
              </a:rPr>
              <a:t>Lack of Clear process of communication between Maritime Boards and Lenders</a:t>
            </a:r>
          </a:p>
          <a:p>
            <a:pPr marL="185738" indent="-185738" defTabSz="330200" eaLnBrk="1" hangingPunct="1">
              <a:spcBef>
                <a:spcPts val="300"/>
              </a:spcBef>
              <a:buClr>
                <a:srgbClr val="FF9999">
                  <a:lumMod val="25000"/>
                </a:srgbClr>
              </a:buClr>
              <a:buSzPct val="75000"/>
              <a:buFont typeface="Wingdings" pitchFamily="2" charset="2"/>
              <a:buChar char="n"/>
              <a:tabLst>
                <a:tab pos="8521700" algn="r"/>
              </a:tabLst>
            </a:pPr>
            <a:r>
              <a:rPr lang="en-US" altLang="de-DE" sz="1200" dirty="0" smtClean="0">
                <a:solidFill>
                  <a:srgbClr val="000000"/>
                </a:solidFill>
                <a:latin typeface="Arial"/>
                <a:cs typeface="Arial"/>
              </a:rPr>
              <a:t>Difficult to enforce substitution clauses by Lenders</a:t>
            </a:r>
            <a:endParaRPr lang="en-US" altLang="de-DE" sz="1000" dirty="0" smtClean="0">
              <a:solidFill>
                <a:srgbClr val="000000"/>
              </a:solidFill>
              <a:latin typeface="Arial" charset="0"/>
              <a:cs typeface="Arial" charset="0"/>
            </a:endParaRPr>
          </a:p>
          <a:p>
            <a:pPr marL="642938" lvl="1" indent="-185738" defTabSz="330200" eaLnBrk="1" hangingPunct="1">
              <a:spcBef>
                <a:spcPts val="300"/>
              </a:spcBef>
              <a:buClr>
                <a:srgbClr val="FF9999">
                  <a:lumMod val="25000"/>
                </a:srgbClr>
              </a:buClr>
              <a:buSzPct val="75000"/>
              <a:buFont typeface="Wingdings" pitchFamily="2" charset="2"/>
              <a:buChar char="n"/>
              <a:tabLst>
                <a:tab pos="8521700" algn="r"/>
              </a:tabLst>
            </a:pPr>
            <a:r>
              <a:rPr lang="en-US" altLang="de-DE" sz="1200" dirty="0" smtClean="0">
                <a:solidFill>
                  <a:srgbClr val="000000"/>
                </a:solidFill>
                <a:latin typeface="Arial"/>
                <a:cs typeface="Arial"/>
              </a:rPr>
              <a:t>Valuation of port in case of substitution events do not take in to account commercial viability i.e. DCF valuation. </a:t>
            </a:r>
          </a:p>
          <a:p>
            <a:pPr marL="642938" lvl="1" indent="-185738" defTabSz="330200" eaLnBrk="1" hangingPunct="1">
              <a:spcBef>
                <a:spcPts val="300"/>
              </a:spcBef>
              <a:buClr>
                <a:srgbClr val="FF9999">
                  <a:lumMod val="25000"/>
                </a:srgbClr>
              </a:buClr>
              <a:buSzPct val="75000"/>
              <a:buFont typeface="Wingdings" pitchFamily="2" charset="2"/>
              <a:buChar char="n"/>
              <a:tabLst>
                <a:tab pos="8521700" algn="r"/>
              </a:tabLst>
            </a:pPr>
            <a:r>
              <a:rPr lang="en-US" altLang="de-DE" sz="1200" dirty="0" smtClean="0">
                <a:solidFill>
                  <a:srgbClr val="000000"/>
                </a:solidFill>
                <a:latin typeface="Arial"/>
                <a:cs typeface="Arial"/>
              </a:rPr>
              <a:t>Valuations based on 3</a:t>
            </a:r>
            <a:r>
              <a:rPr lang="en-US" altLang="de-DE" sz="1200" baseline="30000" dirty="0" smtClean="0">
                <a:solidFill>
                  <a:srgbClr val="000000"/>
                </a:solidFill>
                <a:latin typeface="Arial"/>
                <a:cs typeface="Arial"/>
              </a:rPr>
              <a:t>rd</a:t>
            </a:r>
            <a:r>
              <a:rPr lang="en-US" altLang="de-DE" sz="1200" dirty="0" smtClean="0">
                <a:solidFill>
                  <a:srgbClr val="000000"/>
                </a:solidFill>
                <a:latin typeface="Arial"/>
                <a:cs typeface="Arial"/>
              </a:rPr>
              <a:t> party assessment of asset value subjects lenders to significant uncertainty in cases of default</a:t>
            </a:r>
          </a:p>
          <a:p>
            <a:pPr marL="642938" lvl="1" indent="-185738" defTabSz="330200" eaLnBrk="1" hangingPunct="1">
              <a:spcBef>
                <a:spcPts val="300"/>
              </a:spcBef>
              <a:buClr>
                <a:srgbClr val="FF9999">
                  <a:lumMod val="25000"/>
                </a:srgbClr>
              </a:buClr>
              <a:buSzPct val="75000"/>
              <a:buFont typeface="Wingdings" pitchFamily="2" charset="2"/>
              <a:buChar char="n"/>
              <a:tabLst>
                <a:tab pos="8521700" algn="r"/>
              </a:tabLst>
            </a:pPr>
            <a:r>
              <a:rPr lang="en-US" altLang="de-DE" sz="1200" dirty="0" smtClean="0">
                <a:solidFill>
                  <a:srgbClr val="000000"/>
                </a:solidFill>
                <a:latin typeface="Arial"/>
                <a:cs typeface="Arial"/>
              </a:rPr>
              <a:t>Vague pre-qualification criteria and lack of clear scoring mechanism create uncertainty for lender nominees in the event of substitution</a:t>
            </a:r>
          </a:p>
          <a:p>
            <a:pPr marL="642938" lvl="1" indent="-185738" defTabSz="330200" eaLnBrk="1" hangingPunct="1">
              <a:spcBef>
                <a:spcPts val="300"/>
              </a:spcBef>
              <a:buClr>
                <a:srgbClr val="FF9999">
                  <a:lumMod val="25000"/>
                </a:srgbClr>
              </a:buClr>
              <a:buSzPct val="75000"/>
              <a:buFont typeface="Wingdings" pitchFamily="2" charset="2"/>
              <a:buChar char="n"/>
              <a:tabLst>
                <a:tab pos="8521700" algn="r"/>
              </a:tabLst>
            </a:pPr>
            <a:r>
              <a:rPr lang="en-US" altLang="de-DE" sz="1200" dirty="0" smtClean="0">
                <a:solidFill>
                  <a:srgbClr val="000000"/>
                </a:solidFill>
                <a:latin typeface="Arial"/>
                <a:cs typeface="Arial"/>
              </a:rPr>
              <a:t>Lenders not allowed to take over asset themselves (i.e. SDR, S4, invocation of pledge with maritime boards managing the operations)</a:t>
            </a:r>
          </a:p>
          <a:p>
            <a:pPr marL="185738" indent="-185738" defTabSz="330200" eaLnBrk="1" hangingPunct="1">
              <a:spcBef>
                <a:spcPts val="300"/>
              </a:spcBef>
              <a:buClr>
                <a:srgbClr val="FF9999">
                  <a:lumMod val="25000"/>
                </a:srgbClr>
              </a:buClr>
              <a:buSzPct val="75000"/>
              <a:buFont typeface="Wingdings" pitchFamily="2" charset="2"/>
              <a:buChar char="n"/>
              <a:tabLst>
                <a:tab pos="8521700" algn="r"/>
              </a:tabLst>
            </a:pPr>
            <a:endParaRPr lang="en-US" altLang="de-DE" sz="1200" dirty="0" smtClean="0">
              <a:solidFill>
                <a:srgbClr val="000000"/>
              </a:solidFill>
              <a:latin typeface="Arial"/>
              <a:cs typeface="Arial"/>
            </a:endParaRPr>
          </a:p>
        </p:txBody>
      </p:sp>
      <p:sp>
        <p:nvSpPr>
          <p:cNvPr id="12" name="Rectangle 12"/>
          <p:cNvSpPr>
            <a:spLocks noChangeArrowheads="1"/>
          </p:cNvSpPr>
          <p:nvPr/>
        </p:nvSpPr>
        <p:spPr bwMode="auto">
          <a:xfrm>
            <a:off x="1779588" y="3963309"/>
            <a:ext cx="7088187" cy="2060911"/>
          </a:xfrm>
          <a:prstGeom prst="rect">
            <a:avLst/>
          </a:prstGeom>
          <a:solidFill>
            <a:srgbClr val="EAEAEA"/>
          </a:solidFill>
          <a:ln w="6350">
            <a:noFill/>
            <a:miter lim="800000"/>
            <a:headEnd/>
            <a:tailEnd/>
          </a:ln>
          <a:effectLst/>
        </p:spPr>
        <p:txBody>
          <a:bodyPr rIns="45720"/>
          <a:lstStyle/>
          <a:p>
            <a:pPr marL="185738" indent="-185738" defTabSz="330200" eaLnBrk="1" hangingPunct="1">
              <a:spcBef>
                <a:spcPct val="50000"/>
              </a:spcBef>
              <a:buClr>
                <a:srgbClr val="FF9999">
                  <a:lumMod val="25000"/>
                </a:srgbClr>
              </a:buClr>
              <a:buSzPct val="75000"/>
              <a:buFont typeface="Wingdings" pitchFamily="2" charset="2"/>
              <a:buChar char="n"/>
              <a:tabLst>
                <a:tab pos="8521700" algn="r"/>
              </a:tabLst>
            </a:pPr>
            <a:r>
              <a:rPr lang="en-US" altLang="de-DE" sz="1200" dirty="0" smtClean="0">
                <a:solidFill>
                  <a:srgbClr val="000000"/>
                </a:solidFill>
                <a:latin typeface="Arial"/>
                <a:cs typeface="Arial"/>
              </a:rPr>
              <a:t>Compliance of Facilities to be provided by Maritime Board, State &amp; Central Governments for development of the ports and SEZ is often wanting viz.</a:t>
            </a:r>
          </a:p>
          <a:p>
            <a:pPr marL="642938" lvl="1" indent="-185738" defTabSz="330200" eaLnBrk="1" hangingPunct="1">
              <a:spcBef>
                <a:spcPct val="50000"/>
              </a:spcBef>
              <a:buClr>
                <a:srgbClr val="FF9999">
                  <a:lumMod val="25000"/>
                </a:srgbClr>
              </a:buClr>
              <a:buSzPct val="75000"/>
              <a:buFont typeface="Wingdings" pitchFamily="2" charset="2"/>
              <a:buChar char="n"/>
              <a:tabLst>
                <a:tab pos="8521700" algn="r"/>
              </a:tabLst>
            </a:pPr>
            <a:r>
              <a:rPr lang="en-US" altLang="de-DE" sz="1000" dirty="0" smtClean="0">
                <a:solidFill>
                  <a:srgbClr val="000000"/>
                </a:solidFill>
                <a:latin typeface="Arial" charset="0"/>
                <a:cs typeface="Arial" charset="0"/>
              </a:rPr>
              <a:t>Capex and Maintenance dredging (esp. in case of Terminals for Landlord models)</a:t>
            </a:r>
          </a:p>
          <a:p>
            <a:pPr marL="642938" lvl="1" indent="-185738" defTabSz="330200" eaLnBrk="1" hangingPunct="1">
              <a:spcBef>
                <a:spcPct val="50000"/>
              </a:spcBef>
              <a:buClr>
                <a:srgbClr val="FF9999">
                  <a:lumMod val="25000"/>
                </a:srgbClr>
              </a:buClr>
              <a:buSzPct val="75000"/>
              <a:buFont typeface="Wingdings" pitchFamily="2" charset="2"/>
              <a:buChar char="n"/>
              <a:tabLst>
                <a:tab pos="8521700" algn="r"/>
              </a:tabLst>
            </a:pPr>
            <a:r>
              <a:rPr lang="en-US" altLang="de-DE" sz="1000" dirty="0" smtClean="0">
                <a:solidFill>
                  <a:srgbClr val="000000"/>
                </a:solidFill>
                <a:latin typeface="Arial" charset="0"/>
                <a:cs typeface="Arial" charset="0"/>
              </a:rPr>
              <a:t>Road connectivity to be provided by State Government</a:t>
            </a:r>
          </a:p>
          <a:p>
            <a:pPr marL="642938" lvl="1" indent="-185738" defTabSz="330200" eaLnBrk="1" hangingPunct="1">
              <a:spcBef>
                <a:spcPct val="50000"/>
              </a:spcBef>
              <a:buClr>
                <a:srgbClr val="FF9999">
                  <a:lumMod val="25000"/>
                </a:srgbClr>
              </a:buClr>
              <a:buSzPct val="75000"/>
              <a:buFont typeface="Wingdings" pitchFamily="2" charset="2"/>
              <a:buChar char="n"/>
              <a:tabLst>
                <a:tab pos="8521700" algn="r"/>
              </a:tabLst>
            </a:pPr>
            <a:r>
              <a:rPr lang="en-US" altLang="de-DE" sz="1000" dirty="0" smtClean="0">
                <a:solidFill>
                  <a:srgbClr val="000000"/>
                </a:solidFill>
                <a:latin typeface="Arial" charset="0"/>
                <a:cs typeface="Arial" charset="0"/>
              </a:rPr>
              <a:t>Rail connectivity, related land acquisitions and permissions from Ministry of Railways</a:t>
            </a:r>
          </a:p>
          <a:p>
            <a:pPr marL="642938" lvl="1" indent="-185738" defTabSz="330200" eaLnBrk="1" hangingPunct="1">
              <a:spcBef>
                <a:spcPct val="50000"/>
              </a:spcBef>
              <a:buClr>
                <a:srgbClr val="FF9999">
                  <a:lumMod val="25000"/>
                </a:srgbClr>
              </a:buClr>
              <a:buSzPct val="75000"/>
              <a:buFont typeface="Wingdings" pitchFamily="2" charset="2"/>
              <a:buChar char="n"/>
              <a:tabLst>
                <a:tab pos="8521700" algn="r"/>
              </a:tabLst>
            </a:pPr>
            <a:r>
              <a:rPr lang="en-US" altLang="de-DE" sz="1000" dirty="0" smtClean="0">
                <a:solidFill>
                  <a:srgbClr val="000000"/>
                </a:solidFill>
                <a:latin typeface="Arial" charset="0"/>
                <a:cs typeface="Arial" charset="0"/>
              </a:rPr>
              <a:t>Environment Approvals for units in SEZ (even after approval is provided to SEZ itself)</a:t>
            </a:r>
          </a:p>
          <a:p>
            <a:pPr marL="642938" lvl="1" indent="-185738" defTabSz="330200" eaLnBrk="1" hangingPunct="1">
              <a:spcBef>
                <a:spcPct val="50000"/>
              </a:spcBef>
              <a:buClr>
                <a:srgbClr val="FF9999">
                  <a:lumMod val="25000"/>
                </a:srgbClr>
              </a:buClr>
              <a:buSzPct val="75000"/>
              <a:buFont typeface="Wingdings" pitchFamily="2" charset="2"/>
              <a:buChar char="n"/>
              <a:tabLst>
                <a:tab pos="8521700" algn="r"/>
              </a:tabLst>
            </a:pPr>
            <a:r>
              <a:rPr lang="en-US" altLang="de-DE" sz="1000" dirty="0" smtClean="0">
                <a:solidFill>
                  <a:srgbClr val="000000"/>
                </a:solidFill>
                <a:latin typeface="Arial" charset="0"/>
                <a:cs typeface="Arial" charset="0"/>
              </a:rPr>
              <a:t>Sewage disposal channels, transmission lines, gas grids etc.</a:t>
            </a:r>
          </a:p>
          <a:p>
            <a:pPr marL="185738" indent="-185738" defTabSz="330200" eaLnBrk="1" hangingPunct="1">
              <a:spcBef>
                <a:spcPct val="50000"/>
              </a:spcBef>
              <a:buClr>
                <a:srgbClr val="FF9999">
                  <a:lumMod val="25000"/>
                </a:srgbClr>
              </a:buClr>
              <a:buSzPct val="75000"/>
              <a:buFont typeface="Wingdings" pitchFamily="2" charset="2"/>
              <a:buChar char="n"/>
              <a:tabLst>
                <a:tab pos="8521700" algn="r"/>
              </a:tabLst>
            </a:pPr>
            <a:r>
              <a:rPr lang="en-US" altLang="de-DE" sz="1000" dirty="0" smtClean="0">
                <a:solidFill>
                  <a:srgbClr val="000000"/>
                </a:solidFill>
                <a:latin typeface="Arial" charset="0"/>
                <a:cs typeface="Arial" charset="0"/>
              </a:rPr>
              <a:t>Essentially a holistic planning of various key infrastructure Facilities (state , central, govt.) along with tax breaks for export oriented units is required to ensure success of highly capital intensive port projects</a:t>
            </a:r>
            <a:endParaRPr lang="en-US" altLang="de-DE" sz="1000" dirty="0">
              <a:solidFill>
                <a:srgbClr val="000000"/>
              </a:solidFill>
              <a:latin typeface="Arial" charset="0"/>
              <a:cs typeface="Arial" charset="0"/>
            </a:endParaRPr>
          </a:p>
        </p:txBody>
      </p:sp>
      <p:sp>
        <p:nvSpPr>
          <p:cNvPr id="19" name="Rectangle 18"/>
          <p:cNvSpPr/>
          <p:nvPr/>
        </p:nvSpPr>
        <p:spPr>
          <a:xfrm>
            <a:off x="288925" y="6127324"/>
            <a:ext cx="8586788" cy="584775"/>
          </a:xfrm>
          <a:prstGeom prst="rect">
            <a:avLst/>
          </a:prstGeom>
          <a:solidFill>
            <a:srgbClr val="FF0000"/>
          </a:solidFill>
        </p:spPr>
        <p:txBody>
          <a:bodyPr wrap="square">
            <a:spAutoFit/>
          </a:bodyPr>
          <a:lstStyle/>
          <a:p>
            <a:pPr algn="ctr"/>
            <a:r>
              <a:rPr lang="en-US" sz="1600" dirty="0" smtClean="0">
                <a:solidFill>
                  <a:schemeClr val="bg1"/>
                </a:solidFill>
              </a:rPr>
              <a:t>A holistic approach addressing Key Bottlenecks in Concession Agreement  Regulatory, Fiscal  &amp; Policy Frame-work and its implementation to ensure port development</a:t>
            </a:r>
            <a:endParaRPr lang="en-US" sz="1600" dirty="0">
              <a:solidFill>
                <a:schemeClr val="bg1"/>
              </a:solidFill>
            </a:endParaRPr>
          </a:p>
        </p:txBody>
      </p:sp>
    </p:spTree>
    <p:extLst>
      <p:ext uri="{BB962C8B-B14F-4D97-AF65-F5344CB8AC3E}">
        <p14:creationId xmlns:p14="http://schemas.microsoft.com/office/powerpoint/2010/main" val="22779753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7" name="Rectangle 3"/>
          <p:cNvSpPr>
            <a:spLocks noChangeArrowheads="1"/>
          </p:cNvSpPr>
          <p:nvPr/>
        </p:nvSpPr>
        <p:spPr bwMode="auto">
          <a:xfrm>
            <a:off x="288925" y="1001843"/>
            <a:ext cx="1387475" cy="2343850"/>
          </a:xfrm>
          <a:prstGeom prst="rect">
            <a:avLst/>
          </a:prstGeom>
          <a:solidFill>
            <a:srgbClr val="800000"/>
          </a:solidFill>
          <a:ln w="9525" algn="ctr">
            <a:solidFill>
              <a:srgbClr val="000000"/>
            </a:solidFill>
            <a:miter lim="800000"/>
            <a:headEnd/>
            <a:tailEnd/>
          </a:ln>
          <a:effectLst/>
        </p:spPr>
        <p:txBody>
          <a:bodyPr wrap="squar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FFFFFF"/>
                </a:solidFill>
                <a:effectLst/>
                <a:uLnTx/>
                <a:uFillTx/>
                <a:latin typeface="Arial" charset="0"/>
                <a:cs typeface="Arial" charset="0"/>
              </a:rPr>
              <a:t>Equipment Financing/ Leasing</a:t>
            </a:r>
          </a:p>
        </p:txBody>
      </p:sp>
      <p:sp>
        <p:nvSpPr>
          <p:cNvPr id="8" name="Rectangle 4"/>
          <p:cNvSpPr>
            <a:spLocks noChangeArrowheads="1"/>
          </p:cNvSpPr>
          <p:nvPr/>
        </p:nvSpPr>
        <p:spPr bwMode="auto">
          <a:xfrm>
            <a:off x="288925" y="3593207"/>
            <a:ext cx="1387475" cy="3040956"/>
          </a:xfrm>
          <a:prstGeom prst="rect">
            <a:avLst/>
          </a:prstGeom>
          <a:solidFill>
            <a:srgbClr val="800000"/>
          </a:solidFill>
          <a:ln w="9525" algn="ctr">
            <a:solidFill>
              <a:srgbClr val="000000"/>
            </a:solidFill>
            <a:miter lim="800000"/>
            <a:headEnd/>
            <a:tailEnd/>
          </a:ln>
          <a:effectLst/>
        </p:spPr>
        <p:txBody>
          <a:bodyPr wrap="squar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FFFFFF"/>
                </a:solidFill>
                <a:effectLst/>
                <a:uLnTx/>
                <a:uFillTx/>
                <a:latin typeface="Arial" charset="0"/>
                <a:cs typeface="Arial" charset="0"/>
              </a:rPr>
              <a:t>Port Business</a:t>
            </a:r>
          </a:p>
        </p:txBody>
      </p:sp>
      <p:sp>
        <p:nvSpPr>
          <p:cNvPr id="9" name="Line 7"/>
          <p:cNvSpPr>
            <a:spLocks noChangeShapeType="1"/>
          </p:cNvSpPr>
          <p:nvPr/>
        </p:nvSpPr>
        <p:spPr bwMode="auto">
          <a:xfrm>
            <a:off x="288925" y="3429000"/>
            <a:ext cx="8589963" cy="0"/>
          </a:xfrm>
          <a:prstGeom prst="line">
            <a:avLst/>
          </a:prstGeom>
          <a:noFill/>
          <a:ln w="5715">
            <a:solidFill>
              <a:srgbClr val="B2B2B2"/>
            </a:solidFill>
            <a:prstDash val="dash"/>
            <a:round/>
            <a:headEnd/>
            <a:tailEnd/>
          </a:ln>
          <a:effectLst/>
        </p:spPr>
        <p:txBody>
          <a:bodyPr/>
          <a:lstStyle/>
          <a:p>
            <a:pPr eaLnBrk="1" hangingPunct="1"/>
            <a:endParaRPr lang="en-US">
              <a:solidFill>
                <a:srgbClr val="000000"/>
              </a:solidFill>
              <a:latin typeface="Arial" charset="0"/>
              <a:cs typeface="Arial" charset="0"/>
            </a:endParaRPr>
          </a:p>
        </p:txBody>
      </p:sp>
      <p:sp>
        <p:nvSpPr>
          <p:cNvPr id="11" name="Rectangle 11"/>
          <p:cNvSpPr>
            <a:spLocks noChangeArrowheads="1"/>
          </p:cNvSpPr>
          <p:nvPr/>
        </p:nvSpPr>
        <p:spPr bwMode="auto">
          <a:xfrm>
            <a:off x="1779588" y="1001843"/>
            <a:ext cx="7088187" cy="2350827"/>
          </a:xfrm>
          <a:prstGeom prst="rect">
            <a:avLst/>
          </a:prstGeom>
          <a:solidFill>
            <a:srgbClr val="EAEAEA"/>
          </a:solidFill>
          <a:ln w="6350">
            <a:noFill/>
            <a:miter lim="800000"/>
            <a:headEnd/>
            <a:tailEnd/>
          </a:ln>
          <a:effectLst/>
        </p:spPr>
        <p:txBody>
          <a:bodyPr rIns="45720"/>
          <a:lstStyle/>
          <a:p>
            <a:pPr marL="185738" indent="-185738" defTabSz="330200" eaLnBrk="1" hangingPunct="1">
              <a:spcBef>
                <a:spcPts val="600"/>
              </a:spcBef>
              <a:buClr>
                <a:srgbClr val="FF9999">
                  <a:lumMod val="25000"/>
                </a:srgbClr>
              </a:buClr>
              <a:buSzPct val="75000"/>
              <a:buFont typeface="Wingdings" pitchFamily="2" charset="2"/>
              <a:buChar char="n"/>
              <a:tabLst>
                <a:tab pos="8521700" algn="r"/>
              </a:tabLst>
            </a:pPr>
            <a:r>
              <a:rPr lang="en-US" altLang="de-DE" sz="1200" dirty="0" smtClean="0">
                <a:solidFill>
                  <a:srgbClr val="000000"/>
                </a:solidFill>
                <a:latin typeface="Arial"/>
                <a:cs typeface="Arial"/>
              </a:rPr>
              <a:t>Equipment Financing &amp; Leasing is a specialized business requiring  skills in valuation, </a:t>
            </a:r>
            <a:r>
              <a:rPr lang="en-US" altLang="de-DE" sz="1200" dirty="0" err="1" smtClean="0">
                <a:solidFill>
                  <a:srgbClr val="000000"/>
                </a:solidFill>
                <a:latin typeface="Arial"/>
                <a:cs typeface="Arial"/>
              </a:rPr>
              <a:t>reposession</a:t>
            </a:r>
            <a:r>
              <a:rPr lang="en-US" altLang="de-DE" sz="1200" dirty="0" smtClean="0">
                <a:solidFill>
                  <a:srgbClr val="000000"/>
                </a:solidFill>
                <a:latin typeface="Arial"/>
                <a:cs typeface="Arial"/>
              </a:rPr>
              <a:t>, refurbishment and redeployment of assets </a:t>
            </a:r>
          </a:p>
          <a:p>
            <a:pPr marL="185738" indent="-185738" defTabSz="330200" eaLnBrk="1" hangingPunct="1">
              <a:spcBef>
                <a:spcPts val="600"/>
              </a:spcBef>
              <a:buClr>
                <a:srgbClr val="FF9999">
                  <a:lumMod val="25000"/>
                </a:srgbClr>
              </a:buClr>
              <a:buSzPct val="75000"/>
              <a:buFont typeface="Wingdings" pitchFamily="2" charset="2"/>
              <a:buChar char="n"/>
              <a:tabLst>
                <a:tab pos="8521700" algn="r"/>
              </a:tabLst>
            </a:pPr>
            <a:r>
              <a:rPr lang="en-US" altLang="de-DE" sz="1200" dirty="0" smtClean="0">
                <a:solidFill>
                  <a:srgbClr val="000000"/>
                </a:solidFill>
                <a:latin typeface="Arial"/>
                <a:cs typeface="Arial"/>
              </a:rPr>
              <a:t>Given the international nature of the business several segments are heavily influenced by commodity prices (iron, coal, oil, etc.) , global trade and supply/ demand situation</a:t>
            </a:r>
          </a:p>
          <a:p>
            <a:pPr marL="185738" indent="-185738" defTabSz="330200" eaLnBrk="1" hangingPunct="1">
              <a:spcBef>
                <a:spcPts val="600"/>
              </a:spcBef>
              <a:buClr>
                <a:srgbClr val="FF9999">
                  <a:lumMod val="25000"/>
                </a:srgbClr>
              </a:buClr>
              <a:buSzPct val="75000"/>
              <a:buFont typeface="Wingdings" pitchFamily="2" charset="2"/>
              <a:buChar char="n"/>
              <a:tabLst>
                <a:tab pos="8521700" algn="r"/>
              </a:tabLst>
            </a:pPr>
            <a:r>
              <a:rPr lang="en-US" altLang="de-DE" sz="1200" dirty="0" smtClean="0">
                <a:solidFill>
                  <a:srgbClr val="000000"/>
                </a:solidFill>
                <a:latin typeface="Arial"/>
                <a:cs typeface="Arial"/>
              </a:rPr>
              <a:t>The industry is currently facing such headwinds and only players with fleets built  at the right cost and age, O&amp;M capabilities and long term contracts are performing</a:t>
            </a:r>
          </a:p>
          <a:p>
            <a:pPr marL="185738" indent="-185738" defTabSz="330200" eaLnBrk="1" hangingPunct="1">
              <a:spcBef>
                <a:spcPts val="600"/>
              </a:spcBef>
              <a:buClr>
                <a:srgbClr val="FF9999">
                  <a:lumMod val="25000"/>
                </a:srgbClr>
              </a:buClr>
              <a:buSzPct val="75000"/>
              <a:buFont typeface="Wingdings" pitchFamily="2" charset="2"/>
              <a:buChar char="n"/>
              <a:tabLst>
                <a:tab pos="8521700" algn="r"/>
              </a:tabLst>
            </a:pPr>
            <a:r>
              <a:rPr lang="en-US" altLang="de-DE" sz="1200" dirty="0" err="1" smtClean="0">
                <a:solidFill>
                  <a:srgbClr val="000000"/>
                </a:solidFill>
                <a:latin typeface="Arial"/>
                <a:cs typeface="Arial"/>
              </a:rPr>
              <a:t>Srei</a:t>
            </a:r>
            <a:r>
              <a:rPr lang="en-US" altLang="de-DE" sz="1200" dirty="0">
                <a:solidFill>
                  <a:srgbClr val="000000"/>
                </a:solidFill>
                <a:latin typeface="Arial"/>
                <a:cs typeface="Arial"/>
              </a:rPr>
              <a:t> </a:t>
            </a:r>
            <a:r>
              <a:rPr lang="en-US" altLang="de-DE" sz="1200" dirty="0" smtClean="0">
                <a:solidFill>
                  <a:srgbClr val="000000"/>
                </a:solidFill>
                <a:latin typeface="Arial"/>
                <a:cs typeface="Arial"/>
              </a:rPr>
              <a:t>through its leasing business has done a number of transactions across the spectrum  of marine equipment and  can play a </a:t>
            </a:r>
            <a:r>
              <a:rPr lang="en-US" altLang="de-DE" sz="1200" dirty="0">
                <a:solidFill>
                  <a:srgbClr val="000000"/>
                </a:solidFill>
                <a:latin typeface="Arial"/>
                <a:cs typeface="Arial"/>
              </a:rPr>
              <a:t>f</a:t>
            </a:r>
            <a:r>
              <a:rPr lang="en-US" altLang="de-DE" sz="1200" dirty="0" smtClean="0">
                <a:solidFill>
                  <a:srgbClr val="000000"/>
                </a:solidFill>
                <a:latin typeface="Arial"/>
                <a:cs typeface="Arial"/>
              </a:rPr>
              <a:t>acilitating role in bridging the supply / demand and redeployment of equipment  through contract cycles</a:t>
            </a:r>
          </a:p>
          <a:p>
            <a:pPr marL="185738" indent="-185738" defTabSz="330200" eaLnBrk="1" hangingPunct="1">
              <a:spcBef>
                <a:spcPts val="600"/>
              </a:spcBef>
              <a:buClr>
                <a:srgbClr val="FF9999">
                  <a:lumMod val="25000"/>
                </a:srgbClr>
              </a:buClr>
              <a:buSzPct val="75000"/>
              <a:buFont typeface="Wingdings" pitchFamily="2" charset="2"/>
              <a:buChar char="n"/>
              <a:tabLst>
                <a:tab pos="8521700" algn="r"/>
              </a:tabLst>
            </a:pPr>
            <a:r>
              <a:rPr lang="en-US" altLang="de-DE" sz="1200" dirty="0" smtClean="0">
                <a:solidFill>
                  <a:srgbClr val="000000"/>
                </a:solidFill>
                <a:latin typeface="Arial"/>
                <a:cs typeface="Arial"/>
              </a:rPr>
              <a:t>Several challenges in the business in terms of asset valuation, regulatory compliance , tax structuring , repossession and redeployment need to be overcome to develop a vibrant market</a:t>
            </a:r>
          </a:p>
          <a:p>
            <a:pPr marL="185738" indent="-185738" defTabSz="330200" eaLnBrk="1" hangingPunct="1">
              <a:spcBef>
                <a:spcPts val="600"/>
              </a:spcBef>
              <a:buClr>
                <a:srgbClr val="FF9999">
                  <a:lumMod val="25000"/>
                </a:srgbClr>
              </a:buClr>
              <a:buSzPct val="75000"/>
              <a:buFont typeface="Wingdings" pitchFamily="2" charset="2"/>
              <a:buChar char="n"/>
              <a:tabLst>
                <a:tab pos="8521700" algn="r"/>
              </a:tabLst>
            </a:pPr>
            <a:endParaRPr lang="en-US" altLang="de-DE" sz="1200" dirty="0" smtClean="0">
              <a:solidFill>
                <a:srgbClr val="000000"/>
              </a:solidFill>
              <a:latin typeface="Arial"/>
              <a:cs typeface="Arial"/>
            </a:endParaRPr>
          </a:p>
          <a:p>
            <a:pPr marL="185738" indent="-185738" defTabSz="330200" eaLnBrk="1" hangingPunct="1">
              <a:spcBef>
                <a:spcPts val="600"/>
              </a:spcBef>
              <a:buClr>
                <a:srgbClr val="FF9999">
                  <a:lumMod val="25000"/>
                </a:srgbClr>
              </a:buClr>
              <a:buSzPct val="75000"/>
              <a:buFont typeface="Wingdings" pitchFamily="2" charset="2"/>
              <a:buChar char="n"/>
              <a:tabLst>
                <a:tab pos="8521700" algn="r"/>
              </a:tabLst>
            </a:pPr>
            <a:endParaRPr lang="en-US" altLang="de-DE" sz="1200" dirty="0" smtClean="0">
              <a:solidFill>
                <a:srgbClr val="000000"/>
              </a:solidFill>
              <a:latin typeface="Arial"/>
              <a:cs typeface="Arial"/>
            </a:endParaRPr>
          </a:p>
          <a:p>
            <a:pPr marL="185738" indent="-185738" defTabSz="330200" eaLnBrk="1" hangingPunct="1">
              <a:spcBef>
                <a:spcPts val="600"/>
              </a:spcBef>
              <a:buClr>
                <a:srgbClr val="FF9999">
                  <a:lumMod val="25000"/>
                </a:srgbClr>
              </a:buClr>
              <a:buSzPct val="75000"/>
              <a:buFont typeface="Wingdings" pitchFamily="2" charset="2"/>
              <a:buChar char="n"/>
              <a:tabLst>
                <a:tab pos="8521700" algn="r"/>
              </a:tabLst>
            </a:pPr>
            <a:endParaRPr lang="en-US" altLang="de-DE" sz="1200" dirty="0" smtClean="0">
              <a:solidFill>
                <a:srgbClr val="000000"/>
              </a:solidFill>
              <a:latin typeface="Arial"/>
              <a:cs typeface="Arial"/>
            </a:endParaRPr>
          </a:p>
        </p:txBody>
      </p:sp>
      <p:sp>
        <p:nvSpPr>
          <p:cNvPr id="12" name="Rectangle 12"/>
          <p:cNvSpPr>
            <a:spLocks noChangeArrowheads="1"/>
          </p:cNvSpPr>
          <p:nvPr/>
        </p:nvSpPr>
        <p:spPr bwMode="auto">
          <a:xfrm>
            <a:off x="1779588" y="3593207"/>
            <a:ext cx="7088187" cy="3040956"/>
          </a:xfrm>
          <a:prstGeom prst="rect">
            <a:avLst/>
          </a:prstGeom>
          <a:solidFill>
            <a:srgbClr val="EAEAEA"/>
          </a:solidFill>
          <a:ln w="6350">
            <a:noFill/>
            <a:miter lim="800000"/>
            <a:headEnd/>
            <a:tailEnd/>
          </a:ln>
          <a:effectLst/>
        </p:spPr>
        <p:txBody>
          <a:bodyPr rIns="45720"/>
          <a:lstStyle/>
          <a:p>
            <a:pPr marL="185738" indent="-185738" defTabSz="330200" eaLnBrk="1" hangingPunct="1">
              <a:spcBef>
                <a:spcPct val="50000"/>
              </a:spcBef>
              <a:buClr>
                <a:srgbClr val="FF9999">
                  <a:lumMod val="25000"/>
                </a:srgbClr>
              </a:buClr>
              <a:buSzPct val="75000"/>
              <a:buFont typeface="Wingdings" pitchFamily="2" charset="2"/>
              <a:buChar char="n"/>
              <a:tabLst>
                <a:tab pos="8521700" algn="r"/>
              </a:tabLst>
            </a:pPr>
            <a:r>
              <a:rPr lang="en-US" altLang="de-DE" sz="1200" dirty="0">
                <a:solidFill>
                  <a:srgbClr val="000000"/>
                </a:solidFill>
                <a:latin typeface="Arial"/>
                <a:cs typeface="Arial"/>
              </a:rPr>
              <a:t>Port business and port based  development is critical to nation </a:t>
            </a:r>
            <a:r>
              <a:rPr lang="en-US" altLang="de-DE" sz="1200" dirty="0" smtClean="0">
                <a:solidFill>
                  <a:srgbClr val="000000"/>
                </a:solidFill>
                <a:latin typeface="Arial"/>
                <a:cs typeface="Arial"/>
              </a:rPr>
              <a:t>building &amp; employment generation</a:t>
            </a:r>
            <a:endParaRPr lang="en-US" altLang="de-DE" sz="1200" dirty="0">
              <a:solidFill>
                <a:srgbClr val="000000"/>
              </a:solidFill>
              <a:latin typeface="Arial"/>
              <a:cs typeface="Arial"/>
            </a:endParaRPr>
          </a:p>
          <a:p>
            <a:pPr marL="185738" indent="-185738" defTabSz="330200" eaLnBrk="1" hangingPunct="1">
              <a:spcBef>
                <a:spcPts val="300"/>
              </a:spcBef>
              <a:buClr>
                <a:srgbClr val="FF9999">
                  <a:lumMod val="25000"/>
                </a:srgbClr>
              </a:buClr>
              <a:buSzPct val="75000"/>
              <a:buFont typeface="Wingdings" pitchFamily="2" charset="2"/>
              <a:buChar char="n"/>
              <a:tabLst>
                <a:tab pos="8521700" algn="r"/>
              </a:tabLst>
            </a:pPr>
            <a:r>
              <a:rPr lang="en-US" altLang="de-DE" sz="1200" dirty="0">
                <a:solidFill>
                  <a:srgbClr val="000000"/>
                </a:solidFill>
                <a:latin typeface="Arial"/>
                <a:cs typeface="Arial"/>
              </a:rPr>
              <a:t>A successful port model requires </a:t>
            </a:r>
          </a:p>
          <a:p>
            <a:pPr marL="642938" lvl="1" indent="-185738" defTabSz="330200" eaLnBrk="1" hangingPunct="1">
              <a:spcBef>
                <a:spcPts val="300"/>
              </a:spcBef>
              <a:buClr>
                <a:srgbClr val="FF9999">
                  <a:lumMod val="25000"/>
                </a:srgbClr>
              </a:buClr>
              <a:buSzPct val="75000"/>
              <a:buFont typeface="Wingdings" pitchFamily="2" charset="2"/>
              <a:buChar char="n"/>
              <a:tabLst>
                <a:tab pos="8521700" algn="r"/>
              </a:tabLst>
            </a:pPr>
            <a:r>
              <a:rPr lang="en-US" altLang="de-DE" sz="1000" dirty="0">
                <a:solidFill>
                  <a:srgbClr val="000000"/>
                </a:solidFill>
                <a:latin typeface="Arial"/>
                <a:cs typeface="Arial"/>
              </a:rPr>
              <a:t>A holistic approach and planning  from Central, state governments and maritime boards</a:t>
            </a:r>
          </a:p>
          <a:p>
            <a:pPr marL="642938" lvl="1" indent="-185738" defTabSz="330200" eaLnBrk="1" hangingPunct="1">
              <a:spcBef>
                <a:spcPts val="300"/>
              </a:spcBef>
              <a:buClr>
                <a:srgbClr val="FF9999">
                  <a:lumMod val="25000"/>
                </a:srgbClr>
              </a:buClr>
              <a:buSzPct val="75000"/>
              <a:buFont typeface="Wingdings" pitchFamily="2" charset="2"/>
              <a:buChar char="n"/>
              <a:tabLst>
                <a:tab pos="8521700" algn="r"/>
              </a:tabLst>
            </a:pPr>
            <a:r>
              <a:rPr lang="en-US" altLang="de-DE" sz="1000" dirty="0">
                <a:solidFill>
                  <a:srgbClr val="000000"/>
                </a:solidFill>
                <a:latin typeface="Arial"/>
                <a:cs typeface="Arial"/>
              </a:rPr>
              <a:t>Quality sponsors with long term vision for the business</a:t>
            </a:r>
          </a:p>
          <a:p>
            <a:pPr marL="642938" lvl="1" indent="-185738" defTabSz="330200" eaLnBrk="1" hangingPunct="1">
              <a:spcBef>
                <a:spcPts val="300"/>
              </a:spcBef>
              <a:buClr>
                <a:srgbClr val="FF9999">
                  <a:lumMod val="25000"/>
                </a:srgbClr>
              </a:buClr>
              <a:buSzPct val="75000"/>
              <a:buFont typeface="Wingdings" pitchFamily="2" charset="2"/>
              <a:buChar char="n"/>
              <a:tabLst>
                <a:tab pos="8521700" algn="r"/>
              </a:tabLst>
            </a:pPr>
            <a:r>
              <a:rPr lang="en-US" altLang="de-DE" sz="1000" dirty="0">
                <a:solidFill>
                  <a:srgbClr val="000000"/>
                </a:solidFill>
                <a:latin typeface="Arial"/>
                <a:cs typeface="Arial"/>
              </a:rPr>
              <a:t>Tax and fiscal incentives for export oriented industries in the port hinterland</a:t>
            </a:r>
          </a:p>
          <a:p>
            <a:pPr marL="185738" indent="-185738" defTabSz="330200" eaLnBrk="1" hangingPunct="1">
              <a:spcBef>
                <a:spcPts val="300"/>
              </a:spcBef>
              <a:buClr>
                <a:srgbClr val="FF9999">
                  <a:lumMod val="25000"/>
                </a:srgbClr>
              </a:buClr>
              <a:buSzPct val="75000"/>
              <a:buFont typeface="Wingdings" pitchFamily="2" charset="2"/>
              <a:buChar char="n"/>
              <a:tabLst>
                <a:tab pos="8521700" algn="r"/>
              </a:tabLst>
            </a:pPr>
            <a:r>
              <a:rPr lang="en-US" altLang="de-DE" sz="1200" dirty="0">
                <a:solidFill>
                  <a:srgbClr val="000000"/>
                </a:solidFill>
                <a:latin typeface="Arial"/>
                <a:cs typeface="Arial"/>
              </a:rPr>
              <a:t>Given the maturity of the private sector investment in the port </a:t>
            </a:r>
            <a:r>
              <a:rPr lang="en-US" altLang="de-DE" sz="1200" dirty="0" smtClean="0">
                <a:solidFill>
                  <a:srgbClr val="000000"/>
                </a:solidFill>
                <a:latin typeface="Arial"/>
                <a:cs typeface="Arial"/>
              </a:rPr>
              <a:t>biz. a </a:t>
            </a:r>
            <a:r>
              <a:rPr lang="en-US" altLang="de-DE" sz="1200" dirty="0">
                <a:solidFill>
                  <a:srgbClr val="000000"/>
                </a:solidFill>
                <a:latin typeface="Arial"/>
                <a:cs typeface="Arial"/>
              </a:rPr>
              <a:t>range of financing </a:t>
            </a:r>
            <a:r>
              <a:rPr lang="en-US" altLang="de-DE" sz="1200" dirty="0" smtClean="0">
                <a:solidFill>
                  <a:srgbClr val="000000"/>
                </a:solidFill>
                <a:latin typeface="Arial"/>
                <a:cs typeface="Arial"/>
              </a:rPr>
              <a:t>options</a:t>
            </a:r>
            <a:endParaRPr lang="en-US" altLang="de-DE" sz="1200" dirty="0">
              <a:solidFill>
                <a:srgbClr val="000000"/>
              </a:solidFill>
              <a:latin typeface="Arial"/>
              <a:cs typeface="Arial"/>
            </a:endParaRPr>
          </a:p>
          <a:p>
            <a:pPr marL="642938" lvl="1" indent="-185738" defTabSz="330200" eaLnBrk="1" hangingPunct="1">
              <a:spcBef>
                <a:spcPts val="300"/>
              </a:spcBef>
              <a:buClr>
                <a:srgbClr val="FF9999">
                  <a:lumMod val="25000"/>
                </a:srgbClr>
              </a:buClr>
              <a:buSzPct val="75000"/>
              <a:buFont typeface="Wingdings" pitchFamily="2" charset="2"/>
              <a:buChar char="n"/>
              <a:tabLst>
                <a:tab pos="8521700" algn="r"/>
              </a:tabLst>
            </a:pPr>
            <a:r>
              <a:rPr lang="en-US" altLang="de-DE" sz="1000" dirty="0" smtClean="0">
                <a:solidFill>
                  <a:srgbClr val="000000"/>
                </a:solidFill>
                <a:latin typeface="Arial"/>
                <a:cs typeface="Arial"/>
              </a:rPr>
              <a:t>Long term Loans (15 to 25 years) with periodic puts in consonance with RBI guidelines</a:t>
            </a:r>
          </a:p>
          <a:p>
            <a:pPr marL="642938" lvl="1" indent="-185738" defTabSz="330200" eaLnBrk="1" hangingPunct="1">
              <a:spcBef>
                <a:spcPts val="300"/>
              </a:spcBef>
              <a:buClr>
                <a:srgbClr val="FF9999">
                  <a:lumMod val="25000"/>
                </a:srgbClr>
              </a:buClr>
              <a:buSzPct val="75000"/>
              <a:buFont typeface="Wingdings" pitchFamily="2" charset="2"/>
              <a:buChar char="n"/>
              <a:tabLst>
                <a:tab pos="8521700" algn="r"/>
              </a:tabLst>
            </a:pPr>
            <a:r>
              <a:rPr lang="en-US" altLang="de-DE" sz="1000" dirty="0" smtClean="0">
                <a:solidFill>
                  <a:srgbClr val="000000"/>
                </a:solidFill>
                <a:latin typeface="Arial"/>
                <a:cs typeface="Arial"/>
              </a:rPr>
              <a:t>Refinancing through rated shorter tenure NCDs/ Masala Bonds with tail risk for operational projects</a:t>
            </a:r>
          </a:p>
          <a:p>
            <a:pPr marL="642938" lvl="1" indent="-185738" defTabSz="330200" eaLnBrk="1" hangingPunct="1">
              <a:spcBef>
                <a:spcPts val="300"/>
              </a:spcBef>
              <a:buClr>
                <a:srgbClr val="FF9999">
                  <a:lumMod val="25000"/>
                </a:srgbClr>
              </a:buClr>
              <a:buSzPct val="75000"/>
              <a:buFont typeface="Wingdings" pitchFamily="2" charset="2"/>
              <a:buChar char="n"/>
              <a:tabLst>
                <a:tab pos="8521700" algn="r"/>
              </a:tabLst>
            </a:pPr>
            <a:r>
              <a:rPr lang="en-US" altLang="de-DE" sz="1000" dirty="0" smtClean="0">
                <a:solidFill>
                  <a:srgbClr val="000000"/>
                </a:solidFill>
                <a:latin typeface="Arial"/>
                <a:cs typeface="Arial"/>
              </a:rPr>
              <a:t>Dollar denominated bonds and Foreign Currency Term Loans for operational projects</a:t>
            </a:r>
          </a:p>
          <a:p>
            <a:pPr marL="185738" indent="-185738" defTabSz="330200" eaLnBrk="1" hangingPunct="1">
              <a:spcBef>
                <a:spcPct val="50000"/>
              </a:spcBef>
              <a:buClr>
                <a:srgbClr val="FF9999">
                  <a:lumMod val="25000"/>
                </a:srgbClr>
              </a:buClr>
              <a:buSzPct val="75000"/>
              <a:buFont typeface="Wingdings" pitchFamily="2" charset="2"/>
              <a:buChar char="n"/>
              <a:tabLst>
                <a:tab pos="8521700" algn="r"/>
              </a:tabLst>
            </a:pPr>
            <a:r>
              <a:rPr lang="en-US" altLang="de-DE" sz="1200" dirty="0" smtClean="0">
                <a:solidFill>
                  <a:srgbClr val="000000"/>
                </a:solidFill>
                <a:latin typeface="Arial"/>
                <a:cs typeface="Arial"/>
              </a:rPr>
              <a:t>While </a:t>
            </a:r>
            <a:r>
              <a:rPr lang="en-US" altLang="de-DE" sz="1200" dirty="0" err="1" smtClean="0">
                <a:solidFill>
                  <a:srgbClr val="000000"/>
                </a:solidFill>
                <a:latin typeface="Arial"/>
                <a:cs typeface="Arial"/>
              </a:rPr>
              <a:t>Srei</a:t>
            </a:r>
            <a:r>
              <a:rPr lang="en-US" altLang="de-DE" sz="1200" dirty="0" smtClean="0">
                <a:solidFill>
                  <a:srgbClr val="000000"/>
                </a:solidFill>
                <a:latin typeface="Arial"/>
                <a:cs typeface="Arial"/>
              </a:rPr>
              <a:t> primarily operates in the Rupee Term Loans space, it  also has </a:t>
            </a:r>
          </a:p>
          <a:p>
            <a:pPr marL="642938" lvl="1" indent="-185738" defTabSz="330200" eaLnBrk="1" hangingPunct="1">
              <a:spcBef>
                <a:spcPts val="300"/>
              </a:spcBef>
              <a:buClr>
                <a:srgbClr val="FF9999">
                  <a:lumMod val="25000"/>
                </a:srgbClr>
              </a:buClr>
              <a:buSzPct val="75000"/>
              <a:buFont typeface="Wingdings" pitchFamily="2" charset="2"/>
              <a:buChar char="n"/>
              <a:tabLst>
                <a:tab pos="8521700" algn="r"/>
              </a:tabLst>
            </a:pPr>
            <a:r>
              <a:rPr lang="en-US" altLang="de-DE" sz="1000" dirty="0" smtClean="0">
                <a:solidFill>
                  <a:srgbClr val="000000"/>
                </a:solidFill>
                <a:latin typeface="Arial"/>
                <a:cs typeface="Arial"/>
              </a:rPr>
              <a:t>Equity positions  in the Ports &amp; SEZ Space  viz. Jetty in Nate,  Maharashtra </a:t>
            </a:r>
          </a:p>
          <a:p>
            <a:pPr marL="642938" lvl="1" indent="-185738" defTabSz="330200" eaLnBrk="1" hangingPunct="1">
              <a:spcBef>
                <a:spcPts val="300"/>
              </a:spcBef>
              <a:buClr>
                <a:srgbClr val="FF9999">
                  <a:lumMod val="25000"/>
                </a:srgbClr>
              </a:buClr>
              <a:buSzPct val="75000"/>
              <a:buFont typeface="Wingdings" pitchFamily="2" charset="2"/>
              <a:buChar char="n"/>
              <a:tabLst>
                <a:tab pos="8521700" algn="r"/>
              </a:tabLst>
            </a:pPr>
            <a:r>
              <a:rPr lang="en-US" altLang="de-DE" sz="1000" dirty="0" smtClean="0">
                <a:solidFill>
                  <a:srgbClr val="000000"/>
                </a:solidFill>
                <a:latin typeface="Arial"/>
                <a:cs typeface="Arial"/>
              </a:rPr>
              <a:t>Equity positions in SEZ / Industrial Parks in </a:t>
            </a:r>
            <a:r>
              <a:rPr lang="en-US" altLang="de-DE" sz="1000" dirty="0" err="1" smtClean="0">
                <a:solidFill>
                  <a:srgbClr val="000000"/>
                </a:solidFill>
                <a:latin typeface="Arial"/>
                <a:cs typeface="Arial"/>
              </a:rPr>
              <a:t>Alibaug</a:t>
            </a:r>
            <a:r>
              <a:rPr lang="en-US" altLang="de-DE" sz="1000" dirty="0" smtClean="0">
                <a:solidFill>
                  <a:srgbClr val="000000"/>
                </a:solidFill>
                <a:latin typeface="Arial"/>
                <a:cs typeface="Arial"/>
              </a:rPr>
              <a:t>, Maharashtra (350 acres), in </a:t>
            </a:r>
            <a:r>
              <a:rPr lang="en-US" altLang="de-DE" sz="1000" dirty="0" err="1" smtClean="0">
                <a:solidFill>
                  <a:srgbClr val="000000"/>
                </a:solidFill>
                <a:latin typeface="Arial"/>
                <a:cs typeface="Arial"/>
              </a:rPr>
              <a:t>Kharagpur</a:t>
            </a:r>
            <a:r>
              <a:rPr lang="en-US" altLang="de-DE" sz="1000" dirty="0" smtClean="0">
                <a:solidFill>
                  <a:srgbClr val="000000"/>
                </a:solidFill>
                <a:latin typeface="Arial"/>
                <a:cs typeface="Arial"/>
              </a:rPr>
              <a:t> , WB (350 acres); in </a:t>
            </a:r>
            <a:r>
              <a:rPr lang="en-US" altLang="de-DE" sz="1000" dirty="0" err="1" smtClean="0">
                <a:solidFill>
                  <a:srgbClr val="000000"/>
                </a:solidFill>
                <a:latin typeface="Arial"/>
                <a:cs typeface="Arial"/>
              </a:rPr>
              <a:t>Nanguneri</a:t>
            </a:r>
            <a:r>
              <a:rPr lang="en-US" altLang="de-DE" sz="1000" dirty="0" smtClean="0">
                <a:solidFill>
                  <a:srgbClr val="000000"/>
                </a:solidFill>
                <a:latin typeface="Arial"/>
                <a:cs typeface="Arial"/>
              </a:rPr>
              <a:t> , TN (2518 acres); and</a:t>
            </a:r>
          </a:p>
          <a:p>
            <a:pPr marL="642938" lvl="1" indent="-185738" defTabSz="330200" eaLnBrk="1" hangingPunct="1">
              <a:spcBef>
                <a:spcPts val="300"/>
              </a:spcBef>
              <a:buClr>
                <a:srgbClr val="FF9999">
                  <a:lumMod val="25000"/>
                </a:srgbClr>
              </a:buClr>
              <a:buSzPct val="75000"/>
              <a:buFont typeface="Wingdings" pitchFamily="2" charset="2"/>
              <a:buChar char="n"/>
              <a:tabLst>
                <a:tab pos="8521700" algn="r"/>
              </a:tabLst>
            </a:pPr>
            <a:r>
              <a:rPr lang="en-US" altLang="de-DE" sz="1000" dirty="0" smtClean="0">
                <a:solidFill>
                  <a:srgbClr val="000000"/>
                </a:solidFill>
                <a:latin typeface="Arial"/>
                <a:cs typeface="Arial"/>
              </a:rPr>
              <a:t>Provides  project  &amp; Financial advisory for the Sector</a:t>
            </a:r>
            <a:endParaRPr lang="en-US" altLang="de-DE" sz="1000" dirty="0">
              <a:solidFill>
                <a:srgbClr val="000000"/>
              </a:solidFill>
              <a:latin typeface="Arial"/>
              <a:cs typeface="Arial"/>
            </a:endParaRPr>
          </a:p>
        </p:txBody>
      </p:sp>
    </p:spTree>
    <p:extLst>
      <p:ext uri="{BB962C8B-B14F-4D97-AF65-F5344CB8AC3E}">
        <p14:creationId xmlns:p14="http://schemas.microsoft.com/office/powerpoint/2010/main" val="42598846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2"/>
          <p:cNvSpPr>
            <a:spLocks noGrp="1"/>
          </p:cNvSpPr>
          <p:nvPr>
            <p:ph type="title"/>
          </p:nvPr>
        </p:nvSpPr>
        <p:spPr>
          <a:xfrm>
            <a:off x="2329962" y="3048000"/>
            <a:ext cx="4484077" cy="990600"/>
          </a:xfrm>
        </p:spPr>
        <p:txBody>
          <a:bodyPr/>
          <a:lstStyle/>
          <a:p>
            <a:pPr algn="ctr"/>
            <a:r>
              <a:rPr lang="en-US" sz="4800" dirty="0" smtClean="0">
                <a:solidFill>
                  <a:schemeClr val="tx1"/>
                </a:solidFill>
                <a:cs typeface="Arial" charset="0"/>
              </a:rPr>
              <a:t>THANK YOU</a:t>
            </a:r>
          </a:p>
        </p:txBody>
      </p:sp>
    </p:spTree>
    <p:extLst>
      <p:ext uri="{BB962C8B-B14F-4D97-AF65-F5344CB8AC3E}">
        <p14:creationId xmlns:p14="http://schemas.microsoft.com/office/powerpoint/2010/main" val="14789634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819150" y="1281932"/>
            <a:ext cx="6729413" cy="315912"/>
          </a:xfrm>
          <a:prstGeom prst="rect">
            <a:avLst/>
          </a:prstGeom>
          <a:solidFill>
            <a:srgbClr val="C00000"/>
          </a:solidFill>
          <a:ln w="9525">
            <a:solidFill>
              <a:srgbClr val="C00000"/>
            </a:solidFill>
            <a:miter lim="800000"/>
            <a:headEnd/>
            <a:tailEnd/>
          </a:ln>
        </p:spPr>
        <p:txBody>
          <a:bodyPr wrap="none" anchor="ctr"/>
          <a:lstStyle>
            <a:lvl1pPr>
              <a:spcBef>
                <a:spcPct val="20000"/>
              </a:spcBef>
              <a:buClr>
                <a:srgbClr val="E20A16"/>
              </a:buClr>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lr>
                <a:srgbClr val="E20A16"/>
              </a:buClr>
              <a:buFont typeface="Wingdings" panose="05000000000000000000" pitchFamily="2" charset="2"/>
              <a:buChar char="§"/>
              <a:defRPr sz="2000">
                <a:solidFill>
                  <a:schemeClr val="tx1"/>
                </a:solidFill>
                <a:latin typeface="Arial" panose="020B0604020202020204" pitchFamily="34" charset="0"/>
              </a:defRPr>
            </a:lvl2pPr>
            <a:lvl3pPr marL="1143000" indent="-228600">
              <a:spcBef>
                <a:spcPct val="20000"/>
              </a:spcBef>
              <a:buClr>
                <a:srgbClr val="E20A16"/>
              </a:buClr>
              <a:buFont typeface="Wingdings" panose="05000000000000000000" pitchFamily="2" charset="2"/>
              <a:buChar char="§"/>
              <a:defRPr sz="2400">
                <a:solidFill>
                  <a:schemeClr val="tx1"/>
                </a:solidFill>
                <a:latin typeface="Arial" panose="020B0604020202020204" pitchFamily="34" charset="0"/>
              </a:defRPr>
            </a:lvl3pPr>
            <a:lvl4pPr marL="1600200" indent="-228600">
              <a:spcBef>
                <a:spcPct val="20000"/>
              </a:spcBef>
              <a:buClr>
                <a:srgbClr val="E20A16"/>
              </a:buClr>
              <a:buFont typeface="Wingdings" panose="05000000000000000000" pitchFamily="2" charset="2"/>
              <a:buChar char="§"/>
              <a:defRPr sz="1600">
                <a:solidFill>
                  <a:schemeClr val="tx1"/>
                </a:solidFill>
                <a:latin typeface="Arial" panose="020B0604020202020204" pitchFamily="34" charset="0"/>
              </a:defRPr>
            </a:lvl4pPr>
            <a:lvl5pPr marL="2057400" indent="-228600">
              <a:spcBef>
                <a:spcPct val="20000"/>
              </a:spcBef>
              <a:buClr>
                <a:srgbClr val="E20A16"/>
              </a:buClr>
              <a:buFont typeface="Wingdings" panose="05000000000000000000" pitchFamily="2" charset="2"/>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E20A16"/>
              </a:buClr>
              <a:buFont typeface="Wingdings" panose="05000000000000000000" pitchFamily="2" charset="2"/>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E20A16"/>
              </a:buClr>
              <a:buFont typeface="Wingdings" panose="05000000000000000000" pitchFamily="2" charset="2"/>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E20A16"/>
              </a:buClr>
              <a:buFont typeface="Wingdings" panose="05000000000000000000" pitchFamily="2" charset="2"/>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E20A16"/>
              </a:buClr>
              <a:buFont typeface="Wingdings" panose="05000000000000000000" pitchFamily="2" charset="2"/>
              <a:buChar char="§"/>
              <a:defRPr sz="1600">
                <a:solidFill>
                  <a:schemeClr val="tx1"/>
                </a:solidFill>
                <a:latin typeface="Arial" panose="020B0604020202020204" pitchFamily="34" charset="0"/>
              </a:defRPr>
            </a:lvl9pPr>
          </a:lstStyle>
          <a:p>
            <a:pPr eaLnBrk="1" hangingPunct="1">
              <a:spcBef>
                <a:spcPct val="0"/>
              </a:spcBef>
              <a:buClrTx/>
              <a:buFontTx/>
              <a:buNone/>
            </a:pPr>
            <a:endParaRPr lang="en-IN" altLang="en-US" sz="1800" dirty="0"/>
          </a:p>
        </p:txBody>
      </p:sp>
      <p:sp>
        <p:nvSpPr>
          <p:cNvPr id="8195" name="Rectangle 3"/>
          <p:cNvSpPr>
            <a:spLocks noGrp="1" noChangeArrowheads="1"/>
          </p:cNvSpPr>
          <p:nvPr>
            <p:ph type="title"/>
          </p:nvPr>
        </p:nvSpPr>
        <p:spPr/>
        <p:txBody>
          <a:bodyPr/>
          <a:lstStyle/>
          <a:p>
            <a:endParaRPr lang="en-US" altLang="en-US" sz="2000" dirty="0" smtClean="0">
              <a:latin typeface="Times New Roman" panose="02020603050405020304" pitchFamily="18" charset="0"/>
            </a:endParaRPr>
          </a:p>
        </p:txBody>
      </p:sp>
      <p:sp>
        <p:nvSpPr>
          <p:cNvPr id="8196" name="Rectangle 4"/>
          <p:cNvSpPr>
            <a:spLocks noGrp="1" noChangeArrowheads="1"/>
          </p:cNvSpPr>
          <p:nvPr>
            <p:ph type="body" idx="4294967295"/>
          </p:nvPr>
        </p:nvSpPr>
        <p:spPr>
          <a:xfrm>
            <a:off x="1765300" y="1211263"/>
            <a:ext cx="6012560" cy="2971800"/>
          </a:xfrm>
        </p:spPr>
        <p:txBody>
          <a:bodyPr/>
          <a:lstStyle/>
          <a:p>
            <a:pPr marL="209550" lvl="1" indent="-207963">
              <a:lnSpc>
                <a:spcPct val="120000"/>
              </a:lnSpc>
              <a:spcBef>
                <a:spcPct val="100000"/>
              </a:spcBef>
              <a:buClr>
                <a:srgbClr val="264E84"/>
              </a:buClr>
              <a:buFont typeface="Wingdings" panose="05000000000000000000" pitchFamily="2" charset="2"/>
              <a:buNone/>
            </a:pPr>
            <a:r>
              <a:rPr lang="en-US" altLang="en-US" sz="1600" b="1" dirty="0" smtClean="0">
                <a:solidFill>
                  <a:schemeClr val="bg1"/>
                </a:solidFill>
              </a:rPr>
              <a:t>I. SREI BRIEF OVERVIEW</a:t>
            </a:r>
            <a:endParaRPr lang="en-US" altLang="en-US" sz="1600" b="1" dirty="0" smtClean="0"/>
          </a:p>
          <a:p>
            <a:pPr marL="209550" lvl="1" indent="-207963">
              <a:lnSpc>
                <a:spcPct val="120000"/>
              </a:lnSpc>
              <a:spcBef>
                <a:spcPct val="100000"/>
              </a:spcBef>
              <a:buClr>
                <a:srgbClr val="264E84"/>
              </a:buClr>
              <a:buFontTx/>
              <a:buNone/>
            </a:pPr>
            <a:r>
              <a:rPr lang="en-US" altLang="en-US" sz="1600" b="1" dirty="0" smtClean="0"/>
              <a:t>II. MARITIME EQUIPMENT FINANCING</a:t>
            </a:r>
          </a:p>
          <a:p>
            <a:pPr marL="209550" lvl="1" indent="-207963">
              <a:lnSpc>
                <a:spcPct val="120000"/>
              </a:lnSpc>
              <a:spcBef>
                <a:spcPct val="100000"/>
              </a:spcBef>
              <a:buClr>
                <a:srgbClr val="264E84"/>
              </a:buClr>
              <a:buFontTx/>
              <a:buNone/>
            </a:pPr>
            <a:r>
              <a:rPr lang="en-US" altLang="en-US" sz="1600" b="1" dirty="0" smtClean="0"/>
              <a:t>III. PORT INFRASTRUCTURE FINANCING</a:t>
            </a:r>
          </a:p>
        </p:txBody>
      </p:sp>
      <p:sp>
        <p:nvSpPr>
          <p:cNvPr id="8197" name="Slide Number Placeholder 1"/>
          <p:cNvSpPr>
            <a:spLocks noGrp="1"/>
          </p:cNvSpPr>
          <p:nvPr>
            <p:ph type="sldNum" sz="quarter" idx="4294967295"/>
          </p:nvPr>
        </p:nvSpPr>
        <p:spPr>
          <a:xfrm>
            <a:off x="7010400" y="6356350"/>
            <a:ext cx="21336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E20A16"/>
              </a:buClr>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lr>
                <a:srgbClr val="E20A16"/>
              </a:buClr>
              <a:buFont typeface="Wingdings" panose="05000000000000000000" pitchFamily="2" charset="2"/>
              <a:buChar char="§"/>
              <a:defRPr sz="2000">
                <a:solidFill>
                  <a:schemeClr val="tx1"/>
                </a:solidFill>
                <a:latin typeface="Arial" panose="020B0604020202020204" pitchFamily="34" charset="0"/>
              </a:defRPr>
            </a:lvl2pPr>
            <a:lvl3pPr marL="1143000" indent="-228600">
              <a:spcBef>
                <a:spcPct val="20000"/>
              </a:spcBef>
              <a:buClr>
                <a:srgbClr val="E20A16"/>
              </a:buClr>
              <a:buFont typeface="Wingdings" panose="05000000000000000000" pitchFamily="2" charset="2"/>
              <a:buChar char="§"/>
              <a:defRPr sz="2400">
                <a:solidFill>
                  <a:schemeClr val="tx1"/>
                </a:solidFill>
                <a:latin typeface="Arial" panose="020B0604020202020204" pitchFamily="34" charset="0"/>
              </a:defRPr>
            </a:lvl3pPr>
            <a:lvl4pPr marL="1600200" indent="-228600">
              <a:spcBef>
                <a:spcPct val="20000"/>
              </a:spcBef>
              <a:buClr>
                <a:srgbClr val="E20A16"/>
              </a:buClr>
              <a:buFont typeface="Wingdings" panose="05000000000000000000" pitchFamily="2" charset="2"/>
              <a:buChar char="§"/>
              <a:defRPr sz="1600">
                <a:solidFill>
                  <a:schemeClr val="tx1"/>
                </a:solidFill>
                <a:latin typeface="Arial" panose="020B0604020202020204" pitchFamily="34" charset="0"/>
              </a:defRPr>
            </a:lvl4pPr>
            <a:lvl5pPr marL="2057400" indent="-228600">
              <a:spcBef>
                <a:spcPct val="20000"/>
              </a:spcBef>
              <a:buClr>
                <a:srgbClr val="E20A16"/>
              </a:buClr>
              <a:buFont typeface="Wingdings" panose="05000000000000000000" pitchFamily="2" charset="2"/>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E20A16"/>
              </a:buClr>
              <a:buFont typeface="Wingdings" panose="05000000000000000000" pitchFamily="2" charset="2"/>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E20A16"/>
              </a:buClr>
              <a:buFont typeface="Wingdings" panose="05000000000000000000" pitchFamily="2" charset="2"/>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E20A16"/>
              </a:buClr>
              <a:buFont typeface="Wingdings" panose="05000000000000000000" pitchFamily="2" charset="2"/>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E20A16"/>
              </a:buClr>
              <a:buFont typeface="Wingdings" panose="05000000000000000000" pitchFamily="2" charset="2"/>
              <a:buChar char="§"/>
              <a:defRPr sz="1600">
                <a:solidFill>
                  <a:schemeClr val="tx1"/>
                </a:solidFill>
                <a:latin typeface="Arial" panose="020B0604020202020204" pitchFamily="34" charset="0"/>
              </a:defRPr>
            </a:lvl9pPr>
          </a:lstStyle>
          <a:p>
            <a:pPr>
              <a:spcBef>
                <a:spcPct val="0"/>
              </a:spcBef>
              <a:buClrTx/>
              <a:buFontTx/>
              <a:buNone/>
            </a:pPr>
            <a:fld id="{037544EB-4D12-439A-8656-771C966F4813}" type="slidenum">
              <a:rPr lang="en-GB" altLang="en-US" sz="900"/>
              <a:pPr>
                <a:spcBef>
                  <a:spcPct val="0"/>
                </a:spcBef>
                <a:buClrTx/>
                <a:buFontTx/>
                <a:buNone/>
              </a:pPr>
              <a:t>2</a:t>
            </a:fld>
            <a:endParaRPr lang="en-GB" altLang="en-US" sz="900" dirty="0"/>
          </a:p>
        </p:txBody>
      </p:sp>
    </p:spTree>
    <p:extLst>
      <p:ext uri="{BB962C8B-B14F-4D97-AF65-F5344CB8AC3E}">
        <p14:creationId xmlns:p14="http://schemas.microsoft.com/office/powerpoint/2010/main" val="40853670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542110" y="-234840"/>
            <a:ext cx="2644472" cy="6259701"/>
          </a:xfrm>
          <a:prstGeom prst="rect">
            <a:avLst/>
          </a:prstGeom>
          <a:noFill/>
          <a:effectLst/>
        </p:spPr>
        <p:txBody>
          <a:bodyPr wrap="square" lIns="103163" tIns="51581" rIns="103163" bIns="51581" rtlCol="0">
            <a:spAutoFit/>
          </a:bodyPr>
          <a:lstStyle/>
          <a:p>
            <a:pPr defTabSz="914400"/>
            <a:r>
              <a:rPr lang="en-US" sz="40000" dirty="0" smtClean="0">
                <a:solidFill>
                  <a:srgbClr val="FF0000"/>
                </a:solidFill>
              </a:rPr>
              <a:t>1</a:t>
            </a:r>
            <a:endParaRPr lang="en-US" sz="40000" dirty="0">
              <a:solidFill>
                <a:srgbClr val="FF0000"/>
              </a:solidFill>
            </a:endParaRPr>
          </a:p>
        </p:txBody>
      </p:sp>
      <p:sp>
        <p:nvSpPr>
          <p:cNvPr id="13" name="TextBox 12"/>
          <p:cNvSpPr txBox="1"/>
          <p:nvPr/>
        </p:nvSpPr>
        <p:spPr>
          <a:xfrm>
            <a:off x="1360023" y="1062770"/>
            <a:ext cx="1144950" cy="1150610"/>
          </a:xfrm>
          <a:prstGeom prst="rect">
            <a:avLst/>
          </a:prstGeom>
          <a:noFill/>
          <a:effectLst/>
        </p:spPr>
        <p:txBody>
          <a:bodyPr wrap="square" lIns="103163" tIns="51581" rIns="103163" bIns="51581" rtlCol="0">
            <a:spAutoFit/>
          </a:bodyPr>
          <a:lstStyle/>
          <a:p>
            <a:pPr defTabSz="914400"/>
            <a:r>
              <a:rPr lang="en-US" sz="6800" dirty="0" err="1">
                <a:solidFill>
                  <a:srgbClr val="FF0000"/>
                </a:solidFill>
              </a:rPr>
              <a:t>st</a:t>
            </a:r>
            <a:endParaRPr lang="en-US" sz="6800" dirty="0">
              <a:solidFill>
                <a:srgbClr val="FF0000"/>
              </a:solidFill>
            </a:endParaRPr>
          </a:p>
        </p:txBody>
      </p:sp>
      <p:sp>
        <p:nvSpPr>
          <p:cNvPr id="14" name="TextBox 13"/>
          <p:cNvSpPr txBox="1"/>
          <p:nvPr/>
        </p:nvSpPr>
        <p:spPr>
          <a:xfrm>
            <a:off x="1835698" y="1077345"/>
            <a:ext cx="6934452" cy="3340953"/>
          </a:xfrm>
          <a:prstGeom prst="rect">
            <a:avLst/>
          </a:prstGeom>
          <a:noFill/>
          <a:effectLst/>
        </p:spPr>
        <p:txBody>
          <a:bodyPr wrap="square" lIns="103163" tIns="51581" rIns="103163" bIns="51581" rtlCol="0">
            <a:spAutoFit/>
          </a:bodyPr>
          <a:lstStyle/>
          <a:p>
            <a:pPr marL="322383" indent="-322383" defTabSz="914400">
              <a:lnSpc>
                <a:spcPct val="90000"/>
              </a:lnSpc>
              <a:spcBef>
                <a:spcPts val="677"/>
              </a:spcBef>
              <a:buClr>
                <a:prstClr val="white"/>
              </a:buClr>
              <a:buFont typeface="Arial" pitchFamily="34" charset="0"/>
              <a:buChar char="•"/>
            </a:pPr>
            <a:r>
              <a:rPr lang="en-US" sz="1000" dirty="0" smtClean="0">
                <a:solidFill>
                  <a:srgbClr val="FF0000"/>
                </a:solidFill>
                <a:latin typeface="Verdana" pitchFamily="34" charset="0"/>
                <a:cs typeface="Arial" pitchFamily="34" charset="0"/>
              </a:rPr>
              <a:t>Promoted </a:t>
            </a:r>
            <a:r>
              <a:rPr lang="en-US" sz="1000" dirty="0">
                <a:solidFill>
                  <a:srgbClr val="FF0000"/>
                </a:solidFill>
                <a:latin typeface="Verdana" pitchFamily="34" charset="0"/>
                <a:cs typeface="Arial" pitchFamily="34" charset="0"/>
              </a:rPr>
              <a:t>India's 1</a:t>
            </a:r>
            <a:r>
              <a:rPr lang="en-US" sz="1000" baseline="30000" dirty="0">
                <a:solidFill>
                  <a:srgbClr val="FF0000"/>
                </a:solidFill>
                <a:latin typeface="Verdana" pitchFamily="34" charset="0"/>
                <a:cs typeface="Arial" pitchFamily="34" charset="0"/>
              </a:rPr>
              <a:t>st</a:t>
            </a:r>
            <a:r>
              <a:rPr lang="en-US" sz="1000" dirty="0">
                <a:solidFill>
                  <a:srgbClr val="FF0000"/>
                </a:solidFill>
                <a:latin typeface="Verdana" pitchFamily="34" charset="0"/>
                <a:cs typeface="Arial" pitchFamily="34" charset="0"/>
              </a:rPr>
              <a:t> equipment banking Company – Quippo.</a:t>
            </a:r>
          </a:p>
          <a:p>
            <a:pPr marL="838196" lvl="1" indent="-322383" defTabSz="914400">
              <a:lnSpc>
                <a:spcPct val="90000"/>
              </a:lnSpc>
              <a:spcBef>
                <a:spcPts val="338"/>
              </a:spcBef>
              <a:buFont typeface="Wingdings" panose="05000000000000000000" pitchFamily="2" charset="2"/>
              <a:buChar char="§"/>
            </a:pPr>
            <a:r>
              <a:rPr lang="en-US" sz="1000" b="1" dirty="0">
                <a:solidFill>
                  <a:prstClr val="black"/>
                </a:solidFill>
                <a:latin typeface="Verdana" pitchFamily="34" charset="0"/>
                <a:cs typeface="Arial" pitchFamily="34" charset="0"/>
              </a:rPr>
              <a:t>Quippo – </a:t>
            </a:r>
            <a:r>
              <a:rPr lang="en-US" sz="1000" dirty="0">
                <a:solidFill>
                  <a:prstClr val="black"/>
                </a:solidFill>
                <a:latin typeface="Verdana" pitchFamily="34" charset="0"/>
                <a:cs typeface="Arial" pitchFamily="34" charset="0"/>
              </a:rPr>
              <a:t>One of the largest infrastructure equipment rental company in the Country.</a:t>
            </a:r>
          </a:p>
          <a:p>
            <a:pPr marL="838196" lvl="1" indent="-322383" defTabSz="914400">
              <a:lnSpc>
                <a:spcPct val="90000"/>
              </a:lnSpc>
              <a:spcBef>
                <a:spcPts val="338"/>
              </a:spcBef>
              <a:buFont typeface="Wingdings" panose="05000000000000000000" pitchFamily="2" charset="2"/>
              <a:buChar char="§"/>
            </a:pPr>
            <a:r>
              <a:rPr lang="en-US" sz="1000" b="1" dirty="0" err="1">
                <a:solidFill>
                  <a:prstClr val="black"/>
                </a:solidFill>
                <a:latin typeface="Verdana" pitchFamily="34" charset="0"/>
                <a:cs typeface="Arial" pitchFamily="34" charset="0"/>
              </a:rPr>
              <a:t>Srei</a:t>
            </a:r>
            <a:r>
              <a:rPr lang="en-US" sz="1000" b="1" dirty="0">
                <a:solidFill>
                  <a:prstClr val="black"/>
                </a:solidFill>
                <a:latin typeface="Verdana" pitchFamily="34" charset="0"/>
                <a:cs typeface="Arial" pitchFamily="34" charset="0"/>
              </a:rPr>
              <a:t> </a:t>
            </a:r>
            <a:r>
              <a:rPr lang="en-US" sz="1000" b="1" dirty="0" smtClean="0">
                <a:solidFill>
                  <a:prstClr val="black"/>
                </a:solidFill>
                <a:latin typeface="Verdana" pitchFamily="34" charset="0"/>
                <a:cs typeface="Arial" pitchFamily="34" charset="0"/>
              </a:rPr>
              <a:t>Equipment Finance– </a:t>
            </a:r>
            <a:r>
              <a:rPr lang="en-US" sz="1000" dirty="0">
                <a:solidFill>
                  <a:prstClr val="black"/>
                </a:solidFill>
                <a:latin typeface="Verdana" pitchFamily="34" charset="0"/>
                <a:cs typeface="Arial" pitchFamily="34" charset="0"/>
              </a:rPr>
              <a:t>India’s largest construction and mining equipment financier with over ~30% market share. </a:t>
            </a:r>
          </a:p>
          <a:p>
            <a:pPr marL="322383" indent="-322383" defTabSz="914400">
              <a:lnSpc>
                <a:spcPct val="90000"/>
              </a:lnSpc>
              <a:spcBef>
                <a:spcPts val="677"/>
              </a:spcBef>
              <a:buClr>
                <a:prstClr val="white"/>
              </a:buClr>
              <a:buFont typeface="Arial" pitchFamily="34" charset="0"/>
              <a:buChar char="•"/>
            </a:pPr>
            <a:r>
              <a:rPr lang="en-US" sz="1000" dirty="0">
                <a:solidFill>
                  <a:srgbClr val="FF0000"/>
                </a:solidFill>
                <a:latin typeface="Verdana" pitchFamily="34" charset="0"/>
                <a:cs typeface="Arial" pitchFamily="34" charset="0"/>
              </a:rPr>
              <a:t>1</a:t>
            </a:r>
            <a:r>
              <a:rPr lang="en-US" sz="1000" baseline="30000" dirty="0">
                <a:solidFill>
                  <a:srgbClr val="FF0000"/>
                </a:solidFill>
                <a:latin typeface="Verdana" pitchFamily="34" charset="0"/>
                <a:cs typeface="Arial" pitchFamily="34" charset="0"/>
              </a:rPr>
              <a:t>st</a:t>
            </a:r>
            <a:r>
              <a:rPr lang="en-US" sz="1000" dirty="0">
                <a:solidFill>
                  <a:srgbClr val="FF0000"/>
                </a:solidFill>
                <a:latin typeface="Verdana" pitchFamily="34" charset="0"/>
                <a:cs typeface="Arial" pitchFamily="34" charset="0"/>
              </a:rPr>
              <a:t> company to lay the ground for passive telecom </a:t>
            </a:r>
            <a:r>
              <a:rPr lang="en-US" sz="1000" dirty="0" smtClean="0">
                <a:solidFill>
                  <a:srgbClr val="FF0000"/>
                </a:solidFill>
                <a:latin typeface="Verdana" pitchFamily="34" charset="0"/>
                <a:cs typeface="Arial" pitchFamily="34" charset="0"/>
              </a:rPr>
              <a:t>infrastructure </a:t>
            </a:r>
            <a:r>
              <a:rPr lang="en-US" sz="1000" dirty="0">
                <a:solidFill>
                  <a:srgbClr val="FF0000"/>
                </a:solidFill>
                <a:latin typeface="Verdana" pitchFamily="34" charset="0"/>
                <a:cs typeface="Arial" pitchFamily="34" charset="0"/>
              </a:rPr>
              <a:t>in India.</a:t>
            </a:r>
          </a:p>
          <a:p>
            <a:pPr marL="838196" lvl="1" indent="-322383" defTabSz="914400">
              <a:lnSpc>
                <a:spcPct val="90000"/>
              </a:lnSpc>
              <a:spcBef>
                <a:spcPts val="338"/>
              </a:spcBef>
              <a:buFont typeface="Wingdings" panose="05000000000000000000" pitchFamily="2" charset="2"/>
              <a:buChar char="§"/>
            </a:pPr>
            <a:r>
              <a:rPr lang="en-US" sz="1000" b="1" dirty="0" err="1">
                <a:solidFill>
                  <a:prstClr val="black"/>
                </a:solidFill>
                <a:latin typeface="Verdana" pitchFamily="34" charset="0"/>
                <a:cs typeface="Arial" pitchFamily="34" charset="0"/>
              </a:rPr>
              <a:t>Quippo</a:t>
            </a:r>
            <a:r>
              <a:rPr lang="en-US" sz="1000" b="1" dirty="0">
                <a:solidFill>
                  <a:prstClr val="black"/>
                </a:solidFill>
                <a:latin typeface="Verdana" pitchFamily="34" charset="0"/>
                <a:cs typeface="Arial" pitchFamily="34" charset="0"/>
              </a:rPr>
              <a:t> Telecom </a:t>
            </a:r>
            <a:r>
              <a:rPr lang="en-US" sz="1000" dirty="0">
                <a:solidFill>
                  <a:prstClr val="black"/>
                </a:solidFill>
                <a:latin typeface="Verdana" pitchFamily="34" charset="0"/>
                <a:cs typeface="Arial" pitchFamily="34" charset="0"/>
              </a:rPr>
              <a:t>– The first company  to enter into shared Passive telecom infrastructure in India. </a:t>
            </a:r>
            <a:r>
              <a:rPr lang="en-US" sz="1000" dirty="0" err="1">
                <a:solidFill>
                  <a:prstClr val="black"/>
                </a:solidFill>
                <a:latin typeface="Verdana" pitchFamily="34" charset="0"/>
                <a:cs typeface="Arial" pitchFamily="34" charset="0"/>
              </a:rPr>
              <a:t>Quippo</a:t>
            </a:r>
            <a:r>
              <a:rPr lang="en-US" sz="1000" dirty="0">
                <a:solidFill>
                  <a:prstClr val="black"/>
                </a:solidFill>
                <a:latin typeface="Verdana" pitchFamily="34" charset="0"/>
                <a:cs typeface="Arial" pitchFamily="34" charset="0"/>
              </a:rPr>
              <a:t> Telecom partnered with the Tata Teleservices and </a:t>
            </a:r>
            <a:r>
              <a:rPr lang="en-US" sz="1000" dirty="0" err="1">
                <a:solidFill>
                  <a:prstClr val="black"/>
                </a:solidFill>
                <a:latin typeface="Verdana" pitchFamily="34" charset="0"/>
                <a:cs typeface="Arial" pitchFamily="34" charset="0"/>
              </a:rPr>
              <a:t>Viom</a:t>
            </a:r>
            <a:r>
              <a:rPr lang="en-US" sz="1000" dirty="0">
                <a:solidFill>
                  <a:prstClr val="black"/>
                </a:solidFill>
                <a:latin typeface="Verdana" pitchFamily="34" charset="0"/>
                <a:cs typeface="Arial" pitchFamily="34" charset="0"/>
              </a:rPr>
              <a:t> has become one of the world’s largest independent telecom infrastructure companies.</a:t>
            </a:r>
          </a:p>
          <a:p>
            <a:pPr marL="322383" indent="-322383" defTabSz="914400">
              <a:lnSpc>
                <a:spcPct val="90000"/>
              </a:lnSpc>
              <a:spcBef>
                <a:spcPts val="677"/>
              </a:spcBef>
              <a:buClr>
                <a:prstClr val="white"/>
              </a:buClr>
              <a:buFont typeface="Arial" pitchFamily="34" charset="0"/>
              <a:buChar char="•"/>
            </a:pPr>
            <a:r>
              <a:rPr lang="en-US" sz="1000" dirty="0">
                <a:solidFill>
                  <a:srgbClr val="FF0000"/>
                </a:solidFill>
                <a:latin typeface="Verdana" pitchFamily="34" charset="0"/>
                <a:cs typeface="Arial" pitchFamily="34" charset="0"/>
              </a:rPr>
              <a:t>1</a:t>
            </a:r>
            <a:r>
              <a:rPr lang="en-US" sz="1000" baseline="30000" dirty="0">
                <a:solidFill>
                  <a:srgbClr val="FF0000"/>
                </a:solidFill>
                <a:latin typeface="Verdana" pitchFamily="34" charset="0"/>
                <a:cs typeface="Arial" pitchFamily="34" charset="0"/>
              </a:rPr>
              <a:t>st</a:t>
            </a:r>
            <a:r>
              <a:rPr lang="en-US" sz="1000" dirty="0">
                <a:solidFill>
                  <a:srgbClr val="FF0000"/>
                </a:solidFill>
                <a:latin typeface="Verdana" pitchFamily="34" charset="0"/>
                <a:cs typeface="Arial" pitchFamily="34" charset="0"/>
              </a:rPr>
              <a:t> to break new ground in rural IT infrastructure in India, under the National E-Governance Plan of the Government of India. </a:t>
            </a:r>
          </a:p>
          <a:p>
            <a:pPr marL="687263" lvl="1" indent="-171450" defTabSz="914400">
              <a:lnSpc>
                <a:spcPct val="90000"/>
              </a:lnSpc>
              <a:spcBef>
                <a:spcPts val="677"/>
              </a:spcBef>
              <a:buClr>
                <a:prstClr val="white"/>
              </a:buClr>
              <a:buFont typeface="Arial" pitchFamily="34" charset="0"/>
              <a:buChar char="•"/>
            </a:pPr>
            <a:r>
              <a:rPr lang="en-US" sz="1000" b="1" dirty="0" err="1" smtClean="0">
                <a:solidFill>
                  <a:prstClr val="black"/>
                </a:solidFill>
                <a:latin typeface="Verdana" pitchFamily="34" charset="0"/>
                <a:cs typeface="Arial" pitchFamily="34" charset="0"/>
              </a:rPr>
              <a:t>Sahaj</a:t>
            </a:r>
            <a:r>
              <a:rPr lang="en-US" sz="1000" b="1" dirty="0" smtClean="0">
                <a:solidFill>
                  <a:prstClr val="black"/>
                </a:solidFill>
                <a:latin typeface="Verdana" pitchFamily="34" charset="0"/>
                <a:cs typeface="Arial" pitchFamily="34" charset="0"/>
              </a:rPr>
              <a:t> – </a:t>
            </a:r>
            <a:r>
              <a:rPr lang="en-US" sz="1000" dirty="0" smtClean="0">
                <a:solidFill>
                  <a:prstClr val="black"/>
                </a:solidFill>
                <a:latin typeface="Verdana" pitchFamily="34" charset="0"/>
                <a:cs typeface="Arial" pitchFamily="34" charset="0"/>
              </a:rPr>
              <a:t>India’s largest integrated rural network of over 40,768 Common Services </a:t>
            </a:r>
            <a:r>
              <a:rPr lang="en-US" sz="1000" dirty="0" err="1" smtClean="0">
                <a:solidFill>
                  <a:prstClr val="black"/>
                </a:solidFill>
                <a:latin typeface="Verdana" pitchFamily="34" charset="0"/>
                <a:cs typeface="Arial" pitchFamily="34" charset="0"/>
              </a:rPr>
              <a:t>Centres</a:t>
            </a:r>
            <a:r>
              <a:rPr lang="en-US" sz="1000" dirty="0" smtClean="0">
                <a:solidFill>
                  <a:prstClr val="black"/>
                </a:solidFill>
                <a:latin typeface="Verdana" pitchFamily="34" charset="0"/>
                <a:cs typeface="Arial" pitchFamily="34" charset="0"/>
              </a:rPr>
              <a:t> (CSC), covering 400 </a:t>
            </a:r>
            <a:r>
              <a:rPr lang="en-US" sz="1000" dirty="0" err="1" smtClean="0">
                <a:solidFill>
                  <a:prstClr val="black"/>
                </a:solidFill>
                <a:latin typeface="Verdana" pitchFamily="34" charset="0"/>
                <a:cs typeface="Arial" pitchFamily="34" charset="0"/>
              </a:rPr>
              <a:t>mn</a:t>
            </a:r>
            <a:r>
              <a:rPr lang="en-US" sz="1000" dirty="0" smtClean="0">
                <a:solidFill>
                  <a:prstClr val="black"/>
                </a:solidFill>
                <a:latin typeface="Verdana" pitchFamily="34" charset="0"/>
                <a:cs typeface="Arial" pitchFamily="34" charset="0"/>
              </a:rPr>
              <a:t> people (44% of India’s rural population).</a:t>
            </a:r>
          </a:p>
          <a:p>
            <a:pPr marL="322383" indent="-322383" defTabSz="914400">
              <a:lnSpc>
                <a:spcPct val="90000"/>
              </a:lnSpc>
              <a:spcBef>
                <a:spcPts val="677"/>
              </a:spcBef>
              <a:buClr>
                <a:prstClr val="white"/>
              </a:buClr>
              <a:buFont typeface="Arial" pitchFamily="34" charset="0"/>
              <a:buChar char="•"/>
            </a:pPr>
            <a:r>
              <a:rPr lang="en-US" sz="1000" dirty="0" smtClean="0">
                <a:solidFill>
                  <a:srgbClr val="FF0000"/>
                </a:solidFill>
                <a:latin typeface="Verdana" pitchFamily="34" charset="0"/>
                <a:cs typeface="Arial" pitchFamily="34" charset="0"/>
              </a:rPr>
              <a:t>Power </a:t>
            </a:r>
            <a:r>
              <a:rPr lang="en-US" sz="1000" dirty="0">
                <a:solidFill>
                  <a:srgbClr val="FF0000"/>
                </a:solidFill>
                <a:latin typeface="Verdana" pitchFamily="34" charset="0"/>
                <a:cs typeface="Arial" pitchFamily="34" charset="0"/>
              </a:rPr>
              <a:t>Distribution Sector</a:t>
            </a:r>
          </a:p>
          <a:p>
            <a:pPr marL="687263" lvl="1" indent="-171450" defTabSz="914400">
              <a:lnSpc>
                <a:spcPct val="90000"/>
              </a:lnSpc>
              <a:spcBef>
                <a:spcPts val="677"/>
              </a:spcBef>
              <a:buClr>
                <a:prstClr val="white"/>
              </a:buClr>
              <a:buFont typeface="Arial" pitchFamily="34" charset="0"/>
              <a:buChar char="•"/>
            </a:pPr>
            <a:r>
              <a:rPr lang="en-US" sz="1000" b="1" dirty="0">
                <a:solidFill>
                  <a:prstClr val="black"/>
                </a:solidFill>
                <a:latin typeface="Verdana" pitchFamily="34" charset="0"/>
                <a:cs typeface="Arial" pitchFamily="34" charset="0"/>
              </a:rPr>
              <a:t>Power – </a:t>
            </a:r>
            <a:r>
              <a:rPr lang="en-US" sz="1000" dirty="0">
                <a:solidFill>
                  <a:prstClr val="black"/>
                </a:solidFill>
                <a:latin typeface="Verdana" pitchFamily="34" charset="0"/>
                <a:cs typeface="Arial" pitchFamily="34" charset="0"/>
              </a:rPr>
              <a:t>Distribution Network with T&amp;D losses of only </a:t>
            </a:r>
            <a:r>
              <a:rPr lang="en-US" sz="1000" dirty="0" smtClean="0">
                <a:solidFill>
                  <a:prstClr val="black"/>
                </a:solidFill>
                <a:latin typeface="Verdana" pitchFamily="34" charset="0"/>
                <a:cs typeface="Arial" pitchFamily="34" charset="0"/>
              </a:rPr>
              <a:t>2.24 % </a:t>
            </a:r>
            <a:r>
              <a:rPr lang="en-US" sz="1000" dirty="0">
                <a:solidFill>
                  <a:prstClr val="black"/>
                </a:solidFill>
                <a:latin typeface="Verdana" pitchFamily="34" charset="0"/>
                <a:cs typeface="Arial" pitchFamily="34" charset="0"/>
              </a:rPr>
              <a:t>against country average of 25%.</a:t>
            </a:r>
          </a:p>
          <a:p>
            <a:pPr marL="322383" indent="-322383" defTabSz="914400">
              <a:lnSpc>
                <a:spcPct val="90000"/>
              </a:lnSpc>
              <a:spcBef>
                <a:spcPts val="677"/>
              </a:spcBef>
              <a:buClr>
                <a:prstClr val="white"/>
              </a:buClr>
              <a:buFont typeface="Arial" pitchFamily="34" charset="0"/>
              <a:buChar char="•"/>
            </a:pPr>
            <a:r>
              <a:rPr lang="en-US" sz="1000" dirty="0">
                <a:solidFill>
                  <a:srgbClr val="FF0000"/>
                </a:solidFill>
                <a:latin typeface="Verdana" pitchFamily="34" charset="0"/>
                <a:cs typeface="Arial" pitchFamily="34" charset="0"/>
              </a:rPr>
              <a:t>1</a:t>
            </a:r>
            <a:r>
              <a:rPr lang="en-US" sz="1000" baseline="30000" dirty="0">
                <a:solidFill>
                  <a:srgbClr val="FF0000"/>
                </a:solidFill>
                <a:latin typeface="Verdana" pitchFamily="34" charset="0"/>
                <a:cs typeface="Arial" pitchFamily="34" charset="0"/>
              </a:rPr>
              <a:t>st</a:t>
            </a:r>
            <a:r>
              <a:rPr lang="en-US" sz="1000" dirty="0">
                <a:solidFill>
                  <a:srgbClr val="FF0000"/>
                </a:solidFill>
                <a:latin typeface="Verdana" pitchFamily="34" charset="0"/>
                <a:cs typeface="Arial" pitchFamily="34" charset="0"/>
              </a:rPr>
              <a:t> PPP in Water Distribution Sector</a:t>
            </a:r>
          </a:p>
          <a:p>
            <a:pPr marL="687263" lvl="1" indent="-171450" defTabSz="914400">
              <a:lnSpc>
                <a:spcPct val="90000"/>
              </a:lnSpc>
              <a:spcBef>
                <a:spcPts val="677"/>
              </a:spcBef>
              <a:buClr>
                <a:prstClr val="white"/>
              </a:buClr>
              <a:buFont typeface="Arial" pitchFamily="34" charset="0"/>
              <a:buChar char="•"/>
            </a:pPr>
            <a:r>
              <a:rPr lang="en-IN" sz="1000" b="1" dirty="0" err="1">
                <a:solidFill>
                  <a:prstClr val="black"/>
                </a:solidFill>
                <a:latin typeface="Verdana" pitchFamily="34" charset="0"/>
              </a:rPr>
              <a:t>Swach</a:t>
            </a:r>
            <a:r>
              <a:rPr lang="en-IN" sz="1000" b="1" dirty="0">
                <a:solidFill>
                  <a:prstClr val="black"/>
                </a:solidFill>
                <a:latin typeface="Verdana" pitchFamily="34" charset="0"/>
              </a:rPr>
              <a:t> - </a:t>
            </a:r>
            <a:r>
              <a:rPr lang="en-IN" sz="1000" dirty="0">
                <a:solidFill>
                  <a:prstClr val="black"/>
                </a:solidFill>
                <a:latin typeface="Verdana" pitchFamily="34" charset="0"/>
              </a:rPr>
              <a:t>Awarded the prestigious </a:t>
            </a:r>
            <a:r>
              <a:rPr lang="en-IN" sz="1000" dirty="0" err="1">
                <a:solidFill>
                  <a:prstClr val="black"/>
                </a:solidFill>
                <a:latin typeface="Verdana" pitchFamily="34" charset="0"/>
              </a:rPr>
              <a:t>Nangloi</a:t>
            </a:r>
            <a:r>
              <a:rPr lang="en-IN" sz="1000" dirty="0">
                <a:solidFill>
                  <a:prstClr val="black"/>
                </a:solidFill>
                <a:latin typeface="Verdana" pitchFamily="34" charset="0"/>
              </a:rPr>
              <a:t> PPP contract by Delhi </a:t>
            </a:r>
            <a:r>
              <a:rPr lang="en-IN" sz="1000" dirty="0" err="1">
                <a:solidFill>
                  <a:prstClr val="black"/>
                </a:solidFill>
                <a:latin typeface="Verdana" pitchFamily="34" charset="0"/>
              </a:rPr>
              <a:t>Jal</a:t>
            </a:r>
            <a:r>
              <a:rPr lang="en-IN" sz="1000" dirty="0">
                <a:solidFill>
                  <a:prstClr val="black"/>
                </a:solidFill>
                <a:latin typeface="Verdana" pitchFamily="34" charset="0"/>
              </a:rPr>
              <a:t> Board, in partnership with JV partner Veolia Water for water treatment and distribution.</a:t>
            </a:r>
            <a:endParaRPr lang="en-US" sz="1000" dirty="0">
              <a:solidFill>
                <a:prstClr val="black"/>
              </a:solidFill>
              <a:latin typeface="Verdana" pitchFamily="34" charset="0"/>
              <a:cs typeface="Arial" pitchFamily="34" charset="0"/>
            </a:endParaRPr>
          </a:p>
        </p:txBody>
      </p:sp>
      <p:sp>
        <p:nvSpPr>
          <p:cNvPr id="2" name="Title 1"/>
          <p:cNvSpPr>
            <a:spLocks noGrp="1"/>
          </p:cNvSpPr>
          <p:nvPr>
            <p:ph type="title"/>
          </p:nvPr>
        </p:nvSpPr>
        <p:spPr/>
        <p:txBody>
          <a:bodyPr>
            <a:normAutofit/>
          </a:bodyPr>
          <a:lstStyle/>
          <a:p>
            <a:r>
              <a:rPr lang="en-US" dirty="0" smtClean="0"/>
              <a:t>Did you know?</a:t>
            </a:r>
            <a:endParaRPr lang="en-US" dirty="0"/>
          </a:p>
        </p:txBody>
      </p:sp>
      <p:sp>
        <p:nvSpPr>
          <p:cNvPr id="5" name="Rectangle 4"/>
          <p:cNvSpPr/>
          <p:nvPr/>
        </p:nvSpPr>
        <p:spPr>
          <a:xfrm>
            <a:off x="679170" y="4879270"/>
            <a:ext cx="8090980" cy="369332"/>
          </a:xfrm>
          <a:prstGeom prst="rect">
            <a:avLst/>
          </a:prstGeom>
          <a:solidFill>
            <a:srgbClr val="FF0000"/>
          </a:solidFill>
        </p:spPr>
        <p:txBody>
          <a:bodyPr wrap="square">
            <a:spAutoFit/>
          </a:bodyPr>
          <a:lstStyle/>
          <a:p>
            <a:pPr algn="ctr"/>
            <a:r>
              <a:rPr lang="en-US" dirty="0">
                <a:solidFill>
                  <a:schemeClr val="bg1"/>
                </a:solidFill>
              </a:rPr>
              <a:t>SREI has several </a:t>
            </a:r>
            <a:r>
              <a:rPr lang="en-US" dirty="0" smtClean="0">
                <a:solidFill>
                  <a:schemeClr val="bg1"/>
                </a:solidFill>
              </a:rPr>
              <a:t>Innovations and Pioneering </a:t>
            </a:r>
            <a:r>
              <a:rPr lang="en-US" dirty="0">
                <a:solidFill>
                  <a:schemeClr val="bg1"/>
                </a:solidFill>
              </a:rPr>
              <a:t>I</a:t>
            </a:r>
            <a:r>
              <a:rPr lang="en-US" dirty="0" smtClean="0">
                <a:solidFill>
                  <a:schemeClr val="bg1"/>
                </a:solidFill>
              </a:rPr>
              <a:t>nitiatives </a:t>
            </a:r>
            <a:r>
              <a:rPr lang="en-US" dirty="0">
                <a:solidFill>
                  <a:schemeClr val="bg1"/>
                </a:solidFill>
              </a:rPr>
              <a:t>to its </a:t>
            </a:r>
            <a:r>
              <a:rPr lang="en-US" dirty="0" smtClean="0">
                <a:solidFill>
                  <a:schemeClr val="bg1"/>
                </a:solidFill>
              </a:rPr>
              <a:t>Credit</a:t>
            </a:r>
            <a:endParaRPr lang="en-US" dirty="0">
              <a:solidFill>
                <a:schemeClr val="bg1"/>
              </a:solidFill>
            </a:endParaRPr>
          </a:p>
        </p:txBody>
      </p:sp>
    </p:spTree>
    <p:extLst>
      <p:ext uri="{BB962C8B-B14F-4D97-AF65-F5344CB8AC3E}">
        <p14:creationId xmlns:p14="http://schemas.microsoft.com/office/powerpoint/2010/main" val="34744602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Left-Right Arrow 5"/>
          <p:cNvSpPr/>
          <p:nvPr/>
        </p:nvSpPr>
        <p:spPr>
          <a:xfrm>
            <a:off x="391259" y="4865649"/>
            <a:ext cx="8157745" cy="905887"/>
          </a:xfrm>
          <a:prstGeom prst="leftRightArrow">
            <a:avLst/>
          </a:prstGeom>
          <a:solidFill>
            <a:srgbClr val="ED1C24"/>
          </a:solidFill>
          <a:ln>
            <a:noFill/>
          </a:ln>
        </p:spPr>
        <p:style>
          <a:lnRef idx="2">
            <a:schemeClr val="accent1">
              <a:shade val="50000"/>
            </a:schemeClr>
          </a:lnRef>
          <a:fillRef idx="1">
            <a:schemeClr val="accent1"/>
          </a:fillRef>
          <a:effectRef idx="0">
            <a:schemeClr val="accent1"/>
          </a:effectRef>
          <a:fontRef idx="minor">
            <a:schemeClr val="lt1"/>
          </a:fontRef>
        </p:style>
        <p:txBody>
          <a:bodyPr lIns="103163" tIns="51581" rIns="103163" bIns="51581" rtlCol="0" anchor="ctr"/>
          <a:lstStyle/>
          <a:p>
            <a:pPr algn="ctr"/>
            <a:r>
              <a:rPr lang="en-US" sz="1000" dirty="0">
                <a:solidFill>
                  <a:schemeClr val="bg1"/>
                </a:solidFill>
                <a:latin typeface="Verdana" pitchFamily="34" charset="0"/>
                <a:cs typeface="Arial" pitchFamily="34" charset="0"/>
              </a:rPr>
              <a:t>STRONG EXPERTISE ACROSS SECTORS - TRANSPORTATION, </a:t>
            </a:r>
            <a:r>
              <a:rPr lang="en-US" sz="1000" dirty="0" smtClean="0">
                <a:solidFill>
                  <a:schemeClr val="bg1"/>
                </a:solidFill>
                <a:latin typeface="Verdana" pitchFamily="34" charset="0"/>
                <a:cs typeface="Arial" pitchFamily="34" charset="0"/>
              </a:rPr>
              <a:t>POWER</a:t>
            </a:r>
            <a:r>
              <a:rPr lang="en-US" sz="1000" dirty="0">
                <a:solidFill>
                  <a:schemeClr val="bg1"/>
                </a:solidFill>
                <a:latin typeface="Verdana" pitchFamily="34" charset="0"/>
                <a:cs typeface="Arial" pitchFamily="34" charset="0"/>
              </a:rPr>
              <a:t>, TELECOM, RURAL INFRASTRUCTURE</a:t>
            </a:r>
            <a:r>
              <a:rPr lang="en-US" sz="1000" dirty="0" smtClean="0">
                <a:solidFill>
                  <a:schemeClr val="bg1"/>
                </a:solidFill>
                <a:latin typeface="Verdana" pitchFamily="34" charset="0"/>
                <a:cs typeface="Arial" pitchFamily="34" charset="0"/>
              </a:rPr>
              <a:t>,, </a:t>
            </a:r>
            <a:r>
              <a:rPr lang="en-US" sz="1000" dirty="0" smtClean="0">
                <a:solidFill>
                  <a:schemeClr val="bg1"/>
                </a:solidFill>
                <a:latin typeface="Verdana" pitchFamily="34" charset="0"/>
                <a:cs typeface="Arial" pitchFamily="34" charset="0"/>
              </a:rPr>
              <a:t>SEZ / INDUSTRIAL PARKS, </a:t>
            </a:r>
            <a:r>
              <a:rPr lang="en-US" sz="1000" dirty="0">
                <a:solidFill>
                  <a:schemeClr val="bg1"/>
                </a:solidFill>
                <a:latin typeface="Verdana" pitchFamily="34" charset="0"/>
                <a:cs typeface="Arial" pitchFamily="34" charset="0"/>
              </a:rPr>
              <a:t>PORTS</a:t>
            </a:r>
          </a:p>
        </p:txBody>
      </p:sp>
      <p:sp>
        <p:nvSpPr>
          <p:cNvPr id="24" name="Title 3"/>
          <p:cNvSpPr txBox="1">
            <a:spLocks/>
          </p:cNvSpPr>
          <p:nvPr/>
        </p:nvSpPr>
        <p:spPr>
          <a:xfrm>
            <a:off x="295069" y="187390"/>
            <a:ext cx="8262730" cy="685799"/>
          </a:xfrm>
          <a:prstGeom prst="rect">
            <a:avLst/>
          </a:prstGeom>
        </p:spPr>
        <p:txBody>
          <a:bodyPr/>
          <a:lstStyle>
            <a:lvl1pPr algn="l" rtl="0" eaLnBrk="0" fontAlgn="base" hangingPunct="0">
              <a:spcBef>
                <a:spcPct val="0"/>
              </a:spcBef>
              <a:spcAft>
                <a:spcPct val="0"/>
              </a:spcAft>
              <a:defRPr sz="2700" b="1" kern="1200">
                <a:solidFill>
                  <a:schemeClr val="bg1"/>
                </a:solidFill>
                <a:latin typeface="Calibri" pitchFamily="34" charset="0"/>
                <a:ea typeface="+mj-ea"/>
                <a:cs typeface="Arial" pitchFamily="34" charset="0"/>
              </a:defRPr>
            </a:lvl1pPr>
            <a:lvl2pPr algn="l" rtl="0" eaLnBrk="0" fontAlgn="base" hangingPunct="0">
              <a:spcBef>
                <a:spcPct val="0"/>
              </a:spcBef>
              <a:spcAft>
                <a:spcPct val="0"/>
              </a:spcAft>
              <a:defRPr sz="2700" b="1">
                <a:solidFill>
                  <a:schemeClr val="bg1"/>
                </a:solidFill>
                <a:latin typeface="Calibri" pitchFamily="34" charset="0"/>
                <a:cs typeface="Arial" charset="0"/>
              </a:defRPr>
            </a:lvl2pPr>
            <a:lvl3pPr algn="l" rtl="0" eaLnBrk="0" fontAlgn="base" hangingPunct="0">
              <a:spcBef>
                <a:spcPct val="0"/>
              </a:spcBef>
              <a:spcAft>
                <a:spcPct val="0"/>
              </a:spcAft>
              <a:defRPr sz="2700" b="1">
                <a:solidFill>
                  <a:schemeClr val="bg1"/>
                </a:solidFill>
                <a:latin typeface="Calibri" pitchFamily="34" charset="0"/>
                <a:cs typeface="Arial" charset="0"/>
              </a:defRPr>
            </a:lvl3pPr>
            <a:lvl4pPr algn="l" rtl="0" eaLnBrk="0" fontAlgn="base" hangingPunct="0">
              <a:spcBef>
                <a:spcPct val="0"/>
              </a:spcBef>
              <a:spcAft>
                <a:spcPct val="0"/>
              </a:spcAft>
              <a:defRPr sz="2700" b="1">
                <a:solidFill>
                  <a:schemeClr val="bg1"/>
                </a:solidFill>
                <a:latin typeface="Calibri" pitchFamily="34" charset="0"/>
                <a:cs typeface="Arial" charset="0"/>
              </a:defRPr>
            </a:lvl4pPr>
            <a:lvl5pPr algn="l" rtl="0" eaLnBrk="0" fontAlgn="base" hangingPunct="0">
              <a:spcBef>
                <a:spcPct val="0"/>
              </a:spcBef>
              <a:spcAft>
                <a:spcPct val="0"/>
              </a:spcAft>
              <a:defRPr sz="2700" b="1">
                <a:solidFill>
                  <a:schemeClr val="bg1"/>
                </a:solidFill>
                <a:latin typeface="Calibri" pitchFamily="34" charset="0"/>
                <a:cs typeface="Arial" charset="0"/>
              </a:defRPr>
            </a:lvl5pPr>
            <a:lvl6pPr marL="515813" algn="l" rtl="0" fontAlgn="base">
              <a:spcBef>
                <a:spcPct val="0"/>
              </a:spcBef>
              <a:spcAft>
                <a:spcPct val="0"/>
              </a:spcAft>
              <a:defRPr b="1">
                <a:solidFill>
                  <a:schemeClr val="bg1"/>
                </a:solidFill>
                <a:latin typeface="Arial Narrow" pitchFamily="34" charset="0"/>
                <a:cs typeface="Arial" charset="0"/>
              </a:defRPr>
            </a:lvl6pPr>
            <a:lvl7pPr marL="1031626" algn="l" rtl="0" fontAlgn="base">
              <a:spcBef>
                <a:spcPct val="0"/>
              </a:spcBef>
              <a:spcAft>
                <a:spcPct val="0"/>
              </a:spcAft>
              <a:defRPr b="1">
                <a:solidFill>
                  <a:schemeClr val="bg1"/>
                </a:solidFill>
                <a:latin typeface="Arial Narrow" pitchFamily="34" charset="0"/>
                <a:cs typeface="Arial" charset="0"/>
              </a:defRPr>
            </a:lvl7pPr>
            <a:lvl8pPr marL="1547439" algn="l" rtl="0" fontAlgn="base">
              <a:spcBef>
                <a:spcPct val="0"/>
              </a:spcBef>
              <a:spcAft>
                <a:spcPct val="0"/>
              </a:spcAft>
              <a:defRPr b="1">
                <a:solidFill>
                  <a:schemeClr val="bg1"/>
                </a:solidFill>
                <a:latin typeface="Arial Narrow" pitchFamily="34" charset="0"/>
                <a:cs typeface="Arial" charset="0"/>
              </a:defRPr>
            </a:lvl8pPr>
            <a:lvl9pPr marL="2063252" algn="l" rtl="0" fontAlgn="base">
              <a:spcBef>
                <a:spcPct val="0"/>
              </a:spcBef>
              <a:spcAft>
                <a:spcPct val="0"/>
              </a:spcAft>
              <a:defRPr b="1">
                <a:solidFill>
                  <a:schemeClr val="bg1"/>
                </a:solidFill>
                <a:latin typeface="Arial Narrow" pitchFamily="34" charset="0"/>
                <a:cs typeface="Arial" charset="0"/>
              </a:defRPr>
            </a:lvl9pPr>
          </a:lstStyle>
          <a:p>
            <a:r>
              <a:rPr lang="en-US" sz="2000" dirty="0" smtClean="0">
                <a:latin typeface="Verdana" pitchFamily="34" charset="0"/>
              </a:rPr>
              <a:t>COMPANY OVERVIEW</a:t>
            </a:r>
          </a:p>
          <a:p>
            <a:r>
              <a:rPr lang="en-US" sz="1400" dirty="0" smtClean="0">
                <a:latin typeface="Verdana" pitchFamily="34" charset="0"/>
              </a:rPr>
              <a:t>BUSINESS STRUCTURE</a:t>
            </a:r>
            <a:endParaRPr lang="en-US" sz="1400" dirty="0">
              <a:latin typeface="Verdana" pitchFamily="34" charset="0"/>
            </a:endParaRPr>
          </a:p>
        </p:txBody>
      </p:sp>
      <p:sp>
        <p:nvSpPr>
          <p:cNvPr id="23" name="Rectangle 22"/>
          <p:cNvSpPr/>
          <p:nvPr/>
        </p:nvSpPr>
        <p:spPr>
          <a:xfrm>
            <a:off x="391262" y="5760042"/>
            <a:ext cx="8111456" cy="658167"/>
          </a:xfrm>
          <a:prstGeom prst="rect">
            <a:avLst/>
          </a:prstGeom>
        </p:spPr>
        <p:txBody>
          <a:bodyPr wrap="square" lIns="103163" tIns="51581" rIns="103163" bIns="51581">
            <a:spAutoFit/>
          </a:bodyPr>
          <a:lstStyle/>
          <a:p>
            <a:pPr algn="ctr"/>
            <a:r>
              <a:rPr lang="en-IN" sz="1200" b="1" dirty="0">
                <a:effectLst>
                  <a:outerShdw blurRad="50800" dist="38100" dir="2700000" algn="tl" rotWithShape="0">
                    <a:prstClr val="black">
                      <a:alpha val="40000"/>
                    </a:prstClr>
                  </a:outerShdw>
                </a:effectLst>
                <a:latin typeface="Verdana" pitchFamily="34" charset="0"/>
                <a:cs typeface="Arial" pitchFamily="34" charset="0"/>
              </a:rPr>
              <a:t>END TO END INFRASTRUCTURE </a:t>
            </a:r>
            <a:r>
              <a:rPr lang="en-IN" sz="1200" b="1" dirty="0" smtClean="0">
                <a:effectLst>
                  <a:outerShdw blurRad="50800" dist="38100" dir="2700000" algn="tl" rotWithShape="0">
                    <a:prstClr val="black">
                      <a:alpha val="40000"/>
                    </a:prstClr>
                  </a:outerShdw>
                </a:effectLst>
                <a:latin typeface="Verdana" pitchFamily="34" charset="0"/>
                <a:cs typeface="Arial" pitchFamily="34" charset="0"/>
              </a:rPr>
              <a:t>SOLUTIONS</a:t>
            </a:r>
            <a:endParaRPr lang="en-IN" sz="1200" dirty="0">
              <a:latin typeface="Verdana" pitchFamily="34" charset="0"/>
              <a:cs typeface="Arial" pitchFamily="34" charset="0"/>
            </a:endParaRPr>
          </a:p>
          <a:p>
            <a:pPr algn="ctr"/>
            <a:r>
              <a:rPr lang="en-IN" sz="1200" dirty="0">
                <a:latin typeface="Verdana" pitchFamily="34" charset="0"/>
                <a:cs typeface="Arial" pitchFamily="34" charset="0"/>
              </a:rPr>
              <a:t>LEVERAGING OUR DEEP DOMAIN KNOWLEDGE ACROSS SECTORS AND STRONG RELATIONSHIPS IN THE INFRASTRUCTURE </a:t>
            </a:r>
            <a:r>
              <a:rPr lang="en-IN" sz="1200" dirty="0" smtClean="0">
                <a:latin typeface="Verdana" pitchFamily="34" charset="0"/>
                <a:cs typeface="Arial" pitchFamily="34" charset="0"/>
              </a:rPr>
              <a:t>SPACE</a:t>
            </a:r>
            <a:endParaRPr lang="en-US" sz="1200" dirty="0">
              <a:latin typeface="Verdana" pitchFamily="34" charset="0"/>
              <a:cs typeface="Arial" pitchFamily="34" charset="0"/>
            </a:endParaRPr>
          </a:p>
        </p:txBody>
      </p:sp>
      <p:grpSp>
        <p:nvGrpSpPr>
          <p:cNvPr id="5" name="Group 4"/>
          <p:cNvGrpSpPr/>
          <p:nvPr/>
        </p:nvGrpSpPr>
        <p:grpSpPr>
          <a:xfrm>
            <a:off x="391260" y="1220471"/>
            <a:ext cx="8269164" cy="3623242"/>
            <a:chOff x="423864" y="1281430"/>
            <a:chExt cx="8958261" cy="4171671"/>
          </a:xfrm>
        </p:grpSpPr>
        <p:sp>
          <p:nvSpPr>
            <p:cNvPr id="66" name="Rectangle 17"/>
            <p:cNvSpPr/>
            <p:nvPr/>
          </p:nvSpPr>
          <p:spPr bwMode="auto">
            <a:xfrm>
              <a:off x="423865" y="1281430"/>
              <a:ext cx="8958260" cy="370848"/>
            </a:xfrm>
            <a:prstGeom prst="rect">
              <a:avLst/>
            </a:prstGeom>
            <a:solidFill>
              <a:srgbClr val="ED1C24"/>
            </a:solidFill>
            <a:ln>
              <a:noFill/>
            </a:ln>
            <a:effectLst/>
          </p:spPr>
          <p:style>
            <a:lnRef idx="1">
              <a:schemeClr val="accent4"/>
            </a:lnRef>
            <a:fillRef idx="2">
              <a:schemeClr val="accent4"/>
            </a:fillRef>
            <a:effectRef idx="1">
              <a:schemeClr val="accent4"/>
            </a:effectRef>
            <a:fontRef idx="minor">
              <a:schemeClr val="dk1"/>
            </a:fontRef>
          </p:style>
          <p:txBody>
            <a:bodyPr lIns="103163" tIns="51581" rIns="103163" bIns="51581" anchor="ctr"/>
            <a:lstStyle/>
            <a:p>
              <a:pPr marL="386860" indent="-386860" algn="ctr">
                <a:lnSpc>
                  <a:spcPct val="110000"/>
                </a:lnSpc>
                <a:buSzPct val="120000"/>
                <a:tabLst>
                  <a:tab pos="0" algn="l"/>
                </a:tabLst>
                <a:defRPr/>
              </a:pPr>
              <a:endParaRPr lang="en-US" sz="1400">
                <a:solidFill>
                  <a:srgbClr val="C00000"/>
                </a:solidFill>
              </a:endParaRPr>
            </a:p>
          </p:txBody>
        </p:sp>
        <p:sp>
          <p:nvSpPr>
            <p:cNvPr id="2" name="Rectangle 1"/>
            <p:cNvSpPr/>
            <p:nvPr/>
          </p:nvSpPr>
          <p:spPr>
            <a:xfrm>
              <a:off x="423864" y="1897559"/>
              <a:ext cx="3394882" cy="344495"/>
            </a:xfrm>
            <a:prstGeom prst="rect">
              <a:avLst/>
            </a:prstGeom>
            <a:solidFill>
              <a:srgbClr val="F8CCCD"/>
            </a:solidFill>
            <a:ln>
              <a:noFill/>
            </a:ln>
          </p:spPr>
          <p:style>
            <a:lnRef idx="2">
              <a:schemeClr val="accent1">
                <a:shade val="50000"/>
              </a:schemeClr>
            </a:lnRef>
            <a:fillRef idx="1">
              <a:schemeClr val="accent1"/>
            </a:fillRef>
            <a:effectRef idx="0">
              <a:schemeClr val="accent1"/>
            </a:effectRef>
            <a:fontRef idx="minor">
              <a:schemeClr val="lt1"/>
            </a:fontRef>
          </p:style>
          <p:txBody>
            <a:bodyPr lIns="103163" tIns="51581" rIns="103163" bIns="51581" rtlCol="0" anchor="ctr"/>
            <a:lstStyle/>
            <a:p>
              <a:pPr algn="ctr"/>
              <a:r>
                <a:rPr lang="en-US" sz="1100" b="1" dirty="0">
                  <a:solidFill>
                    <a:schemeClr val="tx1"/>
                  </a:solidFill>
                  <a:latin typeface="Verdana" pitchFamily="34" charset="0"/>
                  <a:cs typeface="Arial" pitchFamily="34" charset="0"/>
                </a:rPr>
                <a:t>INFRASTRUCTURE EQUIPMENT </a:t>
              </a:r>
              <a:r>
                <a:rPr lang="en-US" sz="1100" b="1" dirty="0" smtClean="0">
                  <a:solidFill>
                    <a:schemeClr val="tx1"/>
                  </a:solidFill>
                  <a:latin typeface="Verdana" pitchFamily="34" charset="0"/>
                  <a:cs typeface="Arial" pitchFamily="34" charset="0"/>
                </a:rPr>
                <a:t>GROUP</a:t>
              </a:r>
              <a:endParaRPr lang="en-US" sz="1100" b="1" dirty="0">
                <a:solidFill>
                  <a:schemeClr val="tx1"/>
                </a:solidFill>
                <a:latin typeface="Verdana" pitchFamily="34" charset="0"/>
                <a:cs typeface="Arial" pitchFamily="34" charset="0"/>
              </a:endParaRPr>
            </a:p>
          </p:txBody>
        </p:sp>
        <p:sp>
          <p:nvSpPr>
            <p:cNvPr id="67" name="Rectangle 66"/>
            <p:cNvSpPr/>
            <p:nvPr/>
          </p:nvSpPr>
          <p:spPr>
            <a:xfrm>
              <a:off x="3956995" y="1901804"/>
              <a:ext cx="5425130" cy="344495"/>
            </a:xfrm>
            <a:prstGeom prst="rect">
              <a:avLst/>
            </a:prstGeom>
            <a:solidFill>
              <a:srgbClr val="F8CCCD"/>
            </a:solidFill>
            <a:ln>
              <a:noFill/>
            </a:ln>
          </p:spPr>
          <p:style>
            <a:lnRef idx="2">
              <a:schemeClr val="accent1">
                <a:shade val="50000"/>
              </a:schemeClr>
            </a:lnRef>
            <a:fillRef idx="1">
              <a:schemeClr val="accent1"/>
            </a:fillRef>
            <a:effectRef idx="0">
              <a:schemeClr val="accent1"/>
            </a:effectRef>
            <a:fontRef idx="minor">
              <a:schemeClr val="lt1"/>
            </a:fontRef>
          </p:style>
          <p:txBody>
            <a:bodyPr lIns="103163" tIns="51581" rIns="103163" bIns="51581" rtlCol="0" anchor="ctr"/>
            <a:lstStyle/>
            <a:p>
              <a:pPr algn="ctr"/>
              <a:r>
                <a:rPr lang="en-US" sz="1100" b="1" dirty="0">
                  <a:solidFill>
                    <a:schemeClr val="tx1"/>
                  </a:solidFill>
                  <a:latin typeface="Verdana" pitchFamily="34" charset="0"/>
                  <a:cs typeface="Arial" pitchFamily="34" charset="0"/>
                </a:rPr>
                <a:t>INFRASTRUCTURE PROJECT </a:t>
              </a:r>
              <a:r>
                <a:rPr lang="en-US" sz="1100" b="1" dirty="0" smtClean="0">
                  <a:solidFill>
                    <a:schemeClr val="tx1"/>
                  </a:solidFill>
                  <a:latin typeface="Verdana" pitchFamily="34" charset="0"/>
                  <a:cs typeface="Arial" pitchFamily="34" charset="0"/>
                </a:rPr>
                <a:t>GROUP</a:t>
              </a:r>
              <a:endParaRPr lang="en-US" sz="1100" b="1" dirty="0">
                <a:solidFill>
                  <a:schemeClr val="tx1"/>
                </a:solidFill>
                <a:latin typeface="Verdana" pitchFamily="34" charset="0"/>
                <a:cs typeface="Arial" pitchFamily="34" charset="0"/>
              </a:endParaRPr>
            </a:p>
          </p:txBody>
        </p:sp>
        <p:sp>
          <p:nvSpPr>
            <p:cNvPr id="3" name="Rounded Rectangle 2"/>
            <p:cNvSpPr/>
            <p:nvPr/>
          </p:nvSpPr>
          <p:spPr>
            <a:xfrm>
              <a:off x="423864" y="2395161"/>
              <a:ext cx="3394882" cy="3057940"/>
            </a:xfrm>
            <a:prstGeom prst="roundRect">
              <a:avLst/>
            </a:prstGeom>
            <a:no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103163" tIns="51581" rIns="103163" bIns="51581" rtlCol="0" anchor="ctr"/>
            <a:lstStyle/>
            <a:p>
              <a:pPr algn="ctr"/>
              <a:endParaRPr lang="en-US" dirty="0"/>
            </a:p>
          </p:txBody>
        </p:sp>
        <p:sp>
          <p:nvSpPr>
            <p:cNvPr id="4" name="Rectangle 3"/>
            <p:cNvSpPr/>
            <p:nvPr/>
          </p:nvSpPr>
          <p:spPr>
            <a:xfrm>
              <a:off x="714856" y="2748694"/>
              <a:ext cx="2753613" cy="501862"/>
            </a:xfrm>
            <a:prstGeom prst="rect">
              <a:avLst/>
            </a:prstGeom>
            <a:solidFill>
              <a:srgbClr val="FCE7E8"/>
            </a:solidFill>
            <a:ln>
              <a:noFill/>
            </a:ln>
          </p:spPr>
          <p:style>
            <a:lnRef idx="2">
              <a:schemeClr val="accent1">
                <a:shade val="50000"/>
              </a:schemeClr>
            </a:lnRef>
            <a:fillRef idx="1">
              <a:schemeClr val="accent1"/>
            </a:fillRef>
            <a:effectRef idx="0">
              <a:schemeClr val="accent1"/>
            </a:effectRef>
            <a:fontRef idx="minor">
              <a:schemeClr val="lt1"/>
            </a:fontRef>
          </p:style>
          <p:txBody>
            <a:bodyPr lIns="103163" tIns="51581" rIns="103163" bIns="51581" rtlCol="0" anchor="ctr"/>
            <a:lstStyle/>
            <a:p>
              <a:pPr algn="ctr"/>
              <a:r>
                <a:rPr lang="en-US" sz="1200" dirty="0">
                  <a:solidFill>
                    <a:schemeClr val="tx1"/>
                  </a:solidFill>
                  <a:latin typeface="Verdana" pitchFamily="34" charset="0"/>
                  <a:cs typeface="Arial" pitchFamily="34" charset="0"/>
                </a:rPr>
                <a:t>EQUIPMENT FINANCING</a:t>
              </a:r>
            </a:p>
          </p:txBody>
        </p:sp>
        <p:sp>
          <p:nvSpPr>
            <p:cNvPr id="68" name="Rectangle 67"/>
            <p:cNvSpPr/>
            <p:nvPr/>
          </p:nvSpPr>
          <p:spPr>
            <a:xfrm>
              <a:off x="729739" y="3431359"/>
              <a:ext cx="2753614" cy="492771"/>
            </a:xfrm>
            <a:prstGeom prst="rect">
              <a:avLst/>
            </a:prstGeom>
            <a:solidFill>
              <a:srgbClr val="FCE7E8"/>
            </a:solidFill>
            <a:ln>
              <a:noFill/>
            </a:ln>
          </p:spPr>
          <p:style>
            <a:lnRef idx="2">
              <a:schemeClr val="accent1">
                <a:shade val="50000"/>
              </a:schemeClr>
            </a:lnRef>
            <a:fillRef idx="1">
              <a:schemeClr val="accent1"/>
            </a:fillRef>
            <a:effectRef idx="0">
              <a:schemeClr val="accent1"/>
            </a:effectRef>
            <a:fontRef idx="minor">
              <a:schemeClr val="lt1"/>
            </a:fontRef>
          </p:style>
          <p:txBody>
            <a:bodyPr lIns="103163" tIns="51581" rIns="103163" bIns="51581" rtlCol="0" anchor="ctr"/>
            <a:lstStyle/>
            <a:p>
              <a:pPr algn="ctr"/>
              <a:r>
                <a:rPr lang="en-US" sz="1200" dirty="0" smtClean="0">
                  <a:solidFill>
                    <a:schemeClr val="tx1"/>
                  </a:solidFill>
                  <a:latin typeface="Verdana" pitchFamily="34" charset="0"/>
                  <a:cs typeface="Arial" pitchFamily="34" charset="0"/>
                </a:rPr>
                <a:t>CONSTRUCTION EQUIPMENT RENTALS</a:t>
              </a:r>
              <a:endParaRPr lang="en-US" sz="1200" dirty="0">
                <a:solidFill>
                  <a:schemeClr val="tx1"/>
                </a:solidFill>
                <a:latin typeface="Verdana" pitchFamily="34" charset="0"/>
                <a:cs typeface="Arial" pitchFamily="34" charset="0"/>
              </a:endParaRPr>
            </a:p>
          </p:txBody>
        </p:sp>
        <p:sp>
          <p:nvSpPr>
            <p:cNvPr id="69" name="Rectangle 68"/>
            <p:cNvSpPr/>
            <p:nvPr/>
          </p:nvSpPr>
          <p:spPr>
            <a:xfrm>
              <a:off x="729739" y="4085652"/>
              <a:ext cx="2783383" cy="535609"/>
            </a:xfrm>
            <a:prstGeom prst="rect">
              <a:avLst/>
            </a:prstGeom>
            <a:solidFill>
              <a:srgbClr val="FCE7E8"/>
            </a:solidFill>
            <a:ln>
              <a:noFill/>
            </a:ln>
          </p:spPr>
          <p:style>
            <a:lnRef idx="2">
              <a:schemeClr val="accent1">
                <a:shade val="50000"/>
              </a:schemeClr>
            </a:lnRef>
            <a:fillRef idx="1">
              <a:schemeClr val="accent1"/>
            </a:fillRef>
            <a:effectRef idx="0">
              <a:schemeClr val="accent1"/>
            </a:effectRef>
            <a:fontRef idx="minor">
              <a:schemeClr val="lt1"/>
            </a:fontRef>
          </p:style>
          <p:txBody>
            <a:bodyPr lIns="103163" tIns="51581" rIns="103163" bIns="51581" rtlCol="0" anchor="ctr"/>
            <a:lstStyle/>
            <a:p>
              <a:pPr algn="ctr"/>
              <a:r>
                <a:rPr lang="en-US" sz="1200" dirty="0">
                  <a:solidFill>
                    <a:schemeClr val="tx1"/>
                  </a:solidFill>
                  <a:latin typeface="Verdana" pitchFamily="34" charset="0"/>
                  <a:cs typeface="Arial" pitchFamily="34" charset="0"/>
                </a:rPr>
                <a:t>EQUIPMENT VALUATION &amp; AUCTIONS</a:t>
              </a:r>
            </a:p>
          </p:txBody>
        </p:sp>
        <p:sp>
          <p:nvSpPr>
            <p:cNvPr id="71" name="Rounded Rectangle 70"/>
            <p:cNvSpPr/>
            <p:nvPr/>
          </p:nvSpPr>
          <p:spPr>
            <a:xfrm>
              <a:off x="4037193" y="2386647"/>
              <a:ext cx="5246998" cy="3057940"/>
            </a:xfrm>
            <a:prstGeom prst="roundRect">
              <a:avLst/>
            </a:prstGeom>
            <a:no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103163" tIns="51581" rIns="103163" bIns="51581" rtlCol="0" anchor="ctr"/>
            <a:lstStyle/>
            <a:p>
              <a:pPr algn="ctr"/>
              <a:endParaRPr lang="en-US" dirty="0"/>
            </a:p>
          </p:txBody>
        </p:sp>
        <p:sp>
          <p:nvSpPr>
            <p:cNvPr id="74" name="Rectangle 73"/>
            <p:cNvSpPr/>
            <p:nvPr/>
          </p:nvSpPr>
          <p:spPr>
            <a:xfrm>
              <a:off x="4340078" y="2592528"/>
              <a:ext cx="4567646" cy="248537"/>
            </a:xfrm>
            <a:prstGeom prst="rect">
              <a:avLst/>
            </a:prstGeom>
            <a:solidFill>
              <a:srgbClr val="F8CCCD"/>
            </a:solidFill>
            <a:ln>
              <a:noFill/>
            </a:ln>
          </p:spPr>
          <p:style>
            <a:lnRef idx="2">
              <a:schemeClr val="accent1">
                <a:shade val="50000"/>
              </a:schemeClr>
            </a:lnRef>
            <a:fillRef idx="1">
              <a:schemeClr val="accent1"/>
            </a:fillRef>
            <a:effectRef idx="0">
              <a:schemeClr val="accent1"/>
            </a:effectRef>
            <a:fontRef idx="minor">
              <a:schemeClr val="lt1"/>
            </a:fontRef>
          </p:style>
          <p:txBody>
            <a:bodyPr lIns="103163" tIns="51581" rIns="103163" bIns="51581" rtlCol="0" anchor="ctr"/>
            <a:lstStyle/>
            <a:p>
              <a:pPr algn="ctr"/>
              <a:r>
                <a:rPr lang="en-US" sz="1100" b="1" dirty="0">
                  <a:solidFill>
                    <a:schemeClr val="tx1"/>
                  </a:solidFill>
                  <a:latin typeface="Verdana" pitchFamily="34" charset="0"/>
                  <a:cs typeface="Arial" pitchFamily="34" charset="0"/>
                </a:rPr>
                <a:t>ASSET MANAGEMENT :</a:t>
              </a:r>
            </a:p>
          </p:txBody>
        </p:sp>
        <p:sp>
          <p:nvSpPr>
            <p:cNvPr id="75" name="Rectangle 74"/>
            <p:cNvSpPr/>
            <p:nvPr/>
          </p:nvSpPr>
          <p:spPr>
            <a:xfrm>
              <a:off x="4347866" y="2999625"/>
              <a:ext cx="1128222" cy="384374"/>
            </a:xfrm>
            <a:prstGeom prst="rect">
              <a:avLst/>
            </a:prstGeom>
            <a:solidFill>
              <a:srgbClr val="FCE7E8"/>
            </a:solidFill>
            <a:ln>
              <a:noFill/>
            </a:ln>
          </p:spPr>
          <p:style>
            <a:lnRef idx="2">
              <a:schemeClr val="accent1">
                <a:shade val="50000"/>
              </a:schemeClr>
            </a:lnRef>
            <a:fillRef idx="1">
              <a:schemeClr val="accent1"/>
            </a:fillRef>
            <a:effectRef idx="0">
              <a:schemeClr val="accent1"/>
            </a:effectRef>
            <a:fontRef idx="minor">
              <a:schemeClr val="lt1"/>
            </a:fontRef>
          </p:style>
          <p:txBody>
            <a:bodyPr lIns="103163" tIns="51581" rIns="103163" bIns="51581" rtlCol="0" anchor="ctr"/>
            <a:lstStyle/>
            <a:p>
              <a:pPr algn="ctr"/>
              <a:r>
                <a:rPr lang="en-US" sz="950" b="1" dirty="0">
                  <a:solidFill>
                    <a:schemeClr val="tx1"/>
                  </a:solidFill>
                  <a:latin typeface="Verdana" pitchFamily="34" charset="0"/>
                  <a:cs typeface="Arial" pitchFamily="34" charset="0"/>
                </a:rPr>
                <a:t>DEBT</a:t>
              </a:r>
            </a:p>
          </p:txBody>
        </p:sp>
        <p:sp>
          <p:nvSpPr>
            <p:cNvPr id="76" name="Rectangle 75"/>
            <p:cNvSpPr/>
            <p:nvPr/>
          </p:nvSpPr>
          <p:spPr>
            <a:xfrm>
              <a:off x="6130022" y="3001254"/>
              <a:ext cx="1128222" cy="399750"/>
            </a:xfrm>
            <a:prstGeom prst="rect">
              <a:avLst/>
            </a:prstGeom>
            <a:solidFill>
              <a:srgbClr val="FCE7E8"/>
            </a:solidFill>
            <a:ln>
              <a:noFill/>
            </a:ln>
          </p:spPr>
          <p:style>
            <a:lnRef idx="2">
              <a:schemeClr val="accent1">
                <a:shade val="50000"/>
              </a:schemeClr>
            </a:lnRef>
            <a:fillRef idx="1">
              <a:schemeClr val="accent1"/>
            </a:fillRef>
            <a:effectRef idx="0">
              <a:schemeClr val="accent1"/>
            </a:effectRef>
            <a:fontRef idx="minor">
              <a:schemeClr val="lt1"/>
            </a:fontRef>
          </p:style>
          <p:txBody>
            <a:bodyPr lIns="103163" tIns="51581" rIns="103163" bIns="51581" rtlCol="0" anchor="ctr"/>
            <a:lstStyle/>
            <a:p>
              <a:pPr algn="ctr"/>
              <a:r>
                <a:rPr lang="en-US" sz="950" b="1" dirty="0">
                  <a:solidFill>
                    <a:schemeClr val="tx1"/>
                  </a:solidFill>
                  <a:latin typeface="Verdana" pitchFamily="34" charset="0"/>
                  <a:cs typeface="Arial" pitchFamily="34" charset="0"/>
                </a:rPr>
                <a:t>EQUITY</a:t>
              </a:r>
            </a:p>
          </p:txBody>
        </p:sp>
        <p:sp>
          <p:nvSpPr>
            <p:cNvPr id="77" name="Rectangle 76"/>
            <p:cNvSpPr/>
            <p:nvPr/>
          </p:nvSpPr>
          <p:spPr>
            <a:xfrm>
              <a:off x="7747335" y="2988494"/>
              <a:ext cx="1128222" cy="399750"/>
            </a:xfrm>
            <a:prstGeom prst="rect">
              <a:avLst/>
            </a:prstGeom>
            <a:solidFill>
              <a:srgbClr val="FCE7E8"/>
            </a:solidFill>
            <a:ln>
              <a:noFill/>
            </a:ln>
          </p:spPr>
          <p:style>
            <a:lnRef idx="2">
              <a:schemeClr val="accent1">
                <a:shade val="50000"/>
              </a:schemeClr>
            </a:lnRef>
            <a:fillRef idx="1">
              <a:schemeClr val="accent1"/>
            </a:fillRef>
            <a:effectRef idx="0">
              <a:schemeClr val="accent1"/>
            </a:effectRef>
            <a:fontRef idx="minor">
              <a:schemeClr val="lt1"/>
            </a:fontRef>
          </p:style>
          <p:txBody>
            <a:bodyPr lIns="103163" tIns="51581" rIns="103163" bIns="51581" rtlCol="0" anchor="ctr"/>
            <a:lstStyle/>
            <a:p>
              <a:pPr algn="ctr"/>
              <a:r>
                <a:rPr lang="en-US" sz="950" b="1" dirty="0" smtClean="0">
                  <a:solidFill>
                    <a:schemeClr val="tx1"/>
                  </a:solidFill>
                  <a:latin typeface="Verdana" pitchFamily="34" charset="0"/>
                  <a:cs typeface="Arial" pitchFamily="34" charset="0"/>
                </a:rPr>
                <a:t>MEZZANINE</a:t>
              </a:r>
              <a:endParaRPr lang="en-US" sz="950" b="1" dirty="0">
                <a:solidFill>
                  <a:schemeClr val="tx1"/>
                </a:solidFill>
                <a:latin typeface="Verdana" pitchFamily="34" charset="0"/>
                <a:cs typeface="Arial" pitchFamily="34" charset="0"/>
              </a:endParaRPr>
            </a:p>
          </p:txBody>
        </p:sp>
        <p:sp>
          <p:nvSpPr>
            <p:cNvPr id="7" name="Rectangle 6"/>
            <p:cNvSpPr/>
            <p:nvPr/>
          </p:nvSpPr>
          <p:spPr>
            <a:xfrm>
              <a:off x="4347865" y="3558371"/>
              <a:ext cx="1382172" cy="780438"/>
            </a:xfrm>
            <a:prstGeom prst="rect">
              <a:avLst/>
            </a:prstGeom>
            <a:solidFill>
              <a:srgbClr val="FCE7E8"/>
            </a:solidFill>
            <a:ln>
              <a:noFill/>
            </a:ln>
          </p:spPr>
          <p:style>
            <a:lnRef idx="2">
              <a:schemeClr val="accent1">
                <a:shade val="50000"/>
              </a:schemeClr>
            </a:lnRef>
            <a:fillRef idx="1">
              <a:schemeClr val="accent1"/>
            </a:fillRef>
            <a:effectRef idx="0">
              <a:schemeClr val="accent1"/>
            </a:effectRef>
            <a:fontRef idx="minor">
              <a:schemeClr val="lt1"/>
            </a:fontRef>
          </p:style>
          <p:txBody>
            <a:bodyPr lIns="103163" tIns="51581" rIns="103163" bIns="51581" rtlCol="0" anchor="ctr"/>
            <a:lstStyle/>
            <a:p>
              <a:pPr algn="ctr">
                <a:buSzPct val="72000"/>
              </a:pPr>
              <a:r>
                <a:rPr lang="en-US" sz="900" dirty="0">
                  <a:solidFill>
                    <a:schemeClr val="tx1"/>
                  </a:solidFill>
                  <a:latin typeface="Verdana" pitchFamily="34" charset="0"/>
                  <a:cs typeface="Arial" pitchFamily="34" charset="0"/>
                </a:rPr>
                <a:t>PROJECT FINANCE, </a:t>
              </a:r>
            </a:p>
          </p:txBody>
        </p:sp>
        <p:sp>
          <p:nvSpPr>
            <p:cNvPr id="79" name="Rectangle 78"/>
            <p:cNvSpPr/>
            <p:nvPr/>
          </p:nvSpPr>
          <p:spPr>
            <a:xfrm>
              <a:off x="6024082" y="3562616"/>
              <a:ext cx="1425737" cy="780438"/>
            </a:xfrm>
            <a:prstGeom prst="rect">
              <a:avLst/>
            </a:prstGeom>
            <a:solidFill>
              <a:srgbClr val="FCE7E8"/>
            </a:solidFill>
            <a:ln>
              <a:noFill/>
            </a:ln>
          </p:spPr>
          <p:style>
            <a:lnRef idx="2">
              <a:schemeClr val="accent1">
                <a:shade val="50000"/>
              </a:schemeClr>
            </a:lnRef>
            <a:fillRef idx="1">
              <a:schemeClr val="accent1"/>
            </a:fillRef>
            <a:effectRef idx="0">
              <a:schemeClr val="accent1"/>
            </a:effectRef>
            <a:fontRef idx="minor">
              <a:schemeClr val="lt1"/>
            </a:fontRef>
          </p:style>
          <p:txBody>
            <a:bodyPr lIns="103163" tIns="51581" rIns="103163" bIns="51581" rtlCol="0" anchor="ctr"/>
            <a:lstStyle/>
            <a:p>
              <a:pPr algn="ctr">
                <a:buSzPct val="72000"/>
              </a:pPr>
              <a:r>
                <a:rPr lang="en-US" sz="900" dirty="0">
                  <a:solidFill>
                    <a:schemeClr val="tx1"/>
                  </a:solidFill>
                  <a:latin typeface="Verdana" pitchFamily="34" charset="0"/>
                  <a:cs typeface="Arial" pitchFamily="34" charset="0"/>
                </a:rPr>
                <a:t>PE / VENTURE </a:t>
              </a:r>
              <a:r>
                <a:rPr lang="en-US" sz="900" dirty="0" smtClean="0">
                  <a:solidFill>
                    <a:schemeClr val="tx1"/>
                  </a:solidFill>
                  <a:latin typeface="Verdana" pitchFamily="34" charset="0"/>
                  <a:cs typeface="Arial" pitchFamily="34" charset="0"/>
                </a:rPr>
                <a:t>FUND, PROJECT </a:t>
              </a:r>
              <a:r>
                <a:rPr lang="en-US" sz="900" dirty="0">
                  <a:solidFill>
                    <a:schemeClr val="tx1"/>
                  </a:solidFill>
                  <a:latin typeface="Verdana" pitchFamily="34" charset="0"/>
                  <a:cs typeface="Arial" pitchFamily="34" charset="0"/>
                </a:rPr>
                <a:t>EQUITY </a:t>
              </a:r>
            </a:p>
          </p:txBody>
        </p:sp>
        <p:sp>
          <p:nvSpPr>
            <p:cNvPr id="80" name="Rectangle 79"/>
            <p:cNvSpPr/>
            <p:nvPr/>
          </p:nvSpPr>
          <p:spPr>
            <a:xfrm>
              <a:off x="7711683" y="3566862"/>
              <a:ext cx="1257357" cy="780438"/>
            </a:xfrm>
            <a:prstGeom prst="rect">
              <a:avLst/>
            </a:prstGeom>
            <a:solidFill>
              <a:srgbClr val="FCE7E8"/>
            </a:solidFill>
            <a:ln>
              <a:noFill/>
            </a:ln>
          </p:spPr>
          <p:style>
            <a:lnRef idx="2">
              <a:schemeClr val="accent1">
                <a:shade val="50000"/>
              </a:schemeClr>
            </a:lnRef>
            <a:fillRef idx="1">
              <a:schemeClr val="accent1"/>
            </a:fillRef>
            <a:effectRef idx="0">
              <a:schemeClr val="accent1"/>
            </a:effectRef>
            <a:fontRef idx="minor">
              <a:schemeClr val="lt1"/>
            </a:fontRef>
          </p:style>
          <p:txBody>
            <a:bodyPr lIns="103163" tIns="51581" rIns="103163" bIns="51581" rtlCol="0" anchor="ctr"/>
            <a:lstStyle/>
            <a:p>
              <a:pPr algn="ctr">
                <a:buSzPct val="72000"/>
              </a:pPr>
              <a:r>
                <a:rPr lang="en-US" sz="900" dirty="0">
                  <a:solidFill>
                    <a:schemeClr val="tx1"/>
                  </a:solidFill>
                  <a:latin typeface="Verdana" pitchFamily="34" charset="0"/>
                  <a:cs typeface="Arial" pitchFamily="34" charset="0"/>
                </a:rPr>
                <a:t>STRUCTURED FINANCE</a:t>
              </a:r>
            </a:p>
          </p:txBody>
        </p:sp>
        <p:sp>
          <p:nvSpPr>
            <p:cNvPr id="81" name="Rectangle 80"/>
            <p:cNvSpPr/>
            <p:nvPr/>
          </p:nvSpPr>
          <p:spPr>
            <a:xfrm>
              <a:off x="4347866" y="4414357"/>
              <a:ext cx="4567646" cy="240828"/>
            </a:xfrm>
            <a:prstGeom prst="rect">
              <a:avLst/>
            </a:prstGeom>
            <a:solidFill>
              <a:srgbClr val="F8CCCD"/>
            </a:solidFill>
            <a:ln>
              <a:noFill/>
            </a:ln>
          </p:spPr>
          <p:style>
            <a:lnRef idx="2">
              <a:schemeClr val="accent1">
                <a:shade val="50000"/>
              </a:schemeClr>
            </a:lnRef>
            <a:fillRef idx="1">
              <a:schemeClr val="accent1"/>
            </a:fillRef>
            <a:effectRef idx="0">
              <a:schemeClr val="accent1"/>
            </a:effectRef>
            <a:fontRef idx="minor">
              <a:schemeClr val="lt1"/>
            </a:fontRef>
          </p:style>
          <p:txBody>
            <a:bodyPr lIns="103163" tIns="51581" rIns="103163" bIns="51581" rtlCol="0" anchor="ctr"/>
            <a:lstStyle/>
            <a:p>
              <a:pPr algn="ctr"/>
              <a:r>
                <a:rPr lang="en-US" sz="1100" b="1" dirty="0">
                  <a:solidFill>
                    <a:schemeClr val="tx1"/>
                  </a:solidFill>
                  <a:latin typeface="Verdana" pitchFamily="34" charset="0"/>
                  <a:cs typeface="Arial" pitchFamily="34" charset="0"/>
                </a:rPr>
                <a:t>ADVISORY</a:t>
              </a:r>
            </a:p>
          </p:txBody>
        </p:sp>
        <p:sp>
          <p:nvSpPr>
            <p:cNvPr id="82" name="Rectangle 81"/>
            <p:cNvSpPr/>
            <p:nvPr/>
          </p:nvSpPr>
          <p:spPr>
            <a:xfrm>
              <a:off x="4379047" y="4766293"/>
              <a:ext cx="1511377" cy="478385"/>
            </a:xfrm>
            <a:prstGeom prst="rect">
              <a:avLst/>
            </a:prstGeom>
            <a:solidFill>
              <a:srgbClr val="FCE7E8"/>
            </a:solidFill>
            <a:ln>
              <a:noFill/>
            </a:ln>
          </p:spPr>
          <p:style>
            <a:lnRef idx="2">
              <a:schemeClr val="accent1">
                <a:shade val="50000"/>
              </a:schemeClr>
            </a:lnRef>
            <a:fillRef idx="1">
              <a:schemeClr val="accent1"/>
            </a:fillRef>
            <a:effectRef idx="0">
              <a:schemeClr val="accent1"/>
            </a:effectRef>
            <a:fontRef idx="minor">
              <a:schemeClr val="lt1"/>
            </a:fontRef>
          </p:style>
          <p:txBody>
            <a:bodyPr lIns="103163" tIns="51581" rIns="103163" bIns="51581" rtlCol="0" anchor="ctr"/>
            <a:lstStyle/>
            <a:p>
              <a:pPr algn="ctr">
                <a:buSzPct val="72000"/>
              </a:pPr>
              <a:r>
                <a:rPr lang="en-US" sz="900" dirty="0">
                  <a:solidFill>
                    <a:schemeClr val="tx1"/>
                  </a:solidFill>
                  <a:latin typeface="Verdana" pitchFamily="34" charset="0"/>
                  <a:cs typeface="Arial" pitchFamily="34" charset="0"/>
                </a:rPr>
                <a:t>PROJECT ADVISORY</a:t>
              </a:r>
            </a:p>
          </p:txBody>
        </p:sp>
        <p:sp>
          <p:nvSpPr>
            <p:cNvPr id="83" name="Rectangle 82"/>
            <p:cNvSpPr/>
            <p:nvPr/>
          </p:nvSpPr>
          <p:spPr>
            <a:xfrm>
              <a:off x="6024081" y="4783299"/>
              <a:ext cx="2851476" cy="461380"/>
            </a:xfrm>
            <a:prstGeom prst="rect">
              <a:avLst/>
            </a:prstGeom>
            <a:solidFill>
              <a:srgbClr val="FCE7E8"/>
            </a:solidFill>
            <a:ln>
              <a:noFill/>
            </a:ln>
          </p:spPr>
          <p:style>
            <a:lnRef idx="2">
              <a:schemeClr val="accent1">
                <a:shade val="50000"/>
              </a:schemeClr>
            </a:lnRef>
            <a:fillRef idx="1">
              <a:schemeClr val="accent1"/>
            </a:fillRef>
            <a:effectRef idx="0">
              <a:schemeClr val="accent1"/>
            </a:effectRef>
            <a:fontRef idx="minor">
              <a:schemeClr val="lt1"/>
            </a:fontRef>
          </p:style>
          <p:txBody>
            <a:bodyPr lIns="103163" tIns="51581" rIns="103163" bIns="51581" rtlCol="0" anchor="ctr"/>
            <a:lstStyle/>
            <a:p>
              <a:pPr algn="ctr">
                <a:buSzPct val="72000"/>
              </a:pPr>
              <a:r>
                <a:rPr lang="en-US" sz="900" dirty="0">
                  <a:solidFill>
                    <a:schemeClr val="tx1"/>
                  </a:solidFill>
                  <a:latin typeface="Verdana" pitchFamily="34" charset="0"/>
                  <a:cs typeface="Arial" pitchFamily="34" charset="0"/>
                </a:rPr>
                <a:t>CAPITAL MARKETS - INVESTMENT </a:t>
              </a:r>
              <a:r>
                <a:rPr lang="en-US" sz="900" dirty="0" smtClean="0">
                  <a:solidFill>
                    <a:schemeClr val="tx1"/>
                  </a:solidFill>
                  <a:latin typeface="Verdana" pitchFamily="34" charset="0"/>
                  <a:cs typeface="Arial" pitchFamily="34" charset="0"/>
                </a:rPr>
                <a:t/>
              </a:r>
              <a:br>
                <a:rPr lang="en-US" sz="900" dirty="0" smtClean="0">
                  <a:solidFill>
                    <a:schemeClr val="tx1"/>
                  </a:solidFill>
                  <a:latin typeface="Verdana" pitchFamily="34" charset="0"/>
                  <a:cs typeface="Arial" pitchFamily="34" charset="0"/>
                </a:rPr>
              </a:br>
              <a:r>
                <a:rPr lang="en-US" sz="900" dirty="0" smtClean="0">
                  <a:solidFill>
                    <a:schemeClr val="tx1"/>
                  </a:solidFill>
                  <a:latin typeface="Verdana" pitchFamily="34" charset="0"/>
                  <a:cs typeface="Arial" pitchFamily="34" charset="0"/>
                </a:rPr>
                <a:t>BANKING </a:t>
              </a:r>
              <a:r>
                <a:rPr lang="en-US" sz="900" dirty="0">
                  <a:solidFill>
                    <a:schemeClr val="tx1"/>
                  </a:solidFill>
                  <a:latin typeface="Verdana" pitchFamily="34" charset="0"/>
                  <a:cs typeface="Arial" pitchFamily="34" charset="0"/>
                </a:rPr>
                <a:t>ADVISORY</a:t>
              </a:r>
            </a:p>
          </p:txBody>
        </p:sp>
      </p:grpSp>
      <p:sp>
        <p:nvSpPr>
          <p:cNvPr id="78" name="Rectangle 77"/>
          <p:cNvSpPr/>
          <p:nvPr/>
        </p:nvSpPr>
        <p:spPr bwMode="auto">
          <a:xfrm>
            <a:off x="1602861" y="1237122"/>
            <a:ext cx="5916005" cy="319613"/>
          </a:xfrm>
          <a:prstGeom prst="rect">
            <a:avLst/>
          </a:prstGeom>
          <a:noFill/>
          <a:ln>
            <a:noFill/>
          </a:ln>
        </p:spPr>
        <p:style>
          <a:lnRef idx="1">
            <a:schemeClr val="accent4"/>
          </a:lnRef>
          <a:fillRef idx="2">
            <a:schemeClr val="accent4"/>
          </a:fillRef>
          <a:effectRef idx="1">
            <a:schemeClr val="accent4"/>
          </a:effectRef>
          <a:fontRef idx="minor">
            <a:schemeClr val="dk1"/>
          </a:fontRef>
        </p:style>
        <p:txBody>
          <a:bodyPr wrap="square" lIns="103163" tIns="51581" rIns="103163" bIns="51581">
            <a:spAutoFit/>
          </a:bodyPr>
          <a:lstStyle/>
          <a:p>
            <a:pPr algn="ctr">
              <a:defRPr/>
            </a:pPr>
            <a:r>
              <a:rPr lang="en-US" sz="1400" b="1" dirty="0">
                <a:solidFill>
                  <a:prstClr val="white"/>
                </a:solidFill>
                <a:latin typeface="Verdana" pitchFamily="34" charset="0"/>
                <a:cs typeface="Arial" pitchFamily="34" charset="0"/>
              </a:rPr>
              <a:t>FOCUSED INFRASTRUCTURE </a:t>
            </a:r>
            <a:r>
              <a:rPr lang="en-US" sz="1400" b="1" dirty="0" smtClean="0">
                <a:solidFill>
                  <a:prstClr val="white"/>
                </a:solidFill>
                <a:latin typeface="Verdana" pitchFamily="34" charset="0"/>
                <a:cs typeface="Arial" pitchFamily="34" charset="0"/>
              </a:rPr>
              <a:t>SOLUTION </a:t>
            </a:r>
            <a:r>
              <a:rPr lang="en-US" sz="1400" b="1" dirty="0">
                <a:solidFill>
                  <a:prstClr val="white"/>
                </a:solidFill>
                <a:latin typeface="Verdana" pitchFamily="34" charset="0"/>
                <a:cs typeface="Arial" pitchFamily="34" charset="0"/>
              </a:rPr>
              <a:t>PROVIDER</a:t>
            </a:r>
          </a:p>
        </p:txBody>
      </p:sp>
    </p:spTree>
    <p:extLst>
      <p:ext uri="{BB962C8B-B14F-4D97-AF65-F5344CB8AC3E}">
        <p14:creationId xmlns:p14="http://schemas.microsoft.com/office/powerpoint/2010/main" val="29193424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p:cNvSpPr/>
          <p:nvPr/>
        </p:nvSpPr>
        <p:spPr>
          <a:xfrm>
            <a:off x="404017" y="1622740"/>
            <a:ext cx="8256429" cy="773527"/>
          </a:xfrm>
          <a:prstGeom prst="rect">
            <a:avLst/>
          </a:prstGeom>
          <a:noFill/>
          <a:ln w="19050">
            <a:solidFill>
              <a:srgbClr val="ED1C24"/>
            </a:solidFill>
            <a:prstDash val="dash"/>
          </a:ln>
          <a:effectLst/>
        </p:spPr>
        <p:style>
          <a:lnRef idx="1">
            <a:schemeClr val="dk1"/>
          </a:lnRef>
          <a:fillRef idx="2">
            <a:schemeClr val="dk1"/>
          </a:fillRef>
          <a:effectRef idx="1">
            <a:schemeClr val="dk1"/>
          </a:effectRef>
          <a:fontRef idx="minor">
            <a:schemeClr val="dk1"/>
          </a:fontRef>
        </p:style>
        <p:txBody>
          <a:bodyPr lIns="103163" tIns="51581" rIns="103163" bIns="51581" rtlCol="0" anchor="ctr"/>
          <a:lstStyle/>
          <a:p>
            <a:pPr algn="ctr"/>
            <a:endParaRPr lang="en-US"/>
          </a:p>
        </p:txBody>
      </p:sp>
      <p:sp>
        <p:nvSpPr>
          <p:cNvPr id="24" name="Title 1"/>
          <p:cNvSpPr txBox="1">
            <a:spLocks/>
          </p:cNvSpPr>
          <p:nvPr/>
        </p:nvSpPr>
        <p:spPr>
          <a:xfrm>
            <a:off x="383757" y="988488"/>
            <a:ext cx="8275639" cy="467833"/>
          </a:xfrm>
          <a:prstGeom prst="rect">
            <a:avLst/>
          </a:prstGeom>
          <a:solidFill>
            <a:srgbClr val="ED1C24"/>
          </a:solidFill>
          <a:ln>
            <a:solidFill>
              <a:srgbClr val="C00000"/>
            </a:solidFill>
          </a:ln>
        </p:spPr>
        <p:txBody>
          <a:bodyPr lIns="103163" tIns="51581" rIns="103163" bIns="51581" anchor="ctr"/>
          <a:lstStyle/>
          <a:p>
            <a:pPr algn="ctr"/>
            <a:r>
              <a:rPr lang="en-US" dirty="0" smtClean="0">
                <a:solidFill>
                  <a:schemeClr val="bg1"/>
                </a:solidFill>
                <a:latin typeface="Verdana" pitchFamily="34" charset="0"/>
                <a:cs typeface="Arial" pitchFamily="34" charset="0"/>
              </a:rPr>
              <a:t>Sustainable </a:t>
            </a:r>
            <a:r>
              <a:rPr lang="en-US" dirty="0">
                <a:solidFill>
                  <a:schemeClr val="bg1"/>
                </a:solidFill>
                <a:latin typeface="Verdana" pitchFamily="34" charset="0"/>
                <a:cs typeface="Arial" pitchFamily="34" charset="0"/>
              </a:rPr>
              <a:t>Competitive Advantage</a:t>
            </a:r>
          </a:p>
        </p:txBody>
      </p:sp>
      <p:sp>
        <p:nvSpPr>
          <p:cNvPr id="30" name="Rectangle 29"/>
          <p:cNvSpPr/>
          <p:nvPr/>
        </p:nvSpPr>
        <p:spPr>
          <a:xfrm>
            <a:off x="404017" y="3406822"/>
            <a:ext cx="8256429" cy="3075378"/>
          </a:xfrm>
          <a:prstGeom prst="rect">
            <a:avLst/>
          </a:prstGeom>
          <a:noFill/>
          <a:ln w="19050">
            <a:solidFill>
              <a:srgbClr val="ED1C24"/>
            </a:solidFill>
            <a:prstDash val="dash"/>
          </a:ln>
          <a:effectLst/>
        </p:spPr>
        <p:style>
          <a:lnRef idx="1">
            <a:schemeClr val="dk1"/>
          </a:lnRef>
          <a:fillRef idx="2">
            <a:schemeClr val="dk1"/>
          </a:fillRef>
          <a:effectRef idx="1">
            <a:schemeClr val="dk1"/>
          </a:effectRef>
          <a:fontRef idx="minor">
            <a:schemeClr val="dk1"/>
          </a:fontRef>
        </p:style>
        <p:txBody>
          <a:bodyPr lIns="103163" tIns="51581" rIns="103163" bIns="51581" rtlCol="0" anchor="ctr"/>
          <a:lstStyle/>
          <a:p>
            <a:pPr algn="ctr"/>
            <a:endParaRPr lang="en-US"/>
          </a:p>
        </p:txBody>
      </p:sp>
      <p:sp>
        <p:nvSpPr>
          <p:cNvPr id="5" name="Rectangle 4"/>
          <p:cNvSpPr/>
          <p:nvPr/>
        </p:nvSpPr>
        <p:spPr>
          <a:xfrm>
            <a:off x="526584" y="1972139"/>
            <a:ext cx="1638599" cy="308587"/>
          </a:xfrm>
          <a:prstGeom prst="rect">
            <a:avLst/>
          </a:prstGeom>
          <a:solidFill>
            <a:srgbClr val="F8CCCD"/>
          </a:solidFill>
          <a:ln>
            <a:noFill/>
          </a:ln>
        </p:spPr>
        <p:style>
          <a:lnRef idx="2">
            <a:schemeClr val="accent1">
              <a:shade val="50000"/>
            </a:schemeClr>
          </a:lnRef>
          <a:fillRef idx="1">
            <a:schemeClr val="accent1"/>
          </a:fillRef>
          <a:effectRef idx="0">
            <a:schemeClr val="accent1"/>
          </a:effectRef>
          <a:fontRef idx="minor">
            <a:schemeClr val="lt1"/>
          </a:fontRef>
        </p:style>
        <p:txBody>
          <a:bodyPr lIns="103163" tIns="51581" rIns="103163" bIns="51581" rtlCol="0" anchor="ctr"/>
          <a:lstStyle/>
          <a:p>
            <a:pPr algn="ctr"/>
            <a:r>
              <a:rPr lang="en-US" sz="1100" b="1" dirty="0">
                <a:solidFill>
                  <a:schemeClr val="tx1"/>
                </a:solidFill>
                <a:latin typeface="Verdana" pitchFamily="34" charset="0"/>
                <a:cs typeface="Arial" pitchFamily="34" charset="0"/>
              </a:rPr>
              <a:t>ASSET PURCHASE</a:t>
            </a:r>
          </a:p>
        </p:txBody>
      </p:sp>
      <p:sp>
        <p:nvSpPr>
          <p:cNvPr id="6" name="Rectangle 5"/>
          <p:cNvSpPr/>
          <p:nvPr/>
        </p:nvSpPr>
        <p:spPr>
          <a:xfrm>
            <a:off x="2591279" y="1963176"/>
            <a:ext cx="1709843" cy="308587"/>
          </a:xfrm>
          <a:prstGeom prst="rect">
            <a:avLst/>
          </a:prstGeom>
          <a:solidFill>
            <a:srgbClr val="F8CCCD"/>
          </a:solidFill>
          <a:ln>
            <a:noFill/>
          </a:ln>
        </p:spPr>
        <p:style>
          <a:lnRef idx="2">
            <a:schemeClr val="accent1">
              <a:shade val="50000"/>
            </a:schemeClr>
          </a:lnRef>
          <a:fillRef idx="1">
            <a:schemeClr val="accent1"/>
          </a:fillRef>
          <a:effectRef idx="0">
            <a:schemeClr val="accent1"/>
          </a:effectRef>
          <a:fontRef idx="minor">
            <a:schemeClr val="lt1"/>
          </a:fontRef>
        </p:style>
        <p:txBody>
          <a:bodyPr lIns="103163" tIns="51581" rIns="103163" bIns="51581" rtlCol="0" anchor="ctr"/>
          <a:lstStyle/>
          <a:p>
            <a:pPr algn="ctr"/>
            <a:r>
              <a:rPr lang="en-US" sz="1100" b="1" dirty="0">
                <a:solidFill>
                  <a:schemeClr val="tx1"/>
                </a:solidFill>
                <a:latin typeface="Verdana" pitchFamily="34" charset="0"/>
                <a:cs typeface="Arial" pitchFamily="34" charset="0"/>
              </a:rPr>
              <a:t>ASSET DEPLOYMENT</a:t>
            </a:r>
          </a:p>
        </p:txBody>
      </p:sp>
      <p:sp>
        <p:nvSpPr>
          <p:cNvPr id="7" name="Rectangle 6"/>
          <p:cNvSpPr/>
          <p:nvPr/>
        </p:nvSpPr>
        <p:spPr>
          <a:xfrm>
            <a:off x="6708535" y="1972139"/>
            <a:ext cx="1833419" cy="308587"/>
          </a:xfrm>
          <a:prstGeom prst="rect">
            <a:avLst/>
          </a:prstGeom>
          <a:solidFill>
            <a:srgbClr val="F8CCCD"/>
          </a:solidFill>
          <a:ln>
            <a:noFill/>
          </a:ln>
        </p:spPr>
        <p:style>
          <a:lnRef idx="2">
            <a:schemeClr val="accent1">
              <a:shade val="50000"/>
            </a:schemeClr>
          </a:lnRef>
          <a:fillRef idx="1">
            <a:schemeClr val="accent1"/>
          </a:fillRef>
          <a:effectRef idx="0">
            <a:schemeClr val="accent1"/>
          </a:effectRef>
          <a:fontRef idx="minor">
            <a:schemeClr val="lt1"/>
          </a:fontRef>
        </p:style>
        <p:txBody>
          <a:bodyPr lIns="103163" tIns="51581" rIns="103163" bIns="51581" rtlCol="0" anchor="ctr"/>
          <a:lstStyle/>
          <a:p>
            <a:pPr algn="ctr"/>
            <a:r>
              <a:rPr lang="en-US" sz="1100" b="1" dirty="0">
                <a:solidFill>
                  <a:schemeClr val="tx1"/>
                </a:solidFill>
                <a:latin typeface="Verdana" pitchFamily="34" charset="0"/>
              </a:rPr>
              <a:t>ASSET  EXIT / RESALE</a:t>
            </a:r>
          </a:p>
        </p:txBody>
      </p:sp>
      <p:sp>
        <p:nvSpPr>
          <p:cNvPr id="8" name="TextBox 7"/>
          <p:cNvSpPr txBox="1"/>
          <p:nvPr/>
        </p:nvSpPr>
        <p:spPr>
          <a:xfrm>
            <a:off x="403995" y="1622740"/>
            <a:ext cx="8105212" cy="350391"/>
          </a:xfrm>
          <a:prstGeom prst="rect">
            <a:avLst/>
          </a:prstGeom>
          <a:noFill/>
        </p:spPr>
        <p:txBody>
          <a:bodyPr wrap="square" lIns="103163" tIns="51581" rIns="103163" bIns="51581" rtlCol="0">
            <a:spAutoFit/>
          </a:bodyPr>
          <a:lstStyle/>
          <a:p>
            <a:pPr algn="ctr"/>
            <a:r>
              <a:rPr lang="en-US" sz="1600" b="1" dirty="0">
                <a:latin typeface="Verdana" pitchFamily="34" charset="0"/>
              </a:rPr>
              <a:t>ASSET LIFECYCLE</a:t>
            </a:r>
          </a:p>
        </p:txBody>
      </p:sp>
      <p:sp>
        <p:nvSpPr>
          <p:cNvPr id="10" name="Up-Down Arrow 9"/>
          <p:cNvSpPr/>
          <p:nvPr/>
        </p:nvSpPr>
        <p:spPr>
          <a:xfrm>
            <a:off x="1423854" y="2393100"/>
            <a:ext cx="172741" cy="1010553"/>
          </a:xfrm>
          <a:prstGeom prst="upDownArrow">
            <a:avLst/>
          </a:prstGeom>
          <a:solidFill>
            <a:srgbClr val="ED1C24"/>
          </a:solidFill>
          <a:ln>
            <a:noFill/>
          </a:ln>
        </p:spPr>
        <p:style>
          <a:lnRef idx="2">
            <a:schemeClr val="accent1">
              <a:shade val="50000"/>
            </a:schemeClr>
          </a:lnRef>
          <a:fillRef idx="1">
            <a:schemeClr val="accent1"/>
          </a:fillRef>
          <a:effectRef idx="0">
            <a:schemeClr val="accent1"/>
          </a:effectRef>
          <a:fontRef idx="minor">
            <a:schemeClr val="lt1"/>
          </a:fontRef>
        </p:style>
        <p:txBody>
          <a:bodyPr lIns="103163" tIns="51581" rIns="103163" bIns="51581" rtlCol="0" anchor="ctr"/>
          <a:lstStyle/>
          <a:p>
            <a:pPr algn="ctr"/>
            <a:endParaRPr lang="en-US"/>
          </a:p>
        </p:txBody>
      </p:sp>
      <p:sp>
        <p:nvSpPr>
          <p:cNvPr id="11" name="Up-Down Arrow 10"/>
          <p:cNvSpPr/>
          <p:nvPr/>
        </p:nvSpPr>
        <p:spPr>
          <a:xfrm>
            <a:off x="3343516" y="2364110"/>
            <a:ext cx="146393" cy="1010553"/>
          </a:xfrm>
          <a:prstGeom prst="upDownArrow">
            <a:avLst/>
          </a:prstGeom>
          <a:solidFill>
            <a:srgbClr val="ED1C24"/>
          </a:solidFill>
          <a:ln>
            <a:noFill/>
          </a:ln>
        </p:spPr>
        <p:style>
          <a:lnRef idx="2">
            <a:schemeClr val="accent1">
              <a:shade val="50000"/>
            </a:schemeClr>
          </a:lnRef>
          <a:fillRef idx="1">
            <a:schemeClr val="accent1"/>
          </a:fillRef>
          <a:effectRef idx="0">
            <a:schemeClr val="accent1"/>
          </a:effectRef>
          <a:fontRef idx="minor">
            <a:schemeClr val="lt1"/>
          </a:fontRef>
        </p:style>
        <p:txBody>
          <a:bodyPr lIns="103163" tIns="51581" rIns="103163" bIns="51581" rtlCol="0" anchor="ctr"/>
          <a:lstStyle/>
          <a:p>
            <a:pPr algn="ctr"/>
            <a:endParaRPr lang="en-US"/>
          </a:p>
        </p:txBody>
      </p:sp>
      <p:sp>
        <p:nvSpPr>
          <p:cNvPr id="17" name="TextBox 16"/>
          <p:cNvSpPr txBox="1"/>
          <p:nvPr/>
        </p:nvSpPr>
        <p:spPr>
          <a:xfrm>
            <a:off x="711416" y="3404991"/>
            <a:ext cx="7760865" cy="319613"/>
          </a:xfrm>
          <a:prstGeom prst="rect">
            <a:avLst/>
          </a:prstGeom>
          <a:noFill/>
        </p:spPr>
        <p:txBody>
          <a:bodyPr wrap="square" lIns="103163" tIns="51581" rIns="103163" bIns="51581" rtlCol="0">
            <a:spAutoFit/>
          </a:bodyPr>
          <a:lstStyle/>
          <a:p>
            <a:pPr algn="ctr"/>
            <a:r>
              <a:rPr lang="en-US" sz="1400" b="1" dirty="0"/>
              <a:t>LEVERAGING THE SREI ECO-SYSTEM TO DELIVER……</a:t>
            </a:r>
          </a:p>
        </p:txBody>
      </p:sp>
      <p:sp>
        <p:nvSpPr>
          <p:cNvPr id="18" name="Rectangle 17"/>
          <p:cNvSpPr/>
          <p:nvPr/>
        </p:nvSpPr>
        <p:spPr>
          <a:xfrm>
            <a:off x="539810" y="3706965"/>
            <a:ext cx="2023939" cy="1459067"/>
          </a:xfrm>
          <a:prstGeom prst="rect">
            <a:avLst/>
          </a:prstGeom>
          <a:solidFill>
            <a:srgbClr val="FCE7E8"/>
          </a:solidFill>
          <a:ln>
            <a:noFill/>
          </a:ln>
        </p:spPr>
        <p:style>
          <a:lnRef idx="1">
            <a:schemeClr val="accent1"/>
          </a:lnRef>
          <a:fillRef idx="2">
            <a:schemeClr val="accent1"/>
          </a:fillRef>
          <a:effectRef idx="1">
            <a:schemeClr val="accent1"/>
          </a:effectRef>
          <a:fontRef idx="minor">
            <a:schemeClr val="dk1"/>
          </a:fontRef>
        </p:style>
        <p:txBody>
          <a:bodyPr lIns="103163" tIns="51581" rIns="103163" bIns="51581" rtlCol="0" anchor="t"/>
          <a:lstStyle/>
          <a:p>
            <a:pPr marL="193430" indent="-193430">
              <a:buClr>
                <a:srgbClr val="ED1C24"/>
              </a:buClr>
              <a:buFont typeface="Wingdings" panose="05000000000000000000" pitchFamily="2" charset="2"/>
              <a:buChar char="§"/>
            </a:pPr>
            <a:r>
              <a:rPr lang="en-US" sz="1000" dirty="0">
                <a:solidFill>
                  <a:schemeClr val="tx1"/>
                </a:solidFill>
                <a:latin typeface="Verdana" pitchFamily="34" charset="0"/>
                <a:cs typeface="Arial" pitchFamily="34" charset="0"/>
              </a:rPr>
              <a:t>Assisting in right equipment purchase. </a:t>
            </a:r>
          </a:p>
          <a:p>
            <a:pPr marL="193430" indent="-193430">
              <a:buClr>
                <a:srgbClr val="ED1C24"/>
              </a:buClr>
              <a:buFont typeface="Wingdings" panose="05000000000000000000" pitchFamily="2" charset="2"/>
              <a:buChar char="§"/>
            </a:pPr>
            <a:r>
              <a:rPr lang="en-US" sz="1000" dirty="0">
                <a:solidFill>
                  <a:schemeClr val="tx1"/>
                </a:solidFill>
                <a:latin typeface="Verdana" pitchFamily="34" charset="0"/>
                <a:cs typeface="Arial" pitchFamily="34" charset="0"/>
              </a:rPr>
              <a:t>Customized financial solutions – </a:t>
            </a:r>
          </a:p>
          <a:p>
            <a:pPr marL="503276" lvl="1" indent="-200594">
              <a:buClr>
                <a:srgbClr val="ED1C24"/>
              </a:buClr>
              <a:buFont typeface="Wingdings" panose="05000000000000000000" pitchFamily="2" charset="2"/>
              <a:buChar char="§"/>
            </a:pPr>
            <a:r>
              <a:rPr lang="en-US" sz="1000" dirty="0">
                <a:solidFill>
                  <a:schemeClr val="tx1"/>
                </a:solidFill>
                <a:latin typeface="Verdana" pitchFamily="34" charset="0"/>
                <a:cs typeface="Arial" pitchFamily="34" charset="0"/>
              </a:rPr>
              <a:t>Loans &amp; Advances</a:t>
            </a:r>
          </a:p>
          <a:p>
            <a:pPr marL="503276" lvl="1" indent="-200594">
              <a:buClr>
                <a:srgbClr val="ED1C24"/>
              </a:buClr>
              <a:buFont typeface="Wingdings" panose="05000000000000000000" pitchFamily="2" charset="2"/>
              <a:buChar char="§"/>
            </a:pPr>
            <a:r>
              <a:rPr lang="en-US" sz="1000" dirty="0">
                <a:solidFill>
                  <a:schemeClr val="tx1"/>
                </a:solidFill>
                <a:latin typeface="Verdana" pitchFamily="34" charset="0"/>
                <a:cs typeface="Arial" pitchFamily="34" charset="0"/>
              </a:rPr>
              <a:t>Operating Lease</a:t>
            </a:r>
          </a:p>
          <a:p>
            <a:pPr marL="503276" lvl="1" indent="-200594">
              <a:buClr>
                <a:srgbClr val="ED1C24"/>
              </a:buClr>
              <a:buFont typeface="Wingdings" panose="05000000000000000000" pitchFamily="2" charset="2"/>
              <a:buChar char="§"/>
            </a:pPr>
            <a:r>
              <a:rPr lang="en-US" sz="1000" dirty="0">
                <a:solidFill>
                  <a:schemeClr val="tx1"/>
                </a:solidFill>
                <a:latin typeface="Verdana" pitchFamily="34" charset="0"/>
                <a:cs typeface="Arial" pitchFamily="34" charset="0"/>
              </a:rPr>
              <a:t>Equipment on Rentals</a:t>
            </a:r>
          </a:p>
        </p:txBody>
      </p:sp>
      <p:sp>
        <p:nvSpPr>
          <p:cNvPr id="19" name="Rectangle 18"/>
          <p:cNvSpPr/>
          <p:nvPr/>
        </p:nvSpPr>
        <p:spPr>
          <a:xfrm>
            <a:off x="2677857" y="3706965"/>
            <a:ext cx="1972301" cy="1459067"/>
          </a:xfrm>
          <a:prstGeom prst="rect">
            <a:avLst/>
          </a:prstGeom>
          <a:solidFill>
            <a:srgbClr val="FCE7E8"/>
          </a:solidFill>
          <a:ln>
            <a:noFill/>
          </a:ln>
        </p:spPr>
        <p:style>
          <a:lnRef idx="1">
            <a:schemeClr val="accent1"/>
          </a:lnRef>
          <a:fillRef idx="2">
            <a:schemeClr val="accent1"/>
          </a:fillRef>
          <a:effectRef idx="1">
            <a:schemeClr val="accent1"/>
          </a:effectRef>
          <a:fontRef idx="minor">
            <a:schemeClr val="dk1"/>
          </a:fontRef>
        </p:style>
        <p:txBody>
          <a:bodyPr lIns="103163" tIns="51581" rIns="103163" bIns="51581" rtlCol="0" anchor="t"/>
          <a:lstStyle/>
          <a:p>
            <a:pPr marL="193430" indent="-193430">
              <a:buClr>
                <a:srgbClr val="ED1C24"/>
              </a:buClr>
              <a:buFont typeface="Wingdings" panose="05000000000000000000" pitchFamily="2" charset="2"/>
              <a:buChar char="§"/>
            </a:pP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Equipment Banking</a:t>
            </a:r>
          </a:p>
          <a:p>
            <a:pPr marL="193430" indent="-193430">
              <a:buClr>
                <a:srgbClr val="ED1C24"/>
              </a:buClr>
              <a:buFont typeface="Wingdings" panose="05000000000000000000" pitchFamily="2" charset="2"/>
              <a:buChar char="§"/>
            </a:pP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Captive Contracts</a:t>
            </a:r>
          </a:p>
          <a:p>
            <a:pPr marL="193430" indent="-193430">
              <a:buClr>
                <a:srgbClr val="ED1C24"/>
              </a:buClr>
              <a:buFont typeface="Wingdings" panose="05000000000000000000" pitchFamily="2" charset="2"/>
              <a:buChar char="§"/>
            </a:pPr>
            <a:r>
              <a:rPr lang="en-US" sz="10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Leveraging </a:t>
            </a: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relationships to improve deployment of assets during downtime.</a:t>
            </a:r>
          </a:p>
        </p:txBody>
      </p:sp>
      <p:sp>
        <p:nvSpPr>
          <p:cNvPr id="20" name="Rectangle 19"/>
          <p:cNvSpPr/>
          <p:nvPr/>
        </p:nvSpPr>
        <p:spPr>
          <a:xfrm>
            <a:off x="6778114" y="3725523"/>
            <a:ext cx="1763836" cy="1459067"/>
          </a:xfrm>
          <a:prstGeom prst="rect">
            <a:avLst/>
          </a:prstGeom>
          <a:solidFill>
            <a:srgbClr val="FCE7E8"/>
          </a:solidFill>
          <a:ln>
            <a:noFill/>
          </a:ln>
        </p:spPr>
        <p:style>
          <a:lnRef idx="1">
            <a:schemeClr val="accent1"/>
          </a:lnRef>
          <a:fillRef idx="2">
            <a:schemeClr val="accent1"/>
          </a:fillRef>
          <a:effectRef idx="1">
            <a:schemeClr val="accent1"/>
          </a:effectRef>
          <a:fontRef idx="minor">
            <a:schemeClr val="dk1"/>
          </a:fontRef>
        </p:style>
        <p:txBody>
          <a:bodyPr lIns="103163" tIns="51581" rIns="103163" bIns="51581" rtlCol="0" anchor="t"/>
          <a:lstStyle/>
          <a:p>
            <a:pPr marL="193430" indent="-193430">
              <a:buClr>
                <a:srgbClr val="ED1C24"/>
              </a:buClr>
              <a:buFont typeface="Wingdings" panose="05000000000000000000" pitchFamily="2" charset="2"/>
              <a:buChar char="§"/>
            </a:pP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Valuation &amp; Inspection</a:t>
            </a:r>
          </a:p>
          <a:p>
            <a:pPr marL="193430" indent="-193430">
              <a:buClr>
                <a:srgbClr val="ED1C24"/>
              </a:buClr>
              <a:buFont typeface="Wingdings" panose="05000000000000000000" pitchFamily="2" charset="2"/>
              <a:buChar char="§"/>
            </a:pP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Valuation &amp; Auctioning services – Asset disposal services</a:t>
            </a:r>
          </a:p>
          <a:p>
            <a:pPr marL="193430" indent="-193430">
              <a:buClr>
                <a:srgbClr val="ED1C24"/>
              </a:buClr>
              <a:buFont typeface="Wingdings" panose="05000000000000000000" pitchFamily="2" charset="2"/>
              <a:buChar char="§"/>
            </a:pP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Advising on asset disposal &amp; resale options.</a:t>
            </a:r>
          </a:p>
        </p:txBody>
      </p:sp>
      <p:sp>
        <p:nvSpPr>
          <p:cNvPr id="21" name="TextBox 20"/>
          <p:cNvSpPr txBox="1"/>
          <p:nvPr/>
        </p:nvSpPr>
        <p:spPr>
          <a:xfrm>
            <a:off x="711413" y="5970519"/>
            <a:ext cx="7623046" cy="288835"/>
          </a:xfrm>
          <a:prstGeom prst="rect">
            <a:avLst/>
          </a:prstGeom>
          <a:noFill/>
        </p:spPr>
        <p:txBody>
          <a:bodyPr wrap="square" lIns="103163" tIns="51581" rIns="103163" bIns="51581" rtlCol="0">
            <a:spAutoFit/>
          </a:bodyPr>
          <a:lstStyle/>
          <a:p>
            <a:pPr algn="ctr"/>
            <a:r>
              <a:rPr lang="en-US" sz="1200" b="1" dirty="0" smtClean="0">
                <a:latin typeface="Verdana" pitchFamily="34" charset="0"/>
                <a:cs typeface="Arial" pitchFamily="34" charset="0"/>
              </a:rPr>
              <a:t>MANAGING </a:t>
            </a:r>
            <a:r>
              <a:rPr lang="en-US" sz="1200" b="1" dirty="0">
                <a:latin typeface="Verdana" pitchFamily="34" charset="0"/>
                <a:cs typeface="Arial" pitchFamily="34" charset="0"/>
              </a:rPr>
              <a:t>CUSTOMER RELATIONSHIPS THROUGH THE ENTIRE ASSET LIFECYCLE</a:t>
            </a:r>
          </a:p>
        </p:txBody>
      </p:sp>
      <p:sp>
        <p:nvSpPr>
          <p:cNvPr id="23" name="Left-Right Arrow 22"/>
          <p:cNvSpPr/>
          <p:nvPr/>
        </p:nvSpPr>
        <p:spPr>
          <a:xfrm>
            <a:off x="497684" y="2394471"/>
            <a:ext cx="2066058" cy="532336"/>
          </a:xfrm>
          <a:prstGeom prst="leftRightArrow">
            <a:avLst/>
          </a:prstGeom>
          <a:solidFill>
            <a:srgbClr val="FCE7E8"/>
          </a:solidFill>
          <a:ln>
            <a:noFill/>
          </a:ln>
        </p:spPr>
        <p:style>
          <a:lnRef idx="1">
            <a:schemeClr val="dk1"/>
          </a:lnRef>
          <a:fillRef idx="2">
            <a:schemeClr val="dk1"/>
          </a:fillRef>
          <a:effectRef idx="1">
            <a:schemeClr val="dk1"/>
          </a:effectRef>
          <a:fontRef idx="minor">
            <a:schemeClr val="dk1"/>
          </a:fontRef>
        </p:style>
        <p:txBody>
          <a:bodyPr lIns="103163" tIns="51581" rIns="103163" bIns="51581" rtlCol="0" anchor="ctr"/>
          <a:lstStyle/>
          <a:p>
            <a:pPr algn="ctr"/>
            <a:r>
              <a:rPr lang="en-US" sz="800" b="1" dirty="0">
                <a:solidFill>
                  <a:srgbClr val="ED1C24"/>
                </a:solidFill>
                <a:latin typeface="Verdana" pitchFamily="34" charset="0"/>
                <a:cs typeface="Arial" pitchFamily="34" charset="0"/>
              </a:rPr>
              <a:t>STANDALONE </a:t>
            </a:r>
            <a:r>
              <a:rPr lang="en-US" sz="800" b="1" dirty="0" smtClean="0">
                <a:solidFill>
                  <a:srgbClr val="ED1C24"/>
                </a:solidFill>
                <a:latin typeface="Verdana" pitchFamily="34" charset="0"/>
                <a:cs typeface="Arial" pitchFamily="34" charset="0"/>
              </a:rPr>
              <a:t>NBFC </a:t>
            </a:r>
            <a:r>
              <a:rPr lang="en-US" sz="800" b="1" dirty="0">
                <a:solidFill>
                  <a:srgbClr val="ED1C24"/>
                </a:solidFill>
                <a:latin typeface="Verdana" pitchFamily="34" charset="0"/>
                <a:cs typeface="Arial" pitchFamily="34" charset="0"/>
              </a:rPr>
              <a:t>/ FINANCER</a:t>
            </a:r>
          </a:p>
        </p:txBody>
      </p:sp>
      <p:sp>
        <p:nvSpPr>
          <p:cNvPr id="28" name="Up-Down Arrow 27"/>
          <p:cNvSpPr/>
          <p:nvPr/>
        </p:nvSpPr>
        <p:spPr>
          <a:xfrm>
            <a:off x="7612324" y="2396864"/>
            <a:ext cx="146393" cy="1010553"/>
          </a:xfrm>
          <a:prstGeom prst="upDownArrow">
            <a:avLst/>
          </a:prstGeom>
          <a:solidFill>
            <a:srgbClr val="ED1C24"/>
          </a:solidFill>
          <a:ln>
            <a:noFill/>
          </a:ln>
        </p:spPr>
        <p:style>
          <a:lnRef idx="2">
            <a:schemeClr val="accent1">
              <a:shade val="50000"/>
            </a:schemeClr>
          </a:lnRef>
          <a:fillRef idx="1">
            <a:schemeClr val="accent1"/>
          </a:fillRef>
          <a:effectRef idx="0">
            <a:schemeClr val="accent1"/>
          </a:effectRef>
          <a:fontRef idx="minor">
            <a:schemeClr val="lt1"/>
          </a:fontRef>
        </p:style>
        <p:txBody>
          <a:bodyPr lIns="103163" tIns="51581" rIns="103163" bIns="51581" rtlCol="0" anchor="ctr"/>
          <a:lstStyle/>
          <a:p>
            <a:pPr algn="ctr"/>
            <a:endParaRPr lang="en-US"/>
          </a:p>
        </p:txBody>
      </p:sp>
      <p:sp>
        <p:nvSpPr>
          <p:cNvPr id="32" name="Up-Down Arrow 31"/>
          <p:cNvSpPr/>
          <p:nvPr/>
        </p:nvSpPr>
        <p:spPr>
          <a:xfrm>
            <a:off x="5394268" y="2378829"/>
            <a:ext cx="146393" cy="1010553"/>
          </a:xfrm>
          <a:prstGeom prst="upDownArrow">
            <a:avLst/>
          </a:prstGeom>
          <a:solidFill>
            <a:srgbClr val="ED1C24"/>
          </a:solidFill>
          <a:ln>
            <a:noFill/>
          </a:ln>
        </p:spPr>
        <p:style>
          <a:lnRef idx="2">
            <a:schemeClr val="accent1">
              <a:shade val="50000"/>
            </a:schemeClr>
          </a:lnRef>
          <a:fillRef idx="1">
            <a:schemeClr val="accent1"/>
          </a:fillRef>
          <a:effectRef idx="0">
            <a:schemeClr val="accent1"/>
          </a:effectRef>
          <a:fontRef idx="minor">
            <a:schemeClr val="lt1"/>
          </a:fontRef>
        </p:style>
        <p:txBody>
          <a:bodyPr lIns="103163" tIns="51581" rIns="103163" bIns="51581" rtlCol="0" anchor="ctr"/>
          <a:lstStyle/>
          <a:p>
            <a:pPr algn="ctr"/>
            <a:endParaRPr lang="en-US"/>
          </a:p>
        </p:txBody>
      </p:sp>
      <p:sp>
        <p:nvSpPr>
          <p:cNvPr id="27" name="Left-Right Arrow 26"/>
          <p:cNvSpPr/>
          <p:nvPr/>
        </p:nvSpPr>
        <p:spPr>
          <a:xfrm>
            <a:off x="495733" y="2869947"/>
            <a:ext cx="7979263" cy="453044"/>
          </a:xfrm>
          <a:prstGeom prst="leftRightArrow">
            <a:avLst/>
          </a:prstGeom>
          <a:solidFill>
            <a:srgbClr val="FCE7E8"/>
          </a:solidFill>
          <a:ln>
            <a:noFill/>
          </a:ln>
        </p:spPr>
        <p:style>
          <a:lnRef idx="1">
            <a:schemeClr val="dk1"/>
          </a:lnRef>
          <a:fillRef idx="2">
            <a:schemeClr val="dk1"/>
          </a:fillRef>
          <a:effectRef idx="1">
            <a:schemeClr val="dk1"/>
          </a:effectRef>
          <a:fontRef idx="minor">
            <a:schemeClr val="dk1"/>
          </a:fontRef>
        </p:style>
        <p:txBody>
          <a:bodyPr lIns="103163" tIns="51581" rIns="103163" bIns="51581" rtlCol="0" anchor="ctr"/>
          <a:lstStyle/>
          <a:p>
            <a:pPr algn="ctr"/>
            <a:r>
              <a:rPr lang="en-US" sz="1200" b="1" dirty="0">
                <a:solidFill>
                  <a:srgbClr val="ED1C24"/>
                </a:solidFill>
                <a:latin typeface="Verdana" pitchFamily="34" charset="0"/>
                <a:cs typeface="Arial" pitchFamily="34" charset="0"/>
              </a:rPr>
              <a:t>SREI - END TO END SOLUTION PROVIDER ACROSS THE VALUE CHAIN</a:t>
            </a:r>
          </a:p>
        </p:txBody>
      </p:sp>
      <p:sp>
        <p:nvSpPr>
          <p:cNvPr id="25" name="Rectangle 24"/>
          <p:cNvSpPr/>
          <p:nvPr/>
        </p:nvSpPr>
        <p:spPr>
          <a:xfrm>
            <a:off x="4662575" y="1969069"/>
            <a:ext cx="1791230" cy="308587"/>
          </a:xfrm>
          <a:prstGeom prst="rect">
            <a:avLst/>
          </a:prstGeom>
          <a:solidFill>
            <a:srgbClr val="F8CCCD"/>
          </a:solidFill>
          <a:ln>
            <a:noFill/>
          </a:ln>
        </p:spPr>
        <p:style>
          <a:lnRef idx="2">
            <a:schemeClr val="accent1">
              <a:shade val="50000"/>
            </a:schemeClr>
          </a:lnRef>
          <a:fillRef idx="1">
            <a:schemeClr val="accent1"/>
          </a:fillRef>
          <a:effectRef idx="0">
            <a:schemeClr val="accent1"/>
          </a:effectRef>
          <a:fontRef idx="minor">
            <a:schemeClr val="lt1"/>
          </a:fontRef>
        </p:style>
        <p:txBody>
          <a:bodyPr lIns="103163" tIns="51581" rIns="103163" bIns="51581" rtlCol="0" anchor="ctr"/>
          <a:lstStyle/>
          <a:p>
            <a:pPr algn="ctr"/>
            <a:r>
              <a:rPr lang="en-US" sz="1100" b="1" dirty="0">
                <a:solidFill>
                  <a:schemeClr val="tx1"/>
                </a:solidFill>
                <a:latin typeface="Verdana" pitchFamily="34" charset="0"/>
                <a:cs typeface="Arial" pitchFamily="34" charset="0"/>
              </a:rPr>
              <a:t>ASSET MANAGEMENT</a:t>
            </a:r>
          </a:p>
        </p:txBody>
      </p:sp>
      <p:sp>
        <p:nvSpPr>
          <p:cNvPr id="33" name="Rectangle 32"/>
          <p:cNvSpPr/>
          <p:nvPr/>
        </p:nvSpPr>
        <p:spPr>
          <a:xfrm>
            <a:off x="4764271" y="3713774"/>
            <a:ext cx="1919064" cy="1459067"/>
          </a:xfrm>
          <a:prstGeom prst="rect">
            <a:avLst/>
          </a:prstGeom>
          <a:solidFill>
            <a:srgbClr val="FCE7E8"/>
          </a:solidFill>
          <a:ln>
            <a:noFill/>
          </a:ln>
        </p:spPr>
        <p:style>
          <a:lnRef idx="1">
            <a:schemeClr val="accent1"/>
          </a:lnRef>
          <a:fillRef idx="2">
            <a:schemeClr val="accent1"/>
          </a:fillRef>
          <a:effectRef idx="1">
            <a:schemeClr val="accent1"/>
          </a:effectRef>
          <a:fontRef idx="minor">
            <a:schemeClr val="dk1"/>
          </a:fontRef>
        </p:style>
        <p:txBody>
          <a:bodyPr lIns="103163" tIns="51581" rIns="103163" bIns="51581" rtlCol="0" anchor="t"/>
          <a:lstStyle/>
          <a:p>
            <a:pPr marL="193430" indent="-193430">
              <a:buClr>
                <a:srgbClr val="ED1C24"/>
              </a:buClr>
              <a:buFont typeface="Wingdings" panose="05000000000000000000" pitchFamily="2" charset="2"/>
              <a:buChar char="§"/>
            </a:pP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Asset Maintenance - 32 captive stockyards for face lifting of assets. Thus improving residual value of assets.</a:t>
            </a:r>
          </a:p>
          <a:p>
            <a:pPr marL="193430" indent="-193430">
              <a:buClr>
                <a:srgbClr val="ED1C24"/>
              </a:buClr>
              <a:buFont typeface="Wingdings" panose="05000000000000000000" pitchFamily="2" charset="2"/>
              <a:buChar char="§"/>
            </a:pPr>
            <a:r>
              <a:rPr lang="en-US" sz="10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Equipment </a:t>
            </a:r>
            <a:r>
              <a:rPr lang="en-US" sz="1000" dirty="0">
                <a:solidFill>
                  <a:schemeClr val="tx1"/>
                </a:solidFill>
                <a:latin typeface="Verdana" panose="020B0604030504040204" pitchFamily="34" charset="0"/>
                <a:ea typeface="Verdana" panose="020B0604030504040204" pitchFamily="34" charset="0"/>
                <a:cs typeface="Verdana" panose="020B0604030504040204" pitchFamily="34" charset="0"/>
              </a:rPr>
              <a:t>Refurbishment</a:t>
            </a:r>
          </a:p>
        </p:txBody>
      </p:sp>
      <p:sp>
        <p:nvSpPr>
          <p:cNvPr id="2" name="Rectangle 1"/>
          <p:cNvSpPr/>
          <p:nvPr/>
        </p:nvSpPr>
        <p:spPr>
          <a:xfrm>
            <a:off x="526540" y="5543401"/>
            <a:ext cx="1818735" cy="405357"/>
          </a:xfrm>
          <a:prstGeom prst="rect">
            <a:avLst/>
          </a:prstGeom>
          <a:solidFill>
            <a:srgbClr val="FCE7E8"/>
          </a:solidFill>
          <a:ln>
            <a:noFill/>
          </a:ln>
        </p:spPr>
        <p:style>
          <a:lnRef idx="2">
            <a:schemeClr val="accent1">
              <a:shade val="50000"/>
            </a:schemeClr>
          </a:lnRef>
          <a:fillRef idx="1">
            <a:schemeClr val="accent1"/>
          </a:fillRef>
          <a:effectRef idx="0">
            <a:schemeClr val="accent1"/>
          </a:effectRef>
          <a:fontRef idx="minor">
            <a:schemeClr val="lt1"/>
          </a:fontRef>
        </p:style>
        <p:txBody>
          <a:bodyPr lIns="103163" tIns="51581" rIns="103163" bIns="51581" rtlCol="0" anchor="ctr"/>
          <a:lstStyle/>
          <a:p>
            <a:pPr algn="ctr"/>
            <a:r>
              <a:rPr lang="en-US" sz="900" b="1" dirty="0">
                <a:solidFill>
                  <a:schemeClr val="tx1"/>
                </a:solidFill>
                <a:latin typeface="Verdana" pitchFamily="34" charset="0"/>
                <a:cs typeface="Arial" pitchFamily="34" charset="0"/>
              </a:rPr>
              <a:t>SREI </a:t>
            </a:r>
            <a:r>
              <a:rPr lang="en-US" sz="900" b="1" dirty="0" smtClean="0">
                <a:solidFill>
                  <a:schemeClr val="tx1"/>
                </a:solidFill>
                <a:latin typeface="Verdana" pitchFamily="34" charset="0"/>
                <a:cs typeface="Arial" pitchFamily="34" charset="0"/>
              </a:rPr>
              <a:t>Equipment Finance</a:t>
            </a:r>
            <a:endParaRPr lang="en-US" sz="900" b="1" dirty="0">
              <a:solidFill>
                <a:schemeClr val="tx1"/>
              </a:solidFill>
              <a:latin typeface="Verdana" pitchFamily="34" charset="0"/>
              <a:cs typeface="Arial" pitchFamily="34" charset="0"/>
            </a:endParaRPr>
          </a:p>
          <a:p>
            <a:pPr algn="ctr"/>
            <a:r>
              <a:rPr lang="en-US" sz="900" b="1" dirty="0" smtClean="0">
                <a:solidFill>
                  <a:schemeClr val="tx1"/>
                </a:solidFill>
                <a:latin typeface="Verdana" pitchFamily="34" charset="0"/>
                <a:cs typeface="Arial" pitchFamily="34" charset="0"/>
              </a:rPr>
              <a:t>QUIPPO </a:t>
            </a:r>
            <a:r>
              <a:rPr lang="en-US" sz="900" b="1" dirty="0">
                <a:solidFill>
                  <a:schemeClr val="tx1"/>
                </a:solidFill>
                <a:latin typeface="Verdana" pitchFamily="34" charset="0"/>
                <a:cs typeface="Arial" pitchFamily="34" charset="0"/>
              </a:rPr>
              <a:t>CE</a:t>
            </a:r>
          </a:p>
        </p:txBody>
      </p:sp>
      <p:sp>
        <p:nvSpPr>
          <p:cNvPr id="34" name="Rectangle 33"/>
          <p:cNvSpPr/>
          <p:nvPr/>
        </p:nvSpPr>
        <p:spPr>
          <a:xfrm>
            <a:off x="2591279" y="5549293"/>
            <a:ext cx="1865326" cy="405357"/>
          </a:xfrm>
          <a:prstGeom prst="rect">
            <a:avLst/>
          </a:prstGeom>
          <a:solidFill>
            <a:srgbClr val="FCE7E8"/>
          </a:solidFill>
          <a:ln>
            <a:noFill/>
          </a:ln>
        </p:spPr>
        <p:style>
          <a:lnRef idx="2">
            <a:schemeClr val="accent1">
              <a:shade val="50000"/>
            </a:schemeClr>
          </a:lnRef>
          <a:fillRef idx="1">
            <a:schemeClr val="accent1"/>
          </a:fillRef>
          <a:effectRef idx="0">
            <a:schemeClr val="accent1"/>
          </a:effectRef>
          <a:fontRef idx="minor">
            <a:schemeClr val="lt1"/>
          </a:fontRef>
        </p:style>
        <p:txBody>
          <a:bodyPr lIns="103163" tIns="51581" rIns="103163" bIns="51581" rtlCol="0" anchor="ctr"/>
          <a:lstStyle/>
          <a:p>
            <a:pPr algn="ctr"/>
            <a:r>
              <a:rPr lang="en-US" sz="900" b="1" dirty="0">
                <a:solidFill>
                  <a:schemeClr val="tx1"/>
                </a:solidFill>
                <a:latin typeface="Verdana" pitchFamily="34" charset="0"/>
                <a:cs typeface="Arial" pitchFamily="34" charset="0"/>
              </a:rPr>
              <a:t>SREI </a:t>
            </a:r>
            <a:r>
              <a:rPr lang="en-US" sz="900" b="1" dirty="0" smtClean="0">
                <a:solidFill>
                  <a:schemeClr val="tx1"/>
                </a:solidFill>
                <a:latin typeface="Verdana" pitchFamily="34" charset="0"/>
                <a:cs typeface="Arial" pitchFamily="34" charset="0"/>
              </a:rPr>
              <a:t>Equipment Finance</a:t>
            </a:r>
            <a:endParaRPr lang="en-US" sz="900" b="1" dirty="0">
              <a:solidFill>
                <a:schemeClr val="tx1"/>
              </a:solidFill>
              <a:latin typeface="Verdana" pitchFamily="34" charset="0"/>
              <a:cs typeface="Arial" pitchFamily="34" charset="0"/>
            </a:endParaRPr>
          </a:p>
          <a:p>
            <a:pPr algn="ctr"/>
            <a:r>
              <a:rPr lang="en-US" sz="900" b="1" dirty="0">
                <a:solidFill>
                  <a:schemeClr val="tx1"/>
                </a:solidFill>
                <a:latin typeface="Verdana" pitchFamily="34" charset="0"/>
                <a:cs typeface="Arial" pitchFamily="34" charset="0"/>
              </a:rPr>
              <a:t>SREI INFRA</a:t>
            </a:r>
          </a:p>
          <a:p>
            <a:pPr algn="ctr"/>
            <a:r>
              <a:rPr lang="en-US" sz="900" b="1" dirty="0">
                <a:solidFill>
                  <a:schemeClr val="tx1"/>
                </a:solidFill>
                <a:latin typeface="Verdana" pitchFamily="34" charset="0"/>
                <a:cs typeface="Arial" pitchFamily="34" charset="0"/>
              </a:rPr>
              <a:t>QUIPPO CE</a:t>
            </a:r>
          </a:p>
        </p:txBody>
      </p:sp>
      <p:sp>
        <p:nvSpPr>
          <p:cNvPr id="35" name="Rectangle 34"/>
          <p:cNvSpPr/>
          <p:nvPr/>
        </p:nvSpPr>
        <p:spPr>
          <a:xfrm>
            <a:off x="4786407" y="5549293"/>
            <a:ext cx="1746024" cy="405357"/>
          </a:xfrm>
          <a:prstGeom prst="rect">
            <a:avLst/>
          </a:prstGeom>
          <a:solidFill>
            <a:srgbClr val="FCE7E8"/>
          </a:solidFill>
          <a:ln>
            <a:noFill/>
          </a:ln>
        </p:spPr>
        <p:style>
          <a:lnRef idx="2">
            <a:schemeClr val="accent1">
              <a:shade val="50000"/>
            </a:schemeClr>
          </a:lnRef>
          <a:fillRef idx="1">
            <a:schemeClr val="accent1"/>
          </a:fillRef>
          <a:effectRef idx="0">
            <a:schemeClr val="accent1"/>
          </a:effectRef>
          <a:fontRef idx="minor">
            <a:schemeClr val="lt1"/>
          </a:fontRef>
        </p:style>
        <p:txBody>
          <a:bodyPr lIns="103163" tIns="51581" rIns="103163" bIns="51581" rtlCol="0" anchor="ctr"/>
          <a:lstStyle/>
          <a:p>
            <a:pPr algn="ctr"/>
            <a:r>
              <a:rPr lang="en-US" sz="900" b="1" dirty="0">
                <a:solidFill>
                  <a:schemeClr val="tx1"/>
                </a:solidFill>
                <a:latin typeface="Verdana" pitchFamily="34" charset="0"/>
                <a:cs typeface="Arial" pitchFamily="34" charset="0"/>
              </a:rPr>
              <a:t>QUIPPO CE</a:t>
            </a:r>
          </a:p>
          <a:p>
            <a:pPr algn="ctr"/>
            <a:r>
              <a:rPr lang="en-US" sz="900" b="1" dirty="0">
                <a:solidFill>
                  <a:schemeClr val="tx1"/>
                </a:solidFill>
                <a:latin typeface="Verdana" pitchFamily="34" charset="0"/>
                <a:cs typeface="Arial" pitchFamily="34" charset="0"/>
              </a:rPr>
              <a:t>QUIPPO AUCTION</a:t>
            </a:r>
          </a:p>
        </p:txBody>
      </p:sp>
      <p:sp>
        <p:nvSpPr>
          <p:cNvPr id="36" name="Rectangle 35"/>
          <p:cNvSpPr/>
          <p:nvPr/>
        </p:nvSpPr>
        <p:spPr>
          <a:xfrm>
            <a:off x="6804356" y="5549293"/>
            <a:ext cx="1737596" cy="405357"/>
          </a:xfrm>
          <a:prstGeom prst="rect">
            <a:avLst/>
          </a:prstGeom>
          <a:solidFill>
            <a:srgbClr val="FCE7E8"/>
          </a:solidFill>
          <a:ln>
            <a:noFill/>
          </a:ln>
        </p:spPr>
        <p:style>
          <a:lnRef idx="2">
            <a:schemeClr val="accent1">
              <a:shade val="50000"/>
            </a:schemeClr>
          </a:lnRef>
          <a:fillRef idx="1">
            <a:schemeClr val="accent1"/>
          </a:fillRef>
          <a:effectRef idx="0">
            <a:schemeClr val="accent1"/>
          </a:effectRef>
          <a:fontRef idx="minor">
            <a:schemeClr val="lt1"/>
          </a:fontRef>
        </p:style>
        <p:txBody>
          <a:bodyPr lIns="103163" tIns="51581" rIns="103163" bIns="51581" rtlCol="0" anchor="ctr"/>
          <a:lstStyle/>
          <a:p>
            <a:pPr algn="ctr"/>
            <a:r>
              <a:rPr lang="en-US" sz="900" b="1" dirty="0" smtClean="0">
                <a:solidFill>
                  <a:schemeClr val="tx1"/>
                </a:solidFill>
                <a:latin typeface="Verdana" pitchFamily="34" charset="0"/>
                <a:cs typeface="Arial" pitchFamily="34" charset="0"/>
              </a:rPr>
              <a:t>I-QUIPPO</a:t>
            </a:r>
            <a:endParaRPr lang="en-US" sz="900" b="1" dirty="0">
              <a:solidFill>
                <a:schemeClr val="tx1"/>
              </a:solidFill>
              <a:latin typeface="Verdana" pitchFamily="34" charset="0"/>
              <a:cs typeface="Arial" pitchFamily="34" charset="0"/>
            </a:endParaRPr>
          </a:p>
        </p:txBody>
      </p:sp>
      <p:sp>
        <p:nvSpPr>
          <p:cNvPr id="3" name="Rectangle 2"/>
          <p:cNvSpPr/>
          <p:nvPr/>
        </p:nvSpPr>
        <p:spPr>
          <a:xfrm>
            <a:off x="508397" y="5309935"/>
            <a:ext cx="8033559" cy="179519"/>
          </a:xfrm>
          <a:prstGeom prst="rect">
            <a:avLst/>
          </a:prstGeom>
          <a:solidFill>
            <a:srgbClr val="ED1C24"/>
          </a:solidFill>
          <a:ln>
            <a:noFill/>
          </a:ln>
        </p:spPr>
        <p:style>
          <a:lnRef idx="2">
            <a:schemeClr val="accent1">
              <a:shade val="50000"/>
            </a:schemeClr>
          </a:lnRef>
          <a:fillRef idx="1">
            <a:schemeClr val="accent1"/>
          </a:fillRef>
          <a:effectRef idx="0">
            <a:schemeClr val="accent1"/>
          </a:effectRef>
          <a:fontRef idx="minor">
            <a:schemeClr val="lt1"/>
          </a:fontRef>
        </p:style>
        <p:txBody>
          <a:bodyPr lIns="103163" tIns="51581" rIns="103163" bIns="51581" rtlCol="0" anchor="ctr"/>
          <a:lstStyle/>
          <a:p>
            <a:pPr algn="ctr"/>
            <a:r>
              <a:rPr lang="en-US" sz="1400" b="1" dirty="0">
                <a:latin typeface="Verdana" pitchFamily="34" charset="0"/>
              </a:rPr>
              <a:t>SOLUTION PROVIDER</a:t>
            </a:r>
          </a:p>
        </p:txBody>
      </p:sp>
      <p:sp>
        <p:nvSpPr>
          <p:cNvPr id="37" name="Title 3"/>
          <p:cNvSpPr txBox="1">
            <a:spLocks/>
          </p:cNvSpPr>
          <p:nvPr/>
        </p:nvSpPr>
        <p:spPr>
          <a:xfrm>
            <a:off x="321445" y="178510"/>
            <a:ext cx="8262730" cy="685799"/>
          </a:xfrm>
          <a:prstGeom prst="rect">
            <a:avLst/>
          </a:prstGeom>
        </p:spPr>
        <p:txBody>
          <a:bodyPr/>
          <a:lstStyle>
            <a:lvl1pPr algn="l" rtl="0" eaLnBrk="0" fontAlgn="base" hangingPunct="0">
              <a:spcBef>
                <a:spcPct val="0"/>
              </a:spcBef>
              <a:spcAft>
                <a:spcPct val="0"/>
              </a:spcAft>
              <a:defRPr sz="2700" b="1" kern="1200">
                <a:solidFill>
                  <a:schemeClr val="bg1"/>
                </a:solidFill>
                <a:latin typeface="Calibri" pitchFamily="34" charset="0"/>
                <a:ea typeface="+mj-ea"/>
                <a:cs typeface="Arial" pitchFamily="34" charset="0"/>
              </a:defRPr>
            </a:lvl1pPr>
            <a:lvl2pPr algn="l" rtl="0" eaLnBrk="0" fontAlgn="base" hangingPunct="0">
              <a:spcBef>
                <a:spcPct val="0"/>
              </a:spcBef>
              <a:spcAft>
                <a:spcPct val="0"/>
              </a:spcAft>
              <a:defRPr sz="2700" b="1">
                <a:solidFill>
                  <a:schemeClr val="bg1"/>
                </a:solidFill>
                <a:latin typeface="Calibri" pitchFamily="34" charset="0"/>
                <a:cs typeface="Arial" charset="0"/>
              </a:defRPr>
            </a:lvl2pPr>
            <a:lvl3pPr algn="l" rtl="0" eaLnBrk="0" fontAlgn="base" hangingPunct="0">
              <a:spcBef>
                <a:spcPct val="0"/>
              </a:spcBef>
              <a:spcAft>
                <a:spcPct val="0"/>
              </a:spcAft>
              <a:defRPr sz="2700" b="1">
                <a:solidFill>
                  <a:schemeClr val="bg1"/>
                </a:solidFill>
                <a:latin typeface="Calibri" pitchFamily="34" charset="0"/>
                <a:cs typeface="Arial" charset="0"/>
              </a:defRPr>
            </a:lvl3pPr>
            <a:lvl4pPr algn="l" rtl="0" eaLnBrk="0" fontAlgn="base" hangingPunct="0">
              <a:spcBef>
                <a:spcPct val="0"/>
              </a:spcBef>
              <a:spcAft>
                <a:spcPct val="0"/>
              </a:spcAft>
              <a:defRPr sz="2700" b="1">
                <a:solidFill>
                  <a:schemeClr val="bg1"/>
                </a:solidFill>
                <a:latin typeface="Calibri" pitchFamily="34" charset="0"/>
                <a:cs typeface="Arial" charset="0"/>
              </a:defRPr>
            </a:lvl4pPr>
            <a:lvl5pPr algn="l" rtl="0" eaLnBrk="0" fontAlgn="base" hangingPunct="0">
              <a:spcBef>
                <a:spcPct val="0"/>
              </a:spcBef>
              <a:spcAft>
                <a:spcPct val="0"/>
              </a:spcAft>
              <a:defRPr sz="2700" b="1">
                <a:solidFill>
                  <a:schemeClr val="bg1"/>
                </a:solidFill>
                <a:latin typeface="Calibri" pitchFamily="34" charset="0"/>
                <a:cs typeface="Arial" charset="0"/>
              </a:defRPr>
            </a:lvl5pPr>
            <a:lvl6pPr marL="515813" algn="l" rtl="0" fontAlgn="base">
              <a:spcBef>
                <a:spcPct val="0"/>
              </a:spcBef>
              <a:spcAft>
                <a:spcPct val="0"/>
              </a:spcAft>
              <a:defRPr b="1">
                <a:solidFill>
                  <a:schemeClr val="bg1"/>
                </a:solidFill>
                <a:latin typeface="Arial Narrow" pitchFamily="34" charset="0"/>
                <a:cs typeface="Arial" charset="0"/>
              </a:defRPr>
            </a:lvl6pPr>
            <a:lvl7pPr marL="1031626" algn="l" rtl="0" fontAlgn="base">
              <a:spcBef>
                <a:spcPct val="0"/>
              </a:spcBef>
              <a:spcAft>
                <a:spcPct val="0"/>
              </a:spcAft>
              <a:defRPr b="1">
                <a:solidFill>
                  <a:schemeClr val="bg1"/>
                </a:solidFill>
                <a:latin typeface="Arial Narrow" pitchFamily="34" charset="0"/>
                <a:cs typeface="Arial" charset="0"/>
              </a:defRPr>
            </a:lvl7pPr>
            <a:lvl8pPr marL="1547439" algn="l" rtl="0" fontAlgn="base">
              <a:spcBef>
                <a:spcPct val="0"/>
              </a:spcBef>
              <a:spcAft>
                <a:spcPct val="0"/>
              </a:spcAft>
              <a:defRPr b="1">
                <a:solidFill>
                  <a:schemeClr val="bg1"/>
                </a:solidFill>
                <a:latin typeface="Arial Narrow" pitchFamily="34" charset="0"/>
                <a:cs typeface="Arial" charset="0"/>
              </a:defRPr>
            </a:lvl8pPr>
            <a:lvl9pPr marL="2063252" algn="l" rtl="0" fontAlgn="base">
              <a:spcBef>
                <a:spcPct val="0"/>
              </a:spcBef>
              <a:spcAft>
                <a:spcPct val="0"/>
              </a:spcAft>
              <a:defRPr b="1">
                <a:solidFill>
                  <a:schemeClr val="bg1"/>
                </a:solidFill>
                <a:latin typeface="Arial Narrow" pitchFamily="34" charset="0"/>
                <a:cs typeface="Arial" charset="0"/>
              </a:defRPr>
            </a:lvl9pPr>
          </a:lstStyle>
          <a:p>
            <a:r>
              <a:rPr lang="en-US" sz="2100" dirty="0" smtClean="0">
                <a:latin typeface="Verdana" pitchFamily="34" charset="0"/>
              </a:rPr>
              <a:t>EQUIPMENT GROUP</a:t>
            </a:r>
          </a:p>
          <a:p>
            <a:r>
              <a:rPr lang="en-US" sz="1400" dirty="0" smtClean="0">
                <a:latin typeface="Verdana" pitchFamily="34" charset="0"/>
              </a:rPr>
              <a:t>THE SREI ECO-SYSTEM</a:t>
            </a:r>
            <a:endParaRPr lang="en-US" sz="1400" dirty="0">
              <a:latin typeface="Verdana" pitchFamily="34" charset="0"/>
            </a:endParaRPr>
          </a:p>
        </p:txBody>
      </p:sp>
    </p:spTree>
    <p:extLst>
      <p:ext uri="{BB962C8B-B14F-4D97-AF65-F5344CB8AC3E}">
        <p14:creationId xmlns:p14="http://schemas.microsoft.com/office/powerpoint/2010/main" val="13974010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itle 3"/>
          <p:cNvSpPr txBox="1">
            <a:spLocks/>
          </p:cNvSpPr>
          <p:nvPr/>
        </p:nvSpPr>
        <p:spPr>
          <a:xfrm>
            <a:off x="286295" y="164024"/>
            <a:ext cx="6926617" cy="833129"/>
          </a:xfrm>
          <a:prstGeom prst="rect">
            <a:avLst/>
          </a:prstGeom>
        </p:spPr>
        <p:txBody>
          <a:bodyPr/>
          <a:lstStyle>
            <a:lvl1pPr algn="l" rtl="0" eaLnBrk="0" fontAlgn="base" hangingPunct="0">
              <a:spcBef>
                <a:spcPct val="0"/>
              </a:spcBef>
              <a:spcAft>
                <a:spcPct val="0"/>
              </a:spcAft>
              <a:defRPr sz="2700" b="1" kern="1200">
                <a:solidFill>
                  <a:schemeClr val="bg1"/>
                </a:solidFill>
                <a:latin typeface="Calibri" pitchFamily="34" charset="0"/>
                <a:ea typeface="+mj-ea"/>
                <a:cs typeface="Arial" pitchFamily="34" charset="0"/>
              </a:defRPr>
            </a:lvl1pPr>
            <a:lvl2pPr algn="l" rtl="0" eaLnBrk="0" fontAlgn="base" hangingPunct="0">
              <a:spcBef>
                <a:spcPct val="0"/>
              </a:spcBef>
              <a:spcAft>
                <a:spcPct val="0"/>
              </a:spcAft>
              <a:defRPr sz="2700" b="1">
                <a:solidFill>
                  <a:schemeClr val="bg1"/>
                </a:solidFill>
                <a:latin typeface="Calibri" pitchFamily="34" charset="0"/>
                <a:cs typeface="Arial" charset="0"/>
              </a:defRPr>
            </a:lvl2pPr>
            <a:lvl3pPr algn="l" rtl="0" eaLnBrk="0" fontAlgn="base" hangingPunct="0">
              <a:spcBef>
                <a:spcPct val="0"/>
              </a:spcBef>
              <a:spcAft>
                <a:spcPct val="0"/>
              </a:spcAft>
              <a:defRPr sz="2700" b="1">
                <a:solidFill>
                  <a:schemeClr val="bg1"/>
                </a:solidFill>
                <a:latin typeface="Calibri" pitchFamily="34" charset="0"/>
                <a:cs typeface="Arial" charset="0"/>
              </a:defRPr>
            </a:lvl3pPr>
            <a:lvl4pPr algn="l" rtl="0" eaLnBrk="0" fontAlgn="base" hangingPunct="0">
              <a:spcBef>
                <a:spcPct val="0"/>
              </a:spcBef>
              <a:spcAft>
                <a:spcPct val="0"/>
              </a:spcAft>
              <a:defRPr sz="2700" b="1">
                <a:solidFill>
                  <a:schemeClr val="bg1"/>
                </a:solidFill>
                <a:latin typeface="Calibri" pitchFamily="34" charset="0"/>
                <a:cs typeface="Arial" charset="0"/>
              </a:defRPr>
            </a:lvl4pPr>
            <a:lvl5pPr algn="l" rtl="0" eaLnBrk="0" fontAlgn="base" hangingPunct="0">
              <a:spcBef>
                <a:spcPct val="0"/>
              </a:spcBef>
              <a:spcAft>
                <a:spcPct val="0"/>
              </a:spcAft>
              <a:defRPr sz="2700" b="1">
                <a:solidFill>
                  <a:schemeClr val="bg1"/>
                </a:solidFill>
                <a:latin typeface="Calibri" pitchFamily="34" charset="0"/>
                <a:cs typeface="Arial" charset="0"/>
              </a:defRPr>
            </a:lvl5pPr>
            <a:lvl6pPr marL="515813" algn="l" rtl="0" fontAlgn="base">
              <a:spcBef>
                <a:spcPct val="0"/>
              </a:spcBef>
              <a:spcAft>
                <a:spcPct val="0"/>
              </a:spcAft>
              <a:defRPr b="1">
                <a:solidFill>
                  <a:schemeClr val="bg1"/>
                </a:solidFill>
                <a:latin typeface="Arial Narrow" pitchFamily="34" charset="0"/>
                <a:cs typeface="Arial" charset="0"/>
              </a:defRPr>
            </a:lvl6pPr>
            <a:lvl7pPr marL="1031626" algn="l" rtl="0" fontAlgn="base">
              <a:spcBef>
                <a:spcPct val="0"/>
              </a:spcBef>
              <a:spcAft>
                <a:spcPct val="0"/>
              </a:spcAft>
              <a:defRPr b="1">
                <a:solidFill>
                  <a:schemeClr val="bg1"/>
                </a:solidFill>
                <a:latin typeface="Arial Narrow" pitchFamily="34" charset="0"/>
                <a:cs typeface="Arial" charset="0"/>
              </a:defRPr>
            </a:lvl7pPr>
            <a:lvl8pPr marL="1547439" algn="l" rtl="0" fontAlgn="base">
              <a:spcBef>
                <a:spcPct val="0"/>
              </a:spcBef>
              <a:spcAft>
                <a:spcPct val="0"/>
              </a:spcAft>
              <a:defRPr b="1">
                <a:solidFill>
                  <a:schemeClr val="bg1"/>
                </a:solidFill>
                <a:latin typeface="Arial Narrow" pitchFamily="34" charset="0"/>
                <a:cs typeface="Arial" charset="0"/>
              </a:defRPr>
            </a:lvl8pPr>
            <a:lvl9pPr marL="2063252" algn="l" rtl="0" fontAlgn="base">
              <a:spcBef>
                <a:spcPct val="0"/>
              </a:spcBef>
              <a:spcAft>
                <a:spcPct val="0"/>
              </a:spcAft>
              <a:defRPr b="1">
                <a:solidFill>
                  <a:schemeClr val="bg1"/>
                </a:solidFill>
                <a:latin typeface="Arial Narrow" pitchFamily="34" charset="0"/>
                <a:cs typeface="Arial" charset="0"/>
              </a:defRPr>
            </a:lvl9pPr>
          </a:lstStyle>
          <a:p>
            <a:r>
              <a:rPr lang="en-US" sz="2000" dirty="0" smtClean="0">
                <a:latin typeface="Verdana" pitchFamily="34" charset="0"/>
              </a:rPr>
              <a:t>SREI INFRASTRUCTURE FINANCE LTD</a:t>
            </a:r>
          </a:p>
          <a:p>
            <a:r>
              <a:rPr lang="en-US" sz="1400" dirty="0" smtClean="0">
                <a:latin typeface="Verdana" pitchFamily="34" charset="0"/>
              </a:rPr>
              <a:t>KEY PRODUCT SEGMENTS</a:t>
            </a:r>
            <a:endParaRPr lang="en-US" sz="1400" dirty="0">
              <a:latin typeface="Verdana" pitchFamily="34" charset="0"/>
            </a:endParaRPr>
          </a:p>
        </p:txBody>
      </p:sp>
      <p:sp>
        <p:nvSpPr>
          <p:cNvPr id="10" name="Rectangle 9"/>
          <p:cNvSpPr/>
          <p:nvPr/>
        </p:nvSpPr>
        <p:spPr>
          <a:xfrm>
            <a:off x="391258" y="2857762"/>
            <a:ext cx="8282354" cy="3471778"/>
          </a:xfrm>
          <a:prstGeom prst="rect">
            <a:avLst/>
          </a:prstGeom>
          <a:no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03163" tIns="51581" rIns="103163" bIns="51581" rtlCol="0" anchor="ctr"/>
          <a:lstStyle/>
          <a:p>
            <a:pPr algn="ctr"/>
            <a:endParaRPr lang="en-IN"/>
          </a:p>
        </p:txBody>
      </p:sp>
      <p:sp>
        <p:nvSpPr>
          <p:cNvPr id="11" name="Rectangle 10"/>
          <p:cNvSpPr/>
          <p:nvPr/>
        </p:nvSpPr>
        <p:spPr>
          <a:xfrm>
            <a:off x="1008427" y="3502920"/>
            <a:ext cx="1651348" cy="2673960"/>
          </a:xfrm>
          <a:prstGeom prst="rect">
            <a:avLst/>
          </a:prstGeom>
          <a:solidFill>
            <a:srgbClr val="FCE7E8"/>
          </a:solidFill>
          <a:ln>
            <a:noFill/>
          </a:ln>
        </p:spPr>
        <p:style>
          <a:lnRef idx="1">
            <a:schemeClr val="dk1"/>
          </a:lnRef>
          <a:fillRef idx="2">
            <a:schemeClr val="dk1"/>
          </a:fillRef>
          <a:effectRef idx="1">
            <a:schemeClr val="dk1"/>
          </a:effectRef>
          <a:fontRef idx="minor">
            <a:schemeClr val="dk1"/>
          </a:fontRef>
        </p:style>
        <p:txBody>
          <a:bodyPr lIns="103163" tIns="51581" rIns="103163" bIns="51581" rtlCol="0" anchor="t"/>
          <a:lstStyle/>
          <a:p>
            <a:pPr>
              <a:buClr>
                <a:srgbClr val="FF0000"/>
              </a:buClr>
              <a:buFont typeface="Wingdings" pitchFamily="2" charset="2"/>
              <a:buChar char="§"/>
            </a:pPr>
            <a:r>
              <a:rPr lang="en-US" sz="1000" dirty="0" smtClean="0">
                <a:solidFill>
                  <a:schemeClr val="tx1"/>
                </a:solidFill>
                <a:latin typeface="Verdana" pitchFamily="34" charset="0"/>
                <a:cs typeface="Arial" pitchFamily="34" charset="0"/>
              </a:rPr>
              <a:t>   Customized </a:t>
            </a:r>
            <a:r>
              <a:rPr lang="en-US" sz="1000" dirty="0">
                <a:solidFill>
                  <a:schemeClr val="tx1"/>
                </a:solidFill>
                <a:latin typeface="Verdana" pitchFamily="34" charset="0"/>
                <a:cs typeface="Arial" pitchFamily="34" charset="0"/>
              </a:rPr>
              <a:t>project </a:t>
            </a:r>
            <a:r>
              <a:rPr lang="en-US" sz="1000" dirty="0" smtClean="0">
                <a:solidFill>
                  <a:schemeClr val="tx1"/>
                </a:solidFill>
                <a:latin typeface="Verdana" pitchFamily="34" charset="0"/>
                <a:cs typeface="Arial" pitchFamily="34" charset="0"/>
              </a:rPr>
              <a:t/>
            </a:r>
            <a:br>
              <a:rPr lang="en-US" sz="1000" dirty="0" smtClean="0">
                <a:solidFill>
                  <a:schemeClr val="tx1"/>
                </a:solidFill>
                <a:latin typeface="Verdana" pitchFamily="34" charset="0"/>
                <a:cs typeface="Arial" pitchFamily="34" charset="0"/>
              </a:rPr>
            </a:br>
            <a:r>
              <a:rPr lang="en-US" sz="1000" dirty="0" smtClean="0">
                <a:solidFill>
                  <a:schemeClr val="tx1"/>
                </a:solidFill>
                <a:latin typeface="Verdana" pitchFamily="34" charset="0"/>
                <a:cs typeface="Arial" pitchFamily="34" charset="0"/>
              </a:rPr>
              <a:t>     financing  solutions </a:t>
            </a:r>
            <a:r>
              <a:rPr lang="en-US" sz="1000" dirty="0">
                <a:solidFill>
                  <a:schemeClr val="tx1"/>
                </a:solidFill>
                <a:latin typeface="Verdana" pitchFamily="34" charset="0"/>
                <a:cs typeface="Arial" pitchFamily="34" charset="0"/>
              </a:rPr>
              <a:t>- </a:t>
            </a:r>
          </a:p>
          <a:p>
            <a:pPr marL="193430" indent="-193430">
              <a:spcBef>
                <a:spcPts val="338"/>
              </a:spcBef>
              <a:buClr>
                <a:srgbClr val="FF0000"/>
              </a:buClr>
              <a:buFont typeface="Wingdings" pitchFamily="2" charset="2"/>
              <a:buChar char="§"/>
            </a:pPr>
            <a:r>
              <a:rPr lang="en-US" sz="1000" dirty="0" smtClean="0">
                <a:solidFill>
                  <a:schemeClr val="tx1"/>
                </a:solidFill>
                <a:latin typeface="Verdana" pitchFamily="34" charset="0"/>
                <a:cs typeface="Arial" pitchFamily="34" charset="0"/>
              </a:rPr>
              <a:t>Project </a:t>
            </a:r>
            <a:r>
              <a:rPr lang="en-US" sz="1000" dirty="0">
                <a:solidFill>
                  <a:schemeClr val="tx1"/>
                </a:solidFill>
                <a:latin typeface="Verdana" pitchFamily="34" charset="0"/>
                <a:cs typeface="Arial" pitchFamily="34" charset="0"/>
              </a:rPr>
              <a:t>Finance</a:t>
            </a:r>
          </a:p>
          <a:p>
            <a:pPr marL="193430" indent="-193430">
              <a:spcBef>
                <a:spcPts val="338"/>
              </a:spcBef>
              <a:buClr>
                <a:srgbClr val="FF0000"/>
              </a:buClr>
              <a:buFont typeface="Wingdings" pitchFamily="2" charset="2"/>
              <a:buChar char="§"/>
            </a:pPr>
            <a:r>
              <a:rPr lang="en-US" sz="1000" dirty="0">
                <a:solidFill>
                  <a:schemeClr val="tx1"/>
                </a:solidFill>
                <a:latin typeface="Verdana" pitchFamily="34" charset="0"/>
                <a:cs typeface="Arial" pitchFamily="34" charset="0"/>
              </a:rPr>
              <a:t>Term Loan</a:t>
            </a:r>
          </a:p>
          <a:p>
            <a:pPr marL="193430" indent="-193430">
              <a:spcBef>
                <a:spcPts val="338"/>
              </a:spcBef>
              <a:buClr>
                <a:srgbClr val="FF0000"/>
              </a:buClr>
              <a:buFont typeface="Wingdings" pitchFamily="2" charset="2"/>
              <a:buChar char="§"/>
            </a:pPr>
            <a:r>
              <a:rPr lang="en-US" sz="1000" dirty="0">
                <a:solidFill>
                  <a:schemeClr val="tx1"/>
                </a:solidFill>
                <a:latin typeface="Verdana" pitchFamily="34" charset="0"/>
                <a:cs typeface="Arial" pitchFamily="34" charset="0"/>
              </a:rPr>
              <a:t>Syndicate Loan</a:t>
            </a:r>
          </a:p>
          <a:p>
            <a:pPr marL="193430" indent="-193430">
              <a:spcBef>
                <a:spcPts val="338"/>
              </a:spcBef>
              <a:buClr>
                <a:srgbClr val="FF0000"/>
              </a:buClr>
              <a:buFont typeface="Wingdings" pitchFamily="2" charset="2"/>
              <a:buChar char="§"/>
            </a:pPr>
            <a:r>
              <a:rPr lang="en-US" sz="1000" dirty="0">
                <a:solidFill>
                  <a:schemeClr val="tx1"/>
                </a:solidFill>
                <a:latin typeface="Verdana" pitchFamily="34" charset="0"/>
                <a:cs typeface="Arial" pitchFamily="34" charset="0"/>
              </a:rPr>
              <a:t>Lease Financing</a:t>
            </a:r>
          </a:p>
          <a:p>
            <a:pPr marL="193430" indent="-193430">
              <a:spcBef>
                <a:spcPts val="338"/>
              </a:spcBef>
              <a:buClr>
                <a:srgbClr val="FF0000"/>
              </a:buClr>
              <a:buFont typeface="Wingdings" pitchFamily="2" charset="2"/>
              <a:buChar char="§"/>
            </a:pPr>
            <a:r>
              <a:rPr lang="en-US" sz="1000" dirty="0">
                <a:solidFill>
                  <a:schemeClr val="tx1"/>
                </a:solidFill>
                <a:latin typeface="Verdana" pitchFamily="34" charset="0"/>
                <a:cs typeface="Arial" pitchFamily="34" charset="0"/>
              </a:rPr>
              <a:t>Sale &amp; Lease Back</a:t>
            </a:r>
          </a:p>
          <a:p>
            <a:pPr marL="193430" indent="-193430">
              <a:spcBef>
                <a:spcPts val="338"/>
              </a:spcBef>
              <a:buClr>
                <a:srgbClr val="FF0000"/>
              </a:buClr>
              <a:buFont typeface="Wingdings" pitchFamily="2" charset="2"/>
              <a:buChar char="§"/>
            </a:pPr>
            <a:r>
              <a:rPr lang="en-US" sz="1000" dirty="0">
                <a:solidFill>
                  <a:schemeClr val="tx1"/>
                </a:solidFill>
                <a:latin typeface="Verdana" pitchFamily="34" charset="0"/>
                <a:cs typeface="Arial" pitchFamily="34" charset="0"/>
              </a:rPr>
              <a:t>Non-fund credit facilities</a:t>
            </a:r>
          </a:p>
        </p:txBody>
      </p:sp>
      <p:grpSp>
        <p:nvGrpSpPr>
          <p:cNvPr id="13" name="Group 12"/>
          <p:cNvGrpSpPr/>
          <p:nvPr/>
        </p:nvGrpSpPr>
        <p:grpSpPr>
          <a:xfrm>
            <a:off x="2644520" y="1404219"/>
            <a:ext cx="3794108" cy="781419"/>
            <a:chOff x="2719451" y="1337784"/>
            <a:chExt cx="4378156" cy="731508"/>
          </a:xfrm>
          <a:solidFill>
            <a:srgbClr val="ED1C24"/>
          </a:solidFill>
        </p:grpSpPr>
        <p:sp>
          <p:nvSpPr>
            <p:cNvPr id="14" name="Rectangle 13"/>
            <p:cNvSpPr/>
            <p:nvPr/>
          </p:nvSpPr>
          <p:spPr>
            <a:xfrm>
              <a:off x="2719451" y="1337784"/>
              <a:ext cx="4378156" cy="72427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600" b="1" dirty="0">
                <a:solidFill>
                  <a:srgbClr val="C00000"/>
                </a:solidFill>
              </a:endParaRPr>
            </a:p>
          </p:txBody>
        </p:sp>
        <p:sp>
          <p:nvSpPr>
            <p:cNvPr id="15" name="Rectangle 14"/>
            <p:cNvSpPr/>
            <p:nvPr/>
          </p:nvSpPr>
          <p:spPr>
            <a:xfrm>
              <a:off x="2748380" y="1377300"/>
              <a:ext cx="4348989" cy="273713"/>
            </a:xfrm>
            <a:prstGeom prst="rect">
              <a:avLst/>
            </a:prstGeom>
            <a:grpFill/>
          </p:spPr>
          <p:txBody>
            <a:bodyPr wrap="square">
              <a:spAutoFit/>
            </a:bodyPr>
            <a:lstStyle/>
            <a:p>
              <a:pPr algn="ctr"/>
              <a:r>
                <a:rPr lang="en-US" sz="1300" b="1" dirty="0" err="1">
                  <a:solidFill>
                    <a:schemeClr val="bg1"/>
                  </a:solidFill>
                  <a:latin typeface="Verdana" pitchFamily="34" charset="0"/>
                  <a:cs typeface="Arial" pitchFamily="34" charset="0"/>
                </a:rPr>
                <a:t>Srei</a:t>
              </a:r>
              <a:r>
                <a:rPr lang="en-US" sz="1300" b="1" dirty="0">
                  <a:solidFill>
                    <a:schemeClr val="bg1"/>
                  </a:solidFill>
                  <a:latin typeface="Verdana" pitchFamily="34" charset="0"/>
                  <a:cs typeface="Arial" pitchFamily="34" charset="0"/>
                </a:rPr>
                <a:t> </a:t>
              </a:r>
              <a:r>
                <a:rPr lang="en-US" sz="1300" b="1" dirty="0" smtClean="0">
                  <a:solidFill>
                    <a:schemeClr val="bg1"/>
                  </a:solidFill>
                  <a:latin typeface="Verdana" pitchFamily="34" charset="0"/>
                  <a:cs typeface="Arial" pitchFamily="34" charset="0"/>
                </a:rPr>
                <a:t>Infrastructure </a:t>
              </a:r>
              <a:r>
                <a:rPr lang="en-US" sz="1300" b="1" dirty="0">
                  <a:solidFill>
                    <a:schemeClr val="bg1"/>
                  </a:solidFill>
                  <a:latin typeface="Verdana" pitchFamily="34" charset="0"/>
                  <a:cs typeface="Arial" pitchFamily="34" charset="0"/>
                </a:rPr>
                <a:t>Finance Ltd</a:t>
              </a:r>
              <a:endParaRPr lang="en-IN" sz="1300" dirty="0">
                <a:solidFill>
                  <a:schemeClr val="bg1"/>
                </a:solidFill>
                <a:latin typeface="Verdana" pitchFamily="34" charset="0"/>
                <a:cs typeface="Arial" pitchFamily="34" charset="0"/>
              </a:endParaRPr>
            </a:p>
          </p:txBody>
        </p:sp>
        <p:sp>
          <p:nvSpPr>
            <p:cNvPr id="16" name="Rectangle 15"/>
            <p:cNvSpPr/>
            <p:nvPr/>
          </p:nvSpPr>
          <p:spPr>
            <a:xfrm>
              <a:off x="2816281" y="1694738"/>
              <a:ext cx="4199104" cy="374554"/>
            </a:xfrm>
            <a:prstGeom prst="rect">
              <a:avLst/>
            </a:prstGeom>
            <a:solidFill>
              <a:schemeClr val="bg1"/>
            </a:solidFill>
          </p:spPr>
          <p:txBody>
            <a:bodyPr wrap="square">
              <a:spAutoFit/>
            </a:bodyPr>
            <a:lstStyle/>
            <a:p>
              <a:pPr algn="ctr"/>
              <a:r>
                <a:rPr lang="en-IN" sz="1000" b="1" dirty="0">
                  <a:latin typeface="Verdana" pitchFamily="34" charset="0"/>
                  <a:cs typeface="Arial" pitchFamily="34" charset="0"/>
                </a:rPr>
                <a:t>FOCUSED INFRASTRUCTURE SOLUTIONS PROVIDER</a:t>
              </a:r>
            </a:p>
          </p:txBody>
        </p:sp>
      </p:grpSp>
      <p:sp>
        <p:nvSpPr>
          <p:cNvPr id="17" name="Left-Right Arrow 16"/>
          <p:cNvSpPr/>
          <p:nvPr/>
        </p:nvSpPr>
        <p:spPr>
          <a:xfrm>
            <a:off x="391258" y="2178944"/>
            <a:ext cx="8282354" cy="665169"/>
          </a:xfrm>
          <a:prstGeom prst="leftRightArrow">
            <a:avLst/>
          </a:prstGeom>
          <a:solidFill>
            <a:srgbClr val="ED1C24"/>
          </a:solidFill>
          <a:ln>
            <a:noFill/>
          </a:ln>
        </p:spPr>
        <p:style>
          <a:lnRef idx="1">
            <a:schemeClr val="dk1"/>
          </a:lnRef>
          <a:fillRef idx="2">
            <a:schemeClr val="dk1"/>
          </a:fillRef>
          <a:effectRef idx="1">
            <a:schemeClr val="dk1"/>
          </a:effectRef>
          <a:fontRef idx="minor">
            <a:schemeClr val="dk1"/>
          </a:fontRef>
        </p:style>
        <p:txBody>
          <a:bodyPr lIns="103163" tIns="51581" rIns="103163" bIns="51581" rtlCol="0" anchor="ctr"/>
          <a:lstStyle/>
          <a:p>
            <a:pPr algn="ctr"/>
            <a:r>
              <a:rPr lang="en-US" sz="1100" b="1" dirty="0">
                <a:solidFill>
                  <a:schemeClr val="bg1"/>
                </a:solidFill>
                <a:latin typeface="Verdana" pitchFamily="34" charset="0"/>
                <a:cs typeface="Arial" pitchFamily="34" charset="0"/>
              </a:rPr>
              <a:t>DEEP DOMAIN KNOWLEDGE AND STRONG RELATIONSHIPS ACROSS THE ENTIRE INFRASTRUCTURE SPACE</a:t>
            </a:r>
          </a:p>
        </p:txBody>
      </p:sp>
      <p:sp>
        <p:nvSpPr>
          <p:cNvPr id="18" name="Rectangle 17"/>
          <p:cNvSpPr/>
          <p:nvPr/>
        </p:nvSpPr>
        <p:spPr>
          <a:xfrm>
            <a:off x="596071" y="2879340"/>
            <a:ext cx="8002283" cy="273447"/>
          </a:xfrm>
          <a:prstGeom prst="rect">
            <a:avLst/>
          </a:prstGeom>
        </p:spPr>
        <p:txBody>
          <a:bodyPr wrap="square" lIns="103163" tIns="51581" rIns="103163" bIns="51581">
            <a:spAutoFit/>
          </a:bodyPr>
          <a:lstStyle/>
          <a:p>
            <a:pPr algn="ctr"/>
            <a:r>
              <a:rPr lang="en-US" sz="1100" b="1" dirty="0">
                <a:latin typeface="Verdana" pitchFamily="34" charset="0"/>
                <a:cs typeface="Arial" pitchFamily="34" charset="0"/>
              </a:rPr>
              <a:t>PREFERRED PARTNER FOR MANAGING THE ENTIRE INFRASTRUCTURE PROJECT LIFECYCLE</a:t>
            </a:r>
          </a:p>
        </p:txBody>
      </p:sp>
      <p:sp>
        <p:nvSpPr>
          <p:cNvPr id="19" name="Rectangle 18"/>
          <p:cNvSpPr/>
          <p:nvPr/>
        </p:nvSpPr>
        <p:spPr>
          <a:xfrm>
            <a:off x="2756017" y="3194952"/>
            <a:ext cx="1610634" cy="259200"/>
          </a:xfrm>
          <a:prstGeom prst="rect">
            <a:avLst/>
          </a:prstGeom>
          <a:solidFill>
            <a:srgbClr val="F8CCCD"/>
          </a:solidFill>
          <a:ln>
            <a:noFill/>
          </a:ln>
        </p:spPr>
        <p:style>
          <a:lnRef idx="2">
            <a:schemeClr val="accent1">
              <a:shade val="50000"/>
            </a:schemeClr>
          </a:lnRef>
          <a:fillRef idx="1">
            <a:schemeClr val="accent1"/>
          </a:fillRef>
          <a:effectRef idx="0">
            <a:schemeClr val="accent1"/>
          </a:effectRef>
          <a:fontRef idx="minor">
            <a:schemeClr val="lt1"/>
          </a:fontRef>
        </p:style>
        <p:txBody>
          <a:bodyPr lIns="103163" tIns="51581" rIns="103163" bIns="51581" rtlCol="0" anchor="ctr"/>
          <a:lstStyle/>
          <a:p>
            <a:pPr algn="ctr"/>
            <a:r>
              <a:rPr lang="en-US" sz="1300" b="1" dirty="0">
                <a:solidFill>
                  <a:schemeClr val="tx1"/>
                </a:solidFill>
                <a:latin typeface="Verdana" pitchFamily="34" charset="0"/>
                <a:cs typeface="Arial" pitchFamily="34" charset="0"/>
              </a:rPr>
              <a:t>MEZZANINE</a:t>
            </a:r>
          </a:p>
        </p:txBody>
      </p:sp>
      <p:sp>
        <p:nvSpPr>
          <p:cNvPr id="20" name="Rectangle 19"/>
          <p:cNvSpPr/>
          <p:nvPr/>
        </p:nvSpPr>
        <p:spPr>
          <a:xfrm>
            <a:off x="4464343" y="3194952"/>
            <a:ext cx="1615626" cy="259200"/>
          </a:xfrm>
          <a:prstGeom prst="rect">
            <a:avLst/>
          </a:prstGeom>
          <a:solidFill>
            <a:srgbClr val="F8CCCD"/>
          </a:solidFill>
          <a:ln>
            <a:noFill/>
          </a:ln>
        </p:spPr>
        <p:style>
          <a:lnRef idx="2">
            <a:schemeClr val="accent1">
              <a:shade val="50000"/>
            </a:schemeClr>
          </a:lnRef>
          <a:fillRef idx="1">
            <a:schemeClr val="accent1"/>
          </a:fillRef>
          <a:effectRef idx="0">
            <a:schemeClr val="accent1"/>
          </a:effectRef>
          <a:fontRef idx="minor">
            <a:schemeClr val="lt1"/>
          </a:fontRef>
        </p:style>
        <p:txBody>
          <a:bodyPr lIns="103163" tIns="51581" rIns="103163" bIns="51581" rtlCol="0" anchor="ctr"/>
          <a:lstStyle/>
          <a:p>
            <a:pPr algn="ctr"/>
            <a:r>
              <a:rPr lang="en-US" sz="1300" b="1" dirty="0">
                <a:solidFill>
                  <a:schemeClr val="tx1"/>
                </a:solidFill>
                <a:latin typeface="Verdana" pitchFamily="34" charset="0"/>
                <a:cs typeface="Arial" pitchFamily="34" charset="0"/>
              </a:rPr>
              <a:t>EQUITY</a:t>
            </a:r>
          </a:p>
        </p:txBody>
      </p:sp>
      <p:sp>
        <p:nvSpPr>
          <p:cNvPr id="21" name="Rectangle 20"/>
          <p:cNvSpPr/>
          <p:nvPr/>
        </p:nvSpPr>
        <p:spPr>
          <a:xfrm>
            <a:off x="6172671" y="3194952"/>
            <a:ext cx="1920772" cy="259200"/>
          </a:xfrm>
          <a:prstGeom prst="rect">
            <a:avLst/>
          </a:prstGeom>
          <a:solidFill>
            <a:srgbClr val="F8CCCD"/>
          </a:solidFill>
          <a:ln>
            <a:noFill/>
          </a:ln>
        </p:spPr>
        <p:style>
          <a:lnRef idx="2">
            <a:schemeClr val="accent1">
              <a:shade val="50000"/>
            </a:schemeClr>
          </a:lnRef>
          <a:fillRef idx="1">
            <a:schemeClr val="accent1"/>
          </a:fillRef>
          <a:effectRef idx="0">
            <a:schemeClr val="accent1"/>
          </a:effectRef>
          <a:fontRef idx="minor">
            <a:schemeClr val="lt1"/>
          </a:fontRef>
        </p:style>
        <p:txBody>
          <a:bodyPr lIns="103163" tIns="51581" rIns="103163" bIns="51581" rtlCol="0" anchor="ctr"/>
          <a:lstStyle/>
          <a:p>
            <a:pPr algn="ctr"/>
            <a:r>
              <a:rPr lang="en-US" sz="1300" b="1" dirty="0">
                <a:solidFill>
                  <a:schemeClr val="tx1"/>
                </a:solidFill>
                <a:latin typeface="Verdana" pitchFamily="34" charset="0"/>
                <a:cs typeface="Arial" pitchFamily="34" charset="0"/>
              </a:rPr>
              <a:t>ADVISORY</a:t>
            </a:r>
          </a:p>
        </p:txBody>
      </p:sp>
      <p:sp>
        <p:nvSpPr>
          <p:cNvPr id="22" name="Rectangle 21"/>
          <p:cNvSpPr/>
          <p:nvPr/>
        </p:nvSpPr>
        <p:spPr>
          <a:xfrm>
            <a:off x="1008430" y="3194952"/>
            <a:ext cx="1630840" cy="259200"/>
          </a:xfrm>
          <a:prstGeom prst="rect">
            <a:avLst/>
          </a:prstGeom>
          <a:solidFill>
            <a:srgbClr val="F8CCCD"/>
          </a:solidFill>
          <a:ln>
            <a:noFill/>
          </a:ln>
        </p:spPr>
        <p:style>
          <a:lnRef idx="2">
            <a:schemeClr val="accent1">
              <a:shade val="50000"/>
            </a:schemeClr>
          </a:lnRef>
          <a:fillRef idx="1">
            <a:schemeClr val="accent1"/>
          </a:fillRef>
          <a:effectRef idx="0">
            <a:schemeClr val="accent1"/>
          </a:effectRef>
          <a:fontRef idx="minor">
            <a:schemeClr val="lt1"/>
          </a:fontRef>
        </p:style>
        <p:txBody>
          <a:bodyPr lIns="103163" tIns="51581" rIns="103163" bIns="51581" rtlCol="0" anchor="ctr"/>
          <a:lstStyle/>
          <a:p>
            <a:pPr algn="ctr"/>
            <a:r>
              <a:rPr lang="en-US" sz="1300" b="1" dirty="0">
                <a:solidFill>
                  <a:schemeClr val="tx1"/>
                </a:solidFill>
                <a:latin typeface="Verdana" pitchFamily="34" charset="0"/>
                <a:cs typeface="Arial" pitchFamily="34" charset="0"/>
              </a:rPr>
              <a:t>DEBT</a:t>
            </a:r>
          </a:p>
        </p:txBody>
      </p:sp>
      <p:sp>
        <p:nvSpPr>
          <p:cNvPr id="23" name="Rectangle 22"/>
          <p:cNvSpPr/>
          <p:nvPr/>
        </p:nvSpPr>
        <p:spPr>
          <a:xfrm>
            <a:off x="2756019" y="3502920"/>
            <a:ext cx="1616934" cy="2673960"/>
          </a:xfrm>
          <a:prstGeom prst="rect">
            <a:avLst/>
          </a:prstGeom>
          <a:solidFill>
            <a:srgbClr val="FCE7E8"/>
          </a:solidFill>
          <a:ln>
            <a:noFill/>
          </a:ln>
        </p:spPr>
        <p:style>
          <a:lnRef idx="1">
            <a:schemeClr val="dk1"/>
          </a:lnRef>
          <a:fillRef idx="2">
            <a:schemeClr val="dk1"/>
          </a:fillRef>
          <a:effectRef idx="1">
            <a:schemeClr val="dk1"/>
          </a:effectRef>
          <a:fontRef idx="minor">
            <a:schemeClr val="dk1"/>
          </a:fontRef>
        </p:style>
        <p:txBody>
          <a:bodyPr lIns="103163" tIns="51581" rIns="103163" bIns="51581" rtlCol="0" anchor="t"/>
          <a:lstStyle/>
          <a:p>
            <a:pPr marL="0" lvl="1">
              <a:buClr>
                <a:srgbClr val="C00000"/>
              </a:buClr>
            </a:pPr>
            <a:r>
              <a:rPr lang="en-IN" sz="1000" dirty="0">
                <a:latin typeface="Verdana" pitchFamily="34" charset="0"/>
                <a:cs typeface="Arial" pitchFamily="34" charset="0"/>
              </a:rPr>
              <a:t>Structured credit solutions that mitigate risk and provide flexibility for meeting unique needs of the customers – </a:t>
            </a:r>
          </a:p>
          <a:p>
            <a:pPr marL="193430" lvl="1" indent="-193430">
              <a:spcBef>
                <a:spcPts val="338"/>
              </a:spcBef>
              <a:buClr>
                <a:srgbClr val="FF0000"/>
              </a:buClr>
              <a:buFont typeface="Wingdings" pitchFamily="2" charset="2"/>
              <a:buChar char="§"/>
            </a:pPr>
            <a:r>
              <a:rPr lang="en-IN" sz="1000" dirty="0" smtClean="0">
                <a:latin typeface="Verdana" pitchFamily="34" charset="0"/>
                <a:cs typeface="Arial" pitchFamily="34" charset="0"/>
              </a:rPr>
              <a:t>Structured </a:t>
            </a:r>
            <a:r>
              <a:rPr lang="en-IN" sz="1000" dirty="0">
                <a:latin typeface="Verdana" pitchFamily="34" charset="0"/>
                <a:cs typeface="Arial" pitchFamily="34" charset="0"/>
              </a:rPr>
              <a:t>Debt</a:t>
            </a:r>
          </a:p>
          <a:p>
            <a:pPr marL="193430" lvl="1" indent="-193430">
              <a:spcBef>
                <a:spcPts val="338"/>
              </a:spcBef>
              <a:buClr>
                <a:srgbClr val="FF0000"/>
              </a:buClr>
              <a:buFont typeface="Wingdings" pitchFamily="2" charset="2"/>
              <a:buChar char="§"/>
            </a:pPr>
            <a:r>
              <a:rPr lang="en-IN" sz="1000" dirty="0">
                <a:latin typeface="Verdana" pitchFamily="34" charset="0"/>
                <a:cs typeface="Arial" pitchFamily="34" charset="0"/>
              </a:rPr>
              <a:t>Subordinated Debt</a:t>
            </a:r>
          </a:p>
          <a:p>
            <a:pPr marL="193430" lvl="1" indent="-193430">
              <a:spcBef>
                <a:spcPts val="338"/>
              </a:spcBef>
              <a:buClr>
                <a:srgbClr val="FF0000"/>
              </a:buClr>
              <a:buFont typeface="Wingdings" pitchFamily="2" charset="2"/>
              <a:buChar char="§"/>
            </a:pPr>
            <a:r>
              <a:rPr lang="en-IN" sz="1000" dirty="0" smtClean="0">
                <a:latin typeface="Verdana" pitchFamily="34" charset="0"/>
                <a:cs typeface="Arial" pitchFamily="34" charset="0"/>
              </a:rPr>
              <a:t>Bridge </a:t>
            </a:r>
            <a:r>
              <a:rPr lang="en-IN" sz="1000" dirty="0">
                <a:latin typeface="Verdana" pitchFamily="34" charset="0"/>
                <a:cs typeface="Arial" pitchFamily="34" charset="0"/>
              </a:rPr>
              <a:t>Financing</a:t>
            </a:r>
          </a:p>
        </p:txBody>
      </p:sp>
      <p:sp>
        <p:nvSpPr>
          <p:cNvPr id="24" name="Rectangle 23"/>
          <p:cNvSpPr/>
          <p:nvPr/>
        </p:nvSpPr>
        <p:spPr>
          <a:xfrm>
            <a:off x="4464344" y="3502920"/>
            <a:ext cx="1603028" cy="2673960"/>
          </a:xfrm>
          <a:prstGeom prst="rect">
            <a:avLst/>
          </a:prstGeom>
          <a:solidFill>
            <a:srgbClr val="FCE7E8"/>
          </a:solidFill>
          <a:ln>
            <a:noFill/>
          </a:ln>
        </p:spPr>
        <p:style>
          <a:lnRef idx="1">
            <a:schemeClr val="dk1"/>
          </a:lnRef>
          <a:fillRef idx="2">
            <a:schemeClr val="dk1"/>
          </a:fillRef>
          <a:effectRef idx="1">
            <a:schemeClr val="dk1"/>
          </a:effectRef>
          <a:fontRef idx="minor">
            <a:schemeClr val="dk1"/>
          </a:fontRef>
        </p:style>
        <p:txBody>
          <a:bodyPr lIns="103163" tIns="51581" rIns="103163" bIns="51581" rtlCol="0" anchor="t"/>
          <a:lstStyle/>
          <a:p>
            <a:pPr marL="0" lvl="1">
              <a:buClr>
                <a:srgbClr val="C00000"/>
              </a:buClr>
            </a:pPr>
            <a:r>
              <a:rPr lang="en-US" sz="1000" dirty="0">
                <a:solidFill>
                  <a:schemeClr val="tx1"/>
                </a:solidFill>
                <a:latin typeface="Verdana" pitchFamily="34" charset="0"/>
                <a:cs typeface="Arial" pitchFamily="34" charset="0"/>
              </a:rPr>
              <a:t>Strategic equity solutions for key infrastructure </a:t>
            </a:r>
            <a:r>
              <a:rPr lang="en-US" sz="1000" dirty="0" smtClean="0">
                <a:solidFill>
                  <a:schemeClr val="tx1"/>
                </a:solidFill>
                <a:latin typeface="Verdana" pitchFamily="34" charset="0"/>
                <a:cs typeface="Arial" pitchFamily="34" charset="0"/>
              </a:rPr>
              <a:t>projects– </a:t>
            </a:r>
            <a:endParaRPr lang="en-US" sz="1000" dirty="0">
              <a:solidFill>
                <a:schemeClr val="tx1"/>
              </a:solidFill>
              <a:latin typeface="Verdana" pitchFamily="34" charset="0"/>
              <a:cs typeface="Arial" pitchFamily="34" charset="0"/>
            </a:endParaRPr>
          </a:p>
          <a:p>
            <a:pPr marL="193430" lvl="1" indent="-193430">
              <a:spcBef>
                <a:spcPts val="338"/>
              </a:spcBef>
              <a:buClr>
                <a:srgbClr val="FF0000"/>
              </a:buClr>
              <a:buFont typeface="Wingdings" pitchFamily="2" charset="2"/>
              <a:buChar char="§"/>
            </a:pPr>
            <a:r>
              <a:rPr lang="en-US" sz="1000" dirty="0" smtClean="0">
                <a:solidFill>
                  <a:schemeClr val="tx1"/>
                </a:solidFill>
                <a:latin typeface="Verdana" pitchFamily="34" charset="0"/>
                <a:cs typeface="Arial" pitchFamily="34" charset="0"/>
              </a:rPr>
              <a:t>Transportation</a:t>
            </a:r>
            <a:endParaRPr lang="en-US" sz="1000" dirty="0">
              <a:solidFill>
                <a:schemeClr val="tx1"/>
              </a:solidFill>
              <a:latin typeface="Verdana" pitchFamily="34" charset="0"/>
              <a:cs typeface="Arial" pitchFamily="34" charset="0"/>
            </a:endParaRPr>
          </a:p>
          <a:p>
            <a:pPr marL="193430" lvl="1" indent="-193430">
              <a:spcBef>
                <a:spcPts val="338"/>
              </a:spcBef>
              <a:buClr>
                <a:srgbClr val="FF0000"/>
              </a:buClr>
              <a:buFont typeface="Wingdings" pitchFamily="2" charset="2"/>
              <a:buChar char="§"/>
            </a:pPr>
            <a:r>
              <a:rPr lang="en-US" sz="1000" dirty="0">
                <a:solidFill>
                  <a:schemeClr val="tx1"/>
                </a:solidFill>
                <a:latin typeface="Verdana" pitchFamily="34" charset="0"/>
                <a:cs typeface="Arial" pitchFamily="34" charset="0"/>
              </a:rPr>
              <a:t>Telecom Infrastructure</a:t>
            </a:r>
          </a:p>
          <a:p>
            <a:pPr marL="193430" lvl="1" indent="-193430">
              <a:spcBef>
                <a:spcPts val="338"/>
              </a:spcBef>
              <a:buClr>
                <a:srgbClr val="FF0000"/>
              </a:buClr>
              <a:buFont typeface="Wingdings" pitchFamily="2" charset="2"/>
              <a:buChar char="§"/>
            </a:pPr>
            <a:r>
              <a:rPr lang="en-US" sz="1000" dirty="0">
                <a:solidFill>
                  <a:schemeClr val="tx1"/>
                </a:solidFill>
                <a:latin typeface="Verdana" pitchFamily="34" charset="0"/>
                <a:cs typeface="Arial" pitchFamily="34" charset="0"/>
              </a:rPr>
              <a:t>Power</a:t>
            </a:r>
          </a:p>
          <a:p>
            <a:pPr marL="193430" lvl="1" indent="-193430">
              <a:spcBef>
                <a:spcPts val="338"/>
              </a:spcBef>
              <a:buClr>
                <a:srgbClr val="FF0000"/>
              </a:buClr>
              <a:buFont typeface="Wingdings" pitchFamily="2" charset="2"/>
              <a:buChar char="§"/>
            </a:pPr>
            <a:r>
              <a:rPr lang="en-US" sz="1000" dirty="0">
                <a:solidFill>
                  <a:schemeClr val="tx1"/>
                </a:solidFill>
                <a:latin typeface="Verdana" pitchFamily="34" charset="0"/>
                <a:cs typeface="Arial" pitchFamily="34" charset="0"/>
              </a:rPr>
              <a:t>Rural IT Infrastructure</a:t>
            </a:r>
          </a:p>
          <a:p>
            <a:pPr marL="193430" lvl="1" indent="-193430">
              <a:spcBef>
                <a:spcPts val="338"/>
              </a:spcBef>
              <a:buClr>
                <a:srgbClr val="FF0000"/>
              </a:buClr>
              <a:buFont typeface="Wingdings" pitchFamily="2" charset="2"/>
              <a:buChar char="§"/>
            </a:pPr>
            <a:r>
              <a:rPr lang="en-US" sz="1000" dirty="0">
                <a:solidFill>
                  <a:schemeClr val="tx1"/>
                </a:solidFill>
                <a:latin typeface="Verdana" pitchFamily="34" charset="0"/>
                <a:cs typeface="Arial" pitchFamily="34" charset="0"/>
              </a:rPr>
              <a:t>SEZ &amp; Industrial Parks</a:t>
            </a:r>
          </a:p>
          <a:p>
            <a:pPr marL="193430" lvl="1" indent="-193430">
              <a:spcBef>
                <a:spcPts val="338"/>
              </a:spcBef>
              <a:buClr>
                <a:srgbClr val="FF0000"/>
              </a:buClr>
              <a:buFont typeface="Wingdings" pitchFamily="2" charset="2"/>
              <a:buChar char="§"/>
            </a:pPr>
            <a:r>
              <a:rPr lang="en-US" sz="1000" dirty="0">
                <a:solidFill>
                  <a:schemeClr val="tx1"/>
                </a:solidFill>
                <a:latin typeface="Verdana" pitchFamily="34" charset="0"/>
                <a:cs typeface="Arial" pitchFamily="34" charset="0"/>
              </a:rPr>
              <a:t>Environment (Water &amp; Waste Management)</a:t>
            </a:r>
          </a:p>
        </p:txBody>
      </p:sp>
      <p:sp>
        <p:nvSpPr>
          <p:cNvPr id="28" name="Rectangle 27"/>
          <p:cNvSpPr/>
          <p:nvPr/>
        </p:nvSpPr>
        <p:spPr>
          <a:xfrm>
            <a:off x="6172671" y="3502920"/>
            <a:ext cx="1920772" cy="2673960"/>
          </a:xfrm>
          <a:prstGeom prst="rect">
            <a:avLst/>
          </a:prstGeom>
          <a:solidFill>
            <a:srgbClr val="FCE7E8"/>
          </a:solidFill>
          <a:ln>
            <a:noFill/>
          </a:ln>
        </p:spPr>
        <p:style>
          <a:lnRef idx="1">
            <a:schemeClr val="dk1"/>
          </a:lnRef>
          <a:fillRef idx="2">
            <a:schemeClr val="dk1"/>
          </a:fillRef>
          <a:effectRef idx="1">
            <a:schemeClr val="dk1"/>
          </a:effectRef>
          <a:fontRef idx="minor">
            <a:schemeClr val="dk1"/>
          </a:fontRef>
        </p:style>
        <p:txBody>
          <a:bodyPr lIns="103163" tIns="51581" rIns="103163" bIns="51581" rtlCol="0" anchor="t"/>
          <a:lstStyle/>
          <a:p>
            <a:pPr>
              <a:buClr>
                <a:srgbClr val="C00000"/>
              </a:buClr>
            </a:pPr>
            <a:r>
              <a:rPr lang="en-US" sz="1000" dirty="0">
                <a:solidFill>
                  <a:schemeClr val="tx1"/>
                </a:solidFill>
                <a:latin typeface="Verdana" pitchFamily="34" charset="0"/>
                <a:cs typeface="Arial" pitchFamily="34" charset="0"/>
              </a:rPr>
              <a:t>Project development &amp; management solutions – </a:t>
            </a:r>
          </a:p>
          <a:p>
            <a:pPr marL="193430" indent="-193430">
              <a:buClr>
                <a:srgbClr val="FF0000"/>
              </a:buClr>
              <a:buFont typeface="Wingdings" pitchFamily="2" charset="2"/>
              <a:buChar char="§"/>
            </a:pPr>
            <a:r>
              <a:rPr lang="en-US" sz="1000" dirty="0" smtClean="0">
                <a:solidFill>
                  <a:schemeClr val="tx1"/>
                </a:solidFill>
                <a:latin typeface="Verdana" pitchFamily="34" charset="0"/>
                <a:cs typeface="Arial" pitchFamily="34" charset="0"/>
              </a:rPr>
              <a:t>Advised </a:t>
            </a:r>
            <a:r>
              <a:rPr lang="en-US" sz="1000" dirty="0">
                <a:solidFill>
                  <a:schemeClr val="tx1"/>
                </a:solidFill>
                <a:latin typeface="Verdana" pitchFamily="34" charset="0"/>
                <a:cs typeface="Arial" pitchFamily="34" charset="0"/>
              </a:rPr>
              <a:t>more than 75 projects  costing </a:t>
            </a:r>
            <a:r>
              <a:rPr lang="en-US" sz="1000" dirty="0" smtClean="0">
                <a:solidFill>
                  <a:schemeClr val="tx1"/>
                </a:solidFill>
                <a:latin typeface="Verdana" pitchFamily="34" charset="0"/>
                <a:cs typeface="Arial" pitchFamily="34" charset="0"/>
              </a:rPr>
              <a:t>over </a:t>
            </a:r>
            <a:br>
              <a:rPr lang="en-US" sz="1000" dirty="0" smtClean="0">
                <a:solidFill>
                  <a:schemeClr val="tx1"/>
                </a:solidFill>
                <a:latin typeface="Verdana" pitchFamily="34" charset="0"/>
                <a:cs typeface="Arial" pitchFamily="34" charset="0"/>
              </a:rPr>
            </a:br>
            <a:r>
              <a:rPr lang="en-US" sz="10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Rs.</a:t>
            </a:r>
            <a:r>
              <a:rPr lang="en-US" sz="1000" dirty="0" smtClean="0">
                <a:solidFill>
                  <a:schemeClr val="tx1"/>
                </a:solidFill>
                <a:latin typeface="Verdana" pitchFamily="34" charset="0"/>
                <a:cs typeface="Arial" pitchFamily="34" charset="0"/>
              </a:rPr>
              <a:t>75,000 </a:t>
            </a:r>
            <a:r>
              <a:rPr lang="en-US" sz="1000" dirty="0" err="1" smtClean="0">
                <a:solidFill>
                  <a:schemeClr val="tx1"/>
                </a:solidFill>
                <a:latin typeface="Verdana" pitchFamily="34" charset="0"/>
                <a:cs typeface="Arial" pitchFamily="34" charset="0"/>
              </a:rPr>
              <a:t>crs</a:t>
            </a:r>
            <a:r>
              <a:rPr lang="en-US" sz="1000" dirty="0" smtClean="0">
                <a:solidFill>
                  <a:schemeClr val="tx1"/>
                </a:solidFill>
                <a:latin typeface="Verdana" pitchFamily="34" charset="0"/>
                <a:cs typeface="Arial" pitchFamily="34" charset="0"/>
              </a:rPr>
              <a:t>.</a:t>
            </a:r>
            <a:endParaRPr lang="en-US" sz="1000" dirty="0">
              <a:solidFill>
                <a:schemeClr val="tx1"/>
              </a:solidFill>
              <a:latin typeface="Verdana" pitchFamily="34" charset="0"/>
              <a:cs typeface="Arial" pitchFamily="34" charset="0"/>
            </a:endParaRPr>
          </a:p>
          <a:p>
            <a:pPr>
              <a:buClr>
                <a:srgbClr val="C00000"/>
              </a:buClr>
            </a:pPr>
            <a:endParaRPr lang="en-US" sz="1000" dirty="0">
              <a:solidFill>
                <a:schemeClr val="tx1"/>
              </a:solidFill>
              <a:latin typeface="Verdana" pitchFamily="34" charset="0"/>
              <a:cs typeface="Arial" pitchFamily="34" charset="0"/>
            </a:endParaRPr>
          </a:p>
          <a:p>
            <a:pPr>
              <a:buClr>
                <a:srgbClr val="C00000"/>
              </a:buClr>
            </a:pPr>
            <a:r>
              <a:rPr lang="en-US" sz="1000" dirty="0">
                <a:solidFill>
                  <a:schemeClr val="tx1"/>
                </a:solidFill>
                <a:latin typeface="Verdana" pitchFamily="34" charset="0"/>
                <a:cs typeface="Arial" pitchFamily="34" charset="0"/>
              </a:rPr>
              <a:t>Investment banking </a:t>
            </a:r>
            <a:endParaRPr lang="en-US" sz="1000" dirty="0" smtClean="0">
              <a:solidFill>
                <a:schemeClr val="tx1"/>
              </a:solidFill>
              <a:latin typeface="Verdana" pitchFamily="34" charset="0"/>
              <a:cs typeface="Arial" pitchFamily="34" charset="0"/>
            </a:endParaRPr>
          </a:p>
          <a:p>
            <a:pPr>
              <a:buClr>
                <a:srgbClr val="C00000"/>
              </a:buClr>
            </a:pPr>
            <a:r>
              <a:rPr lang="en-US" sz="1000" dirty="0" smtClean="0">
                <a:solidFill>
                  <a:schemeClr val="tx1"/>
                </a:solidFill>
                <a:latin typeface="Verdana" pitchFamily="34" charset="0"/>
                <a:cs typeface="Arial" pitchFamily="34" charset="0"/>
              </a:rPr>
              <a:t>advisory </a:t>
            </a:r>
            <a:r>
              <a:rPr lang="en-US" sz="1000" dirty="0">
                <a:solidFill>
                  <a:schemeClr val="tx1"/>
                </a:solidFill>
                <a:latin typeface="Verdana" pitchFamily="34" charset="0"/>
                <a:cs typeface="Arial" pitchFamily="34" charset="0"/>
              </a:rPr>
              <a:t>– </a:t>
            </a:r>
          </a:p>
          <a:p>
            <a:pPr marL="193430" indent="-193430">
              <a:spcBef>
                <a:spcPts val="338"/>
              </a:spcBef>
              <a:buClr>
                <a:srgbClr val="ED1C24"/>
              </a:buClr>
              <a:buFont typeface="Wingdings" pitchFamily="2" charset="2"/>
              <a:buChar char="§"/>
            </a:pPr>
            <a:r>
              <a:rPr lang="en-US" sz="1000" dirty="0">
                <a:solidFill>
                  <a:schemeClr val="tx1"/>
                </a:solidFill>
                <a:latin typeface="Verdana" pitchFamily="34" charset="0"/>
                <a:cs typeface="Arial" pitchFamily="34" charset="0"/>
              </a:rPr>
              <a:t>Mergers &amp; Acquisitions</a:t>
            </a:r>
          </a:p>
          <a:p>
            <a:pPr marL="193430" indent="-193430">
              <a:spcBef>
                <a:spcPts val="338"/>
              </a:spcBef>
              <a:buClr>
                <a:srgbClr val="ED1C24"/>
              </a:buClr>
              <a:buFont typeface="Wingdings" pitchFamily="2" charset="2"/>
              <a:buChar char="§"/>
            </a:pPr>
            <a:r>
              <a:rPr lang="en-US" sz="1000" dirty="0">
                <a:solidFill>
                  <a:schemeClr val="tx1"/>
                </a:solidFill>
                <a:latin typeface="Verdana" pitchFamily="34" charset="0"/>
                <a:cs typeface="Arial" pitchFamily="34" charset="0"/>
              </a:rPr>
              <a:t>Private Equity </a:t>
            </a:r>
          </a:p>
          <a:p>
            <a:pPr marL="193430" indent="-193430">
              <a:spcBef>
                <a:spcPts val="338"/>
              </a:spcBef>
              <a:buClr>
                <a:srgbClr val="ED1C24"/>
              </a:buClr>
              <a:buFont typeface="Wingdings" pitchFamily="2" charset="2"/>
              <a:buChar char="§"/>
            </a:pPr>
            <a:r>
              <a:rPr lang="en-US" sz="1000" dirty="0">
                <a:solidFill>
                  <a:schemeClr val="tx1"/>
                </a:solidFill>
                <a:latin typeface="Verdana" pitchFamily="34" charset="0"/>
                <a:cs typeface="Arial" pitchFamily="34" charset="0"/>
              </a:rPr>
              <a:t>DCM, ECM &amp; Corporate Advisory</a:t>
            </a:r>
          </a:p>
        </p:txBody>
      </p:sp>
    </p:spTree>
    <p:extLst>
      <p:ext uri="{BB962C8B-B14F-4D97-AF65-F5344CB8AC3E}">
        <p14:creationId xmlns:p14="http://schemas.microsoft.com/office/powerpoint/2010/main" val="4091295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819150" y="1815478"/>
            <a:ext cx="6729413" cy="315912"/>
          </a:xfrm>
          <a:prstGeom prst="rect">
            <a:avLst/>
          </a:prstGeom>
          <a:solidFill>
            <a:srgbClr val="C00000"/>
          </a:solidFill>
          <a:ln w="9525">
            <a:solidFill>
              <a:srgbClr val="C00000"/>
            </a:solidFill>
            <a:miter lim="800000"/>
            <a:headEnd/>
            <a:tailEnd/>
          </a:ln>
        </p:spPr>
        <p:txBody>
          <a:bodyPr wrap="none" anchor="ctr"/>
          <a:lstStyle>
            <a:lvl1pPr>
              <a:spcBef>
                <a:spcPct val="20000"/>
              </a:spcBef>
              <a:buClr>
                <a:srgbClr val="E20A16"/>
              </a:buClr>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lr>
                <a:srgbClr val="E20A16"/>
              </a:buClr>
              <a:buFont typeface="Wingdings" panose="05000000000000000000" pitchFamily="2" charset="2"/>
              <a:buChar char="§"/>
              <a:defRPr sz="2000">
                <a:solidFill>
                  <a:schemeClr val="tx1"/>
                </a:solidFill>
                <a:latin typeface="Arial" panose="020B0604020202020204" pitchFamily="34" charset="0"/>
              </a:defRPr>
            </a:lvl2pPr>
            <a:lvl3pPr marL="1143000" indent="-228600">
              <a:spcBef>
                <a:spcPct val="20000"/>
              </a:spcBef>
              <a:buClr>
                <a:srgbClr val="E20A16"/>
              </a:buClr>
              <a:buFont typeface="Wingdings" panose="05000000000000000000" pitchFamily="2" charset="2"/>
              <a:buChar char="§"/>
              <a:defRPr sz="2400">
                <a:solidFill>
                  <a:schemeClr val="tx1"/>
                </a:solidFill>
                <a:latin typeface="Arial" panose="020B0604020202020204" pitchFamily="34" charset="0"/>
              </a:defRPr>
            </a:lvl3pPr>
            <a:lvl4pPr marL="1600200" indent="-228600">
              <a:spcBef>
                <a:spcPct val="20000"/>
              </a:spcBef>
              <a:buClr>
                <a:srgbClr val="E20A16"/>
              </a:buClr>
              <a:buFont typeface="Wingdings" panose="05000000000000000000" pitchFamily="2" charset="2"/>
              <a:buChar char="§"/>
              <a:defRPr sz="1600">
                <a:solidFill>
                  <a:schemeClr val="tx1"/>
                </a:solidFill>
                <a:latin typeface="Arial" panose="020B0604020202020204" pitchFamily="34" charset="0"/>
              </a:defRPr>
            </a:lvl4pPr>
            <a:lvl5pPr marL="2057400" indent="-228600">
              <a:spcBef>
                <a:spcPct val="20000"/>
              </a:spcBef>
              <a:buClr>
                <a:srgbClr val="E20A16"/>
              </a:buClr>
              <a:buFont typeface="Wingdings" panose="05000000000000000000" pitchFamily="2" charset="2"/>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E20A16"/>
              </a:buClr>
              <a:buFont typeface="Wingdings" panose="05000000000000000000" pitchFamily="2" charset="2"/>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E20A16"/>
              </a:buClr>
              <a:buFont typeface="Wingdings" panose="05000000000000000000" pitchFamily="2" charset="2"/>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E20A16"/>
              </a:buClr>
              <a:buFont typeface="Wingdings" panose="05000000000000000000" pitchFamily="2" charset="2"/>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E20A16"/>
              </a:buClr>
              <a:buFont typeface="Wingdings" panose="05000000000000000000" pitchFamily="2" charset="2"/>
              <a:buChar char="§"/>
              <a:defRPr sz="1600">
                <a:solidFill>
                  <a:schemeClr val="tx1"/>
                </a:solidFill>
                <a:latin typeface="Arial" panose="020B0604020202020204" pitchFamily="34" charset="0"/>
              </a:defRPr>
            </a:lvl9pPr>
          </a:lstStyle>
          <a:p>
            <a:pPr eaLnBrk="1" hangingPunct="1">
              <a:spcBef>
                <a:spcPct val="0"/>
              </a:spcBef>
              <a:buClrTx/>
              <a:buFontTx/>
              <a:buNone/>
            </a:pPr>
            <a:endParaRPr lang="en-IN" altLang="en-US" sz="1800" dirty="0"/>
          </a:p>
        </p:txBody>
      </p:sp>
      <p:sp>
        <p:nvSpPr>
          <p:cNvPr id="8195" name="Rectangle 3"/>
          <p:cNvSpPr>
            <a:spLocks noGrp="1" noChangeArrowheads="1"/>
          </p:cNvSpPr>
          <p:nvPr>
            <p:ph type="title"/>
          </p:nvPr>
        </p:nvSpPr>
        <p:spPr/>
        <p:txBody>
          <a:bodyPr/>
          <a:lstStyle/>
          <a:p>
            <a:endParaRPr lang="en-US" altLang="en-US" sz="2000" dirty="0" smtClean="0">
              <a:latin typeface="Times New Roman" panose="02020603050405020304" pitchFamily="18" charset="0"/>
            </a:endParaRPr>
          </a:p>
        </p:txBody>
      </p:sp>
      <p:sp>
        <p:nvSpPr>
          <p:cNvPr id="8196" name="Rectangle 4"/>
          <p:cNvSpPr>
            <a:spLocks noGrp="1" noChangeArrowheads="1"/>
          </p:cNvSpPr>
          <p:nvPr>
            <p:ph type="body" idx="4294967295"/>
          </p:nvPr>
        </p:nvSpPr>
        <p:spPr>
          <a:xfrm>
            <a:off x="1765300" y="1211263"/>
            <a:ext cx="6012560" cy="2971800"/>
          </a:xfrm>
        </p:spPr>
        <p:txBody>
          <a:bodyPr/>
          <a:lstStyle/>
          <a:p>
            <a:pPr marL="209550" lvl="1" indent="-207963">
              <a:lnSpc>
                <a:spcPct val="120000"/>
              </a:lnSpc>
              <a:spcBef>
                <a:spcPct val="100000"/>
              </a:spcBef>
              <a:buClr>
                <a:srgbClr val="264E84"/>
              </a:buClr>
              <a:buFont typeface="Wingdings" panose="05000000000000000000" pitchFamily="2" charset="2"/>
              <a:buNone/>
            </a:pPr>
            <a:r>
              <a:rPr lang="en-US" altLang="en-US" sz="1600" b="1" dirty="0" smtClean="0"/>
              <a:t>I. SREI BRIEF OVERVIEW</a:t>
            </a:r>
          </a:p>
          <a:p>
            <a:pPr marL="209550" lvl="1" indent="-207963">
              <a:lnSpc>
                <a:spcPct val="120000"/>
              </a:lnSpc>
              <a:spcBef>
                <a:spcPct val="100000"/>
              </a:spcBef>
              <a:buClr>
                <a:srgbClr val="264E84"/>
              </a:buClr>
              <a:buFontTx/>
              <a:buNone/>
            </a:pPr>
            <a:r>
              <a:rPr lang="en-US" altLang="en-US" sz="1600" b="1" dirty="0" smtClean="0">
                <a:solidFill>
                  <a:schemeClr val="bg1"/>
                </a:solidFill>
              </a:rPr>
              <a:t>II. MARITIME EQUIPMENT FINANCING</a:t>
            </a:r>
          </a:p>
          <a:p>
            <a:pPr marL="209550" lvl="1" indent="-207963">
              <a:lnSpc>
                <a:spcPct val="120000"/>
              </a:lnSpc>
              <a:spcBef>
                <a:spcPct val="100000"/>
              </a:spcBef>
              <a:buClr>
                <a:srgbClr val="264E84"/>
              </a:buClr>
              <a:buFontTx/>
              <a:buNone/>
            </a:pPr>
            <a:r>
              <a:rPr lang="en-US" altLang="en-US" sz="1600" b="1" dirty="0" smtClean="0"/>
              <a:t>III. PORT INFRASTRUCTURE FINANCING</a:t>
            </a:r>
          </a:p>
        </p:txBody>
      </p:sp>
      <p:sp>
        <p:nvSpPr>
          <p:cNvPr id="8197" name="Slide Number Placeholder 1"/>
          <p:cNvSpPr>
            <a:spLocks noGrp="1"/>
          </p:cNvSpPr>
          <p:nvPr>
            <p:ph type="sldNum" sz="quarter" idx="4294967295"/>
          </p:nvPr>
        </p:nvSpPr>
        <p:spPr>
          <a:xfrm>
            <a:off x="7010400" y="6356350"/>
            <a:ext cx="21336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E20A16"/>
              </a:buClr>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lr>
                <a:srgbClr val="E20A16"/>
              </a:buClr>
              <a:buFont typeface="Wingdings" panose="05000000000000000000" pitchFamily="2" charset="2"/>
              <a:buChar char="§"/>
              <a:defRPr sz="2000">
                <a:solidFill>
                  <a:schemeClr val="tx1"/>
                </a:solidFill>
                <a:latin typeface="Arial" panose="020B0604020202020204" pitchFamily="34" charset="0"/>
              </a:defRPr>
            </a:lvl2pPr>
            <a:lvl3pPr marL="1143000" indent="-228600">
              <a:spcBef>
                <a:spcPct val="20000"/>
              </a:spcBef>
              <a:buClr>
                <a:srgbClr val="E20A16"/>
              </a:buClr>
              <a:buFont typeface="Wingdings" panose="05000000000000000000" pitchFamily="2" charset="2"/>
              <a:buChar char="§"/>
              <a:defRPr sz="2400">
                <a:solidFill>
                  <a:schemeClr val="tx1"/>
                </a:solidFill>
                <a:latin typeface="Arial" panose="020B0604020202020204" pitchFamily="34" charset="0"/>
              </a:defRPr>
            </a:lvl3pPr>
            <a:lvl4pPr marL="1600200" indent="-228600">
              <a:spcBef>
                <a:spcPct val="20000"/>
              </a:spcBef>
              <a:buClr>
                <a:srgbClr val="E20A16"/>
              </a:buClr>
              <a:buFont typeface="Wingdings" panose="05000000000000000000" pitchFamily="2" charset="2"/>
              <a:buChar char="§"/>
              <a:defRPr sz="1600">
                <a:solidFill>
                  <a:schemeClr val="tx1"/>
                </a:solidFill>
                <a:latin typeface="Arial" panose="020B0604020202020204" pitchFamily="34" charset="0"/>
              </a:defRPr>
            </a:lvl4pPr>
            <a:lvl5pPr marL="2057400" indent="-228600">
              <a:spcBef>
                <a:spcPct val="20000"/>
              </a:spcBef>
              <a:buClr>
                <a:srgbClr val="E20A16"/>
              </a:buClr>
              <a:buFont typeface="Wingdings" panose="05000000000000000000" pitchFamily="2" charset="2"/>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E20A16"/>
              </a:buClr>
              <a:buFont typeface="Wingdings" panose="05000000000000000000" pitchFamily="2" charset="2"/>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E20A16"/>
              </a:buClr>
              <a:buFont typeface="Wingdings" panose="05000000000000000000" pitchFamily="2" charset="2"/>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E20A16"/>
              </a:buClr>
              <a:buFont typeface="Wingdings" panose="05000000000000000000" pitchFamily="2" charset="2"/>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E20A16"/>
              </a:buClr>
              <a:buFont typeface="Wingdings" panose="05000000000000000000" pitchFamily="2" charset="2"/>
              <a:buChar char="§"/>
              <a:defRPr sz="1600">
                <a:solidFill>
                  <a:schemeClr val="tx1"/>
                </a:solidFill>
                <a:latin typeface="Arial" panose="020B0604020202020204" pitchFamily="34" charset="0"/>
              </a:defRPr>
            </a:lvl9pPr>
          </a:lstStyle>
          <a:p>
            <a:pPr>
              <a:spcBef>
                <a:spcPct val="0"/>
              </a:spcBef>
              <a:buClrTx/>
              <a:buFontTx/>
              <a:buNone/>
            </a:pPr>
            <a:fld id="{037544EB-4D12-439A-8656-771C966F4813}" type="slidenum">
              <a:rPr lang="en-GB" altLang="en-US" sz="900"/>
              <a:pPr>
                <a:spcBef>
                  <a:spcPct val="0"/>
                </a:spcBef>
                <a:buClrTx/>
                <a:buFontTx/>
                <a:buNone/>
              </a:pPr>
              <a:t>7</a:t>
            </a:fld>
            <a:endParaRPr lang="en-GB" altLang="en-US" sz="900" dirty="0"/>
          </a:p>
        </p:txBody>
      </p:sp>
    </p:spTree>
    <p:extLst>
      <p:ext uri="{BB962C8B-B14F-4D97-AF65-F5344CB8AC3E}">
        <p14:creationId xmlns:p14="http://schemas.microsoft.com/office/powerpoint/2010/main" val="24161439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457285"/>
            <a:ext cx="2133600" cy="365125"/>
          </a:xfrm>
        </p:spPr>
        <p:txBody>
          <a:bodyPr/>
          <a:lstStyle/>
          <a:p>
            <a:pPr>
              <a:defRPr/>
            </a:pPr>
            <a:fld id="{1492B2EA-3C8D-4D24-993F-2C453A025B80}" type="slidenum">
              <a:rPr lang="en-IN" smtClean="0">
                <a:solidFill>
                  <a:prstClr val="black">
                    <a:tint val="75000"/>
                  </a:prstClr>
                </a:solidFill>
              </a:rPr>
              <a:pPr>
                <a:defRPr/>
              </a:pPr>
              <a:t>8</a:t>
            </a:fld>
            <a:endParaRPr lang="en-IN" dirty="0">
              <a:solidFill>
                <a:prstClr val="black">
                  <a:tint val="75000"/>
                </a:prstClr>
              </a:solidFill>
            </a:endParaRPr>
          </a:p>
        </p:txBody>
      </p:sp>
      <p:sp>
        <p:nvSpPr>
          <p:cNvPr id="5" name="Title 4"/>
          <p:cNvSpPr>
            <a:spLocks noGrp="1"/>
          </p:cNvSpPr>
          <p:nvPr>
            <p:ph type="title"/>
          </p:nvPr>
        </p:nvSpPr>
        <p:spPr/>
        <p:txBody>
          <a:bodyPr>
            <a:normAutofit fontScale="90000"/>
          </a:bodyPr>
          <a:lstStyle/>
          <a:p>
            <a:r>
              <a:rPr lang="en-US" dirty="0" smtClean="0"/>
              <a:t>Typical Vessels Financed by </a:t>
            </a:r>
            <a:r>
              <a:rPr lang="en-US" dirty="0" err="1" smtClean="0"/>
              <a:t>Srei</a:t>
            </a:r>
            <a:r>
              <a:rPr lang="en-US" dirty="0" smtClean="0"/>
              <a:t> Equipment Finance</a:t>
            </a:r>
            <a:endParaRPr lang="en-US" dirty="0"/>
          </a:p>
        </p:txBody>
      </p:sp>
      <p:sp>
        <p:nvSpPr>
          <p:cNvPr id="7" name="Rectangle 3"/>
          <p:cNvSpPr>
            <a:spLocks noChangeArrowheads="1"/>
          </p:cNvSpPr>
          <p:nvPr/>
        </p:nvSpPr>
        <p:spPr bwMode="auto">
          <a:xfrm>
            <a:off x="177113" y="1022275"/>
            <a:ext cx="8690662" cy="345815"/>
          </a:xfrm>
          <a:prstGeom prst="rect">
            <a:avLst/>
          </a:prstGeom>
          <a:solidFill>
            <a:srgbClr val="C00000"/>
          </a:solidFill>
          <a:ln w="9525">
            <a:noFill/>
            <a:miter lim="800000"/>
            <a:headEnd/>
            <a:tailEnd/>
          </a:ln>
        </p:spPr>
        <p:txBody>
          <a:bodyPr anchor="ctr"/>
          <a:lstStyle>
            <a:lvl1pPr>
              <a:spcBef>
                <a:spcPct val="20000"/>
              </a:spcBef>
              <a:buClr>
                <a:srgbClr val="E20A16"/>
              </a:buClr>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lr>
                <a:srgbClr val="E20A16"/>
              </a:buClr>
              <a:buFont typeface="Wingdings" panose="05000000000000000000" pitchFamily="2" charset="2"/>
              <a:buChar char="§"/>
              <a:defRPr sz="2000">
                <a:solidFill>
                  <a:schemeClr val="tx1"/>
                </a:solidFill>
                <a:latin typeface="Arial" panose="020B0604020202020204" pitchFamily="34" charset="0"/>
              </a:defRPr>
            </a:lvl2pPr>
            <a:lvl3pPr marL="1143000" indent="-228600">
              <a:spcBef>
                <a:spcPct val="20000"/>
              </a:spcBef>
              <a:buClr>
                <a:srgbClr val="E20A16"/>
              </a:buClr>
              <a:buFont typeface="Wingdings" panose="05000000000000000000" pitchFamily="2" charset="2"/>
              <a:buChar char="§"/>
              <a:defRPr sz="2400">
                <a:solidFill>
                  <a:schemeClr val="tx1"/>
                </a:solidFill>
                <a:latin typeface="Arial" panose="020B0604020202020204" pitchFamily="34" charset="0"/>
              </a:defRPr>
            </a:lvl3pPr>
            <a:lvl4pPr marL="1600200" indent="-228600">
              <a:spcBef>
                <a:spcPct val="20000"/>
              </a:spcBef>
              <a:buClr>
                <a:srgbClr val="E20A16"/>
              </a:buClr>
              <a:buFont typeface="Wingdings" panose="05000000000000000000" pitchFamily="2" charset="2"/>
              <a:buChar char="§"/>
              <a:defRPr sz="1600">
                <a:solidFill>
                  <a:schemeClr val="tx1"/>
                </a:solidFill>
                <a:latin typeface="Arial" panose="020B0604020202020204" pitchFamily="34" charset="0"/>
              </a:defRPr>
            </a:lvl4pPr>
            <a:lvl5pPr marL="2057400" indent="-228600">
              <a:spcBef>
                <a:spcPct val="20000"/>
              </a:spcBef>
              <a:buClr>
                <a:srgbClr val="E20A16"/>
              </a:buClr>
              <a:buFont typeface="Wingdings" panose="05000000000000000000" pitchFamily="2" charset="2"/>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E20A16"/>
              </a:buClr>
              <a:buFont typeface="Wingdings" panose="05000000000000000000" pitchFamily="2" charset="2"/>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E20A16"/>
              </a:buClr>
              <a:buFont typeface="Wingdings" panose="05000000000000000000" pitchFamily="2" charset="2"/>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E20A16"/>
              </a:buClr>
              <a:buFont typeface="Wingdings" panose="05000000000000000000" pitchFamily="2" charset="2"/>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E20A16"/>
              </a:buClr>
              <a:buFont typeface="Wingdings" panose="05000000000000000000" pitchFamily="2" charset="2"/>
              <a:buChar char="§"/>
              <a:defRPr sz="1600">
                <a:solidFill>
                  <a:schemeClr val="tx1"/>
                </a:solidFill>
                <a:latin typeface="Arial" panose="020B0604020202020204" pitchFamily="34" charset="0"/>
              </a:defRPr>
            </a:lvl9pPr>
          </a:lstStyle>
          <a:p>
            <a:pPr algn="ctr" eaLnBrk="1" hangingPunct="1">
              <a:spcBef>
                <a:spcPct val="0"/>
              </a:spcBef>
              <a:buClrTx/>
              <a:buFontTx/>
              <a:buNone/>
            </a:pPr>
            <a:r>
              <a:rPr lang="en-US" altLang="en-US" sz="1200" b="1" dirty="0" smtClean="0">
                <a:solidFill>
                  <a:schemeClr val="bg1"/>
                </a:solidFill>
              </a:rPr>
              <a:t>Overview</a:t>
            </a:r>
            <a:endParaRPr lang="en-US" altLang="en-US" sz="1200" b="1" dirty="0">
              <a:solidFill>
                <a:schemeClr val="bg1"/>
              </a:solidFill>
            </a:endParaRPr>
          </a:p>
        </p:txBody>
      </p:sp>
      <p:sp>
        <p:nvSpPr>
          <p:cNvPr id="40" name="AutoShape 3"/>
          <p:cNvSpPr>
            <a:spLocks noChangeArrowheads="1"/>
          </p:cNvSpPr>
          <p:nvPr/>
        </p:nvSpPr>
        <p:spPr bwMode="auto">
          <a:xfrm rot="5400000">
            <a:off x="7532687" y="855718"/>
            <a:ext cx="593725" cy="2076450"/>
          </a:xfrm>
          <a:prstGeom prst="homePlate">
            <a:avLst>
              <a:gd name="adj" fmla="val 26949"/>
            </a:avLst>
          </a:prstGeom>
          <a:solidFill>
            <a:schemeClr val="accent1">
              <a:lumMod val="75000"/>
            </a:schemeClr>
          </a:solidFill>
          <a:ln w="9525" algn="ctr">
            <a:solidFill>
              <a:schemeClr val="accent4">
                <a:lumMod val="25000"/>
              </a:schemeClr>
            </a:solidFill>
            <a:miter lim="800000"/>
            <a:headEnd/>
            <a:tailEnd/>
          </a:ln>
          <a:effectLst/>
        </p:spPr>
        <p:txBody>
          <a:bodyPr rot="10800000" vert="eaVert" lIns="45720" rIns="45720" anchor="ctr"/>
          <a:lstStyle/>
          <a:p>
            <a:pPr algn="ctr" eaLnBrk="0" hangingPunct="0"/>
            <a:r>
              <a:rPr lang="en-US" sz="1400" b="1" dirty="0" smtClean="0">
                <a:solidFill>
                  <a:schemeClr val="bg1"/>
                </a:solidFill>
              </a:rPr>
              <a:t>Dredgers</a:t>
            </a:r>
            <a:endParaRPr lang="en-US" sz="1400" b="1" dirty="0">
              <a:solidFill>
                <a:schemeClr val="bg1"/>
              </a:solidFill>
            </a:endParaRPr>
          </a:p>
        </p:txBody>
      </p:sp>
      <p:sp>
        <p:nvSpPr>
          <p:cNvPr id="41" name="Freeform 4"/>
          <p:cNvSpPr>
            <a:spLocks/>
          </p:cNvSpPr>
          <p:nvPr/>
        </p:nvSpPr>
        <p:spPr bwMode="auto">
          <a:xfrm>
            <a:off x="6791325" y="2171755"/>
            <a:ext cx="2076450" cy="4234114"/>
          </a:xfrm>
          <a:custGeom>
            <a:avLst/>
            <a:gdLst/>
            <a:ahLst/>
            <a:cxnLst>
              <a:cxn ang="0">
                <a:pos x="2551" y="2008"/>
              </a:cxn>
              <a:cxn ang="0">
                <a:pos x="2551" y="0"/>
              </a:cxn>
              <a:cxn ang="0">
                <a:pos x="1274" y="97"/>
              </a:cxn>
              <a:cxn ang="0">
                <a:pos x="0" y="0"/>
              </a:cxn>
              <a:cxn ang="0">
                <a:pos x="0" y="2008"/>
              </a:cxn>
              <a:cxn ang="0">
                <a:pos x="2551" y="2008"/>
              </a:cxn>
            </a:cxnLst>
            <a:rect l="0" t="0" r="r" b="b"/>
            <a:pathLst>
              <a:path w="2551" h="2008">
                <a:moveTo>
                  <a:pt x="2551" y="2008"/>
                </a:moveTo>
                <a:lnTo>
                  <a:pt x="2551" y="0"/>
                </a:lnTo>
                <a:lnTo>
                  <a:pt x="1274" y="97"/>
                </a:lnTo>
                <a:lnTo>
                  <a:pt x="0" y="0"/>
                </a:lnTo>
                <a:lnTo>
                  <a:pt x="0" y="2008"/>
                </a:lnTo>
                <a:lnTo>
                  <a:pt x="2551" y="2008"/>
                </a:lnTo>
              </a:path>
            </a:pathLst>
          </a:custGeom>
          <a:solidFill>
            <a:schemeClr val="bg1"/>
          </a:solidFill>
          <a:ln w="9525" cmpd="sng">
            <a:solidFill>
              <a:srgbClr val="3C6AAE"/>
            </a:solidFill>
            <a:prstDash val="solid"/>
            <a:round/>
            <a:headEnd/>
            <a:tailEnd/>
          </a:ln>
          <a:effectLst/>
        </p:spPr>
        <p:txBody>
          <a:bodyPr/>
          <a:lstStyle/>
          <a:p>
            <a:endParaRPr lang="en-US"/>
          </a:p>
        </p:txBody>
      </p:sp>
      <p:sp>
        <p:nvSpPr>
          <p:cNvPr id="42" name="AutoShape 5"/>
          <p:cNvSpPr>
            <a:spLocks noChangeArrowheads="1"/>
          </p:cNvSpPr>
          <p:nvPr/>
        </p:nvSpPr>
        <p:spPr bwMode="auto">
          <a:xfrm rot="5400000">
            <a:off x="1004887" y="855718"/>
            <a:ext cx="593725" cy="2076450"/>
          </a:xfrm>
          <a:prstGeom prst="homePlate">
            <a:avLst>
              <a:gd name="adj" fmla="val 26949"/>
            </a:avLst>
          </a:prstGeom>
          <a:solidFill>
            <a:schemeClr val="accent1">
              <a:lumMod val="75000"/>
            </a:schemeClr>
          </a:solidFill>
          <a:ln w="9525" algn="ctr">
            <a:solidFill>
              <a:schemeClr val="accent4">
                <a:lumMod val="25000"/>
              </a:schemeClr>
            </a:solidFill>
            <a:miter lim="800000"/>
            <a:headEnd/>
            <a:tailEnd/>
          </a:ln>
          <a:effectLst/>
        </p:spPr>
        <p:txBody>
          <a:bodyPr rot="10800000" vert="eaVert" lIns="45720" rIns="45720" anchor="ctr"/>
          <a:lstStyle/>
          <a:p>
            <a:pPr algn="ctr" eaLnBrk="0" hangingPunct="0"/>
            <a:r>
              <a:rPr lang="en-US" sz="1400" b="1" dirty="0" smtClean="0">
                <a:solidFill>
                  <a:schemeClr val="bg1"/>
                </a:solidFill>
              </a:rPr>
              <a:t>Barges</a:t>
            </a:r>
            <a:endParaRPr lang="en-US" sz="1400" b="1" dirty="0">
              <a:solidFill>
                <a:schemeClr val="bg1"/>
              </a:solidFill>
            </a:endParaRPr>
          </a:p>
        </p:txBody>
      </p:sp>
      <p:sp>
        <p:nvSpPr>
          <p:cNvPr id="43" name="Freeform 6"/>
          <p:cNvSpPr>
            <a:spLocks/>
          </p:cNvSpPr>
          <p:nvPr/>
        </p:nvSpPr>
        <p:spPr bwMode="auto">
          <a:xfrm>
            <a:off x="263525" y="2171754"/>
            <a:ext cx="2076450" cy="4234116"/>
          </a:xfrm>
          <a:custGeom>
            <a:avLst/>
            <a:gdLst/>
            <a:ahLst/>
            <a:cxnLst>
              <a:cxn ang="0">
                <a:pos x="2551" y="2008"/>
              </a:cxn>
              <a:cxn ang="0">
                <a:pos x="2551" y="0"/>
              </a:cxn>
              <a:cxn ang="0">
                <a:pos x="1274" y="97"/>
              </a:cxn>
              <a:cxn ang="0">
                <a:pos x="0" y="0"/>
              </a:cxn>
              <a:cxn ang="0">
                <a:pos x="0" y="2008"/>
              </a:cxn>
              <a:cxn ang="0">
                <a:pos x="2551" y="2008"/>
              </a:cxn>
            </a:cxnLst>
            <a:rect l="0" t="0" r="r" b="b"/>
            <a:pathLst>
              <a:path w="2551" h="2008">
                <a:moveTo>
                  <a:pt x="2551" y="2008"/>
                </a:moveTo>
                <a:lnTo>
                  <a:pt x="2551" y="0"/>
                </a:lnTo>
                <a:lnTo>
                  <a:pt x="1274" y="97"/>
                </a:lnTo>
                <a:lnTo>
                  <a:pt x="0" y="0"/>
                </a:lnTo>
                <a:lnTo>
                  <a:pt x="0" y="2008"/>
                </a:lnTo>
                <a:lnTo>
                  <a:pt x="2551" y="2008"/>
                </a:lnTo>
              </a:path>
            </a:pathLst>
          </a:custGeom>
          <a:solidFill>
            <a:schemeClr val="bg1"/>
          </a:solidFill>
          <a:ln w="9525" cmpd="sng">
            <a:solidFill>
              <a:srgbClr val="3C6AAE"/>
            </a:solidFill>
            <a:prstDash val="solid"/>
            <a:round/>
            <a:headEnd/>
            <a:tailEnd/>
          </a:ln>
          <a:effectLst/>
        </p:spPr>
        <p:txBody>
          <a:bodyPr/>
          <a:lstStyle/>
          <a:p>
            <a:endParaRPr lang="en-US"/>
          </a:p>
        </p:txBody>
      </p:sp>
      <p:sp>
        <p:nvSpPr>
          <p:cNvPr id="44" name="AutoShape 7"/>
          <p:cNvSpPr>
            <a:spLocks noChangeArrowheads="1"/>
          </p:cNvSpPr>
          <p:nvPr/>
        </p:nvSpPr>
        <p:spPr bwMode="auto">
          <a:xfrm rot="5400000">
            <a:off x="3179762" y="855718"/>
            <a:ext cx="593725" cy="2076450"/>
          </a:xfrm>
          <a:prstGeom prst="homePlate">
            <a:avLst>
              <a:gd name="adj" fmla="val 26949"/>
            </a:avLst>
          </a:prstGeom>
          <a:solidFill>
            <a:schemeClr val="accent1">
              <a:lumMod val="75000"/>
            </a:schemeClr>
          </a:solidFill>
          <a:ln w="9525" algn="ctr">
            <a:solidFill>
              <a:schemeClr val="accent4">
                <a:lumMod val="25000"/>
              </a:schemeClr>
            </a:solidFill>
            <a:miter lim="800000"/>
            <a:headEnd/>
            <a:tailEnd/>
          </a:ln>
          <a:effectLst/>
        </p:spPr>
        <p:txBody>
          <a:bodyPr rot="10800000" vert="eaVert" lIns="45720" rIns="45720" anchor="ctr"/>
          <a:lstStyle/>
          <a:p>
            <a:pPr algn="ctr" eaLnBrk="0" hangingPunct="0"/>
            <a:r>
              <a:rPr lang="en-US" sz="1400" b="1" dirty="0" smtClean="0">
                <a:solidFill>
                  <a:schemeClr val="bg1"/>
                </a:solidFill>
              </a:rPr>
              <a:t>Tug Boats</a:t>
            </a:r>
            <a:endParaRPr lang="en-US" sz="1400" b="1" dirty="0">
              <a:solidFill>
                <a:schemeClr val="bg1"/>
              </a:solidFill>
            </a:endParaRPr>
          </a:p>
        </p:txBody>
      </p:sp>
      <p:sp>
        <p:nvSpPr>
          <p:cNvPr id="45" name="Freeform 8"/>
          <p:cNvSpPr>
            <a:spLocks/>
          </p:cNvSpPr>
          <p:nvPr/>
        </p:nvSpPr>
        <p:spPr bwMode="auto">
          <a:xfrm>
            <a:off x="2438400" y="2171754"/>
            <a:ext cx="2076450" cy="4234115"/>
          </a:xfrm>
          <a:custGeom>
            <a:avLst/>
            <a:gdLst/>
            <a:ahLst/>
            <a:cxnLst>
              <a:cxn ang="0">
                <a:pos x="2551" y="2008"/>
              </a:cxn>
              <a:cxn ang="0">
                <a:pos x="2551" y="0"/>
              </a:cxn>
              <a:cxn ang="0">
                <a:pos x="1274" y="97"/>
              </a:cxn>
              <a:cxn ang="0">
                <a:pos x="0" y="0"/>
              </a:cxn>
              <a:cxn ang="0">
                <a:pos x="0" y="2008"/>
              </a:cxn>
              <a:cxn ang="0">
                <a:pos x="2551" y="2008"/>
              </a:cxn>
            </a:cxnLst>
            <a:rect l="0" t="0" r="r" b="b"/>
            <a:pathLst>
              <a:path w="2551" h="2008">
                <a:moveTo>
                  <a:pt x="2551" y="2008"/>
                </a:moveTo>
                <a:lnTo>
                  <a:pt x="2551" y="0"/>
                </a:lnTo>
                <a:lnTo>
                  <a:pt x="1274" y="97"/>
                </a:lnTo>
                <a:lnTo>
                  <a:pt x="0" y="0"/>
                </a:lnTo>
                <a:lnTo>
                  <a:pt x="0" y="2008"/>
                </a:lnTo>
                <a:lnTo>
                  <a:pt x="2551" y="2008"/>
                </a:lnTo>
              </a:path>
            </a:pathLst>
          </a:custGeom>
          <a:solidFill>
            <a:schemeClr val="bg1"/>
          </a:solidFill>
          <a:ln w="9525" cmpd="sng">
            <a:solidFill>
              <a:srgbClr val="3C6AAE"/>
            </a:solidFill>
            <a:prstDash val="solid"/>
            <a:round/>
            <a:headEnd/>
            <a:tailEnd/>
          </a:ln>
          <a:effectLst/>
        </p:spPr>
        <p:txBody>
          <a:bodyPr/>
          <a:lstStyle/>
          <a:p>
            <a:endParaRPr lang="en-US"/>
          </a:p>
        </p:txBody>
      </p:sp>
      <p:sp>
        <p:nvSpPr>
          <p:cNvPr id="46" name="AutoShape 9"/>
          <p:cNvSpPr>
            <a:spLocks noChangeArrowheads="1"/>
          </p:cNvSpPr>
          <p:nvPr/>
        </p:nvSpPr>
        <p:spPr bwMode="auto">
          <a:xfrm rot="5400000">
            <a:off x="5356225" y="855718"/>
            <a:ext cx="593725" cy="2076450"/>
          </a:xfrm>
          <a:prstGeom prst="homePlate">
            <a:avLst>
              <a:gd name="adj" fmla="val 26949"/>
            </a:avLst>
          </a:prstGeom>
          <a:solidFill>
            <a:schemeClr val="accent1">
              <a:lumMod val="75000"/>
            </a:schemeClr>
          </a:solidFill>
          <a:ln w="9525" algn="ctr">
            <a:solidFill>
              <a:schemeClr val="accent4">
                <a:lumMod val="25000"/>
              </a:schemeClr>
            </a:solidFill>
            <a:miter lim="800000"/>
            <a:headEnd/>
            <a:tailEnd/>
          </a:ln>
          <a:effectLst/>
        </p:spPr>
        <p:txBody>
          <a:bodyPr rot="10800000" vert="eaVert" lIns="45720" rIns="45720" anchor="ctr"/>
          <a:lstStyle/>
          <a:p>
            <a:pPr algn="ctr" eaLnBrk="0" hangingPunct="0"/>
            <a:r>
              <a:rPr lang="en-US" sz="1400" b="1" dirty="0" smtClean="0">
                <a:solidFill>
                  <a:schemeClr val="bg1"/>
                </a:solidFill>
              </a:rPr>
              <a:t>Mini Bulk Carriers &amp; Cargo Ships</a:t>
            </a:r>
            <a:endParaRPr lang="en-US" sz="1400" b="1" dirty="0">
              <a:solidFill>
                <a:schemeClr val="bg1"/>
              </a:solidFill>
            </a:endParaRPr>
          </a:p>
        </p:txBody>
      </p:sp>
      <p:sp>
        <p:nvSpPr>
          <p:cNvPr id="47" name="Freeform 10"/>
          <p:cNvSpPr>
            <a:spLocks/>
          </p:cNvSpPr>
          <p:nvPr/>
        </p:nvSpPr>
        <p:spPr bwMode="auto">
          <a:xfrm>
            <a:off x="4614863" y="2171754"/>
            <a:ext cx="2076450" cy="4234115"/>
          </a:xfrm>
          <a:custGeom>
            <a:avLst/>
            <a:gdLst/>
            <a:ahLst/>
            <a:cxnLst>
              <a:cxn ang="0">
                <a:pos x="2551" y="2008"/>
              </a:cxn>
              <a:cxn ang="0">
                <a:pos x="2551" y="0"/>
              </a:cxn>
              <a:cxn ang="0">
                <a:pos x="1274" y="97"/>
              </a:cxn>
              <a:cxn ang="0">
                <a:pos x="0" y="0"/>
              </a:cxn>
              <a:cxn ang="0">
                <a:pos x="0" y="2008"/>
              </a:cxn>
              <a:cxn ang="0">
                <a:pos x="2551" y="2008"/>
              </a:cxn>
            </a:cxnLst>
            <a:rect l="0" t="0" r="r" b="b"/>
            <a:pathLst>
              <a:path w="2551" h="2008">
                <a:moveTo>
                  <a:pt x="2551" y="2008"/>
                </a:moveTo>
                <a:lnTo>
                  <a:pt x="2551" y="0"/>
                </a:lnTo>
                <a:lnTo>
                  <a:pt x="1274" y="97"/>
                </a:lnTo>
                <a:lnTo>
                  <a:pt x="0" y="0"/>
                </a:lnTo>
                <a:lnTo>
                  <a:pt x="0" y="2008"/>
                </a:lnTo>
                <a:lnTo>
                  <a:pt x="2551" y="2008"/>
                </a:lnTo>
              </a:path>
            </a:pathLst>
          </a:custGeom>
          <a:solidFill>
            <a:schemeClr val="bg1"/>
          </a:solidFill>
          <a:ln w="9525" cmpd="sng">
            <a:solidFill>
              <a:srgbClr val="3C6AAE"/>
            </a:solidFill>
            <a:prstDash val="solid"/>
            <a:round/>
            <a:headEnd/>
            <a:tailEnd/>
          </a:ln>
          <a:effectLst/>
        </p:spPr>
        <p:txBody>
          <a:bodyPr/>
          <a:lstStyle/>
          <a:p>
            <a:endParaRPr lang="en-US"/>
          </a:p>
        </p:txBody>
      </p:sp>
      <p:sp>
        <p:nvSpPr>
          <p:cNvPr id="48" name="Rectangle 11"/>
          <p:cNvSpPr>
            <a:spLocks noChangeArrowheads="1"/>
          </p:cNvSpPr>
          <p:nvPr/>
        </p:nvSpPr>
        <p:spPr bwMode="auto">
          <a:xfrm>
            <a:off x="341554" y="3886978"/>
            <a:ext cx="1998421" cy="2518891"/>
          </a:xfrm>
          <a:prstGeom prst="rect">
            <a:avLst/>
          </a:prstGeom>
          <a:noFill/>
          <a:ln w="6350">
            <a:noFill/>
            <a:miter lim="800000"/>
            <a:headEnd/>
            <a:tailEnd/>
          </a:ln>
          <a:effectLst/>
        </p:spPr>
        <p:txBody>
          <a:bodyPr rIns="45720"/>
          <a:lstStyle/>
          <a:p>
            <a:pPr marL="185738" indent="-185738" defTabSz="330200">
              <a:spcBef>
                <a:spcPts val="300"/>
              </a:spcBef>
              <a:buClr>
                <a:schemeClr val="accent4">
                  <a:lumMod val="25000"/>
                </a:schemeClr>
              </a:buClr>
              <a:buSzPct val="75000"/>
              <a:buFont typeface="Wingdings" pitchFamily="2" charset="2"/>
              <a:buChar char="n"/>
              <a:tabLst>
                <a:tab pos="8521700" algn="r"/>
              </a:tabLst>
            </a:pPr>
            <a:r>
              <a:rPr lang="en-US" altLang="de-DE" sz="1200" dirty="0" err="1" smtClean="0">
                <a:latin typeface="+mn-lt"/>
                <a:cs typeface="+mn-cs"/>
              </a:rPr>
              <a:t>Srei</a:t>
            </a:r>
            <a:r>
              <a:rPr lang="en-US" altLang="de-DE" sz="1200" dirty="0" smtClean="0">
                <a:latin typeface="+mn-lt"/>
                <a:cs typeface="+mn-cs"/>
              </a:rPr>
              <a:t> financed both Self Propelled &amp; Dumb Barges</a:t>
            </a:r>
          </a:p>
          <a:p>
            <a:pPr marL="185738" indent="-185738" defTabSz="330200">
              <a:spcBef>
                <a:spcPts val="300"/>
              </a:spcBef>
              <a:buClr>
                <a:schemeClr val="accent4">
                  <a:lumMod val="25000"/>
                </a:schemeClr>
              </a:buClr>
              <a:buSzPct val="75000"/>
              <a:buFont typeface="Wingdings" pitchFamily="2" charset="2"/>
              <a:buChar char="n"/>
              <a:tabLst>
                <a:tab pos="8521700" algn="r"/>
              </a:tabLst>
            </a:pPr>
            <a:r>
              <a:rPr lang="en-US" altLang="de-DE" sz="1200" dirty="0" smtClean="0">
                <a:latin typeface="+mn-lt"/>
              </a:rPr>
              <a:t>Barges (300 to 2500 DWT) are largely used for Shallow water operations and are ideal for Inland waterway transportation</a:t>
            </a:r>
          </a:p>
          <a:p>
            <a:pPr marL="185738" indent="-185738" defTabSz="330200">
              <a:spcBef>
                <a:spcPts val="300"/>
              </a:spcBef>
              <a:buClr>
                <a:schemeClr val="accent4">
                  <a:lumMod val="25000"/>
                </a:schemeClr>
              </a:buClr>
              <a:buSzPct val="75000"/>
              <a:buFont typeface="Wingdings" pitchFamily="2" charset="2"/>
              <a:buChar char="n"/>
              <a:tabLst>
                <a:tab pos="8521700" algn="r"/>
              </a:tabLst>
            </a:pPr>
            <a:r>
              <a:rPr lang="en-US" altLang="de-DE" sz="1200" dirty="0" smtClean="0">
                <a:latin typeface="+mn-lt"/>
                <a:cs typeface="+mn-cs"/>
              </a:rPr>
              <a:t>At </a:t>
            </a:r>
            <a:r>
              <a:rPr lang="en-US" altLang="de-DE" sz="1200" dirty="0" err="1" smtClean="0">
                <a:latin typeface="+mn-lt"/>
                <a:cs typeface="+mn-cs"/>
              </a:rPr>
              <a:t>Rs</a:t>
            </a:r>
            <a:r>
              <a:rPr lang="en-US" altLang="de-DE" sz="1200" dirty="0" smtClean="0">
                <a:latin typeface="+mn-lt"/>
                <a:cs typeface="+mn-cs"/>
              </a:rPr>
              <a:t>. 3 </a:t>
            </a:r>
            <a:r>
              <a:rPr lang="en-US" altLang="de-DE" sz="1200" dirty="0" err="1" smtClean="0">
                <a:latin typeface="+mn-lt"/>
                <a:cs typeface="+mn-cs"/>
              </a:rPr>
              <a:t>crs</a:t>
            </a:r>
            <a:r>
              <a:rPr lang="en-US" altLang="de-DE" sz="1200" dirty="0" smtClean="0">
                <a:latin typeface="+mn-lt"/>
                <a:cs typeface="+mn-cs"/>
              </a:rPr>
              <a:t>. to Rs.10 </a:t>
            </a:r>
            <a:r>
              <a:rPr lang="en-US" altLang="de-DE" sz="1200" dirty="0" err="1" smtClean="0">
                <a:latin typeface="+mn-lt"/>
                <a:cs typeface="+mn-cs"/>
              </a:rPr>
              <a:t>crs</a:t>
            </a:r>
            <a:r>
              <a:rPr lang="en-US" altLang="de-DE" sz="1200" dirty="0" smtClean="0">
                <a:latin typeface="+mn-lt"/>
                <a:cs typeface="+mn-cs"/>
              </a:rPr>
              <a:t>. this is the ideal bite size for smaller logistics operators and company supply chains</a:t>
            </a:r>
          </a:p>
          <a:p>
            <a:pPr marL="185738" indent="-185738" defTabSz="330200">
              <a:lnSpc>
                <a:spcPct val="125000"/>
              </a:lnSpc>
              <a:spcBef>
                <a:spcPct val="50000"/>
              </a:spcBef>
              <a:buClr>
                <a:schemeClr val="accent4">
                  <a:lumMod val="25000"/>
                </a:schemeClr>
              </a:buClr>
              <a:buSzPct val="75000"/>
              <a:buFont typeface="Wingdings" pitchFamily="2" charset="2"/>
              <a:buChar char="n"/>
              <a:tabLst>
                <a:tab pos="8521700" algn="r"/>
              </a:tabLst>
            </a:pPr>
            <a:endParaRPr lang="en-US" altLang="de-DE" sz="1000" dirty="0"/>
          </a:p>
        </p:txBody>
      </p:sp>
      <p:sp>
        <p:nvSpPr>
          <p:cNvPr id="49" name="Rectangle 12"/>
          <p:cNvSpPr>
            <a:spLocks noChangeArrowheads="1"/>
          </p:cNvSpPr>
          <p:nvPr/>
        </p:nvSpPr>
        <p:spPr bwMode="auto">
          <a:xfrm>
            <a:off x="2460625" y="3889241"/>
            <a:ext cx="2025650" cy="2363969"/>
          </a:xfrm>
          <a:prstGeom prst="rect">
            <a:avLst/>
          </a:prstGeom>
          <a:noFill/>
          <a:ln w="6350">
            <a:noFill/>
            <a:miter lim="800000"/>
            <a:headEnd/>
            <a:tailEnd/>
          </a:ln>
          <a:effectLst/>
        </p:spPr>
        <p:txBody>
          <a:bodyPr rIns="45720"/>
          <a:lstStyle/>
          <a:p>
            <a:pPr marL="185738" indent="-185738" defTabSz="330200">
              <a:spcBef>
                <a:spcPts val="300"/>
              </a:spcBef>
              <a:buClr>
                <a:schemeClr val="accent4">
                  <a:lumMod val="25000"/>
                </a:schemeClr>
              </a:buClr>
              <a:buSzPct val="75000"/>
              <a:buFont typeface="Wingdings" pitchFamily="2" charset="2"/>
              <a:buChar char="n"/>
              <a:tabLst>
                <a:tab pos="8521700" algn="r"/>
              </a:tabLst>
            </a:pPr>
            <a:r>
              <a:rPr lang="en-US" altLang="de-DE" sz="1200" dirty="0" smtClean="0">
                <a:latin typeface="+mn-lt"/>
              </a:rPr>
              <a:t>Anchor </a:t>
            </a:r>
            <a:r>
              <a:rPr lang="en-US" altLang="de-DE" sz="1200" dirty="0">
                <a:latin typeface="+mn-lt"/>
              </a:rPr>
              <a:t>Handling Tug Vessels (AHTSVs) both for Port </a:t>
            </a:r>
            <a:r>
              <a:rPr lang="en-US" altLang="de-DE" sz="1200" dirty="0" smtClean="0">
                <a:latin typeface="+mn-lt"/>
              </a:rPr>
              <a:t> Services and </a:t>
            </a:r>
            <a:r>
              <a:rPr lang="en-US" altLang="de-DE" sz="1200" dirty="0">
                <a:latin typeface="+mn-lt"/>
              </a:rPr>
              <a:t>Oil &amp; Gas  Exploration services are financed by </a:t>
            </a:r>
            <a:r>
              <a:rPr lang="en-US" altLang="de-DE" sz="1200" dirty="0" err="1" smtClean="0">
                <a:latin typeface="+mn-lt"/>
              </a:rPr>
              <a:t>Srei</a:t>
            </a:r>
            <a:endParaRPr lang="en-US" altLang="de-DE" sz="1200" dirty="0" smtClean="0">
              <a:latin typeface="+mn-lt"/>
            </a:endParaRPr>
          </a:p>
          <a:p>
            <a:pPr marL="185738" indent="-185738" defTabSz="330200">
              <a:spcBef>
                <a:spcPts val="300"/>
              </a:spcBef>
              <a:buClr>
                <a:schemeClr val="accent4">
                  <a:lumMod val="25000"/>
                </a:schemeClr>
              </a:buClr>
              <a:buSzPct val="75000"/>
              <a:buFont typeface="Wingdings" pitchFamily="2" charset="2"/>
              <a:buChar char="n"/>
              <a:tabLst>
                <a:tab pos="8521700" algn="r"/>
              </a:tabLst>
            </a:pPr>
            <a:r>
              <a:rPr lang="en-US" altLang="de-DE" sz="1200" dirty="0" smtClean="0">
                <a:latin typeface="+mn-lt"/>
              </a:rPr>
              <a:t>50  to 100 </a:t>
            </a:r>
            <a:r>
              <a:rPr lang="en-US" altLang="de-DE" sz="1200" dirty="0" err="1" smtClean="0">
                <a:latin typeface="+mn-lt"/>
              </a:rPr>
              <a:t>crs</a:t>
            </a:r>
            <a:r>
              <a:rPr lang="en-US" altLang="de-DE" sz="1200" dirty="0" smtClean="0">
                <a:latin typeface="+mn-lt"/>
              </a:rPr>
              <a:t> for 60 to 80 tonner vessels</a:t>
            </a:r>
          </a:p>
          <a:p>
            <a:pPr marL="185738" indent="-185738" defTabSz="330200">
              <a:spcBef>
                <a:spcPts val="300"/>
              </a:spcBef>
              <a:buClr>
                <a:schemeClr val="accent4">
                  <a:lumMod val="25000"/>
                </a:schemeClr>
              </a:buClr>
              <a:buSzPct val="75000"/>
              <a:buFont typeface="Wingdings" pitchFamily="2" charset="2"/>
              <a:buChar char="n"/>
              <a:tabLst>
                <a:tab pos="8521700" algn="r"/>
              </a:tabLst>
            </a:pPr>
            <a:r>
              <a:rPr lang="en-US" altLang="de-DE" sz="1200" dirty="0" smtClean="0">
                <a:latin typeface="+mn-lt"/>
              </a:rPr>
              <a:t>Typically funded only against long term contracts for standard vessel specifications</a:t>
            </a:r>
          </a:p>
          <a:p>
            <a:pPr marL="185738" indent="-185738" defTabSz="330200">
              <a:spcBef>
                <a:spcPts val="300"/>
              </a:spcBef>
              <a:buClr>
                <a:schemeClr val="accent4">
                  <a:lumMod val="25000"/>
                </a:schemeClr>
              </a:buClr>
              <a:buSzPct val="75000"/>
              <a:buFont typeface="Wingdings" pitchFamily="2" charset="2"/>
              <a:buChar char="n"/>
              <a:tabLst>
                <a:tab pos="8521700" algn="r"/>
              </a:tabLst>
            </a:pPr>
            <a:endParaRPr lang="en-US" altLang="de-DE" sz="1200" dirty="0">
              <a:latin typeface="+mn-lt"/>
            </a:endParaRPr>
          </a:p>
        </p:txBody>
      </p:sp>
      <p:pic>
        <p:nvPicPr>
          <p:cNvPr id="52" name="Picture 3" descr="DSC01575.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7794" y="2361950"/>
            <a:ext cx="1934306" cy="1266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 name="Content Placeholder 5" descr="american_tug_34profile_600.jpg"/>
          <p:cNvPicPr>
            <a:picLocks noGrp="1" noChangeAspect="1"/>
          </p:cNvPicPr>
          <p:nvPr>
            <p:ph idx="1"/>
          </p:nvPr>
        </p:nvPicPr>
        <p:blipFill>
          <a:blip r:embed="rId4" cstate="print">
            <a:extLst>
              <a:ext uri="{28A0092B-C50C-407E-A947-70E740481C1C}">
                <a14:useLocalDpi xmlns:a14="http://schemas.microsoft.com/office/drawing/2010/main" val="0"/>
              </a:ext>
            </a:extLst>
          </a:blip>
          <a:srcRect/>
          <a:stretch>
            <a:fillRect/>
          </a:stretch>
        </p:blipFill>
        <p:spPr>
          <a:xfrm>
            <a:off x="2478523" y="2427717"/>
            <a:ext cx="1989854" cy="1252871"/>
          </a:xfrm>
        </p:spPr>
      </p:pic>
      <p:pic>
        <p:nvPicPr>
          <p:cNvPr id="54" name="Content Placeholder 3" descr="ship.jp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720951" y="2361950"/>
            <a:ext cx="1915073" cy="1121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 name="Content Placeholder 3" descr="dredger.jpg"/>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955045" y="2361950"/>
            <a:ext cx="1799809" cy="1146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 name="Rectangle 11"/>
          <p:cNvSpPr>
            <a:spLocks noChangeArrowheads="1"/>
          </p:cNvSpPr>
          <p:nvPr/>
        </p:nvSpPr>
        <p:spPr bwMode="auto">
          <a:xfrm>
            <a:off x="4653876" y="3734320"/>
            <a:ext cx="1998421" cy="2518891"/>
          </a:xfrm>
          <a:prstGeom prst="rect">
            <a:avLst/>
          </a:prstGeom>
          <a:noFill/>
          <a:ln w="6350">
            <a:noFill/>
            <a:miter lim="800000"/>
            <a:headEnd/>
            <a:tailEnd/>
          </a:ln>
          <a:effectLst/>
        </p:spPr>
        <p:txBody>
          <a:bodyPr rIns="45720"/>
          <a:lstStyle/>
          <a:p>
            <a:pPr marL="185738" indent="-185738" defTabSz="330200">
              <a:spcBef>
                <a:spcPts val="300"/>
              </a:spcBef>
              <a:buClr>
                <a:schemeClr val="accent4">
                  <a:lumMod val="25000"/>
                </a:schemeClr>
              </a:buClr>
              <a:buSzPct val="75000"/>
              <a:buFont typeface="Wingdings" pitchFamily="2" charset="2"/>
              <a:buChar char="n"/>
              <a:tabLst>
                <a:tab pos="8521700" algn="r"/>
              </a:tabLst>
            </a:pPr>
            <a:r>
              <a:rPr lang="en-US" altLang="de-DE" sz="1200" dirty="0" err="1" smtClean="0">
                <a:latin typeface="+mn-lt"/>
                <a:cs typeface="+mn-cs"/>
              </a:rPr>
              <a:t>Srei</a:t>
            </a:r>
            <a:r>
              <a:rPr lang="en-US" altLang="de-DE" sz="1200" dirty="0" smtClean="0">
                <a:latin typeface="+mn-lt"/>
                <a:cs typeface="+mn-cs"/>
              </a:rPr>
              <a:t> has done Selective funding  in this segment </a:t>
            </a:r>
          </a:p>
          <a:p>
            <a:pPr marL="185738" indent="-185738" defTabSz="330200">
              <a:spcBef>
                <a:spcPts val="300"/>
              </a:spcBef>
              <a:buClr>
                <a:schemeClr val="accent4">
                  <a:lumMod val="25000"/>
                </a:schemeClr>
              </a:buClr>
              <a:buSzPct val="75000"/>
              <a:buFont typeface="Wingdings" pitchFamily="2" charset="2"/>
              <a:buChar char="n"/>
              <a:tabLst>
                <a:tab pos="8521700" algn="r"/>
              </a:tabLst>
            </a:pPr>
            <a:r>
              <a:rPr lang="en-US" altLang="de-DE" sz="1200" dirty="0" smtClean="0">
                <a:latin typeface="+mn-lt"/>
              </a:rPr>
              <a:t>Shipping being a cyclical industry is heavily influenced by global economic headwinds and tough resale markets</a:t>
            </a:r>
            <a:endParaRPr lang="en-US" altLang="de-DE" sz="1200" dirty="0" smtClean="0">
              <a:latin typeface="+mn-lt"/>
              <a:cs typeface="+mn-cs"/>
            </a:endParaRPr>
          </a:p>
          <a:p>
            <a:pPr marL="185738" indent="-185738" defTabSz="330200">
              <a:spcBef>
                <a:spcPts val="300"/>
              </a:spcBef>
              <a:buClr>
                <a:schemeClr val="accent4">
                  <a:lumMod val="25000"/>
                </a:schemeClr>
              </a:buClr>
              <a:buSzPct val="75000"/>
              <a:buFont typeface="Wingdings" pitchFamily="2" charset="2"/>
              <a:buChar char="n"/>
              <a:tabLst>
                <a:tab pos="8521700" algn="r"/>
              </a:tabLst>
            </a:pPr>
            <a:endParaRPr lang="en-US" altLang="de-DE" sz="1000" dirty="0"/>
          </a:p>
        </p:txBody>
      </p:sp>
      <p:sp>
        <p:nvSpPr>
          <p:cNvPr id="57" name="Rectangle 11"/>
          <p:cNvSpPr>
            <a:spLocks noChangeArrowheads="1"/>
          </p:cNvSpPr>
          <p:nvPr/>
        </p:nvSpPr>
        <p:spPr bwMode="auto">
          <a:xfrm>
            <a:off x="6855738" y="3734319"/>
            <a:ext cx="1998421" cy="2518891"/>
          </a:xfrm>
          <a:prstGeom prst="rect">
            <a:avLst/>
          </a:prstGeom>
          <a:noFill/>
          <a:ln w="6350">
            <a:noFill/>
            <a:miter lim="800000"/>
            <a:headEnd/>
            <a:tailEnd/>
          </a:ln>
          <a:effectLst/>
        </p:spPr>
        <p:txBody>
          <a:bodyPr rIns="45720"/>
          <a:lstStyle/>
          <a:p>
            <a:pPr marL="185738" indent="-185738" defTabSz="330200">
              <a:spcBef>
                <a:spcPts val="300"/>
              </a:spcBef>
              <a:buClr>
                <a:schemeClr val="accent4">
                  <a:lumMod val="25000"/>
                </a:schemeClr>
              </a:buClr>
              <a:buSzPct val="75000"/>
              <a:buFont typeface="Wingdings" pitchFamily="2" charset="2"/>
              <a:buChar char="n"/>
              <a:tabLst>
                <a:tab pos="8521700" algn="r"/>
              </a:tabLst>
            </a:pPr>
            <a:r>
              <a:rPr lang="en-US" altLang="de-DE" sz="1200" dirty="0" err="1" smtClean="0">
                <a:latin typeface="+mn-lt"/>
                <a:cs typeface="+mn-cs"/>
              </a:rPr>
              <a:t>Srei</a:t>
            </a:r>
            <a:r>
              <a:rPr lang="en-US" altLang="de-DE" sz="1200" dirty="0" smtClean="0">
                <a:latin typeface="+mn-lt"/>
                <a:cs typeface="+mn-cs"/>
              </a:rPr>
              <a:t> financed a few dredgers utilized for Capital/ Maintenance dredging for ports/  inland waterways to port service providers</a:t>
            </a:r>
          </a:p>
          <a:p>
            <a:pPr marL="185738" indent="-185738" defTabSz="330200">
              <a:spcBef>
                <a:spcPts val="300"/>
              </a:spcBef>
              <a:buClr>
                <a:schemeClr val="accent4">
                  <a:lumMod val="25000"/>
                </a:schemeClr>
              </a:buClr>
              <a:buSzPct val="75000"/>
              <a:buFont typeface="Wingdings" pitchFamily="2" charset="2"/>
              <a:buChar char="n"/>
              <a:tabLst>
                <a:tab pos="8521700" algn="r"/>
              </a:tabLst>
            </a:pPr>
            <a:r>
              <a:rPr lang="en-US" altLang="de-DE" sz="1200" dirty="0" smtClean="0">
                <a:latin typeface="+mn-lt"/>
              </a:rPr>
              <a:t>Equipment  values tend to be high however assets are financeable if accompanied by high value/ longer term contracts</a:t>
            </a:r>
            <a:endParaRPr lang="en-US" altLang="de-DE" sz="1000" dirty="0"/>
          </a:p>
        </p:txBody>
      </p:sp>
    </p:spTree>
    <p:extLst>
      <p:ext uri="{BB962C8B-B14F-4D97-AF65-F5344CB8AC3E}">
        <p14:creationId xmlns:p14="http://schemas.microsoft.com/office/powerpoint/2010/main" val="2529112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457285"/>
            <a:ext cx="2133600" cy="365125"/>
          </a:xfrm>
        </p:spPr>
        <p:txBody>
          <a:bodyPr/>
          <a:lstStyle/>
          <a:p>
            <a:pPr>
              <a:defRPr/>
            </a:pPr>
            <a:fld id="{1492B2EA-3C8D-4D24-993F-2C453A025B80}" type="slidenum">
              <a:rPr lang="en-IN" smtClean="0">
                <a:solidFill>
                  <a:prstClr val="black">
                    <a:tint val="75000"/>
                  </a:prstClr>
                </a:solidFill>
              </a:rPr>
              <a:pPr>
                <a:defRPr/>
              </a:pPr>
              <a:t>9</a:t>
            </a:fld>
            <a:endParaRPr lang="en-IN" dirty="0">
              <a:solidFill>
                <a:prstClr val="black">
                  <a:tint val="75000"/>
                </a:prstClr>
              </a:solidFill>
            </a:endParaRPr>
          </a:p>
        </p:txBody>
      </p:sp>
      <p:sp>
        <p:nvSpPr>
          <p:cNvPr id="5" name="Title 4"/>
          <p:cNvSpPr>
            <a:spLocks noGrp="1"/>
          </p:cNvSpPr>
          <p:nvPr>
            <p:ph type="title"/>
          </p:nvPr>
        </p:nvSpPr>
        <p:spPr>
          <a:xfrm>
            <a:off x="0" y="146810"/>
            <a:ext cx="7391400" cy="639762"/>
          </a:xfrm>
        </p:spPr>
        <p:txBody>
          <a:bodyPr>
            <a:normAutofit fontScale="90000"/>
          </a:bodyPr>
          <a:lstStyle/>
          <a:p>
            <a:r>
              <a:rPr lang="en-US" dirty="0" smtClean="0"/>
              <a:t>Major Issues with Maritime Equipment Financing</a:t>
            </a:r>
            <a:endParaRPr lang="en-US" dirty="0"/>
          </a:p>
        </p:txBody>
      </p:sp>
      <p:sp>
        <p:nvSpPr>
          <p:cNvPr id="16" name="Rectangle 3"/>
          <p:cNvSpPr>
            <a:spLocks noChangeArrowheads="1"/>
          </p:cNvSpPr>
          <p:nvPr/>
        </p:nvSpPr>
        <p:spPr bwMode="auto">
          <a:xfrm>
            <a:off x="5792789" y="1022275"/>
            <a:ext cx="2977362" cy="345815"/>
          </a:xfrm>
          <a:prstGeom prst="rect">
            <a:avLst/>
          </a:prstGeom>
          <a:solidFill>
            <a:srgbClr val="C00000"/>
          </a:solidFill>
          <a:ln w="9525">
            <a:noFill/>
            <a:miter lim="800000"/>
            <a:headEnd/>
            <a:tailEnd/>
          </a:ln>
        </p:spPr>
        <p:txBody>
          <a:bodyPr anchor="ctr"/>
          <a:lstStyle>
            <a:lvl1pPr>
              <a:spcBef>
                <a:spcPct val="20000"/>
              </a:spcBef>
              <a:buClr>
                <a:srgbClr val="E20A16"/>
              </a:buClr>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lr>
                <a:srgbClr val="E20A16"/>
              </a:buClr>
              <a:buFont typeface="Wingdings" panose="05000000000000000000" pitchFamily="2" charset="2"/>
              <a:buChar char="§"/>
              <a:defRPr sz="2000">
                <a:solidFill>
                  <a:schemeClr val="tx1"/>
                </a:solidFill>
                <a:latin typeface="Arial" panose="020B0604020202020204" pitchFamily="34" charset="0"/>
              </a:defRPr>
            </a:lvl2pPr>
            <a:lvl3pPr marL="1143000" indent="-228600">
              <a:spcBef>
                <a:spcPct val="20000"/>
              </a:spcBef>
              <a:buClr>
                <a:srgbClr val="E20A16"/>
              </a:buClr>
              <a:buFont typeface="Wingdings" panose="05000000000000000000" pitchFamily="2" charset="2"/>
              <a:buChar char="§"/>
              <a:defRPr sz="2400">
                <a:solidFill>
                  <a:schemeClr val="tx1"/>
                </a:solidFill>
                <a:latin typeface="Arial" panose="020B0604020202020204" pitchFamily="34" charset="0"/>
              </a:defRPr>
            </a:lvl3pPr>
            <a:lvl4pPr marL="1600200" indent="-228600">
              <a:spcBef>
                <a:spcPct val="20000"/>
              </a:spcBef>
              <a:buClr>
                <a:srgbClr val="E20A16"/>
              </a:buClr>
              <a:buFont typeface="Wingdings" panose="05000000000000000000" pitchFamily="2" charset="2"/>
              <a:buChar char="§"/>
              <a:defRPr sz="1600">
                <a:solidFill>
                  <a:schemeClr val="tx1"/>
                </a:solidFill>
                <a:latin typeface="Arial" panose="020B0604020202020204" pitchFamily="34" charset="0"/>
              </a:defRPr>
            </a:lvl4pPr>
            <a:lvl5pPr marL="2057400" indent="-228600">
              <a:spcBef>
                <a:spcPct val="20000"/>
              </a:spcBef>
              <a:buClr>
                <a:srgbClr val="E20A16"/>
              </a:buClr>
              <a:buFont typeface="Wingdings" panose="05000000000000000000" pitchFamily="2" charset="2"/>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E20A16"/>
              </a:buClr>
              <a:buFont typeface="Wingdings" panose="05000000000000000000" pitchFamily="2" charset="2"/>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E20A16"/>
              </a:buClr>
              <a:buFont typeface="Wingdings" panose="05000000000000000000" pitchFamily="2" charset="2"/>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E20A16"/>
              </a:buClr>
              <a:buFont typeface="Wingdings" panose="05000000000000000000" pitchFamily="2" charset="2"/>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E20A16"/>
              </a:buClr>
              <a:buFont typeface="Wingdings" panose="05000000000000000000" pitchFamily="2" charset="2"/>
              <a:buChar char="§"/>
              <a:defRPr sz="1600">
                <a:solidFill>
                  <a:schemeClr val="tx1"/>
                </a:solidFill>
                <a:latin typeface="Arial" panose="020B0604020202020204" pitchFamily="34" charset="0"/>
              </a:defRPr>
            </a:lvl9pPr>
          </a:lstStyle>
          <a:p>
            <a:pPr algn="ctr" eaLnBrk="1" hangingPunct="1">
              <a:spcBef>
                <a:spcPct val="0"/>
              </a:spcBef>
              <a:buClrTx/>
              <a:buFontTx/>
              <a:buNone/>
            </a:pPr>
            <a:r>
              <a:rPr lang="en-US" altLang="en-US" sz="1200" b="1" dirty="0" smtClean="0">
                <a:solidFill>
                  <a:schemeClr val="bg1"/>
                </a:solidFill>
              </a:rPr>
              <a:t>Sectors Covered</a:t>
            </a:r>
            <a:endParaRPr lang="en-US" altLang="en-US" sz="1200" b="1" dirty="0">
              <a:solidFill>
                <a:schemeClr val="bg1"/>
              </a:solidFill>
            </a:endParaRPr>
          </a:p>
        </p:txBody>
      </p:sp>
      <p:sp>
        <p:nvSpPr>
          <p:cNvPr id="21" name="Rectangle 3"/>
          <p:cNvSpPr>
            <a:spLocks noChangeArrowheads="1"/>
          </p:cNvSpPr>
          <p:nvPr/>
        </p:nvSpPr>
        <p:spPr bwMode="auto">
          <a:xfrm>
            <a:off x="288925" y="925512"/>
            <a:ext cx="1387475" cy="1430609"/>
          </a:xfrm>
          <a:prstGeom prst="rect">
            <a:avLst/>
          </a:prstGeom>
          <a:solidFill>
            <a:srgbClr val="800000"/>
          </a:solidFill>
          <a:ln w="9525" algn="ctr">
            <a:solidFill>
              <a:srgbClr val="000000"/>
            </a:solidFill>
            <a:miter lim="800000"/>
            <a:headEnd/>
            <a:tailEnd/>
          </a:ln>
          <a:effectLst/>
        </p:spPr>
        <p:txBody>
          <a:bodyPr wrap="squar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FFFFFF"/>
                </a:solidFill>
                <a:effectLst/>
                <a:uLnTx/>
                <a:uFillTx/>
                <a:latin typeface="Arial" charset="0"/>
                <a:cs typeface="Arial" charset="0"/>
              </a:rPr>
              <a:t>Capital Intensity &amp; Contract Tenor Mismatch</a:t>
            </a:r>
          </a:p>
        </p:txBody>
      </p:sp>
      <p:sp>
        <p:nvSpPr>
          <p:cNvPr id="23" name="Rectangle 4"/>
          <p:cNvSpPr>
            <a:spLocks noChangeArrowheads="1"/>
          </p:cNvSpPr>
          <p:nvPr/>
        </p:nvSpPr>
        <p:spPr bwMode="auto">
          <a:xfrm>
            <a:off x="288925" y="2589212"/>
            <a:ext cx="1387475" cy="1069975"/>
          </a:xfrm>
          <a:prstGeom prst="rect">
            <a:avLst/>
          </a:prstGeom>
          <a:solidFill>
            <a:srgbClr val="800000"/>
          </a:solidFill>
          <a:ln w="9525" algn="ctr">
            <a:solidFill>
              <a:srgbClr val="000000"/>
            </a:solidFill>
            <a:miter lim="800000"/>
            <a:headEnd/>
            <a:tailEnd/>
          </a:ln>
          <a:effectLst/>
        </p:spPr>
        <p:txBody>
          <a:bodyPr wrap="squar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FFFFFF"/>
                </a:solidFill>
                <a:effectLst/>
                <a:uLnTx/>
                <a:uFillTx/>
                <a:latin typeface="Arial" charset="0"/>
                <a:cs typeface="Arial" charset="0"/>
              </a:rPr>
              <a:t>Statutory</a:t>
            </a:r>
            <a:r>
              <a:rPr kumimoji="0" lang="en-US" sz="1400" b="1" i="0" u="none" strike="noStrike" kern="0" cap="none" spc="0" normalizeH="0" noProof="0" dirty="0" smtClean="0">
                <a:ln>
                  <a:noFill/>
                </a:ln>
                <a:solidFill>
                  <a:srgbClr val="FFFFFF"/>
                </a:solidFill>
                <a:effectLst/>
                <a:uLnTx/>
                <a:uFillTx/>
                <a:latin typeface="Arial" charset="0"/>
                <a:cs typeface="Arial" charset="0"/>
              </a:rPr>
              <a:t> Regulations</a:t>
            </a:r>
            <a:endParaRPr kumimoji="0" lang="en-US" sz="1400" b="1" i="0" u="none" strike="noStrike" kern="0" cap="none" spc="0" normalizeH="0" baseline="0" noProof="0" dirty="0" smtClean="0">
              <a:ln>
                <a:noFill/>
              </a:ln>
              <a:solidFill>
                <a:srgbClr val="FFFFFF"/>
              </a:solidFill>
              <a:effectLst/>
              <a:uLnTx/>
              <a:uFillTx/>
              <a:latin typeface="Arial" charset="0"/>
              <a:cs typeface="Arial" charset="0"/>
            </a:endParaRPr>
          </a:p>
        </p:txBody>
      </p:sp>
      <p:sp>
        <p:nvSpPr>
          <p:cNvPr id="24" name="Rectangle 5"/>
          <p:cNvSpPr>
            <a:spLocks noChangeArrowheads="1"/>
          </p:cNvSpPr>
          <p:nvPr/>
        </p:nvSpPr>
        <p:spPr bwMode="auto">
          <a:xfrm>
            <a:off x="288925" y="3886980"/>
            <a:ext cx="1387475" cy="1320328"/>
          </a:xfrm>
          <a:prstGeom prst="rect">
            <a:avLst/>
          </a:prstGeom>
          <a:solidFill>
            <a:srgbClr val="800000"/>
          </a:solidFill>
          <a:ln w="9525" algn="ctr">
            <a:solidFill>
              <a:srgbClr val="000000"/>
            </a:solidFill>
            <a:miter lim="800000"/>
            <a:headEnd/>
            <a:tailEnd/>
          </a:ln>
          <a:effectLst/>
        </p:spPr>
        <p:txBody>
          <a:bodyPr wrap="squar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FFFFFF"/>
                </a:solidFill>
                <a:effectLst/>
                <a:uLnTx/>
                <a:uFillTx/>
                <a:latin typeface="Arial" charset="0"/>
                <a:cs typeface="Arial" charset="0"/>
              </a:rPr>
              <a:t>Lack of Structured</a:t>
            </a:r>
            <a:r>
              <a:rPr kumimoji="0" lang="en-US" sz="1400" b="1" i="0" u="none" strike="noStrike" kern="0" cap="none" spc="0" normalizeH="0" noProof="0" dirty="0" smtClean="0">
                <a:ln>
                  <a:noFill/>
                </a:ln>
                <a:solidFill>
                  <a:srgbClr val="FFFFFF"/>
                </a:solidFill>
                <a:effectLst/>
                <a:uLnTx/>
                <a:uFillTx/>
                <a:latin typeface="Arial" charset="0"/>
                <a:cs typeface="Arial" charset="0"/>
              </a:rPr>
              <a:t> Resale Market</a:t>
            </a:r>
            <a:endParaRPr kumimoji="0" lang="en-US" sz="1400" b="1" i="0" u="none" strike="noStrike" kern="0" cap="none" spc="0" normalizeH="0" baseline="0" noProof="0" dirty="0" smtClean="0">
              <a:ln>
                <a:noFill/>
              </a:ln>
              <a:solidFill>
                <a:srgbClr val="FFFFFF"/>
              </a:solidFill>
              <a:effectLst/>
              <a:uLnTx/>
              <a:uFillTx/>
              <a:latin typeface="Arial" charset="0"/>
              <a:cs typeface="Arial" charset="0"/>
            </a:endParaRPr>
          </a:p>
        </p:txBody>
      </p:sp>
      <p:sp>
        <p:nvSpPr>
          <p:cNvPr id="25" name="Rectangle 6"/>
          <p:cNvSpPr>
            <a:spLocks noChangeArrowheads="1"/>
          </p:cNvSpPr>
          <p:nvPr/>
        </p:nvSpPr>
        <p:spPr bwMode="auto">
          <a:xfrm>
            <a:off x="288925" y="5412225"/>
            <a:ext cx="1387475" cy="1069975"/>
          </a:xfrm>
          <a:prstGeom prst="rect">
            <a:avLst/>
          </a:prstGeom>
          <a:solidFill>
            <a:srgbClr val="800000"/>
          </a:solidFill>
          <a:ln w="9525" algn="ctr">
            <a:solidFill>
              <a:srgbClr val="000000"/>
            </a:solidFill>
            <a:miter lim="800000"/>
            <a:headEnd/>
            <a:tailEnd/>
          </a:ln>
          <a:effectLst/>
        </p:spPr>
        <p:txBody>
          <a:bodyPr wrap="squar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FFFFFF"/>
                </a:solidFill>
                <a:effectLst/>
                <a:uLnTx/>
                <a:uFillTx/>
                <a:latin typeface="Arial" charset="0"/>
                <a:cs typeface="Arial" charset="0"/>
              </a:rPr>
              <a:t>Currency</a:t>
            </a:r>
            <a:r>
              <a:rPr kumimoji="0" lang="en-US" sz="1400" b="1" i="0" u="none" strike="noStrike" kern="0" cap="none" spc="0" normalizeH="0" noProof="0" dirty="0" smtClean="0">
                <a:ln>
                  <a:noFill/>
                </a:ln>
                <a:solidFill>
                  <a:srgbClr val="FFFFFF"/>
                </a:solidFill>
                <a:effectLst/>
                <a:uLnTx/>
                <a:uFillTx/>
                <a:latin typeface="Arial" charset="0"/>
                <a:cs typeface="Arial" charset="0"/>
              </a:rPr>
              <a:t> Risks</a:t>
            </a:r>
            <a:endParaRPr kumimoji="0" lang="en-US" sz="1400" b="1" i="0" u="none" strike="noStrike" kern="0" cap="none" spc="0" normalizeH="0" baseline="0" noProof="0" dirty="0" smtClean="0">
              <a:ln>
                <a:noFill/>
              </a:ln>
              <a:solidFill>
                <a:srgbClr val="FFFFFF"/>
              </a:solidFill>
              <a:effectLst/>
              <a:uLnTx/>
              <a:uFillTx/>
              <a:latin typeface="Arial" charset="0"/>
              <a:cs typeface="Arial" charset="0"/>
            </a:endParaRPr>
          </a:p>
        </p:txBody>
      </p:sp>
      <p:sp>
        <p:nvSpPr>
          <p:cNvPr id="26" name="Line 7"/>
          <p:cNvSpPr>
            <a:spLocks noChangeShapeType="1"/>
          </p:cNvSpPr>
          <p:nvPr/>
        </p:nvSpPr>
        <p:spPr bwMode="auto">
          <a:xfrm>
            <a:off x="285750" y="2460624"/>
            <a:ext cx="8589963" cy="0"/>
          </a:xfrm>
          <a:prstGeom prst="line">
            <a:avLst/>
          </a:prstGeom>
          <a:noFill/>
          <a:ln w="5715">
            <a:solidFill>
              <a:srgbClr val="B2B2B2"/>
            </a:solidFill>
            <a:prstDash val="dash"/>
            <a:round/>
            <a:headEnd/>
            <a:tailEnd/>
          </a:ln>
          <a:effectLst/>
        </p:spPr>
        <p:txBody>
          <a:bodyPr/>
          <a:lstStyle/>
          <a:p>
            <a:pPr eaLnBrk="1" hangingPunct="1"/>
            <a:endParaRPr lang="en-US">
              <a:solidFill>
                <a:srgbClr val="000000"/>
              </a:solidFill>
              <a:latin typeface="Arial" charset="0"/>
              <a:cs typeface="Arial" charset="0"/>
            </a:endParaRPr>
          </a:p>
        </p:txBody>
      </p:sp>
      <p:sp>
        <p:nvSpPr>
          <p:cNvPr id="27" name="Line 8"/>
          <p:cNvSpPr>
            <a:spLocks noChangeShapeType="1"/>
          </p:cNvSpPr>
          <p:nvPr/>
        </p:nvSpPr>
        <p:spPr bwMode="auto">
          <a:xfrm>
            <a:off x="285750" y="3734320"/>
            <a:ext cx="8589963" cy="0"/>
          </a:xfrm>
          <a:prstGeom prst="line">
            <a:avLst/>
          </a:prstGeom>
          <a:noFill/>
          <a:ln w="5715">
            <a:solidFill>
              <a:srgbClr val="B2B2B2"/>
            </a:solidFill>
            <a:prstDash val="dash"/>
            <a:round/>
            <a:headEnd/>
            <a:tailEnd/>
          </a:ln>
          <a:effectLst/>
        </p:spPr>
        <p:txBody>
          <a:bodyPr/>
          <a:lstStyle/>
          <a:p>
            <a:pPr eaLnBrk="1" hangingPunct="1"/>
            <a:endParaRPr lang="en-US">
              <a:solidFill>
                <a:srgbClr val="000000"/>
              </a:solidFill>
              <a:latin typeface="Arial" charset="0"/>
              <a:cs typeface="Arial" charset="0"/>
            </a:endParaRPr>
          </a:p>
        </p:txBody>
      </p:sp>
      <p:sp>
        <p:nvSpPr>
          <p:cNvPr id="28" name="Line 9"/>
          <p:cNvSpPr>
            <a:spLocks noChangeShapeType="1"/>
          </p:cNvSpPr>
          <p:nvPr/>
        </p:nvSpPr>
        <p:spPr bwMode="auto">
          <a:xfrm>
            <a:off x="285750" y="5283638"/>
            <a:ext cx="8589963" cy="0"/>
          </a:xfrm>
          <a:prstGeom prst="line">
            <a:avLst/>
          </a:prstGeom>
          <a:noFill/>
          <a:ln w="5715">
            <a:solidFill>
              <a:srgbClr val="B2B2B2"/>
            </a:solidFill>
            <a:prstDash val="dash"/>
            <a:round/>
            <a:headEnd/>
            <a:tailEnd/>
          </a:ln>
          <a:effectLst/>
        </p:spPr>
        <p:txBody>
          <a:bodyPr/>
          <a:lstStyle/>
          <a:p>
            <a:pPr eaLnBrk="1" hangingPunct="1"/>
            <a:endParaRPr lang="en-US">
              <a:solidFill>
                <a:srgbClr val="000000"/>
              </a:solidFill>
              <a:latin typeface="Arial" charset="0"/>
              <a:cs typeface="Arial" charset="0"/>
            </a:endParaRPr>
          </a:p>
        </p:txBody>
      </p:sp>
      <p:sp>
        <p:nvSpPr>
          <p:cNvPr id="29" name="Rectangle 11"/>
          <p:cNvSpPr>
            <a:spLocks noChangeArrowheads="1"/>
          </p:cNvSpPr>
          <p:nvPr/>
        </p:nvSpPr>
        <p:spPr bwMode="auto">
          <a:xfrm>
            <a:off x="1779588" y="925513"/>
            <a:ext cx="7088187" cy="1434867"/>
          </a:xfrm>
          <a:prstGeom prst="rect">
            <a:avLst/>
          </a:prstGeom>
          <a:solidFill>
            <a:srgbClr val="EAEAEA"/>
          </a:solidFill>
          <a:ln w="6350">
            <a:noFill/>
            <a:miter lim="800000"/>
            <a:headEnd/>
            <a:tailEnd/>
          </a:ln>
          <a:effectLst/>
        </p:spPr>
        <p:txBody>
          <a:bodyPr rIns="45720"/>
          <a:lstStyle/>
          <a:p>
            <a:pPr marL="185738" indent="-185738" defTabSz="330200" eaLnBrk="1" hangingPunct="1">
              <a:lnSpc>
                <a:spcPct val="125000"/>
              </a:lnSpc>
              <a:spcBef>
                <a:spcPct val="50000"/>
              </a:spcBef>
              <a:buClr>
                <a:srgbClr val="FF9999">
                  <a:lumMod val="25000"/>
                </a:srgbClr>
              </a:buClr>
              <a:buSzPct val="75000"/>
              <a:buFont typeface="Wingdings" pitchFamily="2" charset="2"/>
              <a:buChar char="n"/>
              <a:tabLst>
                <a:tab pos="8521700" algn="r"/>
              </a:tabLst>
            </a:pPr>
            <a:r>
              <a:rPr lang="en-US" altLang="de-DE" sz="1200" dirty="0">
                <a:solidFill>
                  <a:srgbClr val="000000"/>
                </a:solidFill>
                <a:latin typeface="Arial"/>
                <a:cs typeface="Arial"/>
              </a:rPr>
              <a:t>Average minimum cost per unit for some of the high value equipment: Floating Dry-dock - </a:t>
            </a:r>
            <a:r>
              <a:rPr lang="en-US" altLang="de-DE" sz="1200" dirty="0" err="1">
                <a:solidFill>
                  <a:srgbClr val="000000"/>
                </a:solidFill>
                <a:latin typeface="Arial"/>
                <a:cs typeface="Arial"/>
              </a:rPr>
              <a:t>Rs</a:t>
            </a:r>
            <a:r>
              <a:rPr lang="en-US" altLang="de-DE" sz="1200" dirty="0">
                <a:solidFill>
                  <a:srgbClr val="000000"/>
                </a:solidFill>
                <a:latin typeface="Arial"/>
                <a:cs typeface="Arial"/>
              </a:rPr>
              <a:t>. 50 crore, </a:t>
            </a:r>
            <a:r>
              <a:rPr lang="en-US" altLang="de-DE" sz="1200" dirty="0" err="1">
                <a:solidFill>
                  <a:srgbClr val="000000"/>
                </a:solidFill>
                <a:latin typeface="Arial"/>
                <a:cs typeface="Arial"/>
              </a:rPr>
              <a:t>Harbour</a:t>
            </a:r>
            <a:r>
              <a:rPr lang="en-US" altLang="de-DE" sz="1200" dirty="0">
                <a:solidFill>
                  <a:srgbClr val="000000"/>
                </a:solidFill>
                <a:latin typeface="Arial"/>
                <a:cs typeface="Arial"/>
              </a:rPr>
              <a:t> Crane - </a:t>
            </a:r>
            <a:r>
              <a:rPr lang="en-US" altLang="de-DE" sz="1200" dirty="0" err="1">
                <a:solidFill>
                  <a:srgbClr val="000000"/>
                </a:solidFill>
                <a:latin typeface="Arial"/>
                <a:cs typeface="Arial"/>
              </a:rPr>
              <a:t>Rs</a:t>
            </a:r>
            <a:r>
              <a:rPr lang="en-US" altLang="de-DE" sz="1200" dirty="0">
                <a:solidFill>
                  <a:srgbClr val="000000"/>
                </a:solidFill>
                <a:latin typeface="Arial"/>
                <a:cs typeface="Arial"/>
              </a:rPr>
              <a:t>. 18 crore, Barge - </a:t>
            </a:r>
            <a:r>
              <a:rPr lang="en-US" altLang="de-DE" sz="1200" dirty="0" err="1">
                <a:solidFill>
                  <a:srgbClr val="000000"/>
                </a:solidFill>
                <a:latin typeface="Arial"/>
                <a:cs typeface="Arial"/>
              </a:rPr>
              <a:t>Rs</a:t>
            </a:r>
            <a:r>
              <a:rPr lang="en-US" altLang="de-DE" sz="1200" dirty="0">
                <a:solidFill>
                  <a:srgbClr val="000000"/>
                </a:solidFill>
                <a:latin typeface="Arial"/>
                <a:cs typeface="Arial"/>
              </a:rPr>
              <a:t>. 5 </a:t>
            </a:r>
            <a:r>
              <a:rPr lang="en-US" altLang="de-DE" sz="1200" dirty="0" smtClean="0">
                <a:solidFill>
                  <a:srgbClr val="000000"/>
                </a:solidFill>
                <a:latin typeface="Arial"/>
                <a:cs typeface="Arial"/>
              </a:rPr>
              <a:t>crore</a:t>
            </a:r>
            <a:endParaRPr lang="en-US" altLang="de-DE" sz="1200" dirty="0">
              <a:solidFill>
                <a:srgbClr val="000000"/>
              </a:solidFill>
              <a:latin typeface="Arial"/>
              <a:cs typeface="Arial"/>
            </a:endParaRPr>
          </a:p>
          <a:p>
            <a:pPr marL="185738" indent="-185738" defTabSz="330200" eaLnBrk="1" hangingPunct="1">
              <a:lnSpc>
                <a:spcPct val="125000"/>
              </a:lnSpc>
              <a:spcBef>
                <a:spcPct val="50000"/>
              </a:spcBef>
              <a:buClr>
                <a:srgbClr val="FF9999">
                  <a:lumMod val="25000"/>
                </a:srgbClr>
              </a:buClr>
              <a:buSzPct val="75000"/>
              <a:buFont typeface="Wingdings" pitchFamily="2" charset="2"/>
              <a:buChar char="n"/>
              <a:tabLst>
                <a:tab pos="8521700" algn="r"/>
              </a:tabLst>
            </a:pPr>
            <a:r>
              <a:rPr lang="en-US" altLang="de-DE" sz="1200" dirty="0" smtClean="0">
                <a:solidFill>
                  <a:srgbClr val="000000"/>
                </a:solidFill>
                <a:latin typeface="Arial"/>
                <a:cs typeface="Arial"/>
              </a:rPr>
              <a:t>Typical contracts for vessels are much lower than asset life. Most marine equipment have 10-25 years asset life (material Handling equipment 10-15 years) and Vessels (20-25 years)</a:t>
            </a:r>
          </a:p>
          <a:p>
            <a:pPr marL="185738" indent="-185738" defTabSz="330200" eaLnBrk="1" hangingPunct="1">
              <a:lnSpc>
                <a:spcPct val="125000"/>
              </a:lnSpc>
              <a:spcBef>
                <a:spcPct val="50000"/>
              </a:spcBef>
              <a:buClr>
                <a:srgbClr val="FF9999">
                  <a:lumMod val="25000"/>
                </a:srgbClr>
              </a:buClr>
              <a:buSzPct val="75000"/>
              <a:buFont typeface="Wingdings" pitchFamily="2" charset="2"/>
              <a:buChar char="n"/>
              <a:tabLst>
                <a:tab pos="8521700" algn="r"/>
              </a:tabLst>
            </a:pPr>
            <a:r>
              <a:rPr lang="en-US" altLang="de-DE" sz="1200" dirty="0" smtClean="0">
                <a:solidFill>
                  <a:srgbClr val="000000"/>
                </a:solidFill>
                <a:latin typeface="Arial"/>
                <a:cs typeface="Arial"/>
              </a:rPr>
              <a:t>This results in significant mismatch between contract tenors and economic asset life</a:t>
            </a:r>
            <a:endParaRPr lang="en-US" altLang="de-DE" sz="1000" dirty="0">
              <a:solidFill>
                <a:srgbClr val="000000"/>
              </a:solidFill>
              <a:latin typeface="Arial" charset="0"/>
              <a:cs typeface="Arial" charset="0"/>
            </a:endParaRPr>
          </a:p>
        </p:txBody>
      </p:sp>
      <p:sp>
        <p:nvSpPr>
          <p:cNvPr id="30" name="Rectangle 12"/>
          <p:cNvSpPr>
            <a:spLocks noChangeArrowheads="1"/>
          </p:cNvSpPr>
          <p:nvPr/>
        </p:nvSpPr>
        <p:spPr bwMode="auto">
          <a:xfrm>
            <a:off x="1779588" y="2589212"/>
            <a:ext cx="7088187" cy="1069975"/>
          </a:xfrm>
          <a:prstGeom prst="rect">
            <a:avLst/>
          </a:prstGeom>
          <a:solidFill>
            <a:srgbClr val="EAEAEA"/>
          </a:solidFill>
          <a:ln w="6350">
            <a:noFill/>
            <a:miter lim="800000"/>
            <a:headEnd/>
            <a:tailEnd/>
          </a:ln>
          <a:effectLst/>
        </p:spPr>
        <p:txBody>
          <a:bodyPr rIns="45720"/>
          <a:lstStyle/>
          <a:p>
            <a:pPr marL="185738" indent="-185738" defTabSz="330200" eaLnBrk="1" hangingPunct="1">
              <a:lnSpc>
                <a:spcPct val="125000"/>
              </a:lnSpc>
              <a:spcBef>
                <a:spcPct val="50000"/>
              </a:spcBef>
              <a:buClr>
                <a:srgbClr val="FF9999">
                  <a:lumMod val="25000"/>
                </a:srgbClr>
              </a:buClr>
              <a:buSzPct val="75000"/>
              <a:buFont typeface="Wingdings" pitchFamily="2" charset="2"/>
              <a:buChar char="n"/>
              <a:tabLst>
                <a:tab pos="8521700" algn="r"/>
              </a:tabLst>
            </a:pPr>
            <a:r>
              <a:rPr lang="en-US" altLang="de-DE" sz="1200" dirty="0">
                <a:solidFill>
                  <a:srgbClr val="000000"/>
                </a:solidFill>
                <a:latin typeface="Arial"/>
                <a:cs typeface="Arial"/>
              </a:rPr>
              <a:t>Too many Statutory Regulations - </a:t>
            </a:r>
            <a:r>
              <a:rPr lang="en-US" altLang="de-DE" sz="1200" dirty="0" smtClean="0">
                <a:solidFill>
                  <a:srgbClr val="000000"/>
                </a:solidFill>
                <a:latin typeface="Arial"/>
                <a:cs typeface="Arial"/>
              </a:rPr>
              <a:t>IRS, SMB, </a:t>
            </a:r>
            <a:r>
              <a:rPr lang="en-US" altLang="de-DE" sz="1200" dirty="0">
                <a:solidFill>
                  <a:srgbClr val="000000"/>
                </a:solidFill>
                <a:latin typeface="Arial"/>
                <a:cs typeface="Arial"/>
              </a:rPr>
              <a:t>MMD, Class Certificate, Half Yearly Survey Report, are some of mandatory </a:t>
            </a:r>
            <a:r>
              <a:rPr lang="en-US" altLang="de-DE" sz="1200" dirty="0" smtClean="0">
                <a:solidFill>
                  <a:srgbClr val="000000"/>
                </a:solidFill>
                <a:latin typeface="Arial"/>
                <a:cs typeface="Arial"/>
              </a:rPr>
              <a:t>compliances</a:t>
            </a:r>
          </a:p>
          <a:p>
            <a:pPr marL="185738" indent="-185738" defTabSz="330200" eaLnBrk="1" hangingPunct="1">
              <a:lnSpc>
                <a:spcPct val="125000"/>
              </a:lnSpc>
              <a:spcBef>
                <a:spcPct val="50000"/>
              </a:spcBef>
              <a:buClr>
                <a:srgbClr val="FF9999">
                  <a:lumMod val="25000"/>
                </a:srgbClr>
              </a:buClr>
              <a:buSzPct val="75000"/>
              <a:buFont typeface="Wingdings" pitchFamily="2" charset="2"/>
              <a:buChar char="n"/>
              <a:tabLst>
                <a:tab pos="8521700" algn="r"/>
              </a:tabLst>
            </a:pPr>
            <a:r>
              <a:rPr lang="en-US" altLang="de-DE" sz="1200" dirty="0" smtClean="0">
                <a:solidFill>
                  <a:srgbClr val="000000"/>
                </a:solidFill>
                <a:latin typeface="Arial"/>
                <a:cs typeface="Arial"/>
              </a:rPr>
              <a:t>Difficult for Leasing companies to comply with multiplicity of shipping regulations</a:t>
            </a:r>
            <a:endParaRPr lang="en-US" altLang="de-DE" sz="1000" dirty="0">
              <a:solidFill>
                <a:srgbClr val="000000"/>
              </a:solidFill>
              <a:latin typeface="Arial" charset="0"/>
              <a:cs typeface="Arial" charset="0"/>
            </a:endParaRPr>
          </a:p>
        </p:txBody>
      </p:sp>
      <p:sp>
        <p:nvSpPr>
          <p:cNvPr id="31" name="Rectangle 13"/>
          <p:cNvSpPr>
            <a:spLocks noChangeArrowheads="1"/>
          </p:cNvSpPr>
          <p:nvPr/>
        </p:nvSpPr>
        <p:spPr bwMode="auto">
          <a:xfrm>
            <a:off x="1779588" y="3886980"/>
            <a:ext cx="7088187" cy="1320328"/>
          </a:xfrm>
          <a:prstGeom prst="rect">
            <a:avLst/>
          </a:prstGeom>
          <a:solidFill>
            <a:srgbClr val="EAEAEA"/>
          </a:solidFill>
          <a:ln w="6350">
            <a:noFill/>
            <a:miter lim="800000"/>
            <a:headEnd/>
            <a:tailEnd/>
          </a:ln>
          <a:effectLst/>
        </p:spPr>
        <p:txBody>
          <a:bodyPr rIns="45720"/>
          <a:lstStyle/>
          <a:p>
            <a:pPr marL="185738" indent="-185738" defTabSz="330200" eaLnBrk="1" hangingPunct="1">
              <a:lnSpc>
                <a:spcPct val="125000"/>
              </a:lnSpc>
              <a:spcBef>
                <a:spcPct val="50000"/>
              </a:spcBef>
              <a:buClr>
                <a:srgbClr val="FF9999">
                  <a:lumMod val="25000"/>
                </a:srgbClr>
              </a:buClr>
              <a:buSzPct val="75000"/>
              <a:buFont typeface="Wingdings" pitchFamily="2" charset="2"/>
              <a:buChar char="n"/>
              <a:tabLst>
                <a:tab pos="8521700" algn="r"/>
              </a:tabLst>
            </a:pPr>
            <a:r>
              <a:rPr lang="en-US" altLang="de-DE" sz="1200" dirty="0" smtClean="0">
                <a:solidFill>
                  <a:srgbClr val="000000"/>
                </a:solidFill>
                <a:latin typeface="Arial"/>
                <a:cs typeface="Arial"/>
              </a:rPr>
              <a:t>In case of repossession by a lenders, the Indian resale market for such equipment is very shallow</a:t>
            </a:r>
          </a:p>
          <a:p>
            <a:pPr marL="185738" indent="-185738" defTabSz="330200" eaLnBrk="1" hangingPunct="1">
              <a:lnSpc>
                <a:spcPct val="125000"/>
              </a:lnSpc>
              <a:spcBef>
                <a:spcPct val="50000"/>
              </a:spcBef>
              <a:buClr>
                <a:srgbClr val="FF9999">
                  <a:lumMod val="25000"/>
                </a:srgbClr>
              </a:buClr>
              <a:buSzPct val="75000"/>
              <a:buFont typeface="Wingdings" pitchFamily="2" charset="2"/>
              <a:buChar char="n"/>
              <a:tabLst>
                <a:tab pos="8521700" algn="r"/>
              </a:tabLst>
            </a:pPr>
            <a:r>
              <a:rPr lang="en-US" altLang="de-DE" sz="1200" dirty="0" smtClean="0">
                <a:solidFill>
                  <a:srgbClr val="000000"/>
                </a:solidFill>
                <a:latin typeface="Arial"/>
                <a:cs typeface="Arial"/>
              </a:rPr>
              <a:t>Significant costs are attached to redeploying the assets in other economies, refurbishing assets and keeping of repossessed vessels</a:t>
            </a:r>
          </a:p>
          <a:p>
            <a:pPr marL="185738" indent="-185738" defTabSz="330200" eaLnBrk="1" hangingPunct="1">
              <a:lnSpc>
                <a:spcPct val="125000"/>
              </a:lnSpc>
              <a:spcBef>
                <a:spcPct val="50000"/>
              </a:spcBef>
              <a:buClr>
                <a:srgbClr val="FF9999">
                  <a:lumMod val="25000"/>
                </a:srgbClr>
              </a:buClr>
              <a:buSzPct val="75000"/>
              <a:buFont typeface="Wingdings" pitchFamily="2" charset="2"/>
              <a:buChar char="n"/>
              <a:tabLst>
                <a:tab pos="8521700" algn="r"/>
              </a:tabLst>
            </a:pPr>
            <a:r>
              <a:rPr lang="en-US" altLang="de-DE" sz="1200" dirty="0" smtClean="0">
                <a:solidFill>
                  <a:srgbClr val="000000"/>
                </a:solidFill>
                <a:latin typeface="Arial"/>
                <a:cs typeface="Arial"/>
              </a:rPr>
              <a:t>Shipyard and prevailing demand-supply situation in the shipping market has a significant impact on resale values</a:t>
            </a:r>
            <a:endParaRPr lang="en-US" altLang="de-DE" sz="1000" dirty="0">
              <a:solidFill>
                <a:srgbClr val="000000"/>
              </a:solidFill>
              <a:latin typeface="Arial" charset="0"/>
              <a:cs typeface="Arial" charset="0"/>
            </a:endParaRPr>
          </a:p>
        </p:txBody>
      </p:sp>
      <p:sp>
        <p:nvSpPr>
          <p:cNvPr id="32" name="Rectangle 14"/>
          <p:cNvSpPr>
            <a:spLocks noChangeArrowheads="1"/>
          </p:cNvSpPr>
          <p:nvPr/>
        </p:nvSpPr>
        <p:spPr bwMode="auto">
          <a:xfrm>
            <a:off x="1779588" y="5412225"/>
            <a:ext cx="7088187" cy="1069975"/>
          </a:xfrm>
          <a:prstGeom prst="rect">
            <a:avLst/>
          </a:prstGeom>
          <a:solidFill>
            <a:srgbClr val="EAEAEA"/>
          </a:solidFill>
          <a:ln w="6350">
            <a:noFill/>
            <a:miter lim="800000"/>
            <a:headEnd/>
            <a:tailEnd/>
          </a:ln>
          <a:effectLst/>
        </p:spPr>
        <p:txBody>
          <a:bodyPr rIns="45720"/>
          <a:lstStyle/>
          <a:p>
            <a:pPr marL="185738" indent="-185738" defTabSz="330200" eaLnBrk="1" hangingPunct="1">
              <a:lnSpc>
                <a:spcPct val="125000"/>
              </a:lnSpc>
              <a:spcBef>
                <a:spcPct val="50000"/>
              </a:spcBef>
              <a:buClr>
                <a:srgbClr val="FF9999">
                  <a:lumMod val="25000"/>
                </a:srgbClr>
              </a:buClr>
              <a:buSzPct val="75000"/>
              <a:buFont typeface="Wingdings" pitchFamily="2" charset="2"/>
              <a:buChar char="n"/>
              <a:tabLst>
                <a:tab pos="8521700" algn="r"/>
              </a:tabLst>
            </a:pPr>
            <a:r>
              <a:rPr lang="en-US" sz="1200" dirty="0" smtClean="0"/>
              <a:t>Majority of the Ships being deployed in India are constructed by foreign shipyard in dollar contracts (</a:t>
            </a:r>
            <a:r>
              <a:rPr lang="en-US" sz="1200" dirty="0" err="1" smtClean="0"/>
              <a:t>viz</a:t>
            </a:r>
            <a:r>
              <a:rPr lang="en-US" sz="1200" dirty="0" smtClean="0"/>
              <a:t> Chinese, </a:t>
            </a:r>
            <a:r>
              <a:rPr lang="en-US" sz="1200" dirty="0"/>
              <a:t>K</a:t>
            </a:r>
            <a:r>
              <a:rPr lang="en-US" sz="1200" dirty="0" smtClean="0"/>
              <a:t>orean, etc.)</a:t>
            </a:r>
          </a:p>
          <a:p>
            <a:pPr marL="185738" indent="-185738" defTabSz="330200" eaLnBrk="1" hangingPunct="1">
              <a:lnSpc>
                <a:spcPct val="125000"/>
              </a:lnSpc>
              <a:spcBef>
                <a:spcPct val="50000"/>
              </a:spcBef>
              <a:buClr>
                <a:srgbClr val="FF9999">
                  <a:lumMod val="25000"/>
                </a:srgbClr>
              </a:buClr>
              <a:buSzPct val="75000"/>
              <a:buFont typeface="Wingdings" pitchFamily="2" charset="2"/>
              <a:buChar char="n"/>
              <a:tabLst>
                <a:tab pos="8521700" algn="r"/>
              </a:tabLst>
            </a:pPr>
            <a:r>
              <a:rPr lang="en-US" sz="1200" dirty="0" smtClean="0"/>
              <a:t>Dollar Denominated Contracts  </a:t>
            </a:r>
            <a:r>
              <a:rPr lang="en-US" sz="1200" dirty="0" err="1" smtClean="0"/>
              <a:t>upto</a:t>
            </a:r>
            <a:r>
              <a:rPr lang="en-US" sz="1200" dirty="0" smtClean="0"/>
              <a:t> payback period  ensure cost benefit can be passed on to the end user</a:t>
            </a:r>
            <a:endParaRPr lang="en-US" altLang="de-DE" sz="1000" dirty="0">
              <a:solidFill>
                <a:srgbClr val="000000"/>
              </a:solidFill>
              <a:latin typeface="Arial" charset="0"/>
              <a:cs typeface="Arial" charset="0"/>
            </a:endParaRPr>
          </a:p>
        </p:txBody>
      </p:sp>
    </p:spTree>
    <p:extLst>
      <p:ext uri="{BB962C8B-B14F-4D97-AF65-F5344CB8AC3E}">
        <p14:creationId xmlns:p14="http://schemas.microsoft.com/office/powerpoint/2010/main" val="2336387961"/>
      </p:ext>
    </p:extLst>
  </p:cSld>
  <p:clrMapOvr>
    <a:masterClrMapping/>
  </p:clrMapOvr>
  <p:timing>
    <p:tnLst>
      <p:par>
        <p:cTn id="1" dur="indefinite" restart="never" nodeType="tmRoot"/>
      </p:par>
    </p:tnLst>
  </p:timing>
</p:sld>
</file>

<file path=ppt/theme/theme1.xml><?xml version="1.0" encoding="utf-8"?>
<a:theme xmlns:a="http://schemas.openxmlformats.org/drawingml/2006/main" name="Srei PPT template May 03, 2014">
  <a:themeElements>
    <a:clrScheme name="srei">
      <a:dk1>
        <a:sysClr val="windowText" lastClr="000000"/>
      </a:dk1>
      <a:lt1>
        <a:sysClr val="window" lastClr="FFFFFF"/>
      </a:lt1>
      <a:dk2>
        <a:srgbClr val="2BB673"/>
      </a:dk2>
      <a:lt2>
        <a:srgbClr val="2B3972"/>
      </a:lt2>
      <a:accent1>
        <a:srgbClr val="ED1A26"/>
      </a:accent1>
      <a:accent2>
        <a:srgbClr val="FFE5C2"/>
      </a:accent2>
      <a:accent3>
        <a:srgbClr val="F7941E"/>
      </a:accent3>
      <a:accent4>
        <a:srgbClr val="080808"/>
      </a:accent4>
      <a:accent5>
        <a:srgbClr val="2BB673"/>
      </a:accent5>
      <a:accent6>
        <a:srgbClr val="2B3972"/>
      </a:accent6>
      <a:hlink>
        <a:srgbClr val="FFFFFF"/>
      </a:hlink>
      <a:folHlink>
        <a:srgbClr val="FFFF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Srei PPT Master" id="{02E96D56-7E09-49B9-906E-08B2A6FB07BC}" vid="{A5560D3E-9CD8-42E8-BED7-8DD04C89BA7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61866</TotalTime>
  <Words>3356</Words>
  <Application>Microsoft Office PowerPoint</Application>
  <PresentationFormat>On-screen Show (4:3)</PresentationFormat>
  <Paragraphs>311</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Srei PPT template May 03, 2014</vt:lpstr>
      <vt:lpstr>Maritime Infrastructure</vt:lpstr>
      <vt:lpstr>PowerPoint Presentation</vt:lpstr>
      <vt:lpstr>Did you know?</vt:lpstr>
      <vt:lpstr>PowerPoint Presentation</vt:lpstr>
      <vt:lpstr>PowerPoint Presentation</vt:lpstr>
      <vt:lpstr>PowerPoint Presentation</vt:lpstr>
      <vt:lpstr>PowerPoint Presentation</vt:lpstr>
      <vt:lpstr>Typical Vessels Financed by Srei Equipment Finance</vt:lpstr>
      <vt:lpstr>Major Issues with Maritime Equipment Financing</vt:lpstr>
      <vt:lpstr>Possible Solutions</vt:lpstr>
      <vt:lpstr>PowerPoint Presentation</vt:lpstr>
      <vt:lpstr>Sector Snapshot: Port Sector in India</vt:lpstr>
      <vt:lpstr>Key Drivers for Port Project Viability/ Financiability</vt:lpstr>
      <vt:lpstr>Major Issues with Port Financing</vt:lpstr>
      <vt:lpstr>Conclusion</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Srei Presentation Template</dc:title>
  <dc:creator>Braj Kishore</dc:creator>
  <cp:lastModifiedBy>Suparna Roy</cp:lastModifiedBy>
  <cp:revision>2111</cp:revision>
  <cp:lastPrinted>2016-11-11T07:43:32Z</cp:lastPrinted>
  <dcterms:created xsi:type="dcterms:W3CDTF">2008-07-28T13:22:25Z</dcterms:created>
  <dcterms:modified xsi:type="dcterms:W3CDTF">2016-11-11T07:44:46Z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