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78" r:id="rId2"/>
    <p:sldId id="488" r:id="rId3"/>
    <p:sldId id="378" r:id="rId4"/>
    <p:sldId id="540" r:id="rId5"/>
    <p:sldId id="541" r:id="rId6"/>
    <p:sldId id="543" r:id="rId7"/>
    <p:sldId id="534" r:id="rId8"/>
    <p:sldId id="403" r:id="rId9"/>
    <p:sldId id="486" r:id="rId10"/>
    <p:sldId id="528" r:id="rId11"/>
    <p:sldId id="529" r:id="rId12"/>
    <p:sldId id="536" r:id="rId13"/>
    <p:sldId id="539" r:id="rId14"/>
    <p:sldId id="537" r:id="rId15"/>
    <p:sldId id="538" r:id="rId16"/>
    <p:sldId id="535" r:id="rId17"/>
    <p:sldId id="414" r:id="rId18"/>
    <p:sldId id="390" r:id="rId19"/>
    <p:sldId id="509" r:id="rId20"/>
    <p:sldId id="510" r:id="rId21"/>
    <p:sldId id="498" r:id="rId22"/>
    <p:sldId id="399" r:id="rId23"/>
    <p:sldId id="532" r:id="rId24"/>
    <p:sldId id="513" r:id="rId25"/>
    <p:sldId id="417" r:id="rId26"/>
    <p:sldId id="501" r:id="rId27"/>
    <p:sldId id="533" r:id="rId28"/>
    <p:sldId id="514" r:id="rId29"/>
    <p:sldId id="450" r:id="rId30"/>
    <p:sldId id="451" r:id="rId31"/>
    <p:sldId id="542" r:id="rId32"/>
  </p:sldIdLst>
  <p:sldSz cx="9144000" cy="6858000" type="screen4x3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 autoAdjust="0"/>
    <p:restoredTop sz="93862" autoAdjust="0"/>
  </p:normalViewPr>
  <p:slideViewPr>
    <p:cSldViewPr snapToGrid="0" snapToObjects="1">
      <p:cViewPr varScale="1">
        <p:scale>
          <a:sx n="65" d="100"/>
          <a:sy n="65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7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cat>
            <c:strRef>
              <c:f>Sheet1!$C$1:$C$5</c:f>
              <c:strCache>
                <c:ptCount val="5"/>
                <c:pt idx="0">
                  <c:v>Road</c:v>
                </c:pt>
                <c:pt idx="1">
                  <c:v>Rail</c:v>
                </c:pt>
                <c:pt idx="2">
                  <c:v>Water</c:v>
                </c:pt>
                <c:pt idx="3">
                  <c:v>Air</c:v>
                </c:pt>
                <c:pt idx="4">
                  <c:v>Others</c:v>
                </c:pt>
              </c:strCache>
            </c:strRef>
          </c:cat>
          <c:val>
            <c:numRef>
              <c:f>Sheet1!$D$1:$D$5</c:f>
              <c:numCache>
                <c:formatCode>General</c:formatCode>
                <c:ptCount val="5"/>
                <c:pt idx="0">
                  <c:v>60</c:v>
                </c:pt>
                <c:pt idx="1">
                  <c:v>30</c:v>
                </c:pt>
                <c:pt idx="2">
                  <c:v>7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4632788956935934"/>
          <c:y val="0.20759095909533512"/>
          <c:w val="0.11200544376397399"/>
          <c:h val="0.41084405683387165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IN"/>
            </a:pPr>
            <a:r>
              <a:rPr lang="en-IN"/>
              <a:t>FINANCIAL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99318314377371"/>
          <c:y val="0.14409684745544807"/>
          <c:w val="0.81284594634004226"/>
          <c:h val="0.6367579673099410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FY 10-11</c:v>
                </c:pt>
                <c:pt idx="1">
                  <c:v>FY 11-12</c:v>
                </c:pt>
                <c:pt idx="2">
                  <c:v>FY 12-13</c:v>
                </c:pt>
                <c:pt idx="3">
                  <c:v>FY 13-14</c:v>
                </c:pt>
                <c:pt idx="4">
                  <c:v>FY 14-15</c:v>
                </c:pt>
                <c:pt idx="5">
                  <c:v>FY 15-16</c:v>
                </c:pt>
                <c:pt idx="6">
                  <c:v>FY 16-17</c:v>
                </c:pt>
                <c:pt idx="7">
                  <c:v>FY 17-18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876</c:v>
                </c:pt>
                <c:pt idx="1">
                  <c:v>878</c:v>
                </c:pt>
                <c:pt idx="2">
                  <c:v>940</c:v>
                </c:pt>
                <c:pt idx="3">
                  <c:v>985</c:v>
                </c:pt>
                <c:pt idx="4">
                  <c:v>1047</c:v>
                </c:pt>
                <c:pt idx="5">
                  <c:v>951</c:v>
                </c:pt>
                <c:pt idx="6">
                  <c:v>858</c:v>
                </c:pt>
                <c:pt idx="7">
                  <c:v>1049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Income from Operations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FY 10-11</c:v>
                </c:pt>
                <c:pt idx="1">
                  <c:v>FY 11-12</c:v>
                </c:pt>
                <c:pt idx="2">
                  <c:v>FY 12-13</c:v>
                </c:pt>
                <c:pt idx="3">
                  <c:v>FY 13-14</c:v>
                </c:pt>
                <c:pt idx="4">
                  <c:v>FY 14-15</c:v>
                </c:pt>
                <c:pt idx="5">
                  <c:v>FY 15-16</c:v>
                </c:pt>
                <c:pt idx="6">
                  <c:v>FY 16-17</c:v>
                </c:pt>
                <c:pt idx="7">
                  <c:v>FY 17-18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3835</c:v>
                </c:pt>
                <c:pt idx="1">
                  <c:v>4061</c:v>
                </c:pt>
                <c:pt idx="2">
                  <c:v>4406</c:v>
                </c:pt>
                <c:pt idx="3">
                  <c:v>4985</c:v>
                </c:pt>
                <c:pt idx="4">
                  <c:v>5585</c:v>
                </c:pt>
                <c:pt idx="5">
                  <c:v>5922</c:v>
                </c:pt>
                <c:pt idx="6">
                  <c:v>5606</c:v>
                </c:pt>
                <c:pt idx="7">
                  <c:v>6167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Income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FY 10-11</c:v>
                </c:pt>
                <c:pt idx="1">
                  <c:v>FY 11-12</c:v>
                </c:pt>
                <c:pt idx="2">
                  <c:v>FY 12-13</c:v>
                </c:pt>
                <c:pt idx="3">
                  <c:v>FY 13-14</c:v>
                </c:pt>
                <c:pt idx="4">
                  <c:v>FY 14-15</c:v>
                </c:pt>
                <c:pt idx="5">
                  <c:v>FY 15-16</c:v>
                </c:pt>
                <c:pt idx="6">
                  <c:v>FY 16-17</c:v>
                </c:pt>
                <c:pt idx="7">
                  <c:v>FY 17-18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4032</c:v>
                </c:pt>
                <c:pt idx="1">
                  <c:v>4377</c:v>
                </c:pt>
                <c:pt idx="2">
                  <c:v>4743</c:v>
                </c:pt>
                <c:pt idx="3">
                  <c:v>5356</c:v>
                </c:pt>
                <c:pt idx="4">
                  <c:v>5944</c:v>
                </c:pt>
                <c:pt idx="5">
                  <c:v>6239</c:v>
                </c:pt>
                <c:pt idx="6">
                  <c:v>5898</c:v>
                </c:pt>
                <c:pt idx="7">
                  <c:v>6470</c:v>
                </c:pt>
              </c:numCache>
            </c:numRef>
          </c:val>
        </c:ser>
        <c:marker val="1"/>
        <c:axId val="137457024"/>
        <c:axId val="137471104"/>
      </c:lineChart>
      <c:catAx>
        <c:axId val="13745702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37471104"/>
        <c:crossesAt val="0"/>
        <c:auto val="1"/>
        <c:lblAlgn val="ctr"/>
        <c:lblOffset val="100"/>
      </c:catAx>
      <c:valAx>
        <c:axId val="1374711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IN"/>
                </a:pPr>
                <a:r>
                  <a:rPr lang="en-IN"/>
                  <a:t>In Rs. Crores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3745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037037037037123"/>
          <c:y val="0.86258155222567823"/>
          <c:w val="0.32191358024691413"/>
          <c:h val="0.13600057242629104"/>
        </c:manualLayout>
      </c:layout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en-IN"/>
            </a:pPr>
            <a:r>
              <a:rPr lang="en-US" dirty="0" smtClean="0"/>
              <a:t>PHYSICAL</a:t>
            </a:r>
            <a:endParaRPr lang="en-IN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399318314377371"/>
          <c:y val="0.14409684745544807"/>
          <c:w val="0.81284594634004226"/>
          <c:h val="0.6367579673099410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Domestic Handling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FY 10-11</c:v>
                </c:pt>
                <c:pt idx="1">
                  <c:v>FY 11-12</c:v>
                </c:pt>
                <c:pt idx="2">
                  <c:v>FY 12-13</c:v>
                </c:pt>
                <c:pt idx="3">
                  <c:v>FY 13-14</c:v>
                </c:pt>
                <c:pt idx="4">
                  <c:v>FY 14-15</c:v>
                </c:pt>
                <c:pt idx="5">
                  <c:v>FY 15-16</c:v>
                </c:pt>
                <c:pt idx="6">
                  <c:v>FY 16-17</c:v>
                </c:pt>
                <c:pt idx="7">
                  <c:v>FY 17-18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544</c:v>
                </c:pt>
                <c:pt idx="1">
                  <c:v>468</c:v>
                </c:pt>
                <c:pt idx="2">
                  <c:v>434</c:v>
                </c:pt>
                <c:pt idx="3">
                  <c:v>508</c:v>
                </c:pt>
                <c:pt idx="4">
                  <c:v>490</c:v>
                </c:pt>
                <c:pt idx="5">
                  <c:v>449</c:v>
                </c:pt>
                <c:pt idx="6">
                  <c:v>460</c:v>
                </c:pt>
                <c:pt idx="7">
                  <c:v>530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International Handling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FY 10-11</c:v>
                </c:pt>
                <c:pt idx="1">
                  <c:v>FY 11-12</c:v>
                </c:pt>
                <c:pt idx="2">
                  <c:v>FY 12-13</c:v>
                </c:pt>
                <c:pt idx="3">
                  <c:v>FY 13-14</c:v>
                </c:pt>
                <c:pt idx="4">
                  <c:v>FY 14-15</c:v>
                </c:pt>
                <c:pt idx="5">
                  <c:v>FY 15-16</c:v>
                </c:pt>
                <c:pt idx="6">
                  <c:v>FY 16-17</c:v>
                </c:pt>
                <c:pt idx="7">
                  <c:v>FY 17-18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2019</c:v>
                </c:pt>
                <c:pt idx="1">
                  <c:v>2136</c:v>
                </c:pt>
                <c:pt idx="2">
                  <c:v>2153</c:v>
                </c:pt>
                <c:pt idx="3">
                  <c:v>2362</c:v>
                </c:pt>
                <c:pt idx="4">
                  <c:v>2622</c:v>
                </c:pt>
                <c:pt idx="5">
                  <c:v>2476</c:v>
                </c:pt>
                <c:pt idx="6">
                  <c:v>2642</c:v>
                </c:pt>
                <c:pt idx="7">
                  <c:v>3002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Handling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FY 10-11</c:v>
                </c:pt>
                <c:pt idx="1">
                  <c:v>FY 11-12</c:v>
                </c:pt>
                <c:pt idx="2">
                  <c:v>FY 12-13</c:v>
                </c:pt>
                <c:pt idx="3">
                  <c:v>FY 13-14</c:v>
                </c:pt>
                <c:pt idx="4">
                  <c:v>FY 14-15</c:v>
                </c:pt>
                <c:pt idx="5">
                  <c:v>FY 15-16</c:v>
                </c:pt>
                <c:pt idx="6">
                  <c:v>FY 16-17</c:v>
                </c:pt>
                <c:pt idx="7">
                  <c:v>FY 17-18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2563</c:v>
                </c:pt>
                <c:pt idx="1">
                  <c:v>2604</c:v>
                </c:pt>
                <c:pt idx="2">
                  <c:v>2587</c:v>
                </c:pt>
                <c:pt idx="3">
                  <c:v>2869</c:v>
                </c:pt>
                <c:pt idx="4">
                  <c:v>3111</c:v>
                </c:pt>
                <c:pt idx="5">
                  <c:v>2925</c:v>
                </c:pt>
                <c:pt idx="6">
                  <c:v>3103</c:v>
                </c:pt>
                <c:pt idx="7">
                  <c:v>3532</c:v>
                </c:pt>
              </c:numCache>
            </c:numRef>
          </c:val>
        </c:ser>
        <c:marker val="1"/>
        <c:axId val="137982336"/>
        <c:axId val="137983872"/>
      </c:lineChart>
      <c:catAx>
        <c:axId val="13798233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n-IN" sz="1400"/>
            </a:pPr>
            <a:endParaRPr lang="en-US"/>
          </a:p>
        </c:txPr>
        <c:crossAx val="137983872"/>
        <c:crossesAt val="0"/>
        <c:auto val="1"/>
        <c:lblAlgn val="ctr"/>
        <c:lblOffset val="100"/>
      </c:catAx>
      <c:valAx>
        <c:axId val="1379838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IN"/>
                </a:pPr>
                <a:r>
                  <a:rPr lang="en-IN" dirty="0" smtClean="0"/>
                  <a:t>TEUs in Thousands</a:t>
                </a:r>
                <a:endParaRPr lang="en-IN" dirty="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37982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037037037037123"/>
          <c:y val="0.86258155222567923"/>
          <c:w val="0.32191358024691413"/>
          <c:h val="0.13600057242629104"/>
        </c:manualLayout>
      </c:layout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3964B0-FD96-48B1-8911-8D1B0CDCDC41}" type="datetimeFigureOut">
              <a:rPr lang="en-US" smtClean="0"/>
              <a:pPr/>
              <a:t>07-Dec-18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368E98-19AD-492B-8025-A4FAC2513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5327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1"/>
            <a:ext cx="2946275" cy="498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6FBC7-A067-4944-B87F-18A21E9BE20B}" type="datetimeFigureOut">
              <a:rPr lang="en-US" smtClean="0"/>
              <a:pPr/>
              <a:t>07-Dec-18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78384"/>
            <a:ext cx="5436909" cy="39102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288"/>
            <a:ext cx="2946275" cy="4985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31288"/>
            <a:ext cx="2946275" cy="4985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23D42-DBE9-4D40-9166-73F2D27A8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784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Helvetica"/>
                <a:cs typeface="Helvetica"/>
              </a:rPr>
              <a:t>(train pic)</a:t>
            </a:r>
            <a:r>
              <a:rPr lang="en-US" b="1" baseline="0" dirty="0" smtClean="0">
                <a:solidFill>
                  <a:srgbClr val="00B050"/>
                </a:solidFill>
                <a:latin typeface="Helvetica"/>
                <a:cs typeface="Helvetica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Helvetica"/>
              </a:rPr>
              <a:t>Train track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23D42-DBE9-4D40-9166-73F2D27A82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079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Indian Economy = $ 2.7 trillion (logistics industry = 6.2% of the GDP)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23D42-DBE9-4D40-9166-73F2D27A821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700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Road Transportation =60% of market share;</a:t>
            </a:r>
            <a:r>
              <a:rPr lang="en-US" sz="10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Railway’s share is over 30%, water transport is at 7%, and air shipment 1%.</a:t>
            </a:r>
            <a:r>
              <a:rPr lang="en-US" sz="1000" dirty="0" smtClean="0"/>
              <a:t> 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23D42-DBE9-4D40-9166-73F2D27A821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IR’s loading in 2017-18 was 1160 MT (Container traffic is 4.7% of the total Traffic); CONCOR=3.5% of IR’s loading. </a:t>
            </a:r>
            <a:r>
              <a:rPr lang="en-US" baseline="0" dirty="0" smtClean="0"/>
              <a:t>IR’s Container traffic is equal to 1.4% of the total market size in MT and CONCOR’s share is about 74%.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23D42-DBE9-4D40-9166-73F2D27A82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8097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10% decrease in indirect logistics cost can increase 5-8 per cent of exports.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23D42-DBE9-4D40-9166-73F2D27A82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786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to be replaced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23D42-DBE9-4D40-9166-73F2D27A821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758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+ animation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23D42-DBE9-4D40-9166-73F2D27A821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49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3BE18C-53C0-45A5-B7F5-ADA03C5CE258}" type="datetime1">
              <a:rPr lang="en-US" smtClean="0"/>
              <a:pPr/>
              <a:t>07-Dec-18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68C5D6D5-0E28-A94B-9318-1F1C2E20C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941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593" y="-73429"/>
            <a:ext cx="489561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C80006-4C26-4107-B84A-718916227949}" type="datetime1">
              <a:rPr lang="en-US" smtClean="0"/>
              <a:pPr/>
              <a:t>07-Dec-18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8593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68C5D6D5-0E28-A94B-9318-1F1C2E20C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883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A99645-7B4A-4AE4-87C3-6F9521094FD1}" type="datetime1">
              <a:rPr lang="en-US" smtClean="0"/>
              <a:pPr/>
              <a:t>07-Dec-18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7029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68C5D6D5-0E28-A94B-9318-1F1C2E20C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278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I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8A1A5-11AF-490F-89D0-3B14982A12B1}" type="datetime1">
              <a:rPr lang="en-US" smtClean="0"/>
              <a:pPr>
                <a:defRPr/>
              </a:pPr>
              <a:t>07-Dec-18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702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2D18DDBF-1375-46E1-98B1-512058D2777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0678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2" y="261258"/>
            <a:ext cx="7694023" cy="92588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34" charset="0"/>
                <a:cs typeface="Helvetica" pitchFamily="34" charset="0"/>
              </a:defRPr>
            </a:lvl1pPr>
            <a:lvl2pPr>
              <a:defRPr>
                <a:latin typeface="Helvetica" pitchFamily="34" charset="0"/>
                <a:cs typeface="Helvetica" pitchFamily="34" charset="0"/>
              </a:defRPr>
            </a:lvl2pPr>
            <a:lvl3pPr>
              <a:defRPr>
                <a:latin typeface="Helvetica" pitchFamily="34" charset="0"/>
                <a:cs typeface="Helvetica" pitchFamily="34" charset="0"/>
              </a:defRPr>
            </a:lvl3pPr>
            <a:lvl4pPr>
              <a:defRPr>
                <a:latin typeface="Helvetica" pitchFamily="34" charset="0"/>
                <a:cs typeface="Helvetica" pitchFamily="34" charset="0"/>
              </a:defRPr>
            </a:lvl4pPr>
            <a:lvl5pPr>
              <a:defRPr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F0C917-2D36-4E16-BB77-C55CAC4CED39}" type="datetime1">
              <a:rPr lang="en-US" smtClean="0"/>
              <a:pPr/>
              <a:t>07-Dec-18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4605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68C5D6D5-0E28-A94B-9318-1F1C2E20C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511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ECB58D-3AB4-42BD-933C-F8410F22E04C}" type="datetime1">
              <a:rPr lang="en-US" smtClean="0"/>
              <a:pPr/>
              <a:t>07-Dec-18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68C5D6D5-0E28-A94B-9318-1F1C2E20C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202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593" y="-73429"/>
            <a:ext cx="489561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0512DF-FF23-4279-97F8-BF90211D37EB}" type="datetime1">
              <a:rPr lang="en-US" smtClean="0"/>
              <a:pPr/>
              <a:t>07-Dec-18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8593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68C5D6D5-0E28-A94B-9318-1F1C2E20C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605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593" y="-73429"/>
            <a:ext cx="489561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6023A-F8C3-4CB7-B57D-A6634E92A38A}" type="datetime1">
              <a:rPr lang="en-US" smtClean="0"/>
              <a:pPr/>
              <a:t>07-Dec-18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48593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68C5D6D5-0E28-A94B-9318-1F1C2E20C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363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593" y="-73429"/>
            <a:ext cx="489561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018B72-2CE1-410F-AADF-52A7E75BBE99}" type="datetime1">
              <a:rPr lang="en-US" smtClean="0"/>
              <a:pPr/>
              <a:t>07-Dec-18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48593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68C5D6D5-0E28-A94B-9318-1F1C2E20C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97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D5E9F3-18D6-4CE8-9ECA-F8A03EA5F7D5}" type="datetime1">
              <a:rPr lang="en-US" smtClean="0"/>
              <a:pPr/>
              <a:t>07-Dec-18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1445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68C5D6D5-0E28-A94B-9318-1F1C2E20C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174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EE72C4-E710-436F-AC9C-0A0028FA55E4}" type="datetime1">
              <a:rPr lang="en-US" smtClean="0"/>
              <a:pPr/>
              <a:t>07-Dec-18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28972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68C5D6D5-0E28-A94B-9318-1F1C2E20C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008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AF6707-456E-417E-A55F-F6DB101CECA0}" type="datetime1">
              <a:rPr lang="en-US" smtClean="0"/>
              <a:pPr/>
              <a:t>07-Dec-18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9428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68C5D6D5-0E28-A94B-9318-1F1C2E20C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48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" y="177800"/>
            <a:ext cx="8334052" cy="791400"/>
          </a:xfrm>
          <a:prstGeom prst="rect">
            <a:avLst/>
          </a:prstGeom>
        </p:spPr>
      </p:pic>
      <p:pic>
        <p:nvPicPr>
          <p:cNvPr id="10" name="Picture 9" descr="logo band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9407"/>
            <a:ext cx="748561" cy="371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12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TEMP,%20CONT,%20WH.ppt" TargetMode="External"/><Relationship Id="rId3" Type="http://schemas.openxmlformats.org/officeDocument/2006/relationships/hyperlink" Target="DOUBLE%20STACK.mp4" TargetMode="External"/><Relationship Id="rId7" Type="http://schemas.openxmlformats.org/officeDocument/2006/relationships/hyperlink" Target="REEFER.ppt" TargetMode="External"/><Relationship Id="rId2" Type="http://schemas.openxmlformats.org/officeDocument/2006/relationships/hyperlink" Target="WAREHOUSING%20COMPLEX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PALLETISATION.mp4" TargetMode="External"/><Relationship Id="rId5" Type="http://schemas.openxmlformats.org/officeDocument/2006/relationships/hyperlink" Target="AUTO%20CAR.mp4" TargetMode="External"/><Relationship Id="rId4" Type="http://schemas.openxmlformats.org/officeDocument/2006/relationships/hyperlink" Target="PFT%20CARGO.ppt" TargetMode="External"/><Relationship Id="rId9" Type="http://schemas.openxmlformats.org/officeDocument/2006/relationships/hyperlink" Target="EFF,%20WH.pp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668"/>
            <a:ext cx="9198378" cy="4643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5840409"/>
            <a:ext cx="9185232" cy="101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797" y="523718"/>
            <a:ext cx="2242407" cy="1926809"/>
          </a:xfrm>
          <a:prstGeom prst="rect">
            <a:avLst/>
          </a:prstGeom>
        </p:spPr>
      </p:pic>
      <p:pic>
        <p:nvPicPr>
          <p:cNvPr id="6" name="Picture 5" descr="Untitled-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5163"/>
            <a:ext cx="5665514" cy="2779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56" y="2964510"/>
            <a:ext cx="4924144" cy="3893096"/>
          </a:xfrm>
          <a:prstGeom prst="rect">
            <a:avLst/>
          </a:prstGeom>
        </p:spPr>
      </p:pic>
      <p:pic>
        <p:nvPicPr>
          <p:cNvPr id="7" name="Picture 6" descr="p55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30" y="3813086"/>
            <a:ext cx="2547882" cy="23315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08728" y="6140374"/>
            <a:ext cx="3935271" cy="707886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Helvetica"/>
                <a:cs typeface="Helvetica"/>
              </a:rPr>
              <a:t>OUR ETHOS:</a:t>
            </a:r>
            <a:endParaRPr lang="mr-IN" sz="2000" b="1" i="1" dirty="0" smtClean="0">
              <a:latin typeface="Helvetica"/>
              <a:cs typeface="Helvetica"/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  <a:latin typeface="Helvetica"/>
                <a:cs typeface="Helvetica"/>
              </a:rPr>
              <a:t>CUSTOMER VALUE CREATION</a:t>
            </a:r>
            <a:endParaRPr lang="en-US" sz="2000" b="1" i="1" dirty="0">
              <a:solidFill>
                <a:srgbClr val="C00000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8665" y="2481120"/>
            <a:ext cx="286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C00000"/>
                </a:solidFill>
                <a:latin typeface="Helvetica"/>
                <a:cs typeface="Helvetica"/>
              </a:rPr>
              <a:t>A </a:t>
            </a:r>
            <a:r>
              <a:rPr lang="en-US" sz="1600" b="1" i="1" dirty="0" smtClean="0">
                <a:solidFill>
                  <a:srgbClr val="C00000"/>
                </a:solidFill>
                <a:latin typeface="Helvetica"/>
                <a:cs typeface="Helvetica"/>
              </a:rPr>
              <a:t>‘NAVRATNA’ CPSE</a:t>
            </a:r>
            <a:endParaRPr lang="en-US" sz="1600" b="1" i="1" dirty="0">
              <a:solidFill>
                <a:srgbClr val="C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02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in </a:t>
            </a:r>
            <a:r>
              <a:rPr lang="en-US" dirty="0" err="1" smtClean="0"/>
              <a:t>Containerised</a:t>
            </a:r>
            <a:r>
              <a:rPr lang="en-US" dirty="0" smtClean="0"/>
              <a:t> Rail logistics 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87137"/>
          <a:ext cx="8229600" cy="553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in </a:t>
            </a:r>
            <a:r>
              <a:rPr lang="en-US" dirty="0" err="1"/>
              <a:t>Containerised</a:t>
            </a:r>
            <a:r>
              <a:rPr lang="en-US" dirty="0"/>
              <a:t> Rail logistics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822013"/>
          <a:ext cx="8229600" cy="553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2" y="914400"/>
            <a:ext cx="8399418" cy="5807075"/>
          </a:xfrm>
        </p:spPr>
        <p:txBody>
          <a:bodyPr/>
          <a:lstStyle/>
          <a:p>
            <a:r>
              <a:rPr lang="en-US" sz="2800" dirty="0" smtClean="0"/>
              <a:t>Route congestion</a:t>
            </a:r>
          </a:p>
          <a:p>
            <a:r>
              <a:rPr lang="en-US" sz="2800" dirty="0" smtClean="0"/>
              <a:t>Lack of predictability in railway services – No time tabled trains</a:t>
            </a:r>
          </a:p>
          <a:p>
            <a:r>
              <a:rPr lang="en-US" sz="2800" dirty="0" smtClean="0"/>
              <a:t>Lack of rationalization in railway tariffs</a:t>
            </a:r>
          </a:p>
          <a:p>
            <a:r>
              <a:rPr lang="en-US" sz="2800" dirty="0" smtClean="0"/>
              <a:t>Poor port and last mile connectivity</a:t>
            </a:r>
          </a:p>
          <a:p>
            <a:r>
              <a:rPr lang="en-US" sz="2800" dirty="0" smtClean="0"/>
              <a:t>High cost and time of border and ‘behind border’ activities</a:t>
            </a:r>
          </a:p>
          <a:p>
            <a:r>
              <a:rPr lang="en-US" sz="2800" dirty="0" smtClean="0"/>
              <a:t>High Cost of inter-operability</a:t>
            </a:r>
          </a:p>
          <a:p>
            <a:r>
              <a:rPr lang="en-US" sz="2800" dirty="0" smtClean="0"/>
              <a:t>Slow speed</a:t>
            </a:r>
          </a:p>
          <a:p>
            <a:r>
              <a:rPr lang="en-US" sz="2800" dirty="0" smtClean="0"/>
              <a:t>Inadequacy of rakes</a:t>
            </a:r>
          </a:p>
          <a:p>
            <a:r>
              <a:rPr lang="en-US" sz="2800" dirty="0" smtClean="0"/>
              <a:t>No single digital platform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Constraining issues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62811570"/>
              </p:ext>
            </p:extLst>
          </p:nvPr>
        </p:nvGraphicFramePr>
        <p:xfrm>
          <a:off x="475014" y="1187139"/>
          <a:ext cx="7790212" cy="4691146"/>
        </p:xfrm>
        <a:graphic>
          <a:graphicData uri="http://schemas.openxmlformats.org/drawingml/2006/table">
            <a:tbl>
              <a:tblPr firstRow="1" firstCol="1" bandRow="1"/>
              <a:tblGrid>
                <a:gridCol w="2689131"/>
                <a:gridCol w="2275792"/>
                <a:gridCol w="2825289"/>
              </a:tblGrid>
              <a:tr h="1042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Times New Roman" charset="0"/>
                          <a:cs typeface="Mangal" charset="0"/>
                        </a:rPr>
                        <a:t>Study findings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Mang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Times New Roman" charset="0"/>
                          <a:cs typeface="Mangal" charset="0"/>
                        </a:rPr>
                        <a:t>Average Time to Import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Mang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Times New Roman" charset="0"/>
                          <a:cs typeface="Mangal" charset="0"/>
                        </a:rPr>
                        <a:t>Average Time to Export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Mang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521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Mangal" charset="0"/>
                        </a:rPr>
                        <a:t>D&amp;B Study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Mang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Mangal" charset="0"/>
                        </a:rPr>
                        <a:t>More than 7 days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Mang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Mangal" charset="0"/>
                        </a:rPr>
                        <a:t>More than 5 days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Mang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3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Mangal" charset="0"/>
                        </a:rPr>
                        <a:t>Customs Data: Varies for Different Ports. Data for all ports not available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Mang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Mangal" charset="0"/>
                        </a:rPr>
                        <a:t>More than 5 days for JNPT to More than 8 days for Kandla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Mang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Mangal" charset="0"/>
                        </a:rPr>
                        <a:t>Not available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Mang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1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Mangal" charset="0"/>
                        </a:rPr>
                        <a:t>TRS 2018 (for JNPT)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Mang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Mangal" charset="0"/>
                        </a:rPr>
                        <a:t>Around 6 days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Mang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Mangal" charset="0"/>
                        </a:rPr>
                        <a:t>Around 3.5 days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Mang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Mangal" charset="0"/>
                        </a:rPr>
                        <a:t>Doing Business (World Bank)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Mang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Mangal" charset="0"/>
                        </a:rPr>
                        <a:t>More than 13 days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Mang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Mangal" charset="0"/>
                        </a:rPr>
                        <a:t>More than 6 days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Mang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470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38151"/>
            <a:ext cx="9048205" cy="5783323"/>
          </a:xfrm>
        </p:spPr>
        <p:txBody>
          <a:bodyPr/>
          <a:lstStyle/>
          <a:p>
            <a:r>
              <a:rPr lang="en-US" dirty="0" smtClean="0"/>
              <a:t>Govt.’s target to increase rail share</a:t>
            </a:r>
          </a:p>
          <a:p>
            <a:r>
              <a:rPr lang="en-US" dirty="0" smtClean="0"/>
              <a:t>DFC</a:t>
            </a:r>
          </a:p>
          <a:p>
            <a:r>
              <a:rPr lang="en-US" dirty="0" err="1" smtClean="0"/>
              <a:t>Sagarmala</a:t>
            </a:r>
            <a:r>
              <a:rPr lang="en-US" dirty="0" smtClean="0"/>
              <a:t> (INR 8 Trillion)</a:t>
            </a:r>
          </a:p>
          <a:p>
            <a:r>
              <a:rPr lang="en-US" dirty="0" err="1" smtClean="0"/>
              <a:t>Bharatmala</a:t>
            </a:r>
            <a:r>
              <a:rPr lang="en-US" dirty="0" smtClean="0"/>
              <a:t> (INR 5 Trillion)</a:t>
            </a:r>
          </a:p>
          <a:p>
            <a:r>
              <a:rPr lang="en-US" dirty="0" smtClean="0"/>
              <a:t>Ambitious plan to double the export by 2020 from 2014 level (US$900 </a:t>
            </a:r>
            <a:r>
              <a:rPr lang="en-US" dirty="0" err="1" smtClean="0"/>
              <a:t>bln</a:t>
            </a:r>
            <a:r>
              <a:rPr lang="en-US" dirty="0" smtClean="0"/>
              <a:t>) – Increasing India’s share from 2% to 3.5</a:t>
            </a:r>
            <a:r>
              <a:rPr lang="en-US" dirty="0"/>
              <a:t>% </a:t>
            </a:r>
            <a:endParaRPr lang="en-US" dirty="0" smtClean="0"/>
          </a:p>
          <a:p>
            <a:r>
              <a:rPr lang="en-US" dirty="0"/>
              <a:t>Logistics Cell/Division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258"/>
            <a:ext cx="8273845" cy="925880"/>
          </a:xfrm>
        </p:spPr>
        <p:txBody>
          <a:bodyPr/>
          <a:lstStyle/>
          <a:p>
            <a:r>
              <a:rPr lang="en-US" dirty="0" smtClean="0"/>
              <a:t>Key Rail Logistics specific initiatives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38151"/>
            <a:ext cx="9048205" cy="5783323"/>
          </a:xfrm>
        </p:spPr>
        <p:txBody>
          <a:bodyPr/>
          <a:lstStyle/>
          <a:p>
            <a:r>
              <a:rPr lang="en-US" dirty="0" smtClean="0"/>
              <a:t>Rail </a:t>
            </a:r>
            <a:r>
              <a:rPr lang="en-US" dirty="0"/>
              <a:t>freight tariff </a:t>
            </a:r>
            <a:r>
              <a:rPr lang="en-US" dirty="0" smtClean="0"/>
              <a:t>structure be </a:t>
            </a:r>
            <a:r>
              <a:rPr lang="en-US" dirty="0"/>
              <a:t>reduced and rationalized at least on select pilot </a:t>
            </a:r>
            <a:r>
              <a:rPr lang="en-US" dirty="0" smtClean="0"/>
              <a:t>routes; </a:t>
            </a:r>
          </a:p>
          <a:p>
            <a:r>
              <a:rPr lang="en-US" dirty="0" smtClean="0"/>
              <a:t>Running </a:t>
            </a:r>
            <a:r>
              <a:rPr lang="en-US" dirty="0"/>
              <a:t>of time-tabled freight trains for some select pilot </a:t>
            </a:r>
            <a:r>
              <a:rPr lang="en-US" dirty="0" smtClean="0"/>
              <a:t>routes; </a:t>
            </a:r>
          </a:p>
          <a:p>
            <a:r>
              <a:rPr lang="en-US" dirty="0" smtClean="0"/>
              <a:t>Expediting commissioning </a:t>
            </a:r>
            <a:r>
              <a:rPr lang="en-US" dirty="0"/>
              <a:t>of </a:t>
            </a:r>
            <a:r>
              <a:rPr lang="en-US" dirty="0" smtClean="0"/>
              <a:t>DFC;</a:t>
            </a:r>
          </a:p>
          <a:p>
            <a:r>
              <a:rPr lang="en-US" dirty="0" smtClean="0"/>
              <a:t>“Common </a:t>
            </a:r>
            <a:r>
              <a:rPr lang="en-US" dirty="0"/>
              <a:t>Development Plans” for revival of Railway sidings near major airports for promoting multi-modal air-rail connectivity and easing last mile connectivity to airports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73200" y="1101272"/>
            <a:ext cx="7340600" cy="557892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en-US" sz="2000" b="1" dirty="0" smtClean="0">
                <a:latin typeface="Helvetica"/>
                <a:cs typeface="Helvetica"/>
              </a:rPr>
              <a:t>TIMETABLED TRAINS </a:t>
            </a:r>
          </a:p>
          <a:p>
            <a:pPr>
              <a:lnSpc>
                <a:spcPct val="134000"/>
              </a:lnSpc>
            </a:pPr>
            <a:r>
              <a:rPr lang="en-US" sz="2000" dirty="0" smtClean="0">
                <a:latin typeface="Helvetica"/>
                <a:cs typeface="Helvetica"/>
              </a:rPr>
              <a:t>Dadri – Kathuwas &amp; TKD-Kathuwas Daily Timetabled Trains started from 27.10.2016  to Mundra via Khatuwas called Link Express</a:t>
            </a:r>
          </a:p>
          <a:p>
            <a:pPr>
              <a:lnSpc>
                <a:spcPct val="134000"/>
              </a:lnSpc>
            </a:pPr>
            <a:r>
              <a:rPr lang="en-US" sz="2000" dirty="0" smtClean="0">
                <a:latin typeface="Helvetica"/>
                <a:cs typeface="Helvetica"/>
              </a:rPr>
              <a:t>Time Tabled Cargo Express in Domestic Circuit started between:-  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en-US" sz="2000" dirty="0" smtClean="0">
                <a:latin typeface="Helvetica"/>
                <a:cs typeface="Helvetica"/>
              </a:rPr>
              <a:t>			TKD - TNPM, TKD – WFD, TKD – CMCN  </a:t>
            </a:r>
          </a:p>
          <a:p>
            <a:pPr marL="0" indent="0">
              <a:lnSpc>
                <a:spcPct val="134000"/>
              </a:lnSpc>
              <a:buNone/>
            </a:pPr>
            <a:endParaRPr lang="en-US" sz="2000" dirty="0" smtClean="0">
              <a:latin typeface="Helvetica"/>
              <a:cs typeface="Helvetica"/>
            </a:endParaRPr>
          </a:p>
          <a:p>
            <a:pPr marL="0" indent="0">
              <a:lnSpc>
                <a:spcPct val="134000"/>
              </a:lnSpc>
              <a:buNone/>
            </a:pPr>
            <a:r>
              <a:rPr lang="en-US" sz="2000" b="1" dirty="0" smtClean="0">
                <a:latin typeface="Helvetica"/>
                <a:cs typeface="Helvetica"/>
              </a:rPr>
              <a:t>DOUBLE STACK TRAINS </a:t>
            </a:r>
          </a:p>
          <a:p>
            <a:pPr>
              <a:lnSpc>
                <a:spcPct val="134000"/>
              </a:lnSpc>
            </a:pPr>
            <a:r>
              <a:rPr lang="en-US" sz="2000" dirty="0" smtClean="0">
                <a:latin typeface="Helvetica"/>
                <a:cs typeface="Helvetica"/>
              </a:rPr>
              <a:t>Rationalisation of rail freight with increased Double stack Container Train running, thus reducing the Logistics cost and passing the benefit to Customers </a:t>
            </a:r>
          </a:p>
          <a:p>
            <a:pPr>
              <a:lnSpc>
                <a:spcPct val="134000"/>
              </a:lnSpc>
            </a:pPr>
            <a:r>
              <a:rPr lang="en-US" sz="2000" dirty="0" smtClean="0">
                <a:latin typeface="Helvetica"/>
                <a:cs typeface="Helvetica"/>
              </a:rPr>
              <a:t>As against 332 Double Stack Rakes run in 2015-16, 938 Rakes were run in 2016-17 and 2273 rakes in 2017-18</a:t>
            </a:r>
            <a:endParaRPr lang="en-US" sz="2000" dirty="0">
              <a:latin typeface="Helvetica"/>
              <a:cs typeface="Helvetica"/>
            </a:endParaRPr>
          </a:p>
          <a:p>
            <a:pPr>
              <a:lnSpc>
                <a:spcPct val="134000"/>
              </a:lnSpc>
            </a:pPr>
            <a:r>
              <a:rPr lang="en-US" sz="2000" dirty="0" smtClean="0">
                <a:latin typeface="Helvetica"/>
                <a:cs typeface="Helvetica"/>
              </a:rPr>
              <a:t>More than 150 Double Stack Trains being run per month</a:t>
            </a:r>
          </a:p>
          <a:p>
            <a:pPr>
              <a:lnSpc>
                <a:spcPct val="134000"/>
              </a:lnSpc>
            </a:pPr>
            <a:endParaRPr lang="en-US" sz="1600" dirty="0" smtClean="0">
              <a:latin typeface="Helvetica"/>
              <a:cs typeface="Helvetica"/>
            </a:endParaRPr>
          </a:p>
          <a:p>
            <a:pPr>
              <a:lnSpc>
                <a:spcPct val="134000"/>
              </a:lnSpc>
            </a:pPr>
            <a:endParaRPr lang="en-US" sz="2000" dirty="0" smtClean="0">
              <a:latin typeface="Helvetica"/>
              <a:cs typeface="Helvetica"/>
            </a:endParaRPr>
          </a:p>
          <a:p>
            <a:pPr>
              <a:lnSpc>
                <a:spcPct val="134000"/>
              </a:lnSpc>
            </a:pPr>
            <a:endParaRPr lang="en-US" sz="2000" dirty="0" smtClean="0">
              <a:latin typeface="Helvetica"/>
              <a:cs typeface="Helvetica"/>
            </a:endParaRPr>
          </a:p>
          <a:p>
            <a:pPr marL="0" indent="0">
              <a:lnSpc>
                <a:spcPct val="134000"/>
              </a:lnSpc>
              <a:buNone/>
            </a:pPr>
            <a:endParaRPr lang="en-US" sz="2000" b="1" i="1" u="sng" dirty="0" smtClean="0">
              <a:latin typeface="Helvetica"/>
              <a:cs typeface="Helvetica"/>
            </a:endParaRPr>
          </a:p>
          <a:p>
            <a:pPr marL="0" indent="0">
              <a:lnSpc>
                <a:spcPct val="134000"/>
              </a:lnSpc>
              <a:buNone/>
            </a:pPr>
            <a:endParaRPr lang="en-US" sz="2000" b="1" i="1" u="sng" dirty="0" smtClean="0">
              <a:latin typeface="Helvetica"/>
              <a:cs typeface="Helvetica"/>
            </a:endParaRPr>
          </a:p>
          <a:p>
            <a:pPr>
              <a:lnSpc>
                <a:spcPct val="134000"/>
              </a:lnSpc>
            </a:pP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887" y="316648"/>
            <a:ext cx="6125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Helvetica"/>
                <a:cs typeface="Helvetica"/>
              </a:rPr>
              <a:t>CONCOR</a:t>
            </a:r>
            <a:r>
              <a:rPr lang="en-US" sz="20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/ </a:t>
            </a:r>
            <a:r>
              <a:rPr lang="en-US" sz="2500" dirty="0" smtClean="0">
                <a:solidFill>
                  <a:schemeClr val="bg1"/>
                </a:solidFill>
                <a:latin typeface="Helvetica" pitchFamily="34" charset="0"/>
                <a:ea typeface="Vrinda" pitchFamily="2" charset="0"/>
                <a:cs typeface="Helvetica" pitchFamily="34" charset="0"/>
              </a:rPr>
              <a:t>Innovations and Initiatives</a:t>
            </a:r>
            <a:endParaRPr lang="en-US" sz="2500" dirty="0">
              <a:solidFill>
                <a:schemeClr val="bg1"/>
              </a:solidFill>
              <a:latin typeface="Helvetica" pitchFamily="34" charset="0"/>
              <a:ea typeface="Vrinda" pitchFamily="2" charset="0"/>
              <a:cs typeface="Helvetic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818935"/>
            <a:ext cx="110490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343400"/>
            <a:ext cx="1358900" cy="1358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1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61560" cy="4525963"/>
          </a:xfrm>
        </p:spPr>
        <p:txBody>
          <a:bodyPr/>
          <a:lstStyle/>
          <a:p>
            <a:pPr>
              <a:lnSpc>
                <a:spcPct val="134000"/>
              </a:lnSpc>
            </a:pPr>
            <a:r>
              <a:rPr lang="en-US" sz="2000" dirty="0" smtClean="0"/>
              <a:t>Developing </a:t>
            </a:r>
            <a:r>
              <a:rPr lang="en-US" sz="2000" dirty="0"/>
              <a:t>a Digital Platform for Panel of Road Service Providers for last mile Connectivity</a:t>
            </a:r>
          </a:p>
          <a:p>
            <a:pPr>
              <a:lnSpc>
                <a:spcPct val="134000"/>
              </a:lnSpc>
            </a:pPr>
            <a:endParaRPr lang="en-US" sz="2000" dirty="0" smtClean="0"/>
          </a:p>
          <a:p>
            <a:pPr>
              <a:lnSpc>
                <a:spcPct val="134000"/>
              </a:lnSpc>
            </a:pPr>
            <a:r>
              <a:rPr lang="en-US" sz="2000" dirty="0" smtClean="0"/>
              <a:t>Option </a:t>
            </a:r>
            <a:r>
              <a:rPr lang="en-US" sz="2000" dirty="0"/>
              <a:t>for the Customer to choose the Tariff  by Reverse Auction </a:t>
            </a:r>
          </a:p>
          <a:p>
            <a:pPr>
              <a:lnSpc>
                <a:spcPct val="134000"/>
              </a:lnSpc>
            </a:pPr>
            <a:endParaRPr lang="en-US" sz="2000" dirty="0" smtClean="0"/>
          </a:p>
          <a:p>
            <a:pPr>
              <a:lnSpc>
                <a:spcPct val="134000"/>
              </a:lnSpc>
            </a:pPr>
            <a:r>
              <a:rPr lang="en-US" sz="2000" dirty="0" smtClean="0"/>
              <a:t>Rating </a:t>
            </a:r>
            <a:r>
              <a:rPr lang="en-US" sz="2000" dirty="0"/>
              <a:t>of the Service Provider and Quality monitoring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8887" y="347128"/>
            <a:ext cx="5540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Helvetica"/>
                <a:cs typeface="Helvetica"/>
              </a:rPr>
              <a:t>CONCOR</a:t>
            </a:r>
            <a:r>
              <a:rPr lang="en-US" sz="25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/ </a:t>
            </a:r>
            <a:r>
              <a:rPr lang="en-US" sz="2500" dirty="0">
                <a:solidFill>
                  <a:schemeClr val="bg1"/>
                </a:solidFill>
                <a:latin typeface="Helvetica" pitchFamily="34" charset="0"/>
                <a:ea typeface="Vrinda" pitchFamily="2" charset="0"/>
                <a:cs typeface="Helvetica" pitchFamily="34" charset="0"/>
              </a:rPr>
              <a:t>Technology the </a:t>
            </a:r>
            <a:r>
              <a:rPr lang="en-US" sz="2500" dirty="0" smtClean="0">
                <a:solidFill>
                  <a:schemeClr val="bg1"/>
                </a:solidFill>
                <a:latin typeface="Helvetica" pitchFamily="34" charset="0"/>
                <a:ea typeface="Vrinda" pitchFamily="2" charset="0"/>
                <a:cs typeface="Helvetica" pitchFamily="34" charset="0"/>
              </a:rPr>
              <a:t>Bedrock</a:t>
            </a:r>
            <a:endParaRPr lang="en-US" sz="2500" dirty="0">
              <a:solidFill>
                <a:schemeClr val="bg1"/>
              </a:solidFill>
              <a:latin typeface="Helvetica" pitchFamily="34" charset="0"/>
              <a:ea typeface="Vrinda" pitchFamily="2" charset="0"/>
              <a:cs typeface="Helvetic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5622" y="952667"/>
            <a:ext cx="7694023" cy="4689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>
                <a:latin typeface="Helvetica" pitchFamily="34" charset="0"/>
                <a:cs typeface="Helvetica" pitchFamily="34" charset="0"/>
              </a:rPr>
              <a:t>End to End logistics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60" y="808793"/>
            <a:ext cx="997961" cy="672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487" y="1637728"/>
            <a:ext cx="2503389" cy="511108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7508" y="6356350"/>
            <a:ext cx="2133600" cy="365125"/>
          </a:xfrm>
        </p:spPr>
        <p:txBody>
          <a:bodyPr/>
          <a:lstStyle/>
          <a:p>
            <a:fld id="{68C5D6D5-0E28-A94B-9318-1F1C2E20CB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72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84" y="1366193"/>
            <a:ext cx="4337938" cy="433793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5622" y="1752600"/>
            <a:ext cx="52120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</a:t>
            </a:r>
            <a:r>
              <a:rPr lang="en-US" sz="1800" dirty="0" smtClean="0"/>
              <a:t>nformation </a:t>
            </a:r>
            <a:r>
              <a:rPr lang="en-US" sz="1800" dirty="0"/>
              <a:t>will be displayed for following </a:t>
            </a:r>
            <a:r>
              <a:rPr lang="en-US" sz="1800" dirty="0" smtClean="0"/>
              <a:t>parameters:</a:t>
            </a:r>
          </a:p>
          <a:p>
            <a:pPr lvl="1"/>
            <a:r>
              <a:rPr lang="en-US" sz="1800" dirty="0" smtClean="0"/>
              <a:t>Container No.</a:t>
            </a:r>
          </a:p>
          <a:p>
            <a:pPr lvl="1"/>
            <a:r>
              <a:rPr lang="en-US" sz="1800" dirty="0" smtClean="0"/>
              <a:t>Train </a:t>
            </a:r>
            <a:r>
              <a:rPr lang="en-US" sz="1800" dirty="0"/>
              <a:t>No.</a:t>
            </a:r>
          </a:p>
          <a:p>
            <a:pPr lvl="1"/>
            <a:r>
              <a:rPr lang="en-US" sz="1800" dirty="0"/>
              <a:t>Originating Station</a:t>
            </a:r>
          </a:p>
          <a:p>
            <a:pPr lvl="1"/>
            <a:r>
              <a:rPr lang="en-US" sz="1800" dirty="0"/>
              <a:t>Destination Station</a:t>
            </a:r>
          </a:p>
          <a:p>
            <a:pPr lvl="1"/>
            <a:r>
              <a:rPr lang="en-US" sz="1800" dirty="0"/>
              <a:t>Departure Date &amp; Time</a:t>
            </a:r>
          </a:p>
          <a:p>
            <a:pPr lvl="1"/>
            <a:r>
              <a:rPr lang="en-US" sz="1800" dirty="0"/>
              <a:t>Wagon Number</a:t>
            </a:r>
          </a:p>
          <a:p>
            <a:pPr lvl="1"/>
            <a:r>
              <a:rPr lang="en-US" sz="1800" dirty="0"/>
              <a:t>Last reported Station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5555" b="53333"/>
          <a:stretch/>
        </p:blipFill>
        <p:spPr>
          <a:xfrm>
            <a:off x="5620974" y="2135912"/>
            <a:ext cx="2032086" cy="2817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8887" y="347128"/>
            <a:ext cx="5540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Helvetica"/>
                <a:cs typeface="Helvetica"/>
              </a:rPr>
              <a:t>CONCOR</a:t>
            </a:r>
            <a:r>
              <a:rPr lang="en-US" sz="25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/ </a:t>
            </a:r>
            <a:r>
              <a:rPr lang="en-US" sz="2500" dirty="0">
                <a:solidFill>
                  <a:schemeClr val="bg1"/>
                </a:solidFill>
                <a:latin typeface="Helvetica" pitchFamily="34" charset="0"/>
                <a:ea typeface="Vrinda" pitchFamily="2" charset="0"/>
                <a:cs typeface="Helvetica" pitchFamily="34" charset="0"/>
              </a:rPr>
              <a:t>Technology the </a:t>
            </a:r>
            <a:r>
              <a:rPr lang="en-US" sz="2500" dirty="0" smtClean="0">
                <a:solidFill>
                  <a:schemeClr val="bg1"/>
                </a:solidFill>
                <a:latin typeface="Helvetica" pitchFamily="34" charset="0"/>
                <a:ea typeface="Vrinda" pitchFamily="2" charset="0"/>
                <a:cs typeface="Helvetica" pitchFamily="34" charset="0"/>
              </a:rPr>
              <a:t>Bedrock</a:t>
            </a:r>
            <a:endParaRPr lang="en-US" sz="2500" dirty="0">
              <a:solidFill>
                <a:schemeClr val="bg1"/>
              </a:solidFill>
              <a:latin typeface="Helvetica" pitchFamily="34" charset="0"/>
              <a:ea typeface="Vrinda" pitchFamily="2" charset="0"/>
              <a:cs typeface="Helvetic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5622" y="952667"/>
            <a:ext cx="7694023" cy="4689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>
                <a:latin typeface="Helvetica" pitchFamily="34" charset="0"/>
                <a:cs typeface="Helvetica" pitchFamily="34" charset="0"/>
              </a:rPr>
              <a:t>Mobile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App</a:t>
            </a:r>
            <a:endParaRPr lang="en-US" sz="2000" b="1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49" y="808793"/>
            <a:ext cx="1083480" cy="8369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08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7382" y="261258"/>
            <a:ext cx="7694023" cy="9258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en-US" altLang="en-US" sz="2500" b="0" dirty="0" smtClean="0">
                <a:ea typeface="Vrinda" pitchFamily="2" charset="0"/>
              </a:rPr>
              <a:t>EXIM Projections </a:t>
            </a:r>
            <a:endParaRPr lang="en-US" altLang="en-US" sz="2000" b="0" dirty="0">
              <a:ea typeface="Vrinda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750712" y="3794852"/>
            <a:ext cx="8068351" cy="2607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750712" y="1187139"/>
            <a:ext cx="8068351" cy="26077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61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" y="482600"/>
            <a:ext cx="6288903" cy="58928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4800" y="2889900"/>
            <a:ext cx="2872902" cy="1844331"/>
            <a:chOff x="304800" y="2889901"/>
            <a:chExt cx="2872902" cy="1577680"/>
          </a:xfrm>
        </p:grpSpPr>
        <p:sp>
          <p:nvSpPr>
            <p:cNvPr id="8" name="TextBox 7"/>
            <p:cNvSpPr txBox="1"/>
            <p:nvPr/>
          </p:nvSpPr>
          <p:spPr>
            <a:xfrm>
              <a:off x="304800" y="2889901"/>
              <a:ext cx="28729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CONTAINERISED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593376"/>
              <a:ext cx="2048228" cy="4571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04800" y="3759695"/>
              <a:ext cx="28729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Rail Logistics in India</a:t>
              </a:r>
              <a:endParaRPr lang="en-US" sz="2000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3074" name="Picture 2" descr="D:\TMT1 WORKS\Concor\res\from Sahil\linked images\traint track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23" y="1019430"/>
            <a:ext cx="4754563" cy="4638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4892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211 0 L -3.61111E-6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91 4.44444E-6 L -2.77778E-7 4.44444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1986"/>
          <a:stretch/>
        </p:blipFill>
        <p:spPr>
          <a:xfrm>
            <a:off x="835185" y="4038600"/>
            <a:ext cx="7967622" cy="274684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7382" y="261258"/>
            <a:ext cx="7694023" cy="9258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en-IN" altLang="en-US" sz="2500" b="0" dirty="0" smtClean="0">
                <a:latin typeface="Helvetica"/>
                <a:cs typeface="Helvetica"/>
              </a:rPr>
              <a:t>Domestic Projections</a:t>
            </a:r>
            <a:endParaRPr lang="en-US" altLang="en-US" sz="2500" b="0" dirty="0">
              <a:ea typeface="Vrinda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8014"/>
          <a:stretch/>
        </p:blipFill>
        <p:spPr>
          <a:xfrm>
            <a:off x="835185" y="1064524"/>
            <a:ext cx="7967622" cy="2974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688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" y="482600"/>
            <a:ext cx="6288903" cy="58928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4800" y="2889901"/>
            <a:ext cx="2925577" cy="1265781"/>
            <a:chOff x="304800" y="2889901"/>
            <a:chExt cx="2925577" cy="1265781"/>
          </a:xfrm>
        </p:grpSpPr>
        <p:sp>
          <p:nvSpPr>
            <p:cNvPr id="8" name="TextBox 7"/>
            <p:cNvSpPr txBox="1"/>
            <p:nvPr/>
          </p:nvSpPr>
          <p:spPr>
            <a:xfrm>
              <a:off x="304800" y="2889901"/>
              <a:ext cx="200848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CONCOR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593376"/>
              <a:ext cx="2048228" cy="4571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04800" y="3755572"/>
              <a:ext cx="29255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The Road Ahead</a:t>
              </a:r>
              <a:endParaRPr lang="en-US" sz="2000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8194" name="Picture 2" descr="D:\TMT1 WORKS\Concor\res\from Sahil\linked images\road ahe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38" y="1019430"/>
            <a:ext cx="4754563" cy="4638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635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614 -1.96532E-6 L -3.61111E-6 -1.96532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78 4.44444E-6 L 1.38889E-6 4.44444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07090"/>
            <a:ext cx="8229600" cy="48967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1800" b="1" dirty="0">
                <a:latin typeface="Helvetica" pitchFamily="34" charset="0"/>
                <a:ea typeface="Vrinda" pitchFamily="2" charset="0"/>
                <a:cs typeface="Helvetica" pitchFamily="34" charset="0"/>
              </a:rPr>
              <a:t>MORE THAN JUST A </a:t>
            </a:r>
            <a:r>
              <a:rPr lang="en-US" altLang="en-US" sz="1800" b="1" dirty="0" smtClean="0">
                <a:latin typeface="Helvetica" pitchFamily="34" charset="0"/>
                <a:ea typeface="Vrinda" pitchFamily="2" charset="0"/>
                <a:cs typeface="Helvetica" pitchFamily="34" charset="0"/>
              </a:rPr>
              <a:t>ICD/DCT/CFS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600" dirty="0">
              <a:latin typeface="Helvetica"/>
              <a:cs typeface="Helvetica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</a:rPr>
              <a:t>Large expanse of </a:t>
            </a: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  <a:hlinkClick r:id="rId2" action="ppaction://hlinkpres?slideindex=1&amp;slidetitle="/>
              </a:rPr>
              <a:t>modern Warehousing</a:t>
            </a:r>
            <a:endParaRPr lang="en-US" altLang="en-US" sz="1600" dirty="0">
              <a:latin typeface="Helvetica" pitchFamily="34" charset="0"/>
              <a:ea typeface="Vrinda" pitchFamily="2" charset="0"/>
              <a:cs typeface="Helvetica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800" dirty="0" smtClean="0">
              <a:latin typeface="Helvetica" pitchFamily="34" charset="0"/>
              <a:ea typeface="Vrinda" pitchFamily="2" charset="0"/>
              <a:cs typeface="Helvetic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  <a:hlinkClick r:id="rId3" action="ppaction://hlinkfile"/>
              </a:rPr>
              <a:t>Double Stack </a:t>
            </a: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</a:rPr>
              <a:t>Container Trains</a:t>
            </a:r>
          </a:p>
          <a:p>
            <a:pPr>
              <a:lnSpc>
                <a:spcPct val="90000"/>
              </a:lnSpc>
              <a:defRPr/>
            </a:pPr>
            <a:endParaRPr lang="en-US" altLang="en-US" sz="800" dirty="0" smtClean="0">
              <a:latin typeface="Helvetica" pitchFamily="34" charset="0"/>
              <a:ea typeface="Vrinda" pitchFamily="2" charset="0"/>
              <a:cs typeface="Helvetica" pitchFamily="34" charset="0"/>
              <a:hlinkClick r:id="" action="ppaction://hlinkpres?slideindex=1&amp;slidetitle=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  <a:hlinkClick r:id="rId4" action="ppaction://hlinkpres?slideindex=1&amp;slidetitle="/>
              </a:rPr>
              <a:t>Non Containerized Cargo</a:t>
            </a: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</a:rPr>
              <a:t>: PFT-Access to Indian Railway freight wagons.</a:t>
            </a:r>
          </a:p>
          <a:p>
            <a:pPr>
              <a:lnSpc>
                <a:spcPct val="90000"/>
              </a:lnSpc>
              <a:defRPr/>
            </a:pPr>
            <a:endParaRPr lang="en-US" altLang="en-US" sz="800" dirty="0" smtClean="0">
              <a:latin typeface="Helvetica" pitchFamily="34" charset="0"/>
              <a:ea typeface="Vrinda" pitchFamily="2" charset="0"/>
              <a:cs typeface="Helvetica" pitchFamily="34" charset="0"/>
              <a:hlinkClick r:id="" action="ppaction://hlinkfile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  <a:hlinkClick r:id="rId5" action="ppaction://hlinkfile"/>
              </a:rPr>
              <a:t>Specialized Cargo </a:t>
            </a: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</a:rPr>
              <a:t>like Cars</a:t>
            </a:r>
          </a:p>
          <a:p>
            <a:pPr>
              <a:lnSpc>
                <a:spcPct val="90000"/>
              </a:lnSpc>
              <a:defRPr/>
            </a:pPr>
            <a:endParaRPr lang="en-US" altLang="en-US" sz="800" dirty="0" smtClean="0">
              <a:latin typeface="Helvetica" pitchFamily="34" charset="0"/>
              <a:ea typeface="Vrinda" pitchFamily="2" charset="0"/>
              <a:cs typeface="Helvetica" pitchFamily="34" charset="0"/>
              <a:hlinkClick r:id="" action="ppaction://hlinkfile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  <a:hlinkClick r:id="rId6" action="ppaction://hlinkfile"/>
              </a:rPr>
              <a:t>Value Addition </a:t>
            </a: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</a:rPr>
              <a:t>Warehousing Complex</a:t>
            </a:r>
          </a:p>
          <a:p>
            <a:pPr>
              <a:lnSpc>
                <a:spcPct val="90000"/>
              </a:lnSpc>
              <a:defRPr/>
            </a:pPr>
            <a:endParaRPr lang="en-US" altLang="en-US" sz="800" dirty="0" smtClean="0">
              <a:latin typeface="Helvetica" pitchFamily="34" charset="0"/>
              <a:ea typeface="Vrinda" pitchFamily="2" charset="0"/>
              <a:cs typeface="Helvetica" pitchFamily="34" charset="0"/>
              <a:hlinkClick r:id="" action="ppaction://hlinkpres?slideindex=1&amp;slidetitle=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  <a:hlinkClick r:id="rId7" action="ppaction://hlinkpres?slideindex=1&amp;slidetitle="/>
              </a:rPr>
              <a:t>Refrigerated</a:t>
            </a: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  <a:hlinkClick r:id="" action="ppaction://hlinkpres?slideindex=1&amp;slidetitle="/>
              </a:rPr>
              <a:t> </a:t>
            </a: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</a:rPr>
              <a:t>Containers</a:t>
            </a:r>
          </a:p>
          <a:p>
            <a:pPr>
              <a:lnSpc>
                <a:spcPct val="90000"/>
              </a:lnSpc>
              <a:defRPr/>
            </a:pPr>
            <a:endParaRPr lang="en-US" altLang="en-US" sz="800" dirty="0" smtClean="0">
              <a:latin typeface="Helvetica" pitchFamily="34" charset="0"/>
              <a:ea typeface="Vrinda" pitchFamily="2" charset="0"/>
              <a:cs typeface="Helvetica" pitchFamily="34" charset="0"/>
              <a:hlinkClick r:id="" action="ppaction://hlinkpres?slideindex=1&amp;slidetitle=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  <a:hlinkClick r:id="rId8" action="ppaction://hlinkpres?slideindex=1&amp;slidetitle="/>
              </a:rPr>
              <a:t>Temp. Controlled</a:t>
            </a: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  <a:hlinkClick r:id="" action="ppaction://hlinkpres?slideindex=1&amp;slidetitle="/>
              </a:rPr>
              <a:t> </a:t>
            </a: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</a:rPr>
              <a:t>Warehousing</a:t>
            </a:r>
          </a:p>
          <a:p>
            <a:pPr>
              <a:lnSpc>
                <a:spcPct val="90000"/>
              </a:lnSpc>
              <a:defRPr/>
            </a:pPr>
            <a:endParaRPr lang="en-US" altLang="en-US" sz="800" dirty="0" smtClean="0">
              <a:latin typeface="Helvetica" pitchFamily="34" charset="0"/>
              <a:ea typeface="Vrinda" pitchFamily="2" charset="0"/>
              <a:cs typeface="Helvetica" pitchFamily="34" charset="0"/>
              <a:hlinkClick r:id="" action="ppaction://hlinkpres?slideindex=1&amp;slidetitle=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  <a:hlinkClick r:id="rId9" action="ppaction://hlinkpres?slideindex=1&amp;slidetitle="/>
              </a:rPr>
              <a:t>PPP mode</a:t>
            </a: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  <a:hlinkClick r:id="" action="ppaction://hlinkpres?slideindex=1&amp;slidetitle="/>
              </a:rPr>
              <a:t>l</a:t>
            </a:r>
            <a:r>
              <a:rPr lang="en-US" altLang="en-US" sz="1600" dirty="0" smtClean="0">
                <a:latin typeface="Helvetica" pitchFamily="34" charset="0"/>
                <a:ea typeface="Vrinda" pitchFamily="2" charset="0"/>
                <a:cs typeface="Helvetica" pitchFamily="34" charset="0"/>
              </a:rPr>
              <a:t> for development of CFSs/Warehouses catering to customized requirements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887" y="362368"/>
            <a:ext cx="5955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The Road Ahead / </a:t>
            </a:r>
            <a:r>
              <a:rPr lang="en-US" sz="2200" dirty="0" smtClean="0">
                <a:solidFill>
                  <a:schemeClr val="bg1"/>
                </a:solidFill>
                <a:latin typeface="Helvetica"/>
                <a:cs typeface="Helvetica"/>
              </a:rPr>
              <a:t>Development of MMLPs</a:t>
            </a:r>
            <a:endParaRPr lang="en-US" sz="2200" dirty="0">
              <a:solidFill>
                <a:schemeClr val="bg1"/>
              </a:solidFill>
              <a:latin typeface="Helvetica" pitchFamily="34" charset="0"/>
              <a:ea typeface="Vrinda" pitchFamily="2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53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94580" y="2890613"/>
            <a:ext cx="3452470" cy="742221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sz="1800" b="1" dirty="0">
                <a:latin typeface="Helvetica"/>
                <a:cs typeface="Helvetica"/>
              </a:rPr>
              <a:t>Logistics Parks projected to be developed in </a:t>
            </a:r>
            <a:r>
              <a:rPr lang="en-US" sz="1800" b="1" dirty="0" smtClean="0">
                <a:latin typeface="Helvetica"/>
                <a:cs typeface="Helvetica"/>
              </a:rPr>
              <a:t>2018-19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8887" y="362368"/>
            <a:ext cx="5870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The Road Ahead / </a:t>
            </a:r>
            <a:r>
              <a:rPr lang="en-US" sz="2200" dirty="0" smtClean="0">
                <a:solidFill>
                  <a:schemeClr val="bg1"/>
                </a:solidFill>
                <a:latin typeface="Helvetica"/>
                <a:cs typeface="Helvetica"/>
              </a:rPr>
              <a:t>Development of MMLPs</a:t>
            </a:r>
            <a:endParaRPr lang="en-US" sz="2200" dirty="0">
              <a:solidFill>
                <a:schemeClr val="bg1"/>
              </a:solidFill>
              <a:latin typeface="Helvetica" pitchFamily="34" charset="0"/>
              <a:ea typeface="Vrinda" pitchFamily="2" charset="0"/>
              <a:cs typeface="Helvetica" pitchFamily="34" charset="0"/>
            </a:endParaRPr>
          </a:p>
        </p:txBody>
      </p:sp>
      <p:pic>
        <p:nvPicPr>
          <p:cNvPr id="25" name="Picture 5" descr="G:\10minsto1\KCT\project elements\India1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6" y="1346667"/>
            <a:ext cx="4885947" cy="569700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751039" y="3632834"/>
            <a:ext cx="1415772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err="1" smtClean="0">
                <a:latin typeface="Helvetica"/>
                <a:cs typeface="Helvetica"/>
              </a:rPr>
              <a:t>Mundra</a:t>
            </a:r>
            <a:r>
              <a:rPr lang="en-US" sz="1200" dirty="0" smtClean="0">
                <a:latin typeface="Helvetica"/>
                <a:cs typeface="Helvetica"/>
              </a:rPr>
              <a:t> (Gujarat)</a:t>
            </a:r>
            <a:endParaRPr lang="en-US" sz="12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51039" y="3896443"/>
            <a:ext cx="2108269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err="1" smtClean="0">
                <a:latin typeface="Helvetica"/>
                <a:cs typeface="Helvetica"/>
              </a:rPr>
              <a:t>Sriperumbudur</a:t>
            </a:r>
            <a:r>
              <a:rPr lang="en-US" sz="1200" dirty="0" smtClean="0">
                <a:latin typeface="Helvetica"/>
                <a:cs typeface="Helvetica"/>
              </a:rPr>
              <a:t> (</a:t>
            </a:r>
            <a:r>
              <a:rPr lang="en-US" sz="1200" dirty="0" err="1" smtClean="0">
                <a:latin typeface="Helvetica"/>
                <a:cs typeface="Helvetica"/>
              </a:rPr>
              <a:t>Tamilnadu</a:t>
            </a:r>
            <a:r>
              <a:rPr lang="en-US" sz="1200" dirty="0" smtClean="0">
                <a:latin typeface="Helvetica"/>
                <a:cs typeface="Helvetica"/>
              </a:rPr>
              <a:t>)</a:t>
            </a:r>
            <a:endParaRPr lang="en-US" sz="12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51039" y="4165566"/>
            <a:ext cx="1723549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err="1" smtClean="0">
                <a:latin typeface="Helvetica"/>
                <a:cs typeface="Helvetica"/>
              </a:rPr>
              <a:t>Swarupgunj</a:t>
            </a:r>
            <a:r>
              <a:rPr lang="en-US" sz="1200" dirty="0" smtClean="0">
                <a:latin typeface="Helvetica"/>
                <a:cs typeface="Helvetica"/>
              </a:rPr>
              <a:t>(</a:t>
            </a:r>
            <a:r>
              <a:rPr lang="en-US" sz="1200" dirty="0" err="1" smtClean="0">
                <a:latin typeface="Helvetica"/>
                <a:cs typeface="Helvetica"/>
              </a:rPr>
              <a:t>Rajsthan</a:t>
            </a:r>
            <a:r>
              <a:rPr lang="en-US" sz="1200" dirty="0" smtClean="0">
                <a:latin typeface="Helvetica"/>
                <a:cs typeface="Helvetica"/>
              </a:rPr>
              <a:t>)</a:t>
            </a:r>
            <a:endParaRPr lang="en-US" sz="12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51039" y="4434690"/>
            <a:ext cx="1723549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err="1" smtClean="0">
                <a:latin typeface="Helvetica"/>
                <a:cs typeface="Helvetica"/>
              </a:rPr>
              <a:t>Kadakola</a:t>
            </a:r>
            <a:r>
              <a:rPr lang="en-US" sz="1200" dirty="0" smtClean="0">
                <a:latin typeface="Helvetica"/>
                <a:cs typeface="Helvetica"/>
              </a:rPr>
              <a:t> (Karnataka)</a:t>
            </a:r>
            <a:endParaRPr lang="en-US" sz="12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51039" y="4703814"/>
            <a:ext cx="1184940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latin typeface="Helvetica"/>
                <a:cs typeface="Helvetica"/>
              </a:rPr>
              <a:t>Kakinada (AP)</a:t>
            </a:r>
            <a:endParaRPr lang="en-US" sz="12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51039" y="4972938"/>
            <a:ext cx="1309974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err="1" smtClean="0">
                <a:latin typeface="Helvetica"/>
                <a:cs typeface="Helvetica"/>
              </a:rPr>
              <a:t>Paradip</a:t>
            </a:r>
            <a:r>
              <a:rPr lang="en-US" sz="1200" dirty="0" smtClean="0">
                <a:latin typeface="Helvetica"/>
                <a:cs typeface="Helvetica"/>
              </a:rPr>
              <a:t> (</a:t>
            </a:r>
            <a:r>
              <a:rPr lang="en-US" sz="1200" dirty="0" err="1" smtClean="0">
                <a:latin typeface="Helvetica"/>
                <a:cs typeface="Helvetica"/>
              </a:rPr>
              <a:t>Orisha</a:t>
            </a:r>
            <a:r>
              <a:rPr lang="en-US" sz="1200" dirty="0" smtClean="0">
                <a:latin typeface="Helvetica"/>
                <a:cs typeface="Helvetica"/>
              </a:rPr>
              <a:t>)</a:t>
            </a:r>
            <a:endParaRPr lang="en-US" sz="12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51039" y="5242061"/>
            <a:ext cx="249299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err="1" smtClean="0">
                <a:latin typeface="Helvetica"/>
                <a:cs typeface="Helvetica"/>
              </a:rPr>
              <a:t>Krishnapatnam</a:t>
            </a:r>
            <a:r>
              <a:rPr lang="en-US" sz="1200" dirty="0" smtClean="0">
                <a:latin typeface="Helvetica"/>
                <a:cs typeface="Helvetica"/>
              </a:rPr>
              <a:t> (Andhra Pradesh)</a:t>
            </a:r>
          </a:p>
          <a:p>
            <a:pPr>
              <a:lnSpc>
                <a:spcPct val="80000"/>
              </a:lnSpc>
            </a:pPr>
            <a:endParaRPr lang="en-US" sz="12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34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01208"/>
            <a:ext cx="373380" cy="373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373380" cy="373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32" y="5233696"/>
            <a:ext cx="373380" cy="373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/>
          <p:cNvSpPr/>
          <p:nvPr/>
        </p:nvSpPr>
        <p:spPr>
          <a:xfrm>
            <a:off x="5588291" y="3661409"/>
            <a:ext cx="122790" cy="12279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8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370" y="5571745"/>
            <a:ext cx="373380" cy="373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9080"/>
            <a:ext cx="373380" cy="373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373380" cy="373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24" y="4149149"/>
            <a:ext cx="373380" cy="373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/>
          <p:cNvSpPr/>
          <p:nvPr/>
        </p:nvSpPr>
        <p:spPr>
          <a:xfrm>
            <a:off x="5588291" y="3935083"/>
            <a:ext cx="122790" cy="12279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Oval 42"/>
          <p:cNvSpPr/>
          <p:nvPr/>
        </p:nvSpPr>
        <p:spPr>
          <a:xfrm>
            <a:off x="5588291" y="4208757"/>
            <a:ext cx="122790" cy="12279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Oval 43"/>
          <p:cNvSpPr/>
          <p:nvPr/>
        </p:nvSpPr>
        <p:spPr>
          <a:xfrm>
            <a:off x="5588291" y="4482432"/>
            <a:ext cx="122790" cy="12279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Oval 44"/>
          <p:cNvSpPr/>
          <p:nvPr/>
        </p:nvSpPr>
        <p:spPr>
          <a:xfrm>
            <a:off x="5588291" y="4756107"/>
            <a:ext cx="122790" cy="12279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Oval 45"/>
          <p:cNvSpPr/>
          <p:nvPr/>
        </p:nvSpPr>
        <p:spPr>
          <a:xfrm>
            <a:off x="5588291" y="5029782"/>
            <a:ext cx="122790" cy="12279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Oval 46"/>
          <p:cNvSpPr/>
          <p:nvPr/>
        </p:nvSpPr>
        <p:spPr>
          <a:xfrm>
            <a:off x="5588291" y="5303456"/>
            <a:ext cx="122790" cy="12279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389476" y="948093"/>
            <a:ext cx="2719014" cy="375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300" b="1" dirty="0" smtClean="0">
                <a:latin typeface="Helvetica"/>
                <a:cs typeface="Helvetica"/>
              </a:rPr>
              <a:t>MMLPs </a:t>
            </a:r>
            <a:r>
              <a:rPr lang="en-US" sz="2300" b="1" dirty="0">
                <a:latin typeface="Helvetica"/>
                <a:cs typeface="Helvetica"/>
              </a:rPr>
              <a:t>in </a:t>
            </a:r>
            <a:r>
              <a:rPr lang="en-US" sz="2300" b="1" dirty="0" smtClean="0">
                <a:latin typeface="Helvetica"/>
                <a:cs typeface="Helvetica"/>
              </a:rPr>
              <a:t>2018-19 </a:t>
            </a:r>
            <a:endParaRPr lang="en-US" sz="2300" b="1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76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887" y="362368"/>
            <a:ext cx="5309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The Road Ahead /Aligning with DFC</a:t>
            </a:r>
            <a:endParaRPr lang="en-US" sz="2500" dirty="0">
              <a:solidFill>
                <a:schemeClr val="bg1"/>
              </a:solidFill>
              <a:latin typeface="Helvetica" pitchFamily="34" charset="0"/>
              <a:ea typeface="Vrinda" pitchFamily="2" charset="0"/>
              <a:cs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60" y="1293478"/>
            <a:ext cx="7165074" cy="53827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832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887" y="362368"/>
            <a:ext cx="3498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The Road Ahead/ ILMZ</a:t>
            </a:r>
            <a:endParaRPr lang="en-US" sz="2500" dirty="0">
              <a:solidFill>
                <a:schemeClr val="bg1"/>
              </a:solidFill>
              <a:latin typeface="Helvetica" pitchFamily="34" charset="0"/>
              <a:ea typeface="Vrinda" pitchFamily="2" charset="0"/>
              <a:cs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887" y="900391"/>
            <a:ext cx="665778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smtClean="0">
                <a:solidFill>
                  <a:srgbClr val="000000"/>
                </a:solidFill>
                <a:latin typeface="Helvetica" pitchFamily="34" charset="0"/>
                <a:ea typeface="Vrinda" pitchFamily="2" charset="0"/>
                <a:cs typeface="Helvetica" pitchFamily="34" charset="0"/>
              </a:rPr>
              <a:t>Integrated Logistics and Manufacturing Zones</a:t>
            </a:r>
            <a:endParaRPr lang="en-US" sz="2300" b="1" dirty="0">
              <a:solidFill>
                <a:srgbClr val="000000"/>
              </a:solidFill>
            </a:endParaRPr>
          </a:p>
        </p:txBody>
      </p:sp>
      <p:pic>
        <p:nvPicPr>
          <p:cNvPr id="8" name="Picture 2" descr="D:\TMT1 WORKS\Concor\giffs\plo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09" y="1500182"/>
            <a:ext cx="7871834" cy="5250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MT1 WORKS\Concor\giffs\plot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66" y="2538421"/>
            <a:ext cx="6219720" cy="2265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TMT1 WORKS\Concor\res\industrial-pa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87" y="3262219"/>
            <a:ext cx="1032862" cy="103286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TMT1 WORKS\Concor\res\industrial-pa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788" y="2229357"/>
            <a:ext cx="1032862" cy="103286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TMT1 WORKS\Concor\res\industrial-pa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19" y="3671067"/>
            <a:ext cx="1032862" cy="103286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TMT1 WORKS\Concor\res\industrial-pa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59" y="3092421"/>
            <a:ext cx="1032862" cy="103286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254562" y="3136900"/>
            <a:ext cx="891708" cy="415738"/>
            <a:chOff x="3254562" y="3136900"/>
            <a:chExt cx="891708" cy="415738"/>
          </a:xfrm>
        </p:grpSpPr>
        <p:pic>
          <p:nvPicPr>
            <p:cNvPr id="16" name="Picture 6" descr="D:\TMT1 WORKS\Concor\res\warehous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562" y="3136900"/>
              <a:ext cx="415738" cy="415738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D:\TMT1 WORKS\Concor\res\warehous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532" y="3136900"/>
              <a:ext cx="415738" cy="415738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5599706" y="3856791"/>
            <a:ext cx="891708" cy="415738"/>
            <a:chOff x="3254562" y="3136900"/>
            <a:chExt cx="891708" cy="415738"/>
          </a:xfrm>
        </p:grpSpPr>
        <p:pic>
          <p:nvPicPr>
            <p:cNvPr id="19" name="Picture 6" descr="D:\TMT1 WORKS\Concor\res\warehous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562" y="3136900"/>
              <a:ext cx="415738" cy="415738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D:\TMT1 WORKS\Concor\res\warehous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532" y="3136900"/>
              <a:ext cx="415738" cy="415738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7" descr="D:\TMT1 WORKS\Concor\res\delivery-truck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82" y="3878801"/>
            <a:ext cx="354446" cy="354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D:\TMT1 WORKS\Concor\res\delivery-truck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10" y="3690517"/>
            <a:ext cx="354446" cy="354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D:\TMT1 WORKS\Concor\res\delivery-truck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89" y="3918083"/>
            <a:ext cx="354446" cy="354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D:\TMT1 WORKS\Concor\res\delivery-truck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48" y="2845894"/>
            <a:ext cx="354446" cy="354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TMT1 WORKS\Concor\res\delivery-truck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35" y="3023117"/>
            <a:ext cx="354446" cy="354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D:\TMT1 WORKS\Concor\res\delivery-truck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023" y="3206018"/>
            <a:ext cx="354446" cy="354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357316" y="4067042"/>
            <a:ext cx="3247413" cy="858943"/>
            <a:chOff x="1357316" y="4067042"/>
            <a:chExt cx="3247413" cy="858943"/>
          </a:xfrm>
        </p:grpSpPr>
        <p:pic>
          <p:nvPicPr>
            <p:cNvPr id="28" name="Picture 8" descr="D:\TMT1 WORKS\Concor\res\tube-rails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5400000">
              <a:off x="4049593" y="4370848"/>
              <a:ext cx="222054" cy="8882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oup 28"/>
            <p:cNvGrpSpPr/>
            <p:nvPr/>
          </p:nvGrpSpPr>
          <p:grpSpPr>
            <a:xfrm>
              <a:off x="2964313" y="4710114"/>
              <a:ext cx="790256" cy="149327"/>
              <a:chOff x="2964313" y="4710114"/>
              <a:chExt cx="790256" cy="149327"/>
            </a:xfrm>
          </p:grpSpPr>
          <p:pic>
            <p:nvPicPr>
              <p:cNvPr id="37" name="Picture 8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1265" t="53223" r="15112"/>
              <a:stretch/>
            </p:blipFill>
            <p:spPr bwMode="auto">
              <a:xfrm rot="5400000">
                <a:off x="3472167" y="4577037"/>
                <a:ext cx="149326" cy="415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1265" t="53223" r="15112"/>
              <a:stretch/>
            </p:blipFill>
            <p:spPr bwMode="auto">
              <a:xfrm rot="5400000">
                <a:off x="3097390" y="4577038"/>
                <a:ext cx="149326" cy="415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2216570" y="4711073"/>
              <a:ext cx="790256" cy="149327"/>
              <a:chOff x="2964313" y="4710114"/>
              <a:chExt cx="790256" cy="149327"/>
            </a:xfrm>
          </p:grpSpPr>
          <p:pic>
            <p:nvPicPr>
              <p:cNvPr id="35" name="Picture 8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1265" t="53223" r="15112"/>
              <a:stretch/>
            </p:blipFill>
            <p:spPr bwMode="auto">
              <a:xfrm rot="5400000">
                <a:off x="3472167" y="4577037"/>
                <a:ext cx="149326" cy="415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1265" t="53223" r="15112"/>
              <a:stretch/>
            </p:blipFill>
            <p:spPr bwMode="auto">
              <a:xfrm rot="5400000">
                <a:off x="3097390" y="4577038"/>
                <a:ext cx="149326" cy="415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" name="Picture 8" descr="D:\TMT1 WORKS\Concor\res\tube-rails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16200000">
              <a:off x="1706676" y="4269343"/>
              <a:ext cx="222054" cy="8882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Group 31"/>
            <p:cNvGrpSpPr/>
            <p:nvPr/>
          </p:nvGrpSpPr>
          <p:grpSpPr>
            <a:xfrm rot="16200000">
              <a:off x="1242304" y="4182054"/>
              <a:ext cx="551492" cy="321468"/>
              <a:chOff x="2964313" y="4710114"/>
              <a:chExt cx="817569" cy="149327"/>
            </a:xfrm>
          </p:grpSpPr>
          <p:pic>
            <p:nvPicPr>
              <p:cNvPr id="33" name="Picture 8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1265" t="53223" r="15112"/>
              <a:stretch/>
            </p:blipFill>
            <p:spPr bwMode="auto">
              <a:xfrm rot="5400000">
                <a:off x="3499480" y="4577037"/>
                <a:ext cx="149326" cy="415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1265" t="53223" r="15112"/>
              <a:stretch/>
            </p:blipFill>
            <p:spPr bwMode="auto">
              <a:xfrm rot="5400000">
                <a:off x="3097390" y="4577038"/>
                <a:ext cx="149326" cy="415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9" name="Group 38"/>
          <p:cNvGrpSpPr/>
          <p:nvPr/>
        </p:nvGrpSpPr>
        <p:grpSpPr>
          <a:xfrm flipH="1">
            <a:off x="4872821" y="2317158"/>
            <a:ext cx="2273797" cy="323560"/>
            <a:chOff x="1373593" y="4602426"/>
            <a:chExt cx="3231136" cy="323559"/>
          </a:xfrm>
        </p:grpSpPr>
        <p:pic>
          <p:nvPicPr>
            <p:cNvPr id="40" name="Picture 8" descr="D:\TMT1 WORKS\Concor\res\tube-rails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5400000">
              <a:off x="4049593" y="4370848"/>
              <a:ext cx="222054" cy="8882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Group 40"/>
            <p:cNvGrpSpPr/>
            <p:nvPr/>
          </p:nvGrpSpPr>
          <p:grpSpPr>
            <a:xfrm>
              <a:off x="2964313" y="4710114"/>
              <a:ext cx="790256" cy="149327"/>
              <a:chOff x="2964313" y="4710114"/>
              <a:chExt cx="790256" cy="149327"/>
            </a:xfrm>
          </p:grpSpPr>
          <p:pic>
            <p:nvPicPr>
              <p:cNvPr id="46" name="Picture 8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1265" t="53223" r="15112"/>
              <a:stretch/>
            </p:blipFill>
            <p:spPr bwMode="auto">
              <a:xfrm rot="5400000">
                <a:off x="3472167" y="4577037"/>
                <a:ext cx="149326" cy="415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1265" t="53223" r="15112"/>
              <a:stretch/>
            </p:blipFill>
            <p:spPr bwMode="auto">
              <a:xfrm rot="5400000">
                <a:off x="3097390" y="4577038"/>
                <a:ext cx="149326" cy="415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216570" y="4711073"/>
              <a:ext cx="790256" cy="149327"/>
              <a:chOff x="2964313" y="4710114"/>
              <a:chExt cx="790256" cy="149327"/>
            </a:xfrm>
          </p:grpSpPr>
          <p:pic>
            <p:nvPicPr>
              <p:cNvPr id="44" name="Picture 8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1265" t="53223" r="15112"/>
              <a:stretch/>
            </p:blipFill>
            <p:spPr bwMode="auto">
              <a:xfrm rot="5400000">
                <a:off x="3472167" y="4577037"/>
                <a:ext cx="149326" cy="415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1265" t="53223" r="15112"/>
              <a:stretch/>
            </p:blipFill>
            <p:spPr bwMode="auto">
              <a:xfrm rot="5400000">
                <a:off x="3097390" y="4577038"/>
                <a:ext cx="149326" cy="415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3" name="Picture 8" descr="D:\TMT1 WORKS\Concor\res\tube-rails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 rot="16200000">
              <a:off x="1706676" y="4269343"/>
              <a:ext cx="222054" cy="8882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 flipH="1">
            <a:off x="5169218" y="2309538"/>
            <a:ext cx="1131215" cy="240471"/>
            <a:chOff x="2261813" y="4410068"/>
            <a:chExt cx="1949458" cy="414411"/>
          </a:xfrm>
        </p:grpSpPr>
        <p:pic>
          <p:nvPicPr>
            <p:cNvPr id="49" name="Picture 9" descr="D:\TMT1 WORKS\Concor\res\locomotive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586" t="38737" b="14620"/>
            <a:stretch/>
          </p:blipFill>
          <p:spPr bwMode="auto">
            <a:xfrm>
              <a:off x="2261813" y="4447745"/>
              <a:ext cx="612937" cy="3093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Group 49"/>
            <p:cNvGrpSpPr/>
            <p:nvPr/>
          </p:nvGrpSpPr>
          <p:grpSpPr>
            <a:xfrm>
              <a:off x="2875350" y="4410074"/>
              <a:ext cx="671476" cy="414405"/>
              <a:chOff x="3149252" y="4428174"/>
              <a:chExt cx="446816" cy="275755"/>
            </a:xfrm>
          </p:grpSpPr>
          <p:pic>
            <p:nvPicPr>
              <p:cNvPr id="54" name="Picture 10" descr="D:\TMT1 WORKS\Concor\res\wagon (2)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="" xmlns:a14="http://schemas.microsoft.com/office/drawing/2010/main">
                      <a14:imgLayer r:embed="rId11">
                        <a14:imgEffect>
                          <a14:colorTemperature colorTemp="88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67668"/>
              <a:stretch/>
            </p:blipFill>
            <p:spPr bwMode="auto">
              <a:xfrm>
                <a:off x="3163849" y="4566888"/>
                <a:ext cx="423863" cy="137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11" descr="D:\TMT1 WORKS\Concor\res\crane (1).png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8862" t="58762" r="9190"/>
              <a:stretch/>
            </p:blipFill>
            <p:spPr bwMode="auto">
              <a:xfrm>
                <a:off x="3149252" y="4428174"/>
                <a:ext cx="446816" cy="144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3539795" y="4410068"/>
              <a:ext cx="671476" cy="414411"/>
              <a:chOff x="3144571" y="4428170"/>
              <a:chExt cx="446816" cy="275759"/>
            </a:xfrm>
          </p:grpSpPr>
          <p:pic>
            <p:nvPicPr>
              <p:cNvPr id="52" name="Picture 10" descr="D:\TMT1 WORKS\Concor\res\wagon (2)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="" xmlns:a14="http://schemas.microsoft.com/office/drawing/2010/main">
                      <a14:imgLayer r:embed="rId11">
                        <a14:imgEffect>
                          <a14:colorTemperature colorTemp="88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67668"/>
              <a:stretch/>
            </p:blipFill>
            <p:spPr bwMode="auto">
              <a:xfrm>
                <a:off x="3163849" y="4566888"/>
                <a:ext cx="423863" cy="137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1" descr="D:\TMT1 WORKS\Concor\res\crane (1).png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8862" t="58762" r="9190"/>
              <a:stretch/>
            </p:blipFill>
            <p:spPr bwMode="auto">
              <a:xfrm>
                <a:off x="3144571" y="4428170"/>
                <a:ext cx="446816" cy="144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2568413" y="4516958"/>
            <a:ext cx="1611092" cy="342482"/>
            <a:chOff x="2261813" y="4410068"/>
            <a:chExt cx="1949458" cy="414411"/>
          </a:xfrm>
        </p:grpSpPr>
        <p:pic>
          <p:nvPicPr>
            <p:cNvPr id="57" name="Picture 9" descr="D:\TMT1 WORKS\Concor\res\locomotive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586" t="38737" b="14620"/>
            <a:stretch/>
          </p:blipFill>
          <p:spPr bwMode="auto">
            <a:xfrm>
              <a:off x="2261813" y="4447745"/>
              <a:ext cx="612937" cy="3093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8" name="Group 57"/>
            <p:cNvGrpSpPr/>
            <p:nvPr/>
          </p:nvGrpSpPr>
          <p:grpSpPr>
            <a:xfrm>
              <a:off x="2875350" y="4410074"/>
              <a:ext cx="671476" cy="414405"/>
              <a:chOff x="3149252" y="4428174"/>
              <a:chExt cx="446816" cy="275755"/>
            </a:xfrm>
          </p:grpSpPr>
          <p:pic>
            <p:nvPicPr>
              <p:cNvPr id="62" name="Picture 10" descr="D:\TMT1 WORKS\Concor\res\wagon (2)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="" xmlns:a14="http://schemas.microsoft.com/office/drawing/2010/main">
                      <a14:imgLayer r:embed="rId11">
                        <a14:imgEffect>
                          <a14:colorTemperature colorTemp="88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67668"/>
              <a:stretch/>
            </p:blipFill>
            <p:spPr bwMode="auto">
              <a:xfrm>
                <a:off x="3163849" y="4566888"/>
                <a:ext cx="423863" cy="137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11" descr="D:\TMT1 WORKS\Concor\res\crane (1).png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8862" t="58762" r="9190"/>
              <a:stretch/>
            </p:blipFill>
            <p:spPr bwMode="auto">
              <a:xfrm>
                <a:off x="3149252" y="4428174"/>
                <a:ext cx="446816" cy="144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3539795" y="4410068"/>
              <a:ext cx="671476" cy="414411"/>
              <a:chOff x="3144571" y="4428170"/>
              <a:chExt cx="446816" cy="275759"/>
            </a:xfrm>
          </p:grpSpPr>
          <p:pic>
            <p:nvPicPr>
              <p:cNvPr id="60" name="Picture 10" descr="D:\TMT1 WORKS\Concor\res\wagon (2)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="" xmlns:a14="http://schemas.microsoft.com/office/drawing/2010/main">
                      <a14:imgLayer r:embed="rId11">
                        <a14:imgEffect>
                          <a14:colorTemperature colorTemp="88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67668"/>
              <a:stretch/>
            </p:blipFill>
            <p:spPr bwMode="auto">
              <a:xfrm>
                <a:off x="3163849" y="4566888"/>
                <a:ext cx="423863" cy="1370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11" descr="D:\TMT1 WORKS\Concor\res\crane (1).png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8862" t="58762" r="9190"/>
              <a:stretch/>
            </p:blipFill>
            <p:spPr bwMode="auto">
              <a:xfrm>
                <a:off x="3144571" y="4428170"/>
                <a:ext cx="446816" cy="144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5582192" y="2390140"/>
            <a:ext cx="879106" cy="415738"/>
            <a:chOff x="5582192" y="2390140"/>
            <a:chExt cx="879106" cy="415738"/>
          </a:xfrm>
        </p:grpSpPr>
        <p:pic>
          <p:nvPicPr>
            <p:cNvPr id="65" name="Picture 6" descr="D:\TMT1 WORKS\Concor\res\warehous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192" y="2390140"/>
              <a:ext cx="415738" cy="415738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 descr="D:\TMT1 WORKS\Concor\res\warehous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560" y="2390140"/>
              <a:ext cx="415738" cy="415738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47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61111E-6 -4.81481E-6 L -0.10017 -4.81481E-6 " pathEditMode="relative" rAng="0" ptsTypes="AA">
                                      <p:cBhvr>
                                        <p:cTn id="105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3.33333E-6 L 0.05 3.33333E-6 " pathEditMode="relative" rAng="0" ptsTypes="AA">
                                      <p:cBhvr>
                                        <p:cTn id="107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1335313"/>
            <a:ext cx="9144001" cy="471714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9" name="Picture 5" descr="G:\10minsto1\KCT\project elements\India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63" y="954275"/>
            <a:ext cx="5268688" cy="614328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7249" y="2139692"/>
            <a:ext cx="1657826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latin typeface="Helvetica"/>
                <a:cs typeface="Helvetica"/>
              </a:rPr>
              <a:t>Bengaluru/</a:t>
            </a:r>
            <a:r>
              <a:rPr lang="en-US" sz="1200" dirty="0" err="1" smtClean="0">
                <a:latin typeface="Helvetica"/>
                <a:cs typeface="Helvetica"/>
              </a:rPr>
              <a:t>Krishnagiri</a:t>
            </a:r>
            <a:endParaRPr lang="en-US" sz="1200" b="1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7249" y="2368288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/>
                <a:cs typeface="Helvetica"/>
              </a:rPr>
              <a:t>Hyderabad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7249" y="2629905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/>
                <a:cs typeface="Helvetica"/>
              </a:rPr>
              <a:t>NCR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7249" y="2891522"/>
            <a:ext cx="1238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/>
                <a:cs typeface="Helvetica"/>
              </a:rPr>
              <a:t>Visakhapatnam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7249" y="3153139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/>
                <a:cs typeface="Helvetica"/>
              </a:rPr>
              <a:t>Ahmedabad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7249" y="3414756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/>
                <a:cs typeface="Helvetica"/>
              </a:rPr>
              <a:t>Kolkata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7249" y="3676373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/>
                <a:cs typeface="Helvetica"/>
              </a:rPr>
              <a:t>Guwahati</a:t>
            </a:r>
          </a:p>
        </p:txBody>
      </p:sp>
      <p:sp>
        <p:nvSpPr>
          <p:cNvPr id="18" name="Oval 17"/>
          <p:cNvSpPr/>
          <p:nvPr/>
        </p:nvSpPr>
        <p:spPr>
          <a:xfrm>
            <a:off x="869938" y="2200286"/>
            <a:ext cx="122790" cy="1227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84" y="5678437"/>
            <a:ext cx="271883" cy="271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869938" y="2445392"/>
            <a:ext cx="122790" cy="1227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/>
          <p:cNvSpPr/>
          <p:nvPr/>
        </p:nvSpPr>
        <p:spPr>
          <a:xfrm>
            <a:off x="869938" y="2707009"/>
            <a:ext cx="122790" cy="1227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869938" y="2968626"/>
            <a:ext cx="122790" cy="1227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/>
          <p:cNvSpPr/>
          <p:nvPr/>
        </p:nvSpPr>
        <p:spPr>
          <a:xfrm>
            <a:off x="869938" y="3230243"/>
            <a:ext cx="122790" cy="1227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/>
          <p:cNvSpPr/>
          <p:nvPr/>
        </p:nvSpPr>
        <p:spPr>
          <a:xfrm>
            <a:off x="869938" y="3491860"/>
            <a:ext cx="122790" cy="1227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/>
          <p:cNvSpPr/>
          <p:nvPr/>
        </p:nvSpPr>
        <p:spPr>
          <a:xfrm>
            <a:off x="869938" y="3753477"/>
            <a:ext cx="122790" cy="1227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/>
          <p:cNvSpPr txBox="1"/>
          <p:nvPr/>
        </p:nvSpPr>
        <p:spPr>
          <a:xfrm>
            <a:off x="1017249" y="3937990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/>
                <a:cs typeface="Helvetica"/>
              </a:rPr>
              <a:t>New </a:t>
            </a:r>
            <a:r>
              <a:rPr lang="en-US" sz="1200" dirty="0" smtClean="0">
                <a:latin typeface="Helvetica"/>
                <a:cs typeface="Helvetica"/>
              </a:rPr>
              <a:t>Mumbai/</a:t>
            </a:r>
            <a:r>
              <a:rPr lang="en-US" sz="1200" dirty="0">
                <a:latin typeface="Helvetica"/>
                <a:cs typeface="Helvetica"/>
              </a:rPr>
              <a:t>P</a:t>
            </a:r>
            <a:r>
              <a:rPr lang="en-US" sz="1200" dirty="0" smtClean="0">
                <a:latin typeface="Helvetica"/>
                <a:cs typeface="Helvetica"/>
              </a:rPr>
              <a:t>une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69938" y="4015094"/>
            <a:ext cx="122790" cy="1227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TextBox 31"/>
          <p:cNvSpPr txBox="1"/>
          <p:nvPr/>
        </p:nvSpPr>
        <p:spPr>
          <a:xfrm>
            <a:off x="1017249" y="4199607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/>
                <a:cs typeface="Helvetica"/>
              </a:rPr>
              <a:t>Nagpur</a:t>
            </a:r>
          </a:p>
        </p:txBody>
      </p:sp>
      <p:sp>
        <p:nvSpPr>
          <p:cNvPr id="33" name="Oval 32"/>
          <p:cNvSpPr/>
          <p:nvPr/>
        </p:nvSpPr>
        <p:spPr>
          <a:xfrm>
            <a:off x="869938" y="4276711"/>
            <a:ext cx="122790" cy="1227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/>
          <p:cNvSpPr txBox="1"/>
          <p:nvPr/>
        </p:nvSpPr>
        <p:spPr>
          <a:xfrm>
            <a:off x="1017249" y="4461224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Chennai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69938" y="4538328"/>
            <a:ext cx="122790" cy="1227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TextBox 35"/>
          <p:cNvSpPr txBox="1"/>
          <p:nvPr/>
        </p:nvSpPr>
        <p:spPr>
          <a:xfrm>
            <a:off x="1017249" y="4722841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/>
                <a:cs typeface="Helvetica"/>
              </a:rPr>
              <a:t>Mangalore</a:t>
            </a:r>
          </a:p>
        </p:txBody>
      </p:sp>
      <p:sp>
        <p:nvSpPr>
          <p:cNvPr id="37" name="Oval 36"/>
          <p:cNvSpPr/>
          <p:nvPr/>
        </p:nvSpPr>
        <p:spPr>
          <a:xfrm>
            <a:off x="869938" y="4799945"/>
            <a:ext cx="122790" cy="1227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TextBox 37"/>
          <p:cNvSpPr txBox="1"/>
          <p:nvPr/>
        </p:nvSpPr>
        <p:spPr>
          <a:xfrm>
            <a:off x="1017249" y="4984460"/>
            <a:ext cx="77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/>
                <a:cs typeface="Helvetica"/>
              </a:rPr>
              <a:t>Varanasi</a:t>
            </a:r>
          </a:p>
        </p:txBody>
      </p:sp>
      <p:sp>
        <p:nvSpPr>
          <p:cNvPr id="39" name="Oval 38"/>
          <p:cNvSpPr/>
          <p:nvPr/>
        </p:nvSpPr>
        <p:spPr>
          <a:xfrm>
            <a:off x="869938" y="5061564"/>
            <a:ext cx="122790" cy="1227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2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85" y="4862387"/>
            <a:ext cx="271883" cy="271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02" y="2632463"/>
            <a:ext cx="271883" cy="271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26" y="4787691"/>
            <a:ext cx="271883" cy="271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26" y="3723768"/>
            <a:ext cx="271883" cy="271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58" y="3841546"/>
            <a:ext cx="271883" cy="271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508" y="2966194"/>
            <a:ext cx="271883" cy="271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67" y="4515808"/>
            <a:ext cx="271883" cy="271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01" y="3971418"/>
            <a:ext cx="271883" cy="271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68" y="5640336"/>
            <a:ext cx="271883" cy="271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776" y="5717653"/>
            <a:ext cx="271883" cy="271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07" y="3180927"/>
            <a:ext cx="271883" cy="271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671739" y="1653162"/>
            <a:ext cx="1125002" cy="486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>
                <a:latin typeface="Helvetica"/>
                <a:cs typeface="Helvetica"/>
              </a:rPr>
              <a:t>NODES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8887" y="362368"/>
            <a:ext cx="5793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The Road Ahead / Distribution Logistics</a:t>
            </a:r>
            <a:endParaRPr lang="en-US" sz="2500" dirty="0">
              <a:solidFill>
                <a:schemeClr val="bg1"/>
              </a:solidFill>
              <a:latin typeface="Helvetica" pitchFamily="34" charset="0"/>
              <a:ea typeface="Vrinda" pitchFamily="2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623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"/>
                            </p:stCondLst>
                            <p:childTnLst>
                              <p:par>
                                <p:cTn id="1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500"/>
                            </p:stCondLst>
                            <p:childTnLst>
                              <p:par>
                                <p:cTn id="1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  <p:bldP spid="11" grpId="0"/>
      <p:bldP spid="12" grpId="0"/>
      <p:bldP spid="13" grpId="0"/>
      <p:bldP spid="14" grpId="0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1" grpId="0" build="p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35829980703008899J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960" b="10627"/>
          <a:stretch/>
        </p:blipFill>
        <p:spPr>
          <a:xfrm>
            <a:off x="1885020" y="1055319"/>
            <a:ext cx="7192669" cy="5173789"/>
          </a:xfrm>
          <a:prstGeom prst="rect">
            <a:avLst/>
          </a:prstGeom>
        </p:spPr>
      </p:pic>
      <p:grpSp>
        <p:nvGrpSpPr>
          <p:cNvPr id="4" name="Group 21"/>
          <p:cNvGrpSpPr/>
          <p:nvPr/>
        </p:nvGrpSpPr>
        <p:grpSpPr>
          <a:xfrm rot="19733589">
            <a:off x="7243375" y="3015012"/>
            <a:ext cx="77822" cy="1061647"/>
            <a:chOff x="6174287" y="2751021"/>
            <a:chExt cx="84277" cy="1149708"/>
          </a:xfrm>
        </p:grpSpPr>
        <p:grpSp>
          <p:nvGrpSpPr>
            <p:cNvPr id="5" name="Group 12"/>
            <p:cNvGrpSpPr/>
            <p:nvPr/>
          </p:nvGrpSpPr>
          <p:grpSpPr>
            <a:xfrm>
              <a:off x="6174287" y="3323494"/>
              <a:ext cx="83656" cy="577235"/>
              <a:chOff x="6202310" y="3651746"/>
              <a:chExt cx="123748" cy="853872"/>
            </a:xfrm>
          </p:grpSpPr>
          <p:pic>
            <p:nvPicPr>
              <p:cNvPr id="17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1" y="3651746"/>
                <a:ext cx="123747" cy="223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0" y="3851718"/>
                <a:ext cx="123746" cy="223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0" y="4062536"/>
                <a:ext cx="123746" cy="223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0" y="4281765"/>
                <a:ext cx="123746" cy="223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30"/>
            <p:cNvGrpSpPr/>
            <p:nvPr/>
          </p:nvGrpSpPr>
          <p:grpSpPr>
            <a:xfrm>
              <a:off x="6174908" y="2751021"/>
              <a:ext cx="83656" cy="577235"/>
              <a:chOff x="6202310" y="3651746"/>
              <a:chExt cx="123748" cy="853872"/>
            </a:xfrm>
          </p:grpSpPr>
          <p:pic>
            <p:nvPicPr>
              <p:cNvPr id="32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1" y="3651746"/>
                <a:ext cx="123747" cy="223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0" y="3851718"/>
                <a:ext cx="123746" cy="223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0" y="4062536"/>
                <a:ext cx="123746" cy="223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0" y="4281765"/>
                <a:ext cx="123746" cy="223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" name="Oval 6"/>
          <p:cNvSpPr/>
          <p:nvPr/>
        </p:nvSpPr>
        <p:spPr>
          <a:xfrm>
            <a:off x="6959344" y="3038475"/>
            <a:ext cx="118891" cy="118891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grpSp>
        <p:nvGrpSpPr>
          <p:cNvPr id="11" name="Group 17"/>
          <p:cNvGrpSpPr/>
          <p:nvPr/>
        </p:nvGrpSpPr>
        <p:grpSpPr>
          <a:xfrm rot="19837092">
            <a:off x="7378127" y="3622447"/>
            <a:ext cx="100402" cy="332521"/>
            <a:chOff x="6167147" y="3471155"/>
            <a:chExt cx="99338" cy="328995"/>
          </a:xfrm>
        </p:grpSpPr>
        <p:sp>
          <p:nvSpPr>
            <p:cNvPr id="16" name="Rounded Rectangle 15"/>
            <p:cNvSpPr/>
            <p:nvPr/>
          </p:nvSpPr>
          <p:spPr>
            <a:xfrm>
              <a:off x="6174289" y="3657633"/>
              <a:ext cx="83654" cy="14251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167147" y="3471155"/>
              <a:ext cx="99338" cy="16923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-40473" y="1371600"/>
            <a:ext cx="4002874" cy="2620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0" name="Content Placeholder 1"/>
          <p:cNvSpPr>
            <a:spLocks noGrp="1"/>
          </p:cNvSpPr>
          <p:nvPr>
            <p:ph idx="1"/>
          </p:nvPr>
        </p:nvSpPr>
        <p:spPr>
          <a:xfrm>
            <a:off x="0" y="1441939"/>
            <a:ext cx="3962400" cy="3646585"/>
          </a:xfrm>
        </p:spPr>
        <p:txBody>
          <a:bodyPr>
            <a:normAutofit/>
          </a:bodyPr>
          <a:lstStyle/>
          <a:p>
            <a:pPr>
              <a:lnSpc>
                <a:spcPct val="134000"/>
              </a:lnSpc>
            </a:pPr>
            <a:r>
              <a:rPr lang="en-US" sz="1800" dirty="0" smtClean="0"/>
              <a:t>Area</a:t>
            </a:r>
            <a:r>
              <a:rPr lang="en-US" sz="1800" dirty="0"/>
              <a:t>: 40.48 Acres</a:t>
            </a:r>
          </a:p>
          <a:p>
            <a:pPr>
              <a:lnSpc>
                <a:spcPct val="134000"/>
              </a:lnSpc>
            </a:pPr>
            <a:r>
              <a:rPr lang="en-US" sz="1800" dirty="0" smtClean="0"/>
              <a:t>Present ICD in Birgunj</a:t>
            </a:r>
          </a:p>
          <a:p>
            <a:pPr>
              <a:lnSpc>
                <a:spcPct val="134000"/>
              </a:lnSpc>
            </a:pPr>
            <a:r>
              <a:rPr lang="en-US" sz="1800" dirty="0" smtClean="0"/>
              <a:t>Holding capacity 1600 </a:t>
            </a:r>
            <a:r>
              <a:rPr lang="en-US" sz="1800" dirty="0"/>
              <a:t>TEUs</a:t>
            </a:r>
          </a:p>
          <a:p>
            <a:pPr>
              <a:lnSpc>
                <a:spcPct val="134000"/>
              </a:lnSpc>
            </a:pPr>
            <a:r>
              <a:rPr lang="en-US" sz="1800" dirty="0"/>
              <a:t>6 full length railway </a:t>
            </a:r>
            <a:r>
              <a:rPr lang="en-US" sz="1800" dirty="0" smtClean="0"/>
              <a:t>lines</a:t>
            </a:r>
            <a:endParaRPr lang="en-US" sz="1800" dirty="0"/>
          </a:p>
          <a:p>
            <a:pPr>
              <a:lnSpc>
                <a:spcPct val="134000"/>
              </a:lnSpc>
            </a:pPr>
            <a:r>
              <a:rPr lang="en-US" sz="1800" dirty="0" smtClean="0"/>
              <a:t>2 </a:t>
            </a:r>
            <a:r>
              <a:rPr lang="en-US" sz="1800" dirty="0"/>
              <a:t>warehouses </a:t>
            </a:r>
            <a:r>
              <a:rPr lang="en-US" sz="1800" dirty="0" smtClean="0"/>
              <a:t>with total capacity 17000 </a:t>
            </a:r>
            <a:r>
              <a:rPr lang="en-US" sz="1800" dirty="0"/>
              <a:t>sq.mt. </a:t>
            </a:r>
            <a:endParaRPr lang="en-US" sz="1800" dirty="0" smtClean="0"/>
          </a:p>
          <a:p>
            <a:pPr>
              <a:lnSpc>
                <a:spcPct val="134000"/>
              </a:lnSpc>
            </a:pPr>
            <a:endParaRPr lang="en-US" sz="1800" dirty="0"/>
          </a:p>
          <a:p>
            <a:pPr>
              <a:lnSpc>
                <a:spcPct val="134000"/>
              </a:lnSpc>
            </a:pPr>
            <a:endParaRPr lang="en-US" sz="1800" dirty="0" smtClean="0"/>
          </a:p>
          <a:p>
            <a:pPr>
              <a:lnSpc>
                <a:spcPct val="134000"/>
              </a:lnSpc>
            </a:pPr>
            <a:endParaRPr lang="en-US" sz="1800" dirty="0"/>
          </a:p>
          <a:p>
            <a:pPr marL="0" indent="0">
              <a:lnSpc>
                <a:spcPct val="134000"/>
              </a:lnSpc>
              <a:buNone/>
            </a:pPr>
            <a:endParaRPr lang="en-US" sz="1800" dirty="0"/>
          </a:p>
        </p:txBody>
      </p:sp>
      <p:sp>
        <p:nvSpPr>
          <p:cNvPr id="44" name="TextBox 43"/>
          <p:cNvSpPr txBox="1"/>
          <p:nvPr/>
        </p:nvSpPr>
        <p:spPr>
          <a:xfrm>
            <a:off x="6729725" y="2799785"/>
            <a:ext cx="54373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00" b="1" dirty="0" err="1" smtClean="0">
                <a:solidFill>
                  <a:srgbClr val="000000"/>
                </a:solidFill>
                <a:latin typeface="Helvetica" pitchFamily="2" charset="0"/>
              </a:rPr>
              <a:t>Birgunj</a:t>
            </a:r>
            <a:endParaRPr lang="en-US" sz="800" b="1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lnSpc>
                <a:spcPct val="80000"/>
              </a:lnSpc>
            </a:pPr>
            <a:r>
              <a:rPr lang="en-US" sz="800" dirty="0" smtClean="0">
                <a:solidFill>
                  <a:srgbClr val="000000"/>
                </a:solidFill>
                <a:latin typeface="Helvetica" pitchFamily="2" charset="0"/>
              </a:rPr>
              <a:t>(Nepal)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63952" y="3912775"/>
            <a:ext cx="556563" cy="194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00" b="1" dirty="0" smtClean="0">
                <a:solidFill>
                  <a:srgbClr val="000000"/>
                </a:solidFill>
                <a:latin typeface="Helvetica" pitchFamily="2" charset="0"/>
              </a:rPr>
              <a:t>Kolkata</a:t>
            </a:r>
            <a:endParaRPr lang="en-US" sz="800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12" name="Group 45"/>
          <p:cNvGrpSpPr/>
          <p:nvPr/>
        </p:nvGrpSpPr>
        <p:grpSpPr>
          <a:xfrm rot="2848918">
            <a:off x="7122541" y="3835168"/>
            <a:ext cx="77822" cy="1061647"/>
            <a:chOff x="6174287" y="2751021"/>
            <a:chExt cx="84277" cy="1149708"/>
          </a:xfrm>
        </p:grpSpPr>
        <p:grpSp>
          <p:nvGrpSpPr>
            <p:cNvPr id="13" name="Group 46"/>
            <p:cNvGrpSpPr/>
            <p:nvPr/>
          </p:nvGrpSpPr>
          <p:grpSpPr>
            <a:xfrm>
              <a:off x="6174287" y="3323494"/>
              <a:ext cx="83656" cy="577235"/>
              <a:chOff x="6202310" y="3651746"/>
              <a:chExt cx="123748" cy="853872"/>
            </a:xfrm>
          </p:grpSpPr>
          <p:pic>
            <p:nvPicPr>
              <p:cNvPr id="53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1" y="3651746"/>
                <a:ext cx="123747" cy="223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0" y="3851718"/>
                <a:ext cx="123746" cy="223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0" y="4062536"/>
                <a:ext cx="123746" cy="223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0" y="4281765"/>
                <a:ext cx="123746" cy="223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47"/>
            <p:cNvGrpSpPr/>
            <p:nvPr/>
          </p:nvGrpSpPr>
          <p:grpSpPr>
            <a:xfrm>
              <a:off x="6174908" y="2751021"/>
              <a:ext cx="83656" cy="577235"/>
              <a:chOff x="6202310" y="3651746"/>
              <a:chExt cx="123748" cy="853872"/>
            </a:xfrm>
          </p:grpSpPr>
          <p:pic>
            <p:nvPicPr>
              <p:cNvPr id="49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1" y="3651746"/>
                <a:ext cx="123747" cy="223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0" y="3851718"/>
                <a:ext cx="123746" cy="223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0" y="4062536"/>
                <a:ext cx="123746" cy="223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0" y="4281765"/>
                <a:ext cx="123746" cy="223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Oval 8"/>
          <p:cNvSpPr/>
          <p:nvPr/>
        </p:nvSpPr>
        <p:spPr>
          <a:xfrm>
            <a:off x="6701501" y="4680180"/>
            <a:ext cx="118891" cy="118891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7502729" y="3919125"/>
            <a:ext cx="118891" cy="118891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57" name="TextBox 56"/>
          <p:cNvSpPr txBox="1"/>
          <p:nvPr/>
        </p:nvSpPr>
        <p:spPr>
          <a:xfrm>
            <a:off x="6284480" y="4761865"/>
            <a:ext cx="894797" cy="292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 err="1" smtClean="0">
                <a:solidFill>
                  <a:srgbClr val="000000"/>
                </a:solidFill>
                <a:latin typeface="Helvetica" pitchFamily="34" charset="0"/>
                <a:ea typeface="Vrinda" pitchFamily="2" charset="0"/>
                <a:cs typeface="Helvetica" pitchFamily="34" charset="0"/>
              </a:rPr>
              <a:t>Vizag</a:t>
            </a:r>
            <a:endParaRPr lang="en-US" sz="800" b="1" dirty="0" smtClean="0">
              <a:solidFill>
                <a:srgbClr val="000000"/>
              </a:solidFill>
              <a:latin typeface="Helvetica" pitchFamily="34" charset="0"/>
              <a:ea typeface="Vrinda" pitchFamily="2" charset="0"/>
              <a:cs typeface="Helvetic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800" b="1" dirty="0" smtClean="0">
                <a:solidFill>
                  <a:srgbClr val="000000"/>
                </a:solidFill>
                <a:latin typeface="Helvetica" pitchFamily="34" charset="0"/>
              </a:rPr>
              <a:t>(</a:t>
            </a:r>
            <a:r>
              <a:rPr lang="en-IN" sz="800" dirty="0" smtClean="0"/>
              <a:t>Visakhapatnam)</a:t>
            </a:r>
            <a:endParaRPr lang="en-US" sz="800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15" name="Group 57"/>
          <p:cNvGrpSpPr/>
          <p:nvPr/>
        </p:nvGrpSpPr>
        <p:grpSpPr>
          <a:xfrm rot="13489833">
            <a:off x="7341268" y="3972783"/>
            <a:ext cx="100402" cy="332521"/>
            <a:chOff x="6167147" y="3471155"/>
            <a:chExt cx="99338" cy="328995"/>
          </a:xfrm>
        </p:grpSpPr>
        <p:sp>
          <p:nvSpPr>
            <p:cNvPr id="59" name="Rounded Rectangle 58"/>
            <p:cNvSpPr/>
            <p:nvPr/>
          </p:nvSpPr>
          <p:spPr>
            <a:xfrm>
              <a:off x="6174289" y="3657633"/>
              <a:ext cx="83654" cy="14251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6167147" y="3471155"/>
              <a:ext cx="99338" cy="16923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68887" y="362368"/>
            <a:ext cx="5507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The Road Ahead / Offshore Initiatives</a:t>
            </a:r>
            <a:endParaRPr lang="en-US" sz="2500" dirty="0">
              <a:solidFill>
                <a:schemeClr val="bg1"/>
              </a:solidFill>
              <a:latin typeface="Helvetica" pitchFamily="34" charset="0"/>
              <a:ea typeface="Vrinda" pitchFamily="2" charset="0"/>
              <a:cs typeface="Helvetica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8887" y="900391"/>
            <a:ext cx="269190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smtClean="0">
                <a:solidFill>
                  <a:srgbClr val="000000"/>
                </a:solidFill>
                <a:latin typeface="Helvetica" pitchFamily="34" charset="0"/>
                <a:ea typeface="Vrinda" pitchFamily="2" charset="0"/>
                <a:cs typeface="Helvetica" pitchFamily="34" charset="0"/>
              </a:rPr>
              <a:t>Connecting Nepal</a:t>
            </a:r>
            <a:endParaRPr lang="en-US" sz="2300" b="1" dirty="0">
              <a:solidFill>
                <a:srgbClr val="000000"/>
              </a:solidFill>
              <a:latin typeface="Helvetica" pitchFamily="34" charset="0"/>
              <a:ea typeface="Vrinda" pitchFamily="2" charset="0"/>
              <a:cs typeface="Helvetica" pitchFamily="34" charset="0"/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5232695"/>
              </p:ext>
            </p:extLst>
          </p:nvPr>
        </p:nvGraphicFramePr>
        <p:xfrm>
          <a:off x="311214" y="4059868"/>
          <a:ext cx="3924136" cy="13379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93192"/>
                <a:gridCol w="769066"/>
                <a:gridCol w="1065704"/>
                <a:gridCol w="1296174"/>
              </a:tblGrid>
              <a:tr h="6921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 pitchFamily="34" charset="0"/>
                          <a:cs typeface="Helvetica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 pitchFamily="34" charset="0"/>
                          <a:cs typeface="Helvetica" pitchFamily="34" charset="0"/>
                        </a:rPr>
                        <a:t>NO. OF RAKES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Helvetica" pitchFamily="34" charset="0"/>
                          <a:cs typeface="Helvetica" pitchFamily="34" charset="0"/>
                        </a:rPr>
                        <a:t>ICD-BGJ 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Helvetica" pitchFamily="34" charset="0"/>
                          <a:cs typeface="Helvetica" pitchFamily="34" charset="0"/>
                        </a:rPr>
                        <a:t>(TEUs)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Helvetica" pitchFamily="34" charset="0"/>
                          <a:cs typeface="Helvetica" pitchFamily="34" charset="0"/>
                        </a:rPr>
                        <a:t>BULK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CARGO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Helvetica" pitchFamily="34" charset="0"/>
                          <a:cs typeface="Helvetica" pitchFamily="34" charset="0"/>
                        </a:rPr>
                        <a:t>RAKES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228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2016-17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 pitchFamily="34" charset="0"/>
                          <a:cs typeface="Helvetica" pitchFamily="34" charset="0"/>
                        </a:rPr>
                        <a:t>395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34435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399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2017-18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37115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245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8258" y="5433020"/>
            <a:ext cx="3677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Further connecting </a:t>
            </a:r>
            <a:r>
              <a:rPr lang="en-US" dirty="0" err="1" smtClean="0">
                <a:latin typeface="Helvetica"/>
                <a:cs typeface="Helvetica"/>
              </a:rPr>
              <a:t>Jainagar</a:t>
            </a:r>
            <a:r>
              <a:rPr lang="en-US" dirty="0" smtClean="0">
                <a:latin typeface="Helvetica"/>
                <a:cs typeface="Helvetica"/>
              </a:rPr>
              <a:t>- </a:t>
            </a:r>
            <a:r>
              <a:rPr lang="en-US" dirty="0" err="1" smtClean="0">
                <a:latin typeface="Helvetica"/>
                <a:cs typeface="Helvetica"/>
              </a:rPr>
              <a:t>Bardipas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err="1" smtClean="0">
                <a:latin typeface="Helvetica"/>
                <a:cs typeface="Helvetica"/>
              </a:rPr>
              <a:t>Batnaha</a:t>
            </a:r>
            <a:r>
              <a:rPr lang="en-US" dirty="0" err="1">
                <a:latin typeface="Helvetica"/>
                <a:cs typeface="Helvetica"/>
              </a:rPr>
              <a:t>-</a:t>
            </a:r>
            <a:r>
              <a:rPr lang="en-US" dirty="0" err="1" smtClean="0">
                <a:latin typeface="Helvetica"/>
                <a:cs typeface="Helvetica"/>
              </a:rPr>
              <a:t>Biratnagar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>
                <a:latin typeface="Helvetica"/>
                <a:cs typeface="Helvetica"/>
              </a:rPr>
              <a:t>(Nepal)</a:t>
            </a:r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78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03785 -0.0810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6041 0.0736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 build="p"/>
      <p:bldP spid="44" grpId="0"/>
      <p:bldP spid="45" grpId="0"/>
      <p:bldP spid="9" grpId="0" animBg="1"/>
      <p:bldP spid="6" grpId="0" animBg="1"/>
      <p:bldP spid="57" grpId="0"/>
      <p:bldP spid="62" grpId="0"/>
      <p:bldP spid="63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635829980703008899J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960" b="10627"/>
          <a:stretch/>
        </p:blipFill>
        <p:spPr>
          <a:xfrm>
            <a:off x="1885020" y="1055319"/>
            <a:ext cx="7474857" cy="53767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3249004">
            <a:off x="7733614" y="3650059"/>
            <a:ext cx="47115" cy="404559"/>
            <a:chOff x="6174287" y="3176923"/>
            <a:chExt cx="84294" cy="723806"/>
          </a:xfrm>
        </p:grpSpPr>
        <p:grpSp>
          <p:nvGrpSpPr>
            <p:cNvPr id="15" name="Group 14"/>
            <p:cNvGrpSpPr/>
            <p:nvPr/>
          </p:nvGrpSpPr>
          <p:grpSpPr>
            <a:xfrm>
              <a:off x="6174287" y="3323494"/>
              <a:ext cx="83656" cy="577235"/>
              <a:chOff x="6202310" y="3651746"/>
              <a:chExt cx="123748" cy="853872"/>
            </a:xfrm>
          </p:grpSpPr>
          <p:pic>
            <p:nvPicPr>
              <p:cNvPr id="17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1" y="3651746"/>
                <a:ext cx="123747" cy="223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0" y="3851718"/>
                <a:ext cx="123746" cy="223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0" y="4062536"/>
                <a:ext cx="123746" cy="223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D:\TMT1 WORKS\Concor\res\tube-rail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081" t="56657" r="23959"/>
              <a:stretch/>
            </p:blipFill>
            <p:spPr bwMode="auto">
              <a:xfrm flipH="1">
                <a:off x="6202310" y="4281765"/>
                <a:ext cx="123746" cy="223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6" descr="D:\TMT1 WORKS\Concor\res\tube-rails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081" t="56657" r="23959"/>
            <a:stretch/>
          </p:blipFill>
          <p:spPr bwMode="auto">
            <a:xfrm flipH="1">
              <a:off x="6174926" y="3176923"/>
              <a:ext cx="83655" cy="1513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Oval 20"/>
          <p:cNvSpPr/>
          <p:nvPr/>
        </p:nvSpPr>
        <p:spPr>
          <a:xfrm>
            <a:off x="7878507" y="3683127"/>
            <a:ext cx="118891" cy="118891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22" name="TextBox 21"/>
          <p:cNvSpPr txBox="1"/>
          <p:nvPr/>
        </p:nvSpPr>
        <p:spPr>
          <a:xfrm>
            <a:off x="268887" y="376412"/>
            <a:ext cx="779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The Road </a:t>
            </a:r>
            <a:r>
              <a:rPr lang="en-US" sz="2500" dirty="0">
                <a:solidFill>
                  <a:schemeClr val="bg1"/>
                </a:solidFill>
                <a:latin typeface="Helvetica"/>
                <a:cs typeface="Helvetica"/>
              </a:rPr>
              <a:t>Ahead / Offshore </a:t>
            </a: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Initiatives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40473" y="1371600"/>
            <a:ext cx="4002874" cy="4693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-1" y="1511105"/>
            <a:ext cx="4029013" cy="435875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/>
              <a:t>MoU </a:t>
            </a:r>
            <a:r>
              <a:rPr lang="en-US" sz="1600" dirty="0"/>
              <a:t>with Container Company of Bangladesh ltd. (CCBL) of Bangladesh </a:t>
            </a:r>
            <a:r>
              <a:rPr lang="en-US" sz="1600" dirty="0" smtClean="0"/>
              <a:t>Railways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 smtClean="0"/>
              <a:t>Rail connectivity between Majerhat </a:t>
            </a:r>
            <a:r>
              <a:rPr lang="en-US" sz="1600" dirty="0"/>
              <a:t>(Kolkata) in India and ICD Dhaka in </a:t>
            </a:r>
            <a:r>
              <a:rPr lang="en-US" sz="1600" dirty="0" smtClean="0"/>
              <a:t>Bangladesh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 smtClean="0"/>
              <a:t>Expedite </a:t>
            </a:r>
            <a:r>
              <a:rPr lang="en-US" sz="1600" dirty="0"/>
              <a:t>the Cargo movement from India to Bangladesh </a:t>
            </a: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sz="1600" dirty="0" smtClean="0"/>
              <a:t>Economical</a:t>
            </a:r>
            <a:r>
              <a:rPr lang="en-US" sz="1600" dirty="0"/>
              <a:t>, cost effective and faster movement compared to the Ocean and Road </a:t>
            </a:r>
            <a:r>
              <a:rPr lang="en-US" sz="1600" dirty="0" smtClean="0"/>
              <a:t>route</a:t>
            </a:r>
            <a:endParaRPr lang="en-US" sz="1600" dirty="0"/>
          </a:p>
          <a:p>
            <a:pPr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613318" y="3520337"/>
            <a:ext cx="768159" cy="194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00" b="1" dirty="0" smtClean="0">
                <a:solidFill>
                  <a:srgbClr val="000000"/>
                </a:solidFill>
                <a:latin typeface="Helvetica" pitchFamily="2" charset="0"/>
              </a:rPr>
              <a:t>Bangladesh</a:t>
            </a:r>
            <a:endParaRPr lang="en-US" sz="800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63952" y="3912775"/>
            <a:ext cx="556563" cy="194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00" b="1" dirty="0" smtClean="0">
                <a:solidFill>
                  <a:srgbClr val="000000"/>
                </a:solidFill>
                <a:latin typeface="Helvetica" pitchFamily="2" charset="0"/>
              </a:rPr>
              <a:t>Kolkata</a:t>
            </a:r>
            <a:endParaRPr lang="en-US" sz="800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502729" y="3919125"/>
            <a:ext cx="118891" cy="118891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134578" y="1079658"/>
            <a:ext cx="3704860" cy="35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1" dirty="0">
                <a:latin typeface="Helvetica" pitchFamily="34" charset="0"/>
                <a:cs typeface="Helvetica" pitchFamily="34" charset="0"/>
              </a:rPr>
              <a:t>Connecting Bangladesh</a:t>
            </a:r>
          </a:p>
        </p:txBody>
      </p:sp>
      <p:grpSp>
        <p:nvGrpSpPr>
          <p:cNvPr id="29" name="Group 28"/>
          <p:cNvGrpSpPr/>
          <p:nvPr/>
        </p:nvGrpSpPr>
        <p:grpSpPr>
          <a:xfrm rot="3436102">
            <a:off x="7640932" y="3805429"/>
            <a:ext cx="61246" cy="202842"/>
            <a:chOff x="6167140" y="3471165"/>
            <a:chExt cx="99338" cy="328985"/>
          </a:xfrm>
        </p:grpSpPr>
        <p:sp>
          <p:nvSpPr>
            <p:cNvPr id="30" name="Rounded Rectangle 29"/>
            <p:cNvSpPr/>
            <p:nvPr/>
          </p:nvSpPr>
          <p:spPr>
            <a:xfrm>
              <a:off x="6174289" y="3657633"/>
              <a:ext cx="83654" cy="14251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167140" y="3471165"/>
              <a:ext cx="99338" cy="16923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03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01823 -0.0171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00" y="-8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 build="p"/>
      <p:bldP spid="25" grpId="0"/>
      <p:bldP spid="26" grpId="0"/>
      <p:bldP spid="27" grpId="0" animBg="1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8" y="1007230"/>
            <a:ext cx="8679976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Looking for opportunities along the upcoming Trans Asian Railway Network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887" y="362368"/>
            <a:ext cx="346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The Road Ahead / TAR</a:t>
            </a:r>
            <a:endParaRPr lang="en-US" sz="2500" dirty="0">
              <a:solidFill>
                <a:schemeClr val="bg1"/>
              </a:solidFill>
              <a:latin typeface="Helvetica" pitchFamily="34" charset="0"/>
              <a:ea typeface="Vrinda" pitchFamily="2" charset="0"/>
              <a:cs typeface="Helvetic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7" y="1552686"/>
            <a:ext cx="8345918" cy="50801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62945" y="6568663"/>
            <a:ext cx="2133600" cy="365125"/>
          </a:xfrm>
        </p:spPr>
        <p:txBody>
          <a:bodyPr/>
          <a:lstStyle/>
          <a:p>
            <a:fld id="{68C5D6D5-0E28-A94B-9318-1F1C2E20CB2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155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" y="482600"/>
            <a:ext cx="6288903" cy="58928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4800" y="2889901"/>
            <a:ext cx="3286477" cy="1569660"/>
            <a:chOff x="304800" y="2889901"/>
            <a:chExt cx="3286477" cy="1569660"/>
          </a:xfrm>
        </p:grpSpPr>
        <p:sp>
          <p:nvSpPr>
            <p:cNvPr id="8" name="TextBox 7"/>
            <p:cNvSpPr txBox="1"/>
            <p:nvPr/>
          </p:nvSpPr>
          <p:spPr>
            <a:xfrm>
              <a:off x="304800" y="2889901"/>
              <a:ext cx="328647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Logistics and </a:t>
              </a:r>
            </a:p>
            <a:p>
              <a:r>
                <a:rPr lang="en-US" sz="32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Rail Logistics </a:t>
              </a:r>
            </a:p>
            <a:p>
              <a:r>
                <a:rPr lang="en-US" sz="32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Market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405" y="3727361"/>
              <a:ext cx="2616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3010" name="Picture 2" descr="Image result for container double decker tr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8044" y="777240"/>
            <a:ext cx="5185955" cy="5579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29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16 -1.96532E-6 L -3.61111E-6 -1.96532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45" y="1631723"/>
            <a:ext cx="8399418" cy="4525963"/>
          </a:xfrm>
        </p:spPr>
        <p:txBody>
          <a:bodyPr/>
          <a:lstStyle/>
          <a:p>
            <a:r>
              <a:rPr lang="en-US" sz="1800" dirty="0" smtClean="0"/>
              <a:t>Target 100 Terminals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- Land Acquisition: 750 Cr. 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- Terminal Development: </a:t>
            </a:r>
            <a:r>
              <a:rPr lang="en-US" sz="1800" dirty="0"/>
              <a:t>2900 Cr.</a:t>
            </a:r>
          </a:p>
          <a:p>
            <a:pPr marL="342900" lvl="1" indent="-342900">
              <a:buFont typeface="Arial"/>
              <a:buChar char="•"/>
            </a:pPr>
            <a:endParaRPr lang="en-US" sz="1800" dirty="0" smtClean="0"/>
          </a:p>
          <a:p>
            <a:pPr marL="342900" lvl="1" indent="-342900">
              <a:buFont typeface="Arial"/>
              <a:buChar char="•"/>
            </a:pPr>
            <a:r>
              <a:rPr lang="en-US" sz="1800" dirty="0" smtClean="0"/>
              <a:t> ILMZ </a:t>
            </a:r>
            <a:r>
              <a:rPr lang="en-US" sz="1800" dirty="0"/>
              <a:t>Development at 4 </a:t>
            </a:r>
            <a:r>
              <a:rPr lang="en-US" sz="1800" dirty="0" smtClean="0"/>
              <a:t>Locations: 2400 </a:t>
            </a:r>
            <a:r>
              <a:rPr lang="en-US" sz="1800" dirty="0"/>
              <a:t>Cr</a:t>
            </a:r>
          </a:p>
          <a:p>
            <a:pPr marL="342900" lvl="1" indent="-342900">
              <a:buFont typeface="Arial"/>
              <a:buChar char="•"/>
            </a:pPr>
            <a:endParaRPr lang="en-US" sz="1800" dirty="0" smtClean="0"/>
          </a:p>
          <a:p>
            <a:pPr marL="342900" lvl="1" indent="-342900">
              <a:buFont typeface="Arial"/>
              <a:buChar char="•"/>
            </a:pPr>
            <a:r>
              <a:rPr lang="en-US" sz="1800" dirty="0" smtClean="0"/>
              <a:t> Wagon </a:t>
            </a:r>
            <a:r>
              <a:rPr lang="en-US" sz="1800" dirty="0"/>
              <a:t>Acquisition </a:t>
            </a:r>
            <a:r>
              <a:rPr lang="en-US" sz="1800" dirty="0" smtClean="0"/>
              <a:t>: </a:t>
            </a:r>
            <a:r>
              <a:rPr lang="en-US" sz="1800" dirty="0"/>
              <a:t>3515 Cr. </a:t>
            </a:r>
          </a:p>
          <a:p>
            <a:pPr marL="342900" lvl="1" indent="-342900">
              <a:buFont typeface="Arial"/>
              <a:buChar char="•"/>
            </a:pPr>
            <a:endParaRPr lang="en-US" sz="1800" dirty="0" smtClean="0"/>
          </a:p>
          <a:p>
            <a:pPr marL="342900" lvl="1" indent="-342900">
              <a:buFont typeface="Arial"/>
              <a:buChar char="•"/>
            </a:pPr>
            <a:r>
              <a:rPr lang="en-US" sz="1800" dirty="0" smtClean="0"/>
              <a:t> Container Acquisition: 4090 </a:t>
            </a:r>
            <a:r>
              <a:rPr lang="en-US" sz="1800" dirty="0"/>
              <a:t>Cr. </a:t>
            </a:r>
          </a:p>
          <a:p>
            <a:pPr marL="342900" lvl="1" indent="-342900">
              <a:buFont typeface="Arial"/>
              <a:buChar char="•"/>
            </a:pPr>
            <a:endParaRPr lang="en-US" sz="1800" dirty="0" smtClean="0"/>
          </a:p>
          <a:p>
            <a:pPr marL="0" lvl="1" indent="0">
              <a:buNone/>
            </a:pPr>
            <a:r>
              <a:rPr lang="fr-FR" sz="1800" b="1" i="1" dirty="0" smtClean="0"/>
              <a:t>                </a:t>
            </a:r>
            <a:r>
              <a:rPr lang="fr-FR" sz="1800" b="1" i="1" u="sng" dirty="0" smtClean="0"/>
              <a:t>Total </a:t>
            </a:r>
            <a:r>
              <a:rPr lang="fr-FR" sz="1800" b="1" i="1" u="sng" dirty="0"/>
              <a:t>CAPEX: Rs. </a:t>
            </a:r>
            <a:r>
              <a:rPr lang="fr-FR" sz="1800" b="1" i="1" u="sng" dirty="0" smtClean="0"/>
              <a:t>13655cr.</a:t>
            </a:r>
          </a:p>
          <a:p>
            <a:pPr marL="0" lvl="1" indent="0">
              <a:buNone/>
            </a:pPr>
            <a:endParaRPr lang="fr-FR" sz="1800" b="1" i="1" u="sng" dirty="0"/>
          </a:p>
          <a:p>
            <a:pPr marL="342900" lvl="1" indent="-342900">
              <a:buFont typeface="Arial"/>
              <a:buChar char="•"/>
            </a:pPr>
            <a:r>
              <a:rPr lang="fr-FR" sz="1800" dirty="0" smtClean="0"/>
              <a:t>  Mergers </a:t>
            </a:r>
            <a:r>
              <a:rPr lang="fr-FR" sz="1800" dirty="0"/>
              <a:t>&amp; Acquisitions - 3000 Cr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68887" y="362368"/>
            <a:ext cx="4677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Helvetica"/>
                <a:cs typeface="Helvetica"/>
              </a:rPr>
              <a:t>CONCOR</a:t>
            </a:r>
            <a:r>
              <a:rPr lang="en-US" sz="25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Helvetica"/>
                <a:cs typeface="Helvetica"/>
              </a:rPr>
              <a:t>/ The Road Ahead</a:t>
            </a:r>
            <a:endParaRPr lang="en-US" sz="2500" dirty="0">
              <a:solidFill>
                <a:schemeClr val="bg1"/>
              </a:solidFill>
              <a:latin typeface="Helvetica" pitchFamily="34" charset="0"/>
              <a:ea typeface="Vrinda" pitchFamily="2" charset="0"/>
              <a:cs typeface="Helvetic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887" y="900391"/>
            <a:ext cx="549626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smtClean="0">
                <a:solidFill>
                  <a:srgbClr val="000000"/>
                </a:solidFill>
                <a:latin typeface="Helvetica" pitchFamily="34" charset="0"/>
                <a:ea typeface="Vrinda" pitchFamily="2" charset="0"/>
                <a:cs typeface="Helvetica" pitchFamily="34" charset="0"/>
              </a:rPr>
              <a:t>Investment Plan ( </a:t>
            </a:r>
            <a:r>
              <a:rPr lang="en-US" sz="2300" b="1" dirty="0">
                <a:solidFill>
                  <a:srgbClr val="000000"/>
                </a:solidFill>
                <a:latin typeface="Helvetica" pitchFamily="34" charset="0"/>
                <a:ea typeface="Vrinda" pitchFamily="2" charset="0"/>
                <a:cs typeface="Helvetica" pitchFamily="34" charset="0"/>
              </a:rPr>
              <a:t>2018-19 to 2022-23</a:t>
            </a:r>
            <a:r>
              <a:rPr lang="en-US" sz="2300" b="1" dirty="0" smtClean="0">
                <a:solidFill>
                  <a:srgbClr val="000000"/>
                </a:solidFill>
                <a:latin typeface="Helvetica" pitchFamily="34" charset="0"/>
                <a:ea typeface="Vrinda" pitchFamily="2" charset="0"/>
                <a:cs typeface="Helvetica" pitchFamily="34" charset="0"/>
              </a:rPr>
              <a:t>)</a:t>
            </a:r>
            <a:endParaRPr lang="en-US" sz="2300" b="1" dirty="0">
              <a:solidFill>
                <a:srgbClr val="000000"/>
              </a:solidFill>
              <a:latin typeface="Helvetica" pitchFamily="34" charset="0"/>
              <a:ea typeface="Vrinda" pitchFamily="2" charset="0"/>
              <a:cs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510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193" y="2824151"/>
            <a:ext cx="4895615" cy="1143000"/>
          </a:xfrm>
        </p:spPr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44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USD </a:t>
            </a:r>
            <a:r>
              <a:rPr lang="en-US" dirty="0"/>
              <a:t>160 billion is likely to touch USD 215 billion in the next two </a:t>
            </a:r>
            <a:r>
              <a:rPr lang="en-US" dirty="0" smtClean="0"/>
              <a:t>years.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Growing at the rate of 7.8 % during the last 5 years.</a:t>
            </a:r>
          </a:p>
          <a:p>
            <a:r>
              <a:rPr lang="en-US" dirty="0" smtClean="0"/>
              <a:t>Expected to grow at a CAGR of 10.5 %</a:t>
            </a:r>
          </a:p>
          <a:p>
            <a:r>
              <a:rPr lang="en-US" dirty="0" smtClean="0"/>
              <a:t>It employs about 22 million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12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53" y="1548582"/>
            <a:ext cx="8929452" cy="4586748"/>
          </a:xfrm>
        </p:spPr>
        <p:txBody>
          <a:bodyPr/>
          <a:lstStyle/>
          <a:p>
            <a:r>
              <a:rPr lang="en-US" dirty="0"/>
              <a:t>Transport -</a:t>
            </a:r>
            <a:r>
              <a:rPr lang="en-US" dirty="0" smtClean="0"/>
              <a:t> </a:t>
            </a:r>
            <a:r>
              <a:rPr lang="en-US" dirty="0"/>
              <a:t>about half the size of the Indian logistics industry </a:t>
            </a:r>
            <a:r>
              <a:rPr lang="en-US" dirty="0" smtClean="0"/>
              <a:t>market,</a:t>
            </a:r>
          </a:p>
          <a:p>
            <a:r>
              <a:rPr lang="en-US" dirty="0"/>
              <a:t>W</a:t>
            </a:r>
            <a:r>
              <a:rPr lang="en-US" dirty="0" smtClean="0"/>
              <a:t>arehousing </a:t>
            </a:r>
            <a:r>
              <a:rPr lang="en-US" dirty="0"/>
              <a:t>and </a:t>
            </a:r>
            <a:r>
              <a:rPr lang="en-US" dirty="0" smtClean="0"/>
              <a:t>storage - </a:t>
            </a:r>
            <a:r>
              <a:rPr lang="en-US" dirty="0"/>
              <a:t>another 25-30% of the total market. </a:t>
            </a:r>
            <a:endParaRPr lang="en-US" dirty="0" smtClean="0"/>
          </a:p>
          <a:p>
            <a:r>
              <a:rPr lang="en-US" dirty="0"/>
              <a:t>V</a:t>
            </a:r>
            <a:r>
              <a:rPr lang="en-US" dirty="0" smtClean="0"/>
              <a:t>alue-added </a:t>
            </a:r>
            <a:r>
              <a:rPr lang="en-US" dirty="0"/>
              <a:t>and freight forwarding </a:t>
            </a:r>
            <a:r>
              <a:rPr lang="en-US" dirty="0" smtClean="0"/>
              <a:t>services - about 20-25%.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966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Market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7382" y="1187138"/>
          <a:ext cx="8399418" cy="493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2" y="261258"/>
            <a:ext cx="7694023" cy="925880"/>
          </a:xfrm>
        </p:spPr>
        <p:txBody>
          <a:bodyPr/>
          <a:lstStyle/>
          <a:p>
            <a:r>
              <a:rPr lang="en-US" sz="2000" b="0" u="sng" dirty="0" err="1" smtClean="0">
                <a:latin typeface="CoronetPS" pitchFamily="66" charset="0"/>
              </a:rPr>
              <a:t>Containerised</a:t>
            </a:r>
            <a:r>
              <a:rPr lang="en-US" sz="2000" b="0" u="sng" dirty="0" smtClean="0">
                <a:latin typeface="CoronetPS" pitchFamily="66" charset="0"/>
              </a:rPr>
              <a:t> Traffic by Rail</a:t>
            </a:r>
            <a:endParaRPr lang="en-US" sz="2000" b="0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4997822"/>
              </p:ext>
            </p:extLst>
          </p:nvPr>
        </p:nvGraphicFramePr>
        <p:xfrm>
          <a:off x="287382" y="1365662"/>
          <a:ext cx="8546903" cy="48065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23794"/>
                <a:gridCol w="1187068"/>
                <a:gridCol w="1028795"/>
                <a:gridCol w="949656"/>
                <a:gridCol w="1028795"/>
                <a:gridCol w="1028795"/>
              </a:tblGrid>
              <a:tr h="790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2013-14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2017-18</a:t>
                      </a:r>
                      <a:endParaRPr lang="en-US" dirty="0"/>
                    </a:p>
                  </a:txBody>
                  <a:tcPr/>
                </a:tc>
              </a:tr>
              <a:tr h="13643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Container Traffic carried by IR (In MMT)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43.60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48.83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46.18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47.49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54.31</a:t>
                      </a:r>
                      <a:endParaRPr lang="en-US" sz="2400" dirty="0"/>
                    </a:p>
                  </a:txBody>
                  <a:tcPr/>
                </a:tc>
              </a:tr>
              <a:tr h="13643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Traffic Carried by CONCOR (in MMT)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32.93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36.19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33.40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34.70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39.97</a:t>
                      </a:r>
                      <a:endParaRPr lang="en-US" sz="2400" dirty="0"/>
                    </a:p>
                  </a:txBody>
                  <a:tcPr/>
                </a:tc>
              </a:tr>
              <a:tr h="12874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 age of Share of CONCOR by rail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75.53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74.11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72.33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73.07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73.60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887" y="316648"/>
            <a:ext cx="4674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00" b="1" dirty="0" smtClean="0">
                <a:solidFill>
                  <a:schemeClr val="bg1"/>
                </a:solidFill>
                <a:latin typeface="Helvetica"/>
                <a:cs typeface="Helvetica"/>
              </a:rPr>
              <a:t>National Footprint </a:t>
            </a:r>
            <a:r>
              <a:rPr lang="en-US" sz="2000" b="1" dirty="0" smtClean="0">
                <a:solidFill>
                  <a:schemeClr val="bg1"/>
                </a:solidFill>
                <a:latin typeface="Helvetica"/>
                <a:cs typeface="Helvetica"/>
              </a:rPr>
              <a:t>/ </a:t>
            </a:r>
            <a:r>
              <a:rPr lang="en-US" sz="2000" dirty="0" smtClean="0">
                <a:solidFill>
                  <a:schemeClr val="bg1"/>
                </a:solidFill>
                <a:latin typeface="Helvetica"/>
                <a:cs typeface="Helvetica"/>
              </a:rPr>
              <a:t>Terminals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964" y="1260422"/>
            <a:ext cx="9144001" cy="471714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5" descr="G:\10minsto1\KCT\project elements\India1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67" y="812800"/>
            <a:ext cx="5268688" cy="614328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18" y="6430353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0" y="3618970"/>
            <a:ext cx="3797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Helvetica" pitchFamily="2" charset="0"/>
              </a:rPr>
              <a:t>Pan Indian presence with 81 facilities</a:t>
            </a:r>
          </a:p>
          <a:p>
            <a:r>
              <a:rPr lang="en-US" sz="1600" dirty="0" smtClean="0">
                <a:latin typeface="Helvetica" pitchFamily="2" charset="0"/>
              </a:rPr>
              <a:t>(73 </a:t>
            </a:r>
            <a:r>
              <a:rPr lang="en-US" sz="1600" dirty="0">
                <a:latin typeface="Helvetica" pitchFamily="2" charset="0"/>
              </a:rPr>
              <a:t>owned and </a:t>
            </a:r>
            <a:r>
              <a:rPr lang="en-US" sz="1600" dirty="0" smtClean="0">
                <a:latin typeface="Helvetica" pitchFamily="2" charset="0"/>
              </a:rPr>
              <a:t>8 </a:t>
            </a:r>
            <a:r>
              <a:rPr lang="en-US" sz="1600" dirty="0">
                <a:latin typeface="Helvetica" pitchFamily="2" charset="0"/>
              </a:rPr>
              <a:t>with exclusive access)</a:t>
            </a:r>
          </a:p>
          <a:p>
            <a:endParaRPr lang="en-US" sz="1600" b="1" dirty="0" smtClean="0">
              <a:latin typeface="Helvetica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8039" y="4893992"/>
            <a:ext cx="1277914" cy="245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 err="1" smtClean="0">
                <a:latin typeface="Helvetica"/>
                <a:cs typeface="Helvetica"/>
              </a:rPr>
              <a:t>EximTerminals</a:t>
            </a:r>
            <a:endParaRPr lang="en-US" sz="1200" b="1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8039" y="5169502"/>
            <a:ext cx="1645002" cy="245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 smtClean="0">
                <a:latin typeface="Helvetica"/>
                <a:cs typeface="Helvetica"/>
              </a:rPr>
              <a:t>Domestic Terminals</a:t>
            </a:r>
            <a:endParaRPr lang="en-US" sz="1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8039" y="5428578"/>
            <a:ext cx="1707519" cy="245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 smtClean="0">
                <a:latin typeface="Helvetica"/>
                <a:cs typeface="Helvetica"/>
              </a:rPr>
              <a:t>Combined Terminals</a:t>
            </a:r>
            <a:endParaRPr lang="en-US" sz="1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85291" y="4922567"/>
            <a:ext cx="122790" cy="1227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Oval 43"/>
          <p:cNvSpPr/>
          <p:nvPr/>
        </p:nvSpPr>
        <p:spPr>
          <a:xfrm>
            <a:off x="386652" y="5206917"/>
            <a:ext cx="122790" cy="12279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Oval 44"/>
          <p:cNvSpPr/>
          <p:nvPr/>
        </p:nvSpPr>
        <p:spPr>
          <a:xfrm>
            <a:off x="389374" y="5489973"/>
            <a:ext cx="122790" cy="122790"/>
          </a:xfrm>
          <a:prstGeom prst="ellipse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6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03" y="5765246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02" y="5206917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38" y="4710248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79" y="4370252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46" y="3946547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04" y="3587724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00" y="3587724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75" y="3325787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05" y="2313087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937" y="2639706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15" y="2025546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16" y="6254832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38" y="1920869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19" y="2071472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74" y="2115503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1" y="2221662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05" y="2546792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57" y="3113468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94" y="3449179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94" y="3884442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434" y="4014639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570" y="3979117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51" y="3197376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40" y="3398530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17" y="4412599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36" y="4771643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18" y="4569116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21" y="4893992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14" y="6032664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36" y="6218034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40" y="5871405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73" y="5428578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378" y="5610021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36" y="5445208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24" y="4893991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70" y="4482438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80" y="4275017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42" y="4275016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29" y="4578037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051" y="3840387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63" y="4038697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88" y="4144856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13" y="3805359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62" y="3559669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62" y="3076505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22" y="3288824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76" y="3089241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88" y="2988524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38" y="2852025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74" y="2654055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70" y="2455311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29" y="2391259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35" y="2745865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22" y="2869833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874" y="2958184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16" y="2909466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72" y="1903184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20" y="2254706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37" y="2240783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229" y="2543659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3" descr="D:\TMT1 WORKS\Concor\res\Map-Marker-Marker-Outside-Pi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73" y="3618970"/>
            <a:ext cx="212319" cy="2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0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animBg="1"/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72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Helvetica"/>
                <a:cs typeface="Helvetica"/>
              </a:rPr>
              <a:t>CONCOR operates </a:t>
            </a:r>
            <a:r>
              <a:rPr lang="en-US" sz="1800" dirty="0" smtClean="0">
                <a:latin typeface="Helvetica"/>
                <a:cs typeface="Helvetica"/>
              </a:rPr>
              <a:t>73 </a:t>
            </a:r>
            <a:r>
              <a:rPr lang="en-US" sz="1800" dirty="0">
                <a:latin typeface="Helvetica"/>
                <a:cs typeface="Helvetica"/>
              </a:rPr>
              <a:t>Terminals across India spread over 21 States.</a:t>
            </a:r>
          </a:p>
          <a:p>
            <a:pPr marL="457200" lvl="1" indent="0">
              <a:buNone/>
            </a:pPr>
            <a:endParaRPr lang="en-US" sz="1800" dirty="0" smtClean="0">
              <a:latin typeface="Helvetica"/>
              <a:cs typeface="Helvetica"/>
            </a:endParaRPr>
          </a:p>
          <a:p>
            <a:pPr marL="457200" lvl="1" indent="0">
              <a:buNone/>
            </a:pPr>
            <a:endParaRPr lang="en-US" sz="1800" dirty="0" smtClean="0">
              <a:latin typeface="Helvetica"/>
              <a:cs typeface="Helvetica"/>
            </a:endParaRPr>
          </a:p>
          <a:p>
            <a:pPr marL="457200" lvl="1" indent="0">
              <a:buNone/>
            </a:pPr>
            <a:endParaRPr lang="en-US" sz="1800" dirty="0" smtClean="0">
              <a:latin typeface="Helvetica"/>
              <a:cs typeface="Helvetica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Helvetica"/>
                <a:cs typeface="Helvetica"/>
              </a:rPr>
              <a:t>EXIM</a:t>
            </a:r>
            <a:r>
              <a:rPr lang="en-US" sz="1800" dirty="0">
                <a:latin typeface="Helvetica"/>
                <a:cs typeface="Helvetica"/>
              </a:rPr>
              <a:t>: </a:t>
            </a:r>
            <a:r>
              <a:rPr lang="en-US" sz="1800" dirty="0" smtClean="0">
                <a:latin typeface="Helvetica"/>
                <a:cs typeface="Helvetica"/>
              </a:rPr>
              <a:t>14			  Domestic</a:t>
            </a:r>
            <a:r>
              <a:rPr lang="en-US" sz="1800" dirty="0">
                <a:latin typeface="Helvetica"/>
                <a:cs typeface="Helvetica"/>
              </a:rPr>
              <a:t>: </a:t>
            </a:r>
            <a:r>
              <a:rPr lang="en-US" sz="1800" dirty="0" smtClean="0">
                <a:latin typeface="Helvetica"/>
                <a:cs typeface="Helvetica"/>
              </a:rPr>
              <a:t>23			    Mixed</a:t>
            </a:r>
            <a:r>
              <a:rPr lang="en-US" sz="1800" dirty="0">
                <a:latin typeface="Helvetica"/>
                <a:cs typeface="Helvetica"/>
              </a:rPr>
              <a:t>: </a:t>
            </a:r>
            <a:r>
              <a:rPr lang="en-US" sz="1800" dirty="0" smtClean="0">
                <a:latin typeface="Helvetica"/>
                <a:cs typeface="Helvetica"/>
              </a:rPr>
              <a:t>36</a:t>
            </a:r>
          </a:p>
          <a:p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9496179"/>
              </p:ext>
            </p:extLst>
          </p:nvPr>
        </p:nvGraphicFramePr>
        <p:xfrm>
          <a:off x="268886" y="3095897"/>
          <a:ext cx="8600794" cy="2435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9914"/>
                <a:gridCol w="757646"/>
                <a:gridCol w="1558583"/>
                <a:gridCol w="479222"/>
                <a:gridCol w="1489166"/>
                <a:gridCol w="627017"/>
                <a:gridCol w="1240972"/>
                <a:gridCol w="888274"/>
              </a:tblGrid>
              <a:tr h="521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State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124437" marR="124437" marT="62218" marB="622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Nos.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124437" marR="124437" marT="62218" marB="622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State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Nos.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State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Nos.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State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Nos.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78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Maharashtra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124437" marR="124437" marT="62218" marB="622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500" dirty="0" smtClean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9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124437" marR="124437" marT="62218" marB="622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Rajasthan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5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AP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4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Karnataka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2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Gujarat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124437" marR="124437" marT="62218" marB="622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500" dirty="0" smtClean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7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124437" marR="124437" marT="62218" marB="622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500" kern="1200" dirty="0">
                          <a:solidFill>
                            <a:schemeClr val="dk1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Punjab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5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Haryana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3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 err="1">
                          <a:effectLst/>
                          <a:latin typeface="Helvetica" pitchFamily="34" charset="0"/>
                          <a:cs typeface="Helvetica" pitchFamily="34" charset="0"/>
                        </a:rPr>
                        <a:t>Telangana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2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Helvetica" pitchFamily="34" charset="0"/>
                          <a:cs typeface="Helvetica" pitchFamily="34" charset="0"/>
                        </a:rPr>
                        <a:t>TamilNadu</a:t>
                      </a:r>
                      <a:endParaRPr lang="en-US" sz="15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124437" marR="124437" marT="62218" marB="622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500" dirty="0" smtClean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5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124437" marR="124437" marT="62218" marB="622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MP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5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Odisha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Others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 smtClean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11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UP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124437" marR="124437" marT="62218" marB="622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5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124437" marR="124437" marT="62218" marB="622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WB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4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Delhi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2</a:t>
                      </a:r>
                      <a:endParaRPr lang="en-US" sz="15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Total </a:t>
                      </a:r>
                      <a:endParaRPr lang="en-US" sz="1500" b="1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500" b="1" dirty="0" smtClean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73</a:t>
                      </a:r>
                      <a:endParaRPr lang="en-US" sz="1500" b="1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8887" y="316648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National </a:t>
            </a:r>
            <a:r>
              <a:rPr lang="en-US" sz="25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Footprint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4382" y="1695354"/>
            <a:ext cx="7187096" cy="961000"/>
            <a:chOff x="554382" y="1695354"/>
            <a:chExt cx="7187096" cy="961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2678" y="1827679"/>
              <a:ext cx="1828800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ds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82" y="1749994"/>
              <a:ext cx="1828800" cy="829056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178" y="1695354"/>
              <a:ext cx="760515" cy="786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D6D5-0E28-A94B-9318-1F1C2E20CB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73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32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1095</Words>
  <Application>Microsoft Macintosh PowerPoint</Application>
  <PresentationFormat>On-screen Show (4:3)</PresentationFormat>
  <Paragraphs>315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Logistics Market</vt:lpstr>
      <vt:lpstr>Logistics Market</vt:lpstr>
      <vt:lpstr>Transport Market </vt:lpstr>
      <vt:lpstr>Containerised Traffic by Rail</vt:lpstr>
      <vt:lpstr>Slide 8</vt:lpstr>
      <vt:lpstr>Slide 9</vt:lpstr>
      <vt:lpstr>Trend in Containerised Rail logistics </vt:lpstr>
      <vt:lpstr>Trend in Containerised Rail logistics</vt:lpstr>
      <vt:lpstr>Bottlenecks</vt:lpstr>
      <vt:lpstr>Other Constraining issues</vt:lpstr>
      <vt:lpstr>Key Initiatives</vt:lpstr>
      <vt:lpstr>Key Rail Logistics specific initiatives initiatives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TMT1</dc:creator>
  <cp:lastModifiedBy>ERO</cp:lastModifiedBy>
  <cp:revision>691</cp:revision>
  <cp:lastPrinted>2017-10-02T14:16:52Z</cp:lastPrinted>
  <dcterms:created xsi:type="dcterms:W3CDTF">2017-09-28T09:49:51Z</dcterms:created>
  <dcterms:modified xsi:type="dcterms:W3CDTF">2018-12-07T06:38:35Z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10994159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D7.1.1</vt:lpwstr>
  </property>
</Properties>
</file>